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728" r:id="rId3"/>
    <p:sldId id="691" r:id="rId4"/>
    <p:sldId id="1335" r:id="rId5"/>
    <p:sldId id="309" r:id="rId6"/>
    <p:sldId id="1405" r:id="rId7"/>
    <p:sldId id="3365" r:id="rId8"/>
    <p:sldId id="311" r:id="rId9"/>
    <p:sldId id="634" r:id="rId10"/>
    <p:sldId id="635" r:id="rId11"/>
    <p:sldId id="636" r:id="rId12"/>
    <p:sldId id="3357" r:id="rId13"/>
    <p:sldId id="3358" r:id="rId14"/>
    <p:sldId id="3359" r:id="rId15"/>
    <p:sldId id="3360" r:id="rId16"/>
    <p:sldId id="3361" r:id="rId17"/>
    <p:sldId id="3366" r:id="rId18"/>
    <p:sldId id="258" r:id="rId19"/>
    <p:sldId id="3343" r:id="rId20"/>
    <p:sldId id="3353" r:id="rId21"/>
    <p:sldId id="3355" r:id="rId22"/>
    <p:sldId id="3336" r:id="rId23"/>
    <p:sldId id="3337" r:id="rId24"/>
    <p:sldId id="3338" r:id="rId25"/>
    <p:sldId id="65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7" autoAdjust="0"/>
  </p:normalViewPr>
  <p:slideViewPr>
    <p:cSldViewPr snapToGrid="0">
      <p:cViewPr varScale="1">
        <p:scale>
          <a:sx n="80" d="100"/>
          <a:sy n="80" d="100"/>
        </p:scale>
        <p:origin x="12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kon\Desktop\&#1088;&#1072;&#1073;&#1086;&#1090;&#1072;\&#1089;&#1086;&#1083;&#1086;&#1085;&#1080;&#1085;%20&#1087;&#1077;&#1090;&#1092;&#1086;&#1088;&#1091;&#1084;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'Table 1 (7)'!$F$2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504229159104594E-2"/>
                  <c:y val="2.063275589897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B3-414C-AAF4-51003B8AB94D}"/>
                </c:ext>
              </c:extLst>
            </c:dLbl>
            <c:dLbl>
              <c:idx val="1"/>
              <c:layout>
                <c:manualLayout>
                  <c:x val="3.1824147316567297E-2"/>
                  <c:y val="1.3755170599315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B3-414C-AAF4-51003B8AB94D}"/>
                </c:ext>
              </c:extLst>
            </c:dLbl>
            <c:dLbl>
              <c:idx val="2"/>
              <c:layout>
                <c:manualLayout>
                  <c:x val="4.47895406677613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B3-414C-AAF4-51003B8AB94D}"/>
                </c:ext>
              </c:extLst>
            </c:dLbl>
            <c:dLbl>
              <c:idx val="3"/>
              <c:layout>
                <c:manualLayout>
                  <c:x val="4.59682127905972E-2"/>
                  <c:y val="2.2925284332192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B3-414C-AAF4-51003B8AB94D}"/>
                </c:ext>
              </c:extLst>
            </c:dLbl>
            <c:dLbl>
              <c:idx val="4"/>
              <c:layout>
                <c:manualLayout>
                  <c:x val="5.18615734047763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B3-414C-AAF4-51003B8AB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(7)'!$A$3:$A$7</c:f>
              <c:strCache>
                <c:ptCount val="5"/>
                <c:pt idx="0">
                  <c:v>Легальная коммерческая медицина</c:v>
                </c:pt>
                <c:pt idx="1">
                  <c:v>ОМС</c:v>
                </c:pt>
                <c:pt idx="2">
                  <c:v>Бюджет</c:v>
                </c:pt>
                <c:pt idx="3">
                  <c:v>Теневая коммерческая медицина</c:v>
                </c:pt>
                <c:pt idx="4">
                  <c:v>Добровольное медицинское страхование</c:v>
                </c:pt>
              </c:strCache>
            </c:strRef>
          </c:cat>
          <c:val>
            <c:numRef>
              <c:f>'Table 1 (7)'!$F$3:$F$7</c:f>
              <c:numCache>
                <c:formatCode>#,##0.00</c:formatCode>
                <c:ptCount val="5"/>
                <c:pt idx="0" formatCode="0.0">
                  <c:v>224.7</c:v>
                </c:pt>
                <c:pt idx="1">
                  <c:v>1530.8</c:v>
                </c:pt>
                <c:pt idx="2" formatCode="0.0">
                  <c:v>202.2</c:v>
                </c:pt>
                <c:pt idx="3" formatCode="0.0">
                  <c:v>190.7</c:v>
                </c:pt>
                <c:pt idx="4" formatCode="0.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3-414C-AAF4-51003B8AB94D}"/>
            </c:ext>
          </c:extLst>
        </c:ser>
        <c:ser>
          <c:idx val="3"/>
          <c:order val="1"/>
          <c:tx>
            <c:strRef>
              <c:f>'Table 1 (7)'!$E$2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(7)'!$A$3:$A$7</c:f>
              <c:strCache>
                <c:ptCount val="5"/>
                <c:pt idx="0">
                  <c:v>Легальная коммерческая медицина</c:v>
                </c:pt>
                <c:pt idx="1">
                  <c:v>ОМС</c:v>
                </c:pt>
                <c:pt idx="2">
                  <c:v>Бюджет</c:v>
                </c:pt>
                <c:pt idx="3">
                  <c:v>Теневая коммерческая медицина</c:v>
                </c:pt>
                <c:pt idx="4">
                  <c:v>Добровольное медицинское страхование</c:v>
                </c:pt>
              </c:strCache>
            </c:strRef>
          </c:cat>
          <c:val>
            <c:numRef>
              <c:f>'Table 1 (7)'!$E$3:$E$7</c:f>
              <c:numCache>
                <c:formatCode>#,##0.00</c:formatCode>
                <c:ptCount val="5"/>
                <c:pt idx="0" formatCode="0.0">
                  <c:v>237.3</c:v>
                </c:pt>
                <c:pt idx="1">
                  <c:v>1660.7</c:v>
                </c:pt>
                <c:pt idx="2" formatCode="0.0">
                  <c:v>205</c:v>
                </c:pt>
                <c:pt idx="3" formatCode="0.0">
                  <c:v>187.2</c:v>
                </c:pt>
                <c:pt idx="4" formatCode="0.0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3-414C-AAF4-51003B8AB94D}"/>
            </c:ext>
          </c:extLst>
        </c:ser>
        <c:ser>
          <c:idx val="2"/>
          <c:order val="2"/>
          <c:tx>
            <c:strRef>
              <c:f>'Table 1 (7)'!$D$2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(7)'!$A$3:$A$7</c:f>
              <c:strCache>
                <c:ptCount val="5"/>
                <c:pt idx="0">
                  <c:v>Легальная коммерческая медицина</c:v>
                </c:pt>
                <c:pt idx="1">
                  <c:v>ОМС</c:v>
                </c:pt>
                <c:pt idx="2">
                  <c:v>Бюджет</c:v>
                </c:pt>
                <c:pt idx="3">
                  <c:v>Теневая коммерческая медицина</c:v>
                </c:pt>
                <c:pt idx="4">
                  <c:v>Добровольное медицинское страхование</c:v>
                </c:pt>
              </c:strCache>
            </c:strRef>
          </c:cat>
          <c:val>
            <c:numRef>
              <c:f>'Table 1 (7)'!$D$3:$D$7</c:f>
              <c:numCache>
                <c:formatCode>#,##0.00</c:formatCode>
                <c:ptCount val="5"/>
                <c:pt idx="0" formatCode="0.0">
                  <c:v>190.6</c:v>
                </c:pt>
                <c:pt idx="1">
                  <c:v>1383.1</c:v>
                </c:pt>
                <c:pt idx="2" formatCode="0.0">
                  <c:v>195.4</c:v>
                </c:pt>
                <c:pt idx="3" formatCode="0.0">
                  <c:v>155.1</c:v>
                </c:pt>
                <c:pt idx="4" formatCode="0.0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B3-414C-AAF4-51003B8AB94D}"/>
            </c:ext>
          </c:extLst>
        </c:ser>
        <c:ser>
          <c:idx val="1"/>
          <c:order val="3"/>
          <c:tx>
            <c:strRef>
              <c:f>'Table 1 (7)'!$C$2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(7)'!$A$3:$A$7</c:f>
              <c:strCache>
                <c:ptCount val="5"/>
                <c:pt idx="0">
                  <c:v>Легальная коммерческая медицина</c:v>
                </c:pt>
                <c:pt idx="1">
                  <c:v>ОМС</c:v>
                </c:pt>
                <c:pt idx="2">
                  <c:v>Бюджет</c:v>
                </c:pt>
                <c:pt idx="3">
                  <c:v>Теневая коммерческая медицина</c:v>
                </c:pt>
                <c:pt idx="4">
                  <c:v>Добровольное медицинское страхование</c:v>
                </c:pt>
              </c:strCache>
            </c:strRef>
          </c:cat>
          <c:val>
            <c:numRef>
              <c:f>'Table 1 (7)'!$C$3:$C$7</c:f>
              <c:numCache>
                <c:formatCode>#,##0.00</c:formatCode>
                <c:ptCount val="5"/>
                <c:pt idx="0" formatCode="0.0">
                  <c:v>210.6</c:v>
                </c:pt>
                <c:pt idx="1">
                  <c:v>1585.7</c:v>
                </c:pt>
                <c:pt idx="2" formatCode="0.0">
                  <c:v>181.1</c:v>
                </c:pt>
                <c:pt idx="3" formatCode="0.0">
                  <c:v>163.30000000000001</c:v>
                </c:pt>
                <c:pt idx="4" formatCode="0.0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B3-414C-AAF4-51003B8AB94D}"/>
            </c:ext>
          </c:extLst>
        </c:ser>
        <c:ser>
          <c:idx val="0"/>
          <c:order val="4"/>
          <c:tx>
            <c:strRef>
              <c:f>'Table 1 (7)'!$B$2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 (7)'!$A$3:$A$7</c:f>
              <c:strCache>
                <c:ptCount val="5"/>
                <c:pt idx="0">
                  <c:v>Легальная коммерческая медицина</c:v>
                </c:pt>
                <c:pt idx="1">
                  <c:v>ОМС</c:v>
                </c:pt>
                <c:pt idx="2">
                  <c:v>Бюджет</c:v>
                </c:pt>
                <c:pt idx="3">
                  <c:v>Теневая коммерческая медицина</c:v>
                </c:pt>
                <c:pt idx="4">
                  <c:v>Добровольное медицинское страхование</c:v>
                </c:pt>
              </c:strCache>
            </c:strRef>
          </c:cat>
          <c:val>
            <c:numRef>
              <c:f>'Table 1 (7)'!$B$3:$B$7</c:f>
              <c:numCache>
                <c:formatCode>#,##0.00</c:formatCode>
                <c:ptCount val="5"/>
                <c:pt idx="0" formatCode="0.0">
                  <c:v>205.7</c:v>
                </c:pt>
                <c:pt idx="1">
                  <c:v>1562</c:v>
                </c:pt>
                <c:pt idx="2" formatCode="0.0">
                  <c:v>185.9</c:v>
                </c:pt>
                <c:pt idx="3" formatCode="0.0">
                  <c:v>157.1</c:v>
                </c:pt>
                <c:pt idx="4" formatCode="0.0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B3-414C-AAF4-51003B8AB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52"/>
        <c:axId val="565311768"/>
        <c:axId val="565312096"/>
      </c:barChart>
      <c:catAx>
        <c:axId val="565311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312096"/>
        <c:crosses val="autoZero"/>
        <c:auto val="1"/>
        <c:lblAlgn val="ctr"/>
        <c:lblOffset val="100"/>
        <c:noMultiLvlLbl val="0"/>
      </c:catAx>
      <c:valAx>
        <c:axId val="56531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31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A37D89B-E437-5457-C08E-7147ED7105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7995DD-7FB4-4AEF-B101-36764C4F0C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674BD-5B76-423F-B6FB-B1FCDD96806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2454BC-758D-F8F7-532A-FF07434748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841726-5376-A111-9B9F-176F482EC2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982F1-516C-4B2B-9784-7BC30FC1F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129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DB5B6-6CA4-4BE0-A104-2034C45852A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707C6-58C8-4220-8A94-BCBD8E952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495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A871-12CB-49A7-AEE5-D9729BA3691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4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7B524-EC52-D1F4-74C2-0CBAD82B5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>
            <a:extLst>
              <a:ext uri="{FF2B5EF4-FFF2-40B4-BE49-F238E27FC236}">
                <a16:creationId xmlns:a16="http://schemas.microsoft.com/office/drawing/2014/main" id="{6F732FB0-18B1-BB1D-660E-9F740228135C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>
            <a:extLst>
              <a:ext uri="{FF2B5EF4-FFF2-40B4-BE49-F238E27FC236}">
                <a16:creationId xmlns:a16="http://schemas.microsoft.com/office/drawing/2014/main" id="{F8B5234D-87FA-2C56-1107-ED389BD5FDD5}"/>
              </a:ext>
            </a:extLst>
          </p:cNvPr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>
            <a:extLst>
              <a:ext uri="{FF2B5EF4-FFF2-40B4-BE49-F238E27FC236}">
                <a16:creationId xmlns:a16="http://schemas.microsoft.com/office/drawing/2014/main" id="{376BF6F3-B2CE-26FB-DC57-402F4670A0F4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C854247-0A2E-4048-8909-0D185DEF75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C854247-0A2E-4048-8909-0D185DEF756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A871-12CB-49A7-AEE5-D9729BA3691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6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980B0E-BE35-4940-9452-3A364766148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12A7E-DFBC-F101-3ECB-EF38E54B2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>
            <a:extLst>
              <a:ext uri="{FF2B5EF4-FFF2-40B4-BE49-F238E27FC236}">
                <a16:creationId xmlns:a16="http://schemas.microsoft.com/office/drawing/2014/main" id="{51BFF7A8-6BCD-6AB1-F487-64531336B13D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>
            <a:extLst>
              <a:ext uri="{FF2B5EF4-FFF2-40B4-BE49-F238E27FC236}">
                <a16:creationId xmlns:a16="http://schemas.microsoft.com/office/drawing/2014/main" id="{D954C73A-74DE-6647-A4C8-EA95DA6863B1}"/>
              </a:ext>
            </a:extLst>
          </p:cNvPr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>
            <a:extLst>
              <a:ext uri="{FF2B5EF4-FFF2-40B4-BE49-F238E27FC236}">
                <a16:creationId xmlns:a16="http://schemas.microsoft.com/office/drawing/2014/main" id="{AA4441E0-DB93-A133-B94A-D6EC1EE39DEF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980B0E-BE35-4940-9452-3A36476614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8A810-845D-E2BD-D5D2-F4ACF5D6D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>
            <a:extLst>
              <a:ext uri="{FF2B5EF4-FFF2-40B4-BE49-F238E27FC236}">
                <a16:creationId xmlns:a16="http://schemas.microsoft.com/office/drawing/2014/main" id="{2052D3E9-9A20-32C6-79C1-8BB26F9A59C4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>
            <a:extLst>
              <a:ext uri="{FF2B5EF4-FFF2-40B4-BE49-F238E27FC236}">
                <a16:creationId xmlns:a16="http://schemas.microsoft.com/office/drawing/2014/main" id="{71223C48-5443-DEB8-1A9D-39665C497E60}"/>
              </a:ext>
            </a:extLst>
          </p:cNvPr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>
            <a:extLst>
              <a:ext uri="{FF2B5EF4-FFF2-40B4-BE49-F238E27FC236}">
                <a16:creationId xmlns:a16="http://schemas.microsoft.com/office/drawing/2014/main" id="{972AD434-72DA-384D-EDFF-09942CDBBFD3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980B0E-BE35-4940-9452-3A36476614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3A033-5297-81A7-17DA-1F10FE2B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>
            <a:extLst>
              <a:ext uri="{FF2B5EF4-FFF2-40B4-BE49-F238E27FC236}">
                <a16:creationId xmlns:a16="http://schemas.microsoft.com/office/drawing/2014/main" id="{BDD04867-7156-FF9F-B92B-1269A15AF4D9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>
            <a:extLst>
              <a:ext uri="{FF2B5EF4-FFF2-40B4-BE49-F238E27FC236}">
                <a16:creationId xmlns:a16="http://schemas.microsoft.com/office/drawing/2014/main" id="{B2E2610E-23FB-02F7-C0E0-6D49569CC52E}"/>
              </a:ext>
            </a:extLst>
          </p:cNvPr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>
            <a:extLst>
              <a:ext uri="{FF2B5EF4-FFF2-40B4-BE49-F238E27FC236}">
                <a16:creationId xmlns:a16="http://schemas.microsoft.com/office/drawing/2014/main" id="{4B68642F-24FA-CBA3-ED49-5D8BCDA4FC55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980B0E-BE35-4940-9452-3A3647661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ED6CF-DCEB-62EE-FC92-1081C3E90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>
            <a:extLst>
              <a:ext uri="{FF2B5EF4-FFF2-40B4-BE49-F238E27FC236}">
                <a16:creationId xmlns:a16="http://schemas.microsoft.com/office/drawing/2014/main" id="{D06620B9-D6FB-F202-077E-FB9FB0903950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>
            <a:extLst>
              <a:ext uri="{FF2B5EF4-FFF2-40B4-BE49-F238E27FC236}">
                <a16:creationId xmlns:a16="http://schemas.microsoft.com/office/drawing/2014/main" id="{854C9E02-C514-D323-E9BA-D04F3712CE00}"/>
              </a:ext>
            </a:extLst>
          </p:cNvPr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>
            <a:extLst>
              <a:ext uri="{FF2B5EF4-FFF2-40B4-BE49-F238E27FC236}">
                <a16:creationId xmlns:a16="http://schemas.microsoft.com/office/drawing/2014/main" id="{E64CE70B-243B-3D08-47D3-3914FBD5C241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980B0E-BE35-4940-9452-3A36476614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4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7F96D-EDE0-85BF-E581-DE9411CDB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>
            <a:extLst>
              <a:ext uri="{FF2B5EF4-FFF2-40B4-BE49-F238E27FC236}">
                <a16:creationId xmlns:a16="http://schemas.microsoft.com/office/drawing/2014/main" id="{3B70F742-7D32-CC25-6C78-10EDA484545C}"/>
              </a:ext>
            </a:extLst>
          </p:cNvPr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>
            <a:extLst>
              <a:ext uri="{FF2B5EF4-FFF2-40B4-BE49-F238E27FC236}">
                <a16:creationId xmlns:a16="http://schemas.microsoft.com/office/drawing/2014/main" id="{EDC006C1-0B14-2372-80A6-245B7384CDB4}"/>
              </a:ext>
            </a:extLst>
          </p:cNvPr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>
            <a:extLst>
              <a:ext uri="{FF2B5EF4-FFF2-40B4-BE49-F238E27FC236}">
                <a16:creationId xmlns:a16="http://schemas.microsoft.com/office/drawing/2014/main" id="{A5FD2032-19CC-8F1C-B22E-E46D4F230F73}"/>
              </a:ext>
            </a:extLst>
          </p:cNvPr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F980B0E-BE35-4940-9452-3A36476614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86E5F-5B73-8D1D-02A3-471D8014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3B391B-D9BF-86B1-EE5A-59EA6DEDE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D560B-F496-D8A3-C117-7FC86861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1A3FC-ADB8-989F-7A9D-3F8BA563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E5B14-3DC0-DC47-B572-425D1078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1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3FC64-3D42-643A-070F-E293166B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DD44A0-5B00-35BB-4253-FF7843DE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9FD69-358A-216A-8D11-065AB568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70F32E-230A-E670-C7B5-E7B24C9A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7DE58-601A-1352-F3DC-69BC5401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3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5DC3BD-D2F9-6EF7-F4A9-68A158846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CCCEA-5D3C-8F19-3CEA-A4D8BD68C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BFAF2-F707-B68D-12CA-B34C7CE3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CAE6B-1AAF-3729-0E8A-6C68F27B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92EF6-64B3-B430-0C8A-898AE067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5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69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985945" y="0"/>
            <a:ext cx="6497620" cy="6858000"/>
          </a:xfrm>
          <a:prstGeom prst="parallelogram">
            <a:avLst>
              <a:gd name="adj" fmla="val 33898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02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89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53D2A-C572-0DBD-7831-105C5B5C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D483D-BA38-BF4D-294D-C46001C12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FD575-0B23-AD58-19D3-5A7BCD4C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0008E3-ABD2-C881-D5F7-154CA078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CC94C1-C67B-ABFC-1735-5FABE84E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4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59C39-4D8B-DD74-8328-9E36BA1C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528FCF-F53D-F471-AA79-5F282594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26848B-F798-74A2-120E-50B17A11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5B61A-C42E-ACC1-00DF-AB37932C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5B93D-CCD5-A5B6-DE8B-BF8A57EE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5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70E78-21DD-0382-9E55-7F62A78F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51515-240E-E03B-6BFC-919255223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6A765A-EE2E-657E-2FE4-31F296786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9EEA5C-9ABB-D32B-69CF-B3CD0CBB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CF8026-003E-94FB-7744-B3DA3924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9A7F7-DC44-7AB3-2B64-8FD6DFEE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4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9A8DA-EB36-DE54-0A9D-A57F2C31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6A4AC9-12DC-A3E4-78DD-FF7D725B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015CFC-6896-59C1-2028-AE53E7CEA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10B349-3C79-68EC-799E-FECAE8702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DFC773-E24B-AB17-1AAA-6F1619FA3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AC8A91-3C86-0596-CF54-20565339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F9E75A-C1FE-CEFD-4B30-7E66155E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BD61B1-E138-327B-5BB7-455ACE43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4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D8CD4-A682-D901-B411-1CCF6ED1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544EA5-B717-5D22-6A3E-AD34697E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55A94F-F73D-B83C-D847-92135892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A5A376-4726-70B2-6809-95A4DD87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7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6286A3-0CA9-5F4B-406D-537D9727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EF5B71-7732-F5F6-98CD-5A057CB1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B34FDA-A6E3-30D3-A4B1-8614A279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6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81DFB-CE64-2C2A-7982-35A81120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35597-2190-E17B-30A4-DBC45F1A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FC29CF-F79D-3AC8-1489-6E71F2DE9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A90655-7AD6-6C6A-D694-1619B104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A18201-E66F-EB01-F15D-9036AC36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6F76E-5DC0-3D35-C06C-2EEE0FDE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7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AEE80-DF4D-F0BD-0643-121E16D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C459F4-1EBB-B5A3-0FF0-327ECFD72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9CE38F-27C7-CCA3-7AF5-EA5C724B6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FEF5B-699D-F214-C9BD-9DEF0ADB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1BF787-7A58-922F-316D-B4F932EA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8F12E-1904-3145-5BD6-12309D3B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2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C5A64-4099-B864-F087-9A5BF9C3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08861-133E-7045-D94A-13866F40F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1E861-F76B-9F93-4751-8CCDC597D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11462-1B77-3AAB-A86B-38BC14DA2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5474D-CAC1-CBED-0028-07A0D7269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E4D0-97DA-42E7-82D6-63F5A9C46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8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8A163-6D27-2C3C-D902-FF3381A6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36" y="2074201"/>
            <a:ext cx="8516996" cy="187461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990000"/>
                </a:solidFill>
                <a:effectLst/>
                <a:latin typeface="Open Sans" panose="020B0606030504020204" pitchFamily="34" charset="0"/>
                <a:ea typeface="NSimSun" panose="02010609030101010101" pitchFamily="49" charset="-122"/>
              </a:rPr>
              <a:t>Цифровизация и анализ данных - современные инструменты управления процессами </a:t>
            </a:r>
            <a:br>
              <a:rPr lang="ru-RU" sz="3200" b="1" dirty="0">
                <a:solidFill>
                  <a:srgbClr val="990000"/>
                </a:solidFill>
                <a:effectLst/>
                <a:latin typeface="Open Sans" panose="020B0606030504020204" pitchFamily="34" charset="0"/>
                <a:ea typeface="NSimSun" panose="02010609030101010101" pitchFamily="49" charset="-122"/>
              </a:rPr>
            </a:br>
            <a:r>
              <a:rPr lang="ru-RU" sz="3200" b="1" dirty="0">
                <a:solidFill>
                  <a:srgbClr val="990000"/>
                </a:solidFill>
                <a:effectLst/>
                <a:latin typeface="Open Sans" panose="020B0606030504020204" pitchFamily="34" charset="0"/>
                <a:ea typeface="NSimSun" panose="02010609030101010101" pitchFamily="49" charset="-122"/>
              </a:rPr>
              <a:t>с целью повышения эффективности медицинской организации</a:t>
            </a:r>
            <a:endParaRPr lang="ru-RU" sz="3200" b="1" cap="all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6ECCB3-33F9-3449-F26E-67BBE0DEC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64" y="4415629"/>
            <a:ext cx="11460480" cy="210089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sz="3200" b="1" cap="all" dirty="0"/>
              <a:t>Солонин Александр Владиславович </a:t>
            </a:r>
            <a:endParaRPr lang="ru-RU" sz="3200" dirty="0"/>
          </a:p>
          <a:p>
            <a:pPr algn="just">
              <a:lnSpc>
                <a:spcPct val="100000"/>
              </a:lnSpc>
            </a:pPr>
            <a:r>
              <a:rPr lang="ru-RU" sz="3100" dirty="0"/>
              <a:t>Генеральный директор Саморегулируемой организации</a:t>
            </a:r>
          </a:p>
          <a:p>
            <a:pPr algn="just">
              <a:lnSpc>
                <a:spcPct val="100000"/>
              </a:lnSpc>
            </a:pPr>
            <a:r>
              <a:rPr lang="ru-RU" sz="3100" dirty="0"/>
              <a:t> «Ассоциация частных клиник Санкт-Петербурга»</a:t>
            </a:r>
          </a:p>
          <a:p>
            <a:pPr algn="just">
              <a:lnSpc>
                <a:spcPct val="100000"/>
              </a:lnSpc>
            </a:pPr>
            <a:r>
              <a:rPr lang="ru-RU" sz="3100" dirty="0"/>
              <a:t>Кандидат экономических наук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8092C1-BB6B-78B5-B1D8-AE20C705D458}"/>
              </a:ext>
            </a:extLst>
          </p:cNvPr>
          <p:cNvSpPr/>
          <p:nvPr/>
        </p:nvSpPr>
        <p:spPr>
          <a:xfrm>
            <a:off x="0" y="-112542"/>
            <a:ext cx="12192000" cy="914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20-й Международный форум "MedSoft-2024"</a:t>
            </a:r>
            <a:br>
              <a:rPr lang="ru-RU" sz="20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ru-RU" sz="20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3 - 5 апреля 2024</a:t>
            </a: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92199F2C-83AD-F1C6-F541-8006B0EE7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51" y="1339415"/>
            <a:ext cx="2941321" cy="27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8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542769-РњРµРґРёС†РёРЅСЃРєРёРµ-Р·Р°РґРµСЂР¶РєРё-Рё-С…РёСЂСѓСЂРіРёСЏ-РІСЂРµРјСЏ-РѕР¶РёРґР°РЅРёСЏ-РІ-СЃРІСЏР·Р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7496431" y="4036542"/>
            <a:ext cx="4526235" cy="2398166"/>
          </a:xfrm>
          <a:prstGeom prst="rect">
            <a:avLst/>
          </a:prstGeom>
        </p:spPr>
      </p:pic>
      <p:sp>
        <p:nvSpPr>
          <p:cNvPr id="11161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11251" y="333375"/>
            <a:ext cx="9984316" cy="863600"/>
          </a:xfrm>
        </p:spPr>
        <p:txBody>
          <a:bodyPr/>
          <a:lstStyle/>
          <a:p>
            <a:r>
              <a:rPr lang="ru-RU" altLang="ru-RU" b="1" dirty="0">
                <a:solidFill>
                  <a:srgbClr val="990000"/>
                </a:solidFill>
                <a:latin typeface="+mn-lt"/>
                <a:cs typeface="Times New Roman" pitchFamily="18" charset="0"/>
              </a:rPr>
              <a:t>Социальная эффективность</a:t>
            </a:r>
            <a:endParaRPr lang="ru-RU" altLang="ru-RU" dirty="0">
              <a:solidFill>
                <a:srgbClr val="99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1619" name="Прямоугольник 1"/>
          <p:cNvSpPr>
            <a:spLocks noChangeArrowheads="1"/>
          </p:cNvSpPr>
          <p:nvPr/>
        </p:nvSpPr>
        <p:spPr bwMode="auto">
          <a:xfrm>
            <a:off x="535747" y="1195989"/>
            <a:ext cx="10371150" cy="471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Имеет более широкий смысл, хотя она тесно и непосредственно связана с медицинской эффективностью. </a:t>
            </a:r>
            <a:endParaRPr lang="ru-RU" altLang="ru-RU" sz="16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altLang="ru-RU" sz="24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макроуровне</a:t>
            </a:r>
            <a:r>
              <a:rPr lang="ru-RU" altLang="ru-RU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- социальная эффективность характеризуется динамикой общественного здоровья.  Критерии социальной эффективности  показатели общественного здоровья</a:t>
            </a: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dirty="0">
                <a:latin typeface="+mn-lt"/>
              </a:rPr>
              <a:t>степень достижения социального эффекта (возвращение пациента к труду, активной жизни, удовлетворенность системой здравоохранения в регионе, районе).</a:t>
            </a:r>
            <a:endParaRPr lang="ru-RU" altLang="ru-RU" sz="16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На </a:t>
            </a:r>
            <a:r>
              <a:rPr lang="ru-RU" altLang="ru-RU" sz="2400" dirty="0" err="1">
                <a:solidFill>
                  <a:srgbClr val="FF0000"/>
                </a:solidFill>
                <a:latin typeface="+mn-lt"/>
              </a:rPr>
              <a:t>микроуровне</a:t>
            </a: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ru-RU" altLang="ru-RU" dirty="0">
                <a:latin typeface="+mn-lt"/>
              </a:rPr>
              <a:t>- социальная эффективность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отражает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степень удовлетворенности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пациентов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медицинской помощью в конкретной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медицинской организации или в ее подразделениях. </a:t>
            </a:r>
            <a:endParaRPr lang="ru-RU" altLang="ru-RU" sz="16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79600" y="188913"/>
            <a:ext cx="9025467" cy="1081087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rgbClr val="990000"/>
                </a:solidFill>
                <a:latin typeface="+mn-lt"/>
                <a:cs typeface="Times New Roman" pitchFamily="18" charset="0"/>
              </a:rPr>
              <a:t>Экономическая эффективность</a:t>
            </a:r>
            <a:endParaRPr lang="ru-RU" altLang="ru-RU" sz="4000" dirty="0">
              <a:solidFill>
                <a:srgbClr val="99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2643" name="Прямоугольник 5"/>
          <p:cNvSpPr>
            <a:spLocks noChangeArrowheads="1"/>
          </p:cNvSpPr>
          <p:nvPr/>
        </p:nvSpPr>
        <p:spPr bwMode="auto">
          <a:xfrm>
            <a:off x="1102785" y="1120775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/>
              <a:t> 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112644" name="Прямоугольник 5"/>
          <p:cNvSpPr>
            <a:spLocks noChangeArrowheads="1"/>
          </p:cNvSpPr>
          <p:nvPr/>
        </p:nvSpPr>
        <p:spPr bwMode="auto">
          <a:xfrm>
            <a:off x="4078817" y="1179513"/>
            <a:ext cx="75861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1600"/>
          </a:p>
          <a:p>
            <a:pPr eaLnBrk="1" hangingPunct="1"/>
            <a:r>
              <a:rPr lang="ru-RU" altLang="ru-RU" sz="1600" b="1"/>
              <a:t>.</a:t>
            </a:r>
          </a:p>
        </p:txBody>
      </p:sp>
      <p:sp>
        <p:nvSpPr>
          <p:cNvPr id="112645" name="Прямоугольник 1"/>
          <p:cNvSpPr>
            <a:spLocks noChangeArrowheads="1"/>
          </p:cNvSpPr>
          <p:nvPr/>
        </p:nvSpPr>
        <p:spPr bwMode="auto">
          <a:xfrm>
            <a:off x="527051" y="1193800"/>
            <a:ext cx="10274300" cy="559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соотношением эффекта (результата) и затрат </a:t>
            </a:r>
            <a:endParaRPr lang="ru-RU" altLang="ru-RU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макроуровне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соотношение затрат на здравоохранение в регионе (районе) и  показатели состояния здоровья населения (важно выбрать правильное сочетание, а не привязываться  только к продолжительности жизни,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которая зависит  только на 10-15% от системы здравоохранения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1600" dirty="0"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микроуровне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определяется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финансовым результатом деятельности</a:t>
            </a: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медицинской организации, но  это не только  стандартные финансовые показатели, а и соотношение затрат и количества пациентов по законченным случаям и/или конкретным медицинским услугам в том числе конкретным пациентам.</a:t>
            </a:r>
            <a:endParaRPr lang="ru-RU" altLang="ru-RU" sz="1600" dirty="0"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 dirty="0">
              <a:latin typeface="Calibri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55591-3345-0558-70F7-179D9C08E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3E0EEB64-8DAD-DA03-2B65-27B48D71D83B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729787" y="241630"/>
            <a:ext cx="11196958" cy="18818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90000"/>
                </a:solidFill>
                <a:latin typeface="+mn-lt"/>
                <a:ea typeface="Times New Roman" panose="02020603050405020304" pitchFamily="18" charset="0"/>
              </a:rPr>
              <a:t>М</a:t>
            </a:r>
            <a:r>
              <a:rPr lang="ru-RU" sz="4400" b="1" dirty="0">
                <a:solidFill>
                  <a:srgbClr val="990000"/>
                </a:solidFill>
                <a:effectLst/>
                <a:latin typeface="+mn-lt"/>
                <a:ea typeface="Times New Roman" panose="02020603050405020304" pitchFamily="18" charset="0"/>
              </a:rPr>
              <a:t>отивация частной клиники в развитии цифровых технологий имеет прозрачную основу:</a:t>
            </a:r>
            <a:endParaRPr lang="ru-RU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" name="Заполнитель контента 2">
            <a:extLst>
              <a:ext uri="{FF2B5EF4-FFF2-40B4-BE49-F238E27FC236}">
                <a16:creationId xmlns:a16="http://schemas.microsoft.com/office/drawing/2014/main" id="{81DF0618-5746-B0E7-CB49-41B0FC3707E2}"/>
              </a:ext>
            </a:extLst>
          </p:cNvPr>
          <p:cNvSpPr>
            <a:spLocks noGrp="1" noEditPoints="1"/>
          </p:cNvSpPr>
          <p:nvPr>
            <p:ph idx="1"/>
          </p:nvPr>
        </p:nvSpPr>
        <p:spPr>
          <a:xfrm>
            <a:off x="364894" y="2456434"/>
            <a:ext cx="5402400" cy="3272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Удобно</a:t>
            </a:r>
          </a:p>
          <a:p>
            <a:pPr marL="0" indent="0">
              <a:buNone/>
            </a:pPr>
            <a:r>
              <a:rPr lang="ru-RU" sz="3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олезно </a:t>
            </a:r>
          </a:p>
          <a:p>
            <a:pPr marL="0" indent="0">
              <a:buNone/>
            </a:pPr>
            <a:r>
              <a:rPr lang="ru-RU" sz="3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ыгодно        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Изображение 5">
            <a:extLst>
              <a:ext uri="{FF2B5EF4-FFF2-40B4-BE49-F238E27FC236}">
                <a16:creationId xmlns:a16="http://schemas.microsoft.com/office/drawing/2014/main" id="{DB0EE26E-1620-6FDD-0F30-86E38B51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7620"/>
            <a:ext cx="729788" cy="689556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56FD08C9-C7F6-2F5C-A7C6-BE384A662ED7}"/>
              </a:ext>
            </a:extLst>
          </p:cNvPr>
          <p:cNvSpPr/>
          <p:nvPr/>
        </p:nvSpPr>
        <p:spPr>
          <a:xfrm>
            <a:off x="2611716" y="3122059"/>
            <a:ext cx="280296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93058-4D39-9FB1-823A-AD4008573D53}"/>
              </a:ext>
            </a:extLst>
          </p:cNvPr>
          <p:cNvSpPr txBox="1"/>
          <p:nvPr/>
        </p:nvSpPr>
        <p:spPr>
          <a:xfrm>
            <a:off x="5767294" y="2456434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нашему пациенту – внедряем!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выиграть в конкуренции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повысить качество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улучшить репутацию на рынке 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DB48C-A5C2-DEAD-8D89-6762BE704099}"/>
              </a:ext>
            </a:extLst>
          </p:cNvPr>
          <p:cNvSpPr txBox="1"/>
          <p:nvPr/>
        </p:nvSpPr>
        <p:spPr>
          <a:xfrm>
            <a:off x="1081741" y="4781260"/>
            <a:ext cx="98731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онкуренция базируется на экономической эффективности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-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инвестиции в цифровизацию в частных клиниках зависят от добавленной ценности для пациента на всех этапах оказания медицинских услуг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улучшения </a:t>
            </a:r>
            <a:r>
              <a:rPr lang="ru-RU" sz="36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процессов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окупаемости затрат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436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80E10-E7D6-4E87-2861-ECA85F9E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465CAFD8-691A-F3E1-9B22-3FD35FD32F17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497521" y="0"/>
            <a:ext cx="11196958" cy="1881883"/>
          </a:xfrm>
        </p:spPr>
        <p:txBody>
          <a:bodyPr>
            <a:normAutofit/>
          </a:bodyPr>
          <a:lstStyle/>
          <a:p>
            <a:pPr indent="361950" algn="just">
              <a:spcAft>
                <a:spcPts val="1000"/>
              </a:spcAft>
            </a:pPr>
            <a:r>
              <a:rPr lang="ru-RU" sz="3200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/>
              </a:rPr>
              <a:t>Для руководителей ведущих частных клиник </a:t>
            </a:r>
            <a:br>
              <a:rPr lang="ru-RU" sz="3200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/>
              </a:rPr>
            </a:br>
            <a:r>
              <a:rPr lang="ru-RU" sz="3200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/>
              </a:rPr>
              <a:t>в приоритете следующие результаты от цифровой трансформации:</a:t>
            </a:r>
            <a:endParaRPr lang="ru-RU" sz="3200" dirty="0">
              <a:solidFill>
                <a:srgbClr val="990000"/>
              </a:solidFill>
              <a:effectLst/>
              <a:latin typeface="Liberation Serif"/>
              <a:ea typeface="NSimSun" panose="02010609030101010101" pitchFamily="49" charset="-122"/>
              <a:cs typeface="Arial Unicode MS"/>
            </a:endParaRPr>
          </a:p>
        </p:txBody>
      </p:sp>
      <p:sp>
        <p:nvSpPr>
          <p:cNvPr id="3" name="Заполнитель контента 2">
            <a:extLst>
              <a:ext uri="{FF2B5EF4-FFF2-40B4-BE49-F238E27FC236}">
                <a16:creationId xmlns:a16="http://schemas.microsoft.com/office/drawing/2014/main" id="{D1CF2CB7-21F3-20A7-5C64-690A2D9081D5}"/>
              </a:ext>
            </a:extLst>
          </p:cNvPr>
          <p:cNvSpPr>
            <a:spLocks noGrp="1" noEditPoints="1"/>
          </p:cNvSpPr>
          <p:nvPr>
            <p:ph idx="1"/>
          </p:nvPr>
        </p:nvSpPr>
        <p:spPr>
          <a:xfrm>
            <a:off x="364894" y="1751106"/>
            <a:ext cx="10901082" cy="4978399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Контроль соблюдения процессов (процедур) медицинских технологий и стандартов – качество медицинской услуги и безопасность пациента </a:t>
            </a:r>
            <a:r>
              <a:rPr lang="ru-RU" sz="30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(медицинская эффективность).</a:t>
            </a:r>
            <a:endParaRPr lang="ru-RU" sz="3000" b="1" dirty="0">
              <a:solidFill>
                <a:srgbClr val="990000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Пациентоориентированность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– своевременность реагирования на запросы пациента, удобство и качество коммуникации для долгосрочного доверия, доступность необходимого спектра медицинских услуг, оценка удовлетворенности для корректировки процессов            </a:t>
            </a:r>
            <a:r>
              <a:rPr lang="ru-RU" sz="30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(социальная эффективность).</a:t>
            </a:r>
            <a:endParaRPr lang="ru-RU" sz="3000" b="1" dirty="0">
              <a:solidFill>
                <a:srgbClr val="990000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спользование ресурсов клиники </a:t>
            </a:r>
          </a:p>
          <a:p>
            <a:pPr marL="0" lvl="0" indent="0" algn="just">
              <a:spcAft>
                <a:spcPts val="1000"/>
              </a:spcAft>
              <a:buNone/>
            </a:pPr>
            <a:r>
              <a:rPr lang="ru-RU" sz="30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(экономическая эффективность):</a:t>
            </a:r>
            <a:endParaRPr lang="ru-RU" sz="3000" b="1" dirty="0">
              <a:solidFill>
                <a:srgbClr val="990000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время работы персонала – минимизировать «бумагу», коммуникации медперсонала, онлайн-доступ к актуальной информации о пациенте, системы поддержки принятия решений и т.д.</a:t>
            </a:r>
            <a:endParaRPr lang="ru-RU" sz="22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учет медикаментов, использование медоборудования – детализация, персонализация, ответственность.</a:t>
            </a:r>
            <a:endParaRPr lang="ru-RU" sz="22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оценка финансово-экономических показателей на всех уровнях управления: клиникой, подразделением, кабинетом, рабочим местом, сотрудником.</a:t>
            </a:r>
            <a:endParaRPr lang="ru-RU" sz="22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Изображение 5">
            <a:extLst>
              <a:ext uri="{FF2B5EF4-FFF2-40B4-BE49-F238E27FC236}">
                <a16:creationId xmlns:a16="http://schemas.microsoft.com/office/drawing/2014/main" id="{87ACF3B4-3522-FE1E-5112-6591FB67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7620"/>
            <a:ext cx="729788" cy="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D01BE-2CC8-647B-2F71-D14B4D8C4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7474B542-3ECF-E112-CDF3-C18AF9F0E0A7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729787" y="241630"/>
            <a:ext cx="11196958" cy="1881883"/>
          </a:xfrm>
        </p:spPr>
        <p:txBody>
          <a:bodyPr>
            <a:normAutofit/>
          </a:bodyPr>
          <a:lstStyle/>
          <a:p>
            <a:pPr marL="33655" indent="337820" algn="just">
              <a:spcAft>
                <a:spcPts val="1000"/>
              </a:spcAft>
            </a:pPr>
            <a:r>
              <a:rPr lang="ru-RU" sz="3600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Уровень «цифровой зрелости» клиники определяется степенью детализация процессов, их декомпозицией по целям, контролем и анализом для корректировки</a:t>
            </a:r>
            <a:endParaRPr lang="ru-RU" sz="3600" dirty="0">
              <a:solidFill>
                <a:srgbClr val="990000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</p:txBody>
      </p:sp>
      <p:sp>
        <p:nvSpPr>
          <p:cNvPr id="3" name="Заполнитель контента 2">
            <a:extLst>
              <a:ext uri="{FF2B5EF4-FFF2-40B4-BE49-F238E27FC236}">
                <a16:creationId xmlns:a16="http://schemas.microsoft.com/office/drawing/2014/main" id="{67E99BC0-7B91-0138-83D4-4B6AAD3BC5B2}"/>
              </a:ext>
            </a:extLst>
          </p:cNvPr>
          <p:cNvSpPr>
            <a:spLocks noGrp="1" noEditPoints="1"/>
          </p:cNvSpPr>
          <p:nvPr>
            <p:ph idx="1"/>
          </p:nvPr>
        </p:nvSpPr>
        <p:spPr>
          <a:xfrm>
            <a:off x="131812" y="2279609"/>
            <a:ext cx="10901082" cy="4450165"/>
          </a:xfrm>
        </p:spPr>
        <p:txBody>
          <a:bodyPr>
            <a:normAutofit fontScale="92500" lnSpcReduction="10000"/>
          </a:bodyPr>
          <a:lstStyle/>
          <a:p>
            <a:pPr marL="33655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П</a:t>
            </a:r>
            <a:r>
              <a:rPr lang="ru-RU" sz="24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роблемная зона  - управление процессами</a:t>
            </a:r>
          </a:p>
          <a:p>
            <a:pPr marL="33655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Внедрение автоматизированного контроля технологически сейчас возможно во всех основных функциональных направлениях медицинской организации: </a:t>
            </a:r>
          </a:p>
          <a:p>
            <a:pPr marL="33655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		процессы оказания медицинских услуг, </a:t>
            </a:r>
          </a:p>
          <a:p>
            <a:pPr marL="33655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		управление персоналом, </a:t>
            </a:r>
          </a:p>
          <a:p>
            <a:pPr marL="33655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		</a:t>
            </a:r>
            <a:r>
              <a:rPr lang="ru-RU" sz="24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внешний и внутренний маркетинг, </a:t>
            </a:r>
          </a:p>
          <a:p>
            <a:pPr marL="33655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		</a:t>
            </a:r>
            <a:r>
              <a:rPr lang="ru-RU" sz="24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планирование и эффективность использования инфраструктуры, запасов  		</a:t>
            </a:r>
          </a:p>
          <a:p>
            <a:pPr marL="33655" indent="0" algn="just"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		управление финансово-экономическими процессами.</a:t>
            </a:r>
            <a:endParaRPr lang="ru-RU" sz="24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Изображение 5">
            <a:extLst>
              <a:ext uri="{FF2B5EF4-FFF2-40B4-BE49-F238E27FC236}">
                <a16:creationId xmlns:a16="http://schemas.microsoft.com/office/drawing/2014/main" id="{26009D43-015A-87A7-A894-81991993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7620"/>
            <a:ext cx="729788" cy="689556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5966AA7-92F1-9BCE-0742-EF9D4F5F05A6}"/>
              </a:ext>
            </a:extLst>
          </p:cNvPr>
          <p:cNvSpPr/>
          <p:nvPr/>
        </p:nvSpPr>
        <p:spPr>
          <a:xfrm>
            <a:off x="783456" y="4775327"/>
            <a:ext cx="978408" cy="484632"/>
          </a:xfrm>
          <a:prstGeom prst="rightArrow">
            <a:avLst>
              <a:gd name="adj1" fmla="val 50000"/>
              <a:gd name="adj2" fmla="val 561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2F840441-9FB5-96CA-9BA5-EB757B7CC53A}"/>
              </a:ext>
            </a:extLst>
          </p:cNvPr>
          <p:cNvSpPr/>
          <p:nvPr/>
        </p:nvSpPr>
        <p:spPr>
          <a:xfrm>
            <a:off x="783456" y="35561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535C3CAE-EADF-96BE-3FAE-E515574F34FC}"/>
              </a:ext>
            </a:extLst>
          </p:cNvPr>
          <p:cNvSpPr/>
          <p:nvPr/>
        </p:nvSpPr>
        <p:spPr>
          <a:xfrm>
            <a:off x="783456" y="41915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BF1FFBA-406A-B403-E02B-FD6DA4F17BDE}"/>
              </a:ext>
            </a:extLst>
          </p:cNvPr>
          <p:cNvSpPr/>
          <p:nvPr/>
        </p:nvSpPr>
        <p:spPr>
          <a:xfrm>
            <a:off x="783456" y="59998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0BA8D64-CBA9-2D33-9CD5-F2F7BC8A7B31}"/>
              </a:ext>
            </a:extLst>
          </p:cNvPr>
          <p:cNvSpPr/>
          <p:nvPr/>
        </p:nvSpPr>
        <p:spPr>
          <a:xfrm>
            <a:off x="783456" y="53591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8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83F9E-B1CC-A22D-138E-4B14C5CD0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18745E59-59D4-710D-09FD-4FC462DA6EBA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968518" y="-91249"/>
            <a:ext cx="8791059" cy="188188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Анализатор процессов – нужна автоматизация! </a:t>
            </a:r>
            <a:br>
              <a:rPr lang="ru-RU" sz="3200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</a:br>
            <a:r>
              <a:rPr lang="ru-RU" sz="3200" dirty="0" err="1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МИСы</a:t>
            </a:r>
            <a:r>
              <a:rPr lang="ru-RU" sz="3200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 - как решают задачи собственников ЧК?</a:t>
            </a:r>
            <a:endParaRPr lang="ru-RU" sz="3200" dirty="0">
              <a:solidFill>
                <a:srgbClr val="990000"/>
              </a:solidFill>
            </a:endParaRPr>
          </a:p>
        </p:txBody>
      </p:sp>
      <p:sp>
        <p:nvSpPr>
          <p:cNvPr id="3" name="Заполнитель контента 2">
            <a:extLst>
              <a:ext uri="{FF2B5EF4-FFF2-40B4-BE49-F238E27FC236}">
                <a16:creationId xmlns:a16="http://schemas.microsoft.com/office/drawing/2014/main" id="{6C73B89F-952E-93D7-1B8E-472349F8CF31}"/>
              </a:ext>
            </a:extLst>
          </p:cNvPr>
          <p:cNvSpPr>
            <a:spLocks noGrp="1" noEditPoints="1"/>
          </p:cNvSpPr>
          <p:nvPr>
            <p:ph idx="1"/>
          </p:nvPr>
        </p:nvSpPr>
        <p:spPr>
          <a:xfrm>
            <a:off x="364894" y="1350682"/>
            <a:ext cx="10901082" cy="536089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Aft>
                <a:spcPts val="1000"/>
              </a:spcAft>
              <a:buNone/>
            </a:pPr>
            <a:endParaRPr lang="ru-RU" sz="1800" dirty="0">
              <a:effectLst/>
              <a:latin typeface="Liberation Serif"/>
              <a:ea typeface="NSimSun" panose="02010609030101010101" pitchFamily="49" charset="-122"/>
              <a:cs typeface="Arial Unicode MS"/>
            </a:endParaRPr>
          </a:p>
          <a:p>
            <a:pPr algn="just">
              <a:spcAft>
                <a:spcPts val="1000"/>
              </a:spcAft>
            </a:pP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Собственнику, руководителю – нужно не просто чтобы фиксировались цифры, например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		в финансах – выручка клиники,  по подразделениям, себестоимость, </a:t>
            </a:r>
            <a:r>
              <a:rPr lang="ru-RU" sz="50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дебиторка</a:t>
            </a: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, </a:t>
            </a:r>
            <a:r>
              <a:rPr lang="ru-RU" sz="50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кредиторка</a:t>
            </a: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…..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		в маркетинге – первичный поток после рекламы, конверсия ……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		в </a:t>
            </a:r>
            <a:r>
              <a:rPr lang="en-US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HR </a:t>
            </a: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– приходы пациентов на повторный прием к конкретному врачу, количество 				направлений от врача для диагностики или лечения в своей клиники, </a:t>
            </a: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эффективность 			сотрудников, материальное и нематериальное вознаграждение,  коммуникации внутри клиники  		и с внешней средой – например конференции, научные статьи, блоги, участие в Ассоциациях</a:t>
            </a:r>
            <a:endParaRPr lang="ru-RU" sz="5000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Arial Unicode MS"/>
            </a:endParaRPr>
          </a:p>
          <a:p>
            <a:pPr algn="just">
              <a:spcAft>
                <a:spcPts val="1000"/>
              </a:spcAft>
            </a:pP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Запрос на аналитику – отклонение или изменение данных </a:t>
            </a:r>
            <a:r>
              <a:rPr lang="ru-RU" sz="50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для принятия решений</a:t>
            </a:r>
            <a:endParaRPr lang="ru-RU" sz="5000" b="1" dirty="0">
              <a:solidFill>
                <a:srgbClr val="990000"/>
              </a:solidFill>
              <a:effectLst/>
              <a:latin typeface="Liberation Serif"/>
              <a:ea typeface="NSimSun" panose="02010609030101010101" pitchFamily="49" charset="-122"/>
              <a:cs typeface="Arial Unicode MS"/>
            </a:endParaRPr>
          </a:p>
          <a:p>
            <a:pPr algn="just">
              <a:spcAft>
                <a:spcPts val="1000"/>
              </a:spcAft>
            </a:pPr>
            <a:r>
              <a:rPr lang="ru-RU" sz="5000" dirty="0"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Ц</a:t>
            </a: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ифровизация позволяет создать – цифровую модель клиники (цифровой двойник)            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Какие показатели определяют ее? Какие процессы оцифрованы? Количество процессов, описанных в Вашей клинике? Есть ли модель процесса, </a:t>
            </a:r>
            <a:r>
              <a:rPr lang="ru-RU" sz="50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СОПа</a:t>
            </a: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?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5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И отклонения – </a:t>
            </a:r>
            <a:r>
              <a:rPr lang="ru-RU" sz="86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критические – красная зона,</a:t>
            </a:r>
            <a:r>
              <a:rPr lang="ru-RU" sz="86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8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предупреждение – желтая</a:t>
            </a:r>
            <a:r>
              <a:rPr lang="ru-RU" sz="86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 </a:t>
            </a:r>
            <a:r>
              <a:rPr lang="ru-RU" sz="86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зеленая – в норме, по плану!</a:t>
            </a:r>
            <a:endParaRPr lang="ru-RU" sz="8600" dirty="0">
              <a:effectLst/>
              <a:highlight>
                <a:srgbClr val="00FF00"/>
              </a:highlight>
              <a:latin typeface="Liberation Serif"/>
              <a:ea typeface="NSimSun" panose="02010609030101010101" pitchFamily="49" charset="-122"/>
              <a:cs typeface="Arial Unicode MS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Изображение 5">
            <a:extLst>
              <a:ext uri="{FF2B5EF4-FFF2-40B4-BE49-F238E27FC236}">
                <a16:creationId xmlns:a16="http://schemas.microsoft.com/office/drawing/2014/main" id="{A62EAD80-175B-4A12-5BB3-101D7A2AEB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8548"/>
            <a:ext cx="729788" cy="689556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8E3AB4EE-4C4D-06BD-821B-2652CE6EA906}"/>
              </a:ext>
            </a:extLst>
          </p:cNvPr>
          <p:cNvSpPr/>
          <p:nvPr/>
        </p:nvSpPr>
        <p:spPr>
          <a:xfrm>
            <a:off x="926024" y="20583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229E644-9988-71E2-A367-DECC70B9677C}"/>
              </a:ext>
            </a:extLst>
          </p:cNvPr>
          <p:cNvSpPr/>
          <p:nvPr/>
        </p:nvSpPr>
        <p:spPr>
          <a:xfrm>
            <a:off x="926024" y="25430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1693E11-FF74-14F8-99F3-B3D680141002}"/>
              </a:ext>
            </a:extLst>
          </p:cNvPr>
          <p:cNvSpPr/>
          <p:nvPr/>
        </p:nvSpPr>
        <p:spPr>
          <a:xfrm>
            <a:off x="926024" y="30453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6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375F4-2590-F967-D78D-CE2528542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43CB0C5D-5823-311A-F970-F14A1968E02A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968518" y="-91249"/>
            <a:ext cx="10506306" cy="11132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90000"/>
                </a:solidFill>
                <a:latin typeface="+mn-lt"/>
              </a:rPr>
              <a:t>Процессы – должны быть описаны</a:t>
            </a:r>
          </a:p>
        </p:txBody>
      </p:sp>
      <p:sp>
        <p:nvSpPr>
          <p:cNvPr id="3" name="Заполнитель контента 2">
            <a:extLst>
              <a:ext uri="{FF2B5EF4-FFF2-40B4-BE49-F238E27FC236}">
                <a16:creationId xmlns:a16="http://schemas.microsoft.com/office/drawing/2014/main" id="{CB7E088D-A91B-9D8A-0951-7B81916BCBDA}"/>
              </a:ext>
            </a:extLst>
          </p:cNvPr>
          <p:cNvSpPr>
            <a:spLocks noGrp="1" noEditPoints="1"/>
          </p:cNvSpPr>
          <p:nvPr>
            <p:ph idx="1"/>
          </p:nvPr>
        </p:nvSpPr>
        <p:spPr>
          <a:xfrm>
            <a:off x="364894" y="1021976"/>
            <a:ext cx="10901082" cy="5360894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Реальный процесс описан и видим его во времени </a:t>
            </a:r>
            <a:endParaRPr lang="ru-RU" sz="18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Модель этого процесса – требования – </a:t>
            </a:r>
            <a:r>
              <a:rPr lang="ru-RU" sz="18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«что в голове у собственника»</a:t>
            </a:r>
            <a:endParaRPr lang="ru-RU" sz="1800" b="1" dirty="0">
              <a:solidFill>
                <a:srgbClr val="990000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Фиксируется отклонение </a:t>
            </a:r>
            <a:endParaRPr lang="ru-RU" sz="18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Но запрос на </a:t>
            </a:r>
            <a:r>
              <a:rPr lang="ru-RU" sz="18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АНАЛИЗАТОР ПРОЦЕССОВ</a:t>
            </a:r>
            <a:r>
              <a:rPr lang="ru-RU" sz="18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                           может использовать ГИИ?: </a:t>
            </a:r>
            <a:endParaRPr lang="ru-RU" sz="1800" dirty="0">
              <a:effectLst/>
              <a:latin typeface="Liberation Serif"/>
              <a:ea typeface="NSimSun" panose="02010609030101010101" pitchFamily="49" charset="-122"/>
              <a:cs typeface="Arial Unicode MS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Поиск причины отклонения (Почему?)</a:t>
            </a:r>
            <a:endParaRPr lang="ru-RU" sz="18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Найти проблемные места (Где?)</a:t>
            </a:r>
            <a:endParaRPr lang="ru-RU" sz="18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Прогнозировать результаты процесса (Как будет?)</a:t>
            </a:r>
            <a:endParaRPr lang="ru-RU" sz="18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Оценить уровень нашей автоматизации и (Что улучшить? Как изменение/улучшение процессов повлияет на деятельность клиники?) – снижение ошибок из-за человеческого фактора, лишние рабочие места, лишние функции или нет функционала во времени – «</a:t>
            </a:r>
            <a:r>
              <a:rPr lang="ru-RU" sz="24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пьют чай с перерывом на работу, а не наоборот»</a:t>
            </a:r>
            <a:endParaRPr lang="ru-RU" sz="2400" b="1" dirty="0">
              <a:solidFill>
                <a:srgbClr val="990000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Часто примеры проблем процессов: Очередь к врачу, Оборудование загрузка МРТ, КТ, поломка гастроскопа – причины……</a:t>
            </a:r>
            <a:endParaRPr lang="ru-RU" sz="18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Изображение 5">
            <a:extLst>
              <a:ext uri="{FF2B5EF4-FFF2-40B4-BE49-F238E27FC236}">
                <a16:creationId xmlns:a16="http://schemas.microsoft.com/office/drawing/2014/main" id="{5FDB37F6-855B-FD72-405C-5898F6539F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8548"/>
            <a:ext cx="729788" cy="689556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461AB99C-3701-B0A8-E449-D0720ED50DDE}"/>
              </a:ext>
            </a:extLst>
          </p:cNvPr>
          <p:cNvSpPr/>
          <p:nvPr/>
        </p:nvSpPr>
        <p:spPr>
          <a:xfrm>
            <a:off x="5243263" y="23217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29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63558-C484-37D5-1DED-E8479F1D1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>
            <a:extLst>
              <a:ext uri="{FF2B5EF4-FFF2-40B4-BE49-F238E27FC236}">
                <a16:creationId xmlns:a16="http://schemas.microsoft.com/office/drawing/2014/main" id="{57E7BAFC-2BDC-AB6F-CAFE-1D7059DE5134}"/>
              </a:ext>
            </a:extLst>
          </p:cNvPr>
          <p:cNvSpPr>
            <a:spLocks noGrp="1" noEditPoints="1"/>
          </p:cNvSpPr>
          <p:nvPr>
            <p:ph type="title"/>
          </p:nvPr>
        </p:nvSpPr>
        <p:spPr>
          <a:xfrm>
            <a:off x="808317" y="477166"/>
            <a:ext cx="9260817" cy="765939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990000"/>
                </a:solidFill>
                <a:latin typeface="+mn-lt"/>
                <a:ea typeface="NSimSun" panose="02010609030101010101" pitchFamily="49" charset="-122"/>
                <a:cs typeface="Arial Unicode MS"/>
              </a:rPr>
              <a:t>У</a:t>
            </a:r>
            <a:r>
              <a:rPr lang="ru-RU" sz="2800" b="1" dirty="0">
                <a:solidFill>
                  <a:srgbClr val="990000"/>
                </a:solidFill>
                <a:effectLst/>
                <a:latin typeface="+mn-lt"/>
                <a:ea typeface="NSimSun" panose="02010609030101010101" pitchFamily="49" charset="-122"/>
                <a:cs typeface="Arial Unicode MS"/>
              </a:rPr>
              <a:t>стойчивый запрос в ЧК на совмещение (смешивание)</a:t>
            </a:r>
            <a:br>
              <a:rPr lang="ru-RU" sz="2800" b="1" dirty="0">
                <a:solidFill>
                  <a:srgbClr val="990000"/>
                </a:solidFill>
                <a:effectLst/>
                <a:latin typeface="+mn-lt"/>
                <a:ea typeface="NSimSun" panose="02010609030101010101" pitchFamily="49" charset="-122"/>
                <a:cs typeface="Arial Unicode MS"/>
              </a:rPr>
            </a:br>
            <a:r>
              <a:rPr lang="ru-RU" sz="2800" b="1" dirty="0">
                <a:solidFill>
                  <a:srgbClr val="990000"/>
                </a:solidFill>
                <a:effectLst/>
                <a:latin typeface="+mn-lt"/>
                <a:ea typeface="NSimSun" panose="02010609030101010101" pitchFamily="49" charset="-122"/>
                <a:cs typeface="Arial Unicode MS"/>
              </a:rPr>
              <a:t>Запланированных Результатов  и Процессов</a:t>
            </a:r>
          </a:p>
        </p:txBody>
      </p:sp>
      <p:sp>
        <p:nvSpPr>
          <p:cNvPr id="3" name="Заполнитель контента 2">
            <a:extLst>
              <a:ext uri="{FF2B5EF4-FFF2-40B4-BE49-F238E27FC236}">
                <a16:creationId xmlns:a16="http://schemas.microsoft.com/office/drawing/2014/main" id="{B48CAE5B-B8DE-E6F7-C32B-52F03A9A6069}"/>
              </a:ext>
            </a:extLst>
          </p:cNvPr>
          <p:cNvSpPr>
            <a:spLocks noGrp="1" noEditPoints="1"/>
          </p:cNvSpPr>
          <p:nvPr>
            <p:ph idx="1"/>
          </p:nvPr>
        </p:nvSpPr>
        <p:spPr>
          <a:xfrm>
            <a:off x="435666" y="1299882"/>
            <a:ext cx="11320668" cy="56477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8000" dirty="0"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ДО: П</a:t>
            </a: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роцессы смотрели через опросы, наблюдение – когда владелец небольшой клиники  сам может, или консультанты, или специально выделенный  по должности функционал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 </a:t>
            </a:r>
            <a:r>
              <a:rPr lang="ru-RU" sz="8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Минусы: Долго, человеческий фактор, повторять надо</a:t>
            </a:r>
            <a:endParaRPr lang="ru-RU" sz="8000" b="1" dirty="0">
              <a:solidFill>
                <a:srgbClr val="0070C0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Цифровые инструменты – продвинутые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МИСы</a:t>
            </a: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 сбор в реальном времени, по блокам – пациент, врач,  – «цифровые бинокли» на процесс</a:t>
            </a:r>
            <a:endParaRPr lang="ru-RU" sz="8000" dirty="0">
              <a:effectLst/>
              <a:latin typeface="Liberation Serif"/>
              <a:ea typeface="NSimSun" panose="02010609030101010101" pitchFamily="49" charset="-122"/>
              <a:cs typeface="Arial Unicode MS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80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МИСы</a:t>
            </a: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 и другие системы собирают информацию, «бинокли» -  анализируют по задачам руководителя!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1200" b="1" dirty="0">
                <a:solidFill>
                  <a:srgbClr val="99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Mangal" panose="02040503050203030202" pitchFamily="18" charset="0"/>
              </a:rPr>
              <a:t>Полезные вопросы:</a:t>
            </a:r>
            <a:endParaRPr lang="ru-RU" sz="11200" b="1" dirty="0">
              <a:solidFill>
                <a:srgbClr val="990000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8000" dirty="0"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К</a:t>
            </a: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акие решения принимает главный врач ГБУ для сокращения штатного расписания при хроническом дефиците кадров? За счет цифровизации процессов?</a:t>
            </a:r>
            <a:endParaRPr lang="ru-RU" sz="8000" dirty="0">
              <a:effectLst/>
              <a:latin typeface="Liberation Serif"/>
              <a:ea typeface="NSimSun" panose="02010609030101010101" pitchFamily="49" charset="-122"/>
              <a:cs typeface="Arial Unicode MS"/>
            </a:endParaRPr>
          </a:p>
          <a:p>
            <a:pPr algn="just">
              <a:spcAft>
                <a:spcPts val="10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Соотношение врачей и медсестер в клинике? Как зависит от уровня цифровой зрелости? </a:t>
            </a:r>
            <a:endParaRPr lang="ru-RU" sz="8000" dirty="0">
              <a:effectLst/>
              <a:latin typeface="Liberation Serif"/>
              <a:ea typeface="NSimSun" panose="02010609030101010101" pitchFamily="49" charset="-122"/>
              <a:cs typeface="Arial Unicode MS"/>
            </a:endParaRPr>
          </a:p>
          <a:p>
            <a:pPr algn="just">
              <a:spcAft>
                <a:spcPts val="10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Количество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СОПов</a:t>
            </a: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, Протоколов диагностики и лечения на одну должность? </a:t>
            </a:r>
            <a:endParaRPr lang="ru-RU" sz="8000" dirty="0">
              <a:effectLst/>
              <a:latin typeface="Liberation Serif"/>
              <a:ea typeface="NSimSun" panose="02010609030101010101" pitchFamily="49" charset="-122"/>
              <a:cs typeface="Arial Unicode MS"/>
            </a:endParaRPr>
          </a:p>
          <a:p>
            <a:pPr algn="just">
              <a:spcAft>
                <a:spcPts val="100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Какие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СОПы</a:t>
            </a:r>
            <a:r>
              <a:rPr lang="ru-RU" sz="80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 оказывают влияние на эффективность? И на какую эффективность?</a:t>
            </a:r>
            <a:endParaRPr lang="ru-RU" sz="8000" dirty="0"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indent="0" algn="just">
              <a:spcBef>
                <a:spcPts val="500"/>
              </a:spcBef>
              <a:spcAft>
                <a:spcPts val="10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Изображение 5">
            <a:extLst>
              <a:ext uri="{FF2B5EF4-FFF2-40B4-BE49-F238E27FC236}">
                <a16:creationId xmlns:a16="http://schemas.microsoft.com/office/drawing/2014/main" id="{037136FD-5F11-AD7F-C84B-00E2D053C8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7620"/>
            <a:ext cx="729788" cy="6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0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99466"/>
          <a:ext cx="9144000" cy="6376391"/>
          <a:chOff x="0" y="499466"/>
          <a:chExt cx="9144000" cy="637639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99467"/>
            <a:ext cx="9144000" cy="5876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1164A-1815-3F18-99AD-77C8E465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65" y="271433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4000" b="1" kern="100" dirty="0">
                <a:solidFill>
                  <a:srgbClr val="99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kern="100" dirty="0">
                <a:solidFill>
                  <a:srgbClr val="99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4000" b="1" kern="100" dirty="0">
                <a:solidFill>
                  <a:srgbClr val="99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оказатель экономической эффективности – один из критериев для принятия управленческих решений:</a:t>
            </a:r>
            <a:b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B916A9-88C3-AEB9-208E-2F568EDDA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444" y="1920967"/>
            <a:ext cx="10515600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исследование роли здравоохранения в общей экономике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обосновывает медицинскую,  социальную и экономическую эффективность здравоохранения</a:t>
            </a:r>
            <a:r>
              <a:rPr lang="ru-RU" sz="24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24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методов рационального и эффективного использования </a:t>
            </a:r>
            <a:r>
              <a:rPr lang="ru-RU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материальных,  финансовых и трудовых ресурсов здравоохранения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 финансирования здравоохранения;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подходов и методов ценообразования на различные виды медицинских услуг….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   </a:t>
            </a:r>
            <a:r>
              <a:rPr lang="ru-RU" sz="16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ФГБУ  «Центр экспертизы и контроля качества медицинской помощи» Министерства здравоохранения Российской Федерации (ФГБУ «ЦЭККМП» Минздрава России).</a:t>
            </a:r>
            <a:endParaRPr lang="ru-RU" sz="2400" b="1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9F354-17C4-80B1-2C72-75E64BC4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9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3" y="437589"/>
            <a:ext cx="3681984" cy="3666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7341" y="3857532"/>
            <a:ext cx="4060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2005 ГОДА ОБЪЕДИНЯЕМ ЛИДЕРОВ ЧАСТНОЙ МЕДИЦИНЫ ГОРОДА</a:t>
            </a:r>
          </a:p>
        </p:txBody>
      </p:sp>
      <p:pic>
        <p:nvPicPr>
          <p:cNvPr id="2" name="Изображение 21">
            <a:extLst>
              <a:ext uri="{FF2B5EF4-FFF2-40B4-BE49-F238E27FC236}">
                <a16:creationId xmlns:a16="http://schemas.microsoft.com/office/drawing/2014/main" id="{C0FA4037-F935-86D6-D5E6-4BF04AE16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93677" y="17927"/>
            <a:ext cx="8398323" cy="67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5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1164A-1815-3F18-99AD-77C8E465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94" y="334408"/>
            <a:ext cx="10515600" cy="1325563"/>
          </a:xfrm>
        </p:spPr>
        <p:txBody>
          <a:bodyPr>
            <a:normAutofit fontScale="90000"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9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Примеры </a:t>
            </a:r>
            <a:r>
              <a:rPr lang="ru-RU" sz="31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показателей</a:t>
            </a:r>
            <a:r>
              <a:rPr lang="ru-RU" sz="3100" b="1" dirty="0">
                <a:solidFill>
                  <a:srgbClr val="9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ЭКОНОМИЧЕСКОЙ ЭФФЕКТИВНОСТИ</a:t>
            </a:r>
            <a:b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B916A9-88C3-AEB9-208E-2F568EDDA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556" y="1501101"/>
            <a:ext cx="10515600" cy="435133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уровень выполнения объема оказанных медицинских услуг;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уровень использования мощности учреждения;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уровень выполнения функции врачебной должности;  </a:t>
            </a:r>
            <a:endParaRPr lang="ru-RU" sz="24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использования коечного фонда: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количество коек;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оборот койки;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количество проведенных больными койко-дней;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количество пролеченных (выбывших) больных;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средняя длительность пребывания больного на койке в году (в днях);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среднегодовая занятость (работа) койки (в днях)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ru-RU" sz="18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ФГБУ  «Центр экспертизы и контроля качества медицинской помощи» Министерства здравоохранения Российской Федерации (ФГБУ «ЦЭККМП» Минздрава России)</a:t>
            </a:r>
            <a:endParaRPr lang="ru-RU" sz="2800" b="1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endParaRPr lang="ru-RU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9F354-17C4-80B1-2C72-75E64BC4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66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1164A-1815-3F18-99AD-77C8E465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77" y="654164"/>
            <a:ext cx="10515600" cy="1325563"/>
          </a:xfrm>
        </p:spPr>
        <p:txBody>
          <a:bodyPr>
            <a:normAutofit fontScale="90000"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9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Примеры </a:t>
            </a:r>
            <a:r>
              <a:rPr lang="ru-RU" sz="31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показателей</a:t>
            </a:r>
            <a:r>
              <a:rPr lang="ru-RU" sz="3100" b="1" dirty="0">
                <a:solidFill>
                  <a:srgbClr val="9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ЭКОНОМИЧЕСКОЙ ЭФФЕКТИВНОСТИ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9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B916A9-88C3-AEB9-208E-2F568EDDA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415" y="1028960"/>
            <a:ext cx="10515600" cy="435133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использования материальных ресурсов;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использования кадров;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эффективности оказания платных медицинских услуг;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объем финансирования программы государственных гарантий;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структура расходов финансовых средств по видам источников финансирования;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структура затрат по видам медицинской помощи;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расходы медицинского учреждения на одного жителя в год; стоимость единицы оказанной медицинской помощи;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стоимость одного койко-дня по медикаментам;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Microsoft Sans Serif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стоимость одного койко-дня по питанию;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удельный вес бюджета медицинской организации в бюджете региона и др.</a:t>
            </a:r>
            <a:endParaRPr lang="ru-RU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9F354-17C4-80B1-2C72-75E64BC4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12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D0B99-8F22-DA1C-7977-3B0327E7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26"/>
            <a:ext cx="10117508" cy="113941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990000"/>
                </a:solidFill>
              </a:rPr>
              <a:t>Пять ключевых компетенций негосударственных медицинских организаций для повышения экономической эффективности системы здравоохранения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7819A-9E14-3816-3F6B-F4BC5E770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54" y="2261907"/>
            <a:ext cx="5181600" cy="43513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1</a:t>
            </a:r>
            <a:r>
              <a:rPr lang="ru-RU" dirty="0"/>
              <a:t> Наличие системы разработки, внедрения, оценки результативности и улучшения медицинских услуг на основе анализа потребностей и удовлетворенности пациентов.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BCD702-172B-1574-8861-F1C9DE4CD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3331" y="2261907"/>
            <a:ext cx="5509901" cy="43513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</a:t>
            </a:r>
            <a:r>
              <a:rPr lang="ru-RU" dirty="0"/>
              <a:t> Наличие системы углубленного, с высокой степенью детализации, финансово-экономического анализа всех функционалов деятельности клиники в режиме реального времени (автоматизированный управленческий учет), гибкость реагирования на изменения внешней среды при ценообразовании и закупках.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9E35E-3D5F-8B42-53AC-6C7387F4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9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2AFBE-286D-A5D7-B231-AB9BB19A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88424" cy="11394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Пять ключевых компетенций негосударственных медицинских организаций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ACACB-8719-2722-3C3E-293CADC35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3 </a:t>
            </a:r>
            <a:r>
              <a:rPr lang="ru-RU" dirty="0"/>
              <a:t>Повышение уровня организационной культуры, использование современных мотивационных технологий с ориентацией персонала на результат в виде удовлетворенности пациента, развитие широкого спектра компетенций, прозрачные коммуникации, повышающие включенность персонала и снижение его эмоционального выгорания.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0F389-8593-0EC9-0756-B91EB15B7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4 </a:t>
            </a:r>
            <a:r>
              <a:rPr lang="ru-RU" dirty="0"/>
              <a:t>Широкий спектр цифровых решений, разработка и внедрение в работу новых ИТ-технологий, использование новых аналитических инструментов для принятия решений на всех уровнях деятельности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CEFB76-D9BE-2E04-CBA8-53413DDF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4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75C9-49D1-4B29-3510-30F29A3B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99520" cy="11394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Пять ключевых компетенций негосударственных медицинских организаций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09A2D0-B61C-5A75-2086-FD51B2CFE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7718" y="1808534"/>
            <a:ext cx="7220484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5</a:t>
            </a:r>
            <a:r>
              <a:rPr lang="ru-RU" dirty="0"/>
              <a:t> Наличие системы оценки медицинской эффективности, индивидуальный учет объема медицинских услуг, который не должен быть избыточным для пациента, постоянная работа по улучшению результатов лечения на уровне пациента, отделения, клиники в целом, максимально возможный персонализированный подход.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6C872-649A-663B-5917-E611603D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61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843314" y="5354821"/>
            <a:ext cx="9586686" cy="7588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Партнерство во имя здоровья</a:t>
            </a:r>
            <a:br>
              <a:rPr lang="ru-RU" altLang="ru-RU" sz="3600" b="1" dirty="0">
                <a:latin typeface="Arial" pitchFamily="34" charset="0"/>
                <a:cs typeface="Arial" pitchFamily="34" charset="0"/>
              </a:rPr>
            </a:br>
            <a:br>
              <a:rPr lang="en-US" altLang="ru-RU" sz="3600" b="1" dirty="0"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Сайт: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 www.acspb</a:t>
            </a:r>
            <a:r>
              <a:rPr lang="en-US" altLang="ru-RU" sz="3600" dirty="0">
                <a:latin typeface="Arial" pitchFamily="34" charset="0"/>
                <a:cs typeface="Arial" pitchFamily="34" charset="0"/>
              </a:rPr>
              <a:t>.ru</a:t>
            </a:r>
            <a:br>
              <a:rPr lang="ru-RU" altLang="ru-RU" sz="3600" dirty="0">
                <a:latin typeface="Arial" pitchFamily="34" charset="0"/>
                <a:cs typeface="Arial" pitchFamily="34" charset="0"/>
              </a:rPr>
            </a:br>
            <a:r>
              <a:rPr lang="ru-RU" altLang="ru-RU" sz="3600" dirty="0">
                <a:latin typeface="Arial" pitchFamily="34" charset="0"/>
                <a:cs typeface="Arial" pitchFamily="34" charset="0"/>
              </a:rPr>
              <a:t>Почта:</a:t>
            </a:r>
            <a:r>
              <a:rPr lang="en-US" altLang="ru-RU" sz="3600" dirty="0">
                <a:latin typeface="Arial" pitchFamily="34" charset="0"/>
                <a:cs typeface="Arial" pitchFamily="34" charset="0"/>
              </a:rPr>
              <a:t>info@acspb.ru</a:t>
            </a:r>
            <a:endParaRPr lang="ru-RU" alt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1" name="Рисунок 7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82" y="274099"/>
            <a:ext cx="4552950" cy="400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s://avatars.mds.yandex.net/get-pdb/33827/82100a8a-c1d2-4f9e-baf2-b5ba2c693ce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219" y="274099"/>
            <a:ext cx="6324600" cy="3896360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C0388A-804F-3690-FA08-345A9E62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03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7887149" y="3320737"/>
            <a:ext cx="4087784" cy="2927108"/>
            <a:chOff x="2642960" y="1996173"/>
            <a:chExt cx="4087784" cy="2927108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79" name="Oval 78"/>
            <p:cNvSpPr/>
            <p:nvPr/>
          </p:nvSpPr>
          <p:spPr>
            <a:xfrm>
              <a:off x="4483075" y="1996173"/>
              <a:ext cx="2247669" cy="2247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2642960" y="3460269"/>
              <a:ext cx="1236534" cy="12365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009999" y="3977131"/>
              <a:ext cx="946152" cy="946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37360" y="582879"/>
            <a:ext cx="5646123" cy="5539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3000" b="1" cap="all" dirty="0">
                <a:solidFill>
                  <a:srgbClr val="C00000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Клиники в Ассоциации</a:t>
            </a:r>
            <a:endParaRPr lang="en-US" sz="3000" b="1" cap="all" dirty="0">
              <a:solidFill>
                <a:srgbClr val="C00000"/>
              </a:solidFill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57F9AA-DE72-4D11-B9A8-665713D5D1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1105" y="0"/>
            <a:ext cx="5067300" cy="6858000"/>
          </a:xfrm>
        </p:spPr>
      </p:pic>
      <p:pic>
        <p:nvPicPr>
          <p:cNvPr id="11" name="Рисунок 10" descr="Маркер">
            <a:extLst>
              <a:ext uri="{FF2B5EF4-FFF2-40B4-BE49-F238E27FC236}">
                <a16:creationId xmlns:a16="http://schemas.microsoft.com/office/drawing/2014/main" id="{061F8661-C0C1-49AB-A6CB-3E72A5B84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149" y="4967881"/>
            <a:ext cx="209049" cy="209049"/>
          </a:xfrm>
          <a:prstGeom prst="rect">
            <a:avLst/>
          </a:prstGeom>
        </p:spPr>
      </p:pic>
      <p:pic>
        <p:nvPicPr>
          <p:cNvPr id="45" name="Рисунок 44" descr="Маркер">
            <a:extLst>
              <a:ext uri="{FF2B5EF4-FFF2-40B4-BE49-F238E27FC236}">
                <a16:creationId xmlns:a16="http://schemas.microsoft.com/office/drawing/2014/main" id="{3886D34F-ECF9-4F10-9471-3DD5682DB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4755" y="5697616"/>
            <a:ext cx="209049" cy="209049"/>
          </a:xfrm>
          <a:prstGeom prst="rect">
            <a:avLst/>
          </a:prstGeom>
        </p:spPr>
      </p:pic>
      <p:pic>
        <p:nvPicPr>
          <p:cNvPr id="46" name="Рисунок 45" descr="Маркер">
            <a:extLst>
              <a:ext uri="{FF2B5EF4-FFF2-40B4-BE49-F238E27FC236}">
                <a16:creationId xmlns:a16="http://schemas.microsoft.com/office/drawing/2014/main" id="{B5FC1D2D-68BD-4697-A190-8E7610142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3681" y="5906665"/>
            <a:ext cx="209049" cy="209049"/>
          </a:xfrm>
          <a:prstGeom prst="rect">
            <a:avLst/>
          </a:prstGeom>
        </p:spPr>
      </p:pic>
      <p:pic>
        <p:nvPicPr>
          <p:cNvPr id="47" name="Рисунок 46" descr="Маркер">
            <a:extLst>
              <a:ext uri="{FF2B5EF4-FFF2-40B4-BE49-F238E27FC236}">
                <a16:creationId xmlns:a16="http://schemas.microsoft.com/office/drawing/2014/main" id="{F30F6036-F7A4-481D-B269-FAB4687FF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0834" y="4942677"/>
            <a:ext cx="209049" cy="209049"/>
          </a:xfrm>
          <a:prstGeom prst="rect">
            <a:avLst/>
          </a:prstGeom>
        </p:spPr>
      </p:pic>
      <p:pic>
        <p:nvPicPr>
          <p:cNvPr id="48" name="Рисунок 47" descr="Маркер">
            <a:extLst>
              <a:ext uri="{FF2B5EF4-FFF2-40B4-BE49-F238E27FC236}">
                <a16:creationId xmlns:a16="http://schemas.microsoft.com/office/drawing/2014/main" id="{8E2221AA-A1E0-48D0-A019-0955A1092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3483" y="5512770"/>
            <a:ext cx="209049" cy="209049"/>
          </a:xfrm>
          <a:prstGeom prst="rect">
            <a:avLst/>
          </a:prstGeom>
        </p:spPr>
      </p:pic>
      <p:pic>
        <p:nvPicPr>
          <p:cNvPr id="49" name="Рисунок 48" descr="Маркер">
            <a:extLst>
              <a:ext uri="{FF2B5EF4-FFF2-40B4-BE49-F238E27FC236}">
                <a16:creationId xmlns:a16="http://schemas.microsoft.com/office/drawing/2014/main" id="{3B0EC13B-F0D6-46F2-810A-9C93D12E8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7125" y="5617294"/>
            <a:ext cx="209049" cy="209049"/>
          </a:xfrm>
          <a:prstGeom prst="rect">
            <a:avLst/>
          </a:prstGeom>
        </p:spPr>
      </p:pic>
      <p:pic>
        <p:nvPicPr>
          <p:cNvPr id="50" name="Рисунок 49" descr="Маркер">
            <a:extLst>
              <a:ext uri="{FF2B5EF4-FFF2-40B4-BE49-F238E27FC236}">
                <a16:creationId xmlns:a16="http://schemas.microsoft.com/office/drawing/2014/main" id="{97709019-B279-4120-B8F1-E7FF408A7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409" y="5403099"/>
            <a:ext cx="209049" cy="209049"/>
          </a:xfrm>
          <a:prstGeom prst="rect">
            <a:avLst/>
          </a:prstGeom>
        </p:spPr>
      </p:pic>
      <p:pic>
        <p:nvPicPr>
          <p:cNvPr id="51" name="Рисунок 50" descr="Маркер">
            <a:extLst>
              <a:ext uri="{FF2B5EF4-FFF2-40B4-BE49-F238E27FC236}">
                <a16:creationId xmlns:a16="http://schemas.microsoft.com/office/drawing/2014/main" id="{77C94C9A-56EE-454F-9774-006ECFF7C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7153" y="3732264"/>
            <a:ext cx="209049" cy="209049"/>
          </a:xfrm>
          <a:prstGeom prst="rect">
            <a:avLst/>
          </a:prstGeom>
        </p:spPr>
      </p:pic>
      <p:pic>
        <p:nvPicPr>
          <p:cNvPr id="52" name="Рисунок 51" descr="Маркер">
            <a:extLst>
              <a:ext uri="{FF2B5EF4-FFF2-40B4-BE49-F238E27FC236}">
                <a16:creationId xmlns:a16="http://schemas.microsoft.com/office/drawing/2014/main" id="{D3BEBA41-8891-4B5B-B680-F07B1F17D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0508" y="4585959"/>
            <a:ext cx="209049" cy="209049"/>
          </a:xfrm>
          <a:prstGeom prst="rect">
            <a:avLst/>
          </a:prstGeom>
        </p:spPr>
      </p:pic>
      <p:pic>
        <p:nvPicPr>
          <p:cNvPr id="53" name="Рисунок 52" descr="Маркер">
            <a:extLst>
              <a:ext uri="{FF2B5EF4-FFF2-40B4-BE49-F238E27FC236}">
                <a16:creationId xmlns:a16="http://schemas.microsoft.com/office/drawing/2014/main" id="{CC91B116-9711-4849-9546-7C1E12A21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149" y="3661579"/>
            <a:ext cx="209049" cy="209049"/>
          </a:xfrm>
          <a:prstGeom prst="rect">
            <a:avLst/>
          </a:prstGeom>
        </p:spPr>
      </p:pic>
      <p:pic>
        <p:nvPicPr>
          <p:cNvPr id="54" name="Рисунок 53" descr="Маркер">
            <a:extLst>
              <a:ext uri="{FF2B5EF4-FFF2-40B4-BE49-F238E27FC236}">
                <a16:creationId xmlns:a16="http://schemas.microsoft.com/office/drawing/2014/main" id="{CB2FBE1B-D442-46F3-8321-8482EB13F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4795" y="3301889"/>
            <a:ext cx="209049" cy="209049"/>
          </a:xfrm>
          <a:prstGeom prst="rect">
            <a:avLst/>
          </a:prstGeom>
        </p:spPr>
      </p:pic>
      <p:pic>
        <p:nvPicPr>
          <p:cNvPr id="55" name="Рисунок 54" descr="Маркер">
            <a:extLst>
              <a:ext uri="{FF2B5EF4-FFF2-40B4-BE49-F238E27FC236}">
                <a16:creationId xmlns:a16="http://schemas.microsoft.com/office/drawing/2014/main" id="{CAB06010-0C3B-4C3B-90E8-B8C1FE774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2271" y="3197364"/>
            <a:ext cx="209049" cy="209049"/>
          </a:xfrm>
          <a:prstGeom prst="rect">
            <a:avLst/>
          </a:prstGeom>
        </p:spPr>
      </p:pic>
      <p:pic>
        <p:nvPicPr>
          <p:cNvPr id="56" name="Рисунок 55" descr="Маркер">
            <a:extLst>
              <a:ext uri="{FF2B5EF4-FFF2-40B4-BE49-F238E27FC236}">
                <a16:creationId xmlns:a16="http://schemas.microsoft.com/office/drawing/2014/main" id="{CF8CFB7B-6FB9-4D4C-9CB6-8BA6777DD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8007" y="4477108"/>
            <a:ext cx="209049" cy="209049"/>
          </a:xfrm>
          <a:prstGeom prst="rect">
            <a:avLst/>
          </a:prstGeom>
        </p:spPr>
      </p:pic>
      <p:pic>
        <p:nvPicPr>
          <p:cNvPr id="57" name="Рисунок 56" descr="Маркер">
            <a:extLst>
              <a:ext uri="{FF2B5EF4-FFF2-40B4-BE49-F238E27FC236}">
                <a16:creationId xmlns:a16="http://schemas.microsoft.com/office/drawing/2014/main" id="{4DB1B531-C775-4FD9-AED4-2001A59CB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2739" y="3072127"/>
            <a:ext cx="209049" cy="209049"/>
          </a:xfrm>
          <a:prstGeom prst="rect">
            <a:avLst/>
          </a:prstGeom>
        </p:spPr>
      </p:pic>
      <p:pic>
        <p:nvPicPr>
          <p:cNvPr id="58" name="Рисунок 57" descr="Маркер">
            <a:extLst>
              <a:ext uri="{FF2B5EF4-FFF2-40B4-BE49-F238E27FC236}">
                <a16:creationId xmlns:a16="http://schemas.microsoft.com/office/drawing/2014/main" id="{A680DAA7-A5BC-4D86-BBA8-3D0251E56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2208" y="3591699"/>
            <a:ext cx="209049" cy="209049"/>
          </a:xfrm>
          <a:prstGeom prst="rect">
            <a:avLst/>
          </a:prstGeom>
        </p:spPr>
      </p:pic>
      <p:pic>
        <p:nvPicPr>
          <p:cNvPr id="68" name="Рисунок 67" descr="Маркер">
            <a:extLst>
              <a:ext uri="{FF2B5EF4-FFF2-40B4-BE49-F238E27FC236}">
                <a16:creationId xmlns:a16="http://schemas.microsoft.com/office/drawing/2014/main" id="{6EFABA9F-EF22-4D75-BBB6-32B8C928C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5416" y="2665603"/>
            <a:ext cx="209049" cy="209049"/>
          </a:xfrm>
          <a:prstGeom prst="rect">
            <a:avLst/>
          </a:prstGeom>
        </p:spPr>
      </p:pic>
      <p:pic>
        <p:nvPicPr>
          <p:cNvPr id="69" name="Рисунок 68" descr="Маркер">
            <a:extLst>
              <a:ext uri="{FF2B5EF4-FFF2-40B4-BE49-F238E27FC236}">
                <a16:creationId xmlns:a16="http://schemas.microsoft.com/office/drawing/2014/main" id="{4072F816-C3D0-4EB7-B5A9-3AF514035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2624" y="2213101"/>
            <a:ext cx="209049" cy="209049"/>
          </a:xfrm>
          <a:prstGeom prst="rect">
            <a:avLst/>
          </a:prstGeom>
        </p:spPr>
      </p:pic>
      <p:pic>
        <p:nvPicPr>
          <p:cNvPr id="70" name="Рисунок 69" descr="Маркер">
            <a:extLst>
              <a:ext uri="{FF2B5EF4-FFF2-40B4-BE49-F238E27FC236}">
                <a16:creationId xmlns:a16="http://schemas.microsoft.com/office/drawing/2014/main" id="{C97724C0-2674-4C74-A333-8E09C8111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5706" y="2863078"/>
            <a:ext cx="209049" cy="209049"/>
          </a:xfrm>
          <a:prstGeom prst="rect">
            <a:avLst/>
          </a:prstGeom>
        </p:spPr>
      </p:pic>
      <p:pic>
        <p:nvPicPr>
          <p:cNvPr id="71" name="Рисунок 70" descr="Маркер">
            <a:extLst>
              <a:ext uri="{FF2B5EF4-FFF2-40B4-BE49-F238E27FC236}">
                <a16:creationId xmlns:a16="http://schemas.microsoft.com/office/drawing/2014/main" id="{2F45F933-1EE0-4829-836F-9D63D6B4E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2271" y="1616199"/>
            <a:ext cx="209049" cy="209049"/>
          </a:xfrm>
          <a:prstGeom prst="rect">
            <a:avLst/>
          </a:prstGeom>
        </p:spPr>
      </p:pic>
      <p:pic>
        <p:nvPicPr>
          <p:cNvPr id="72" name="Рисунок 71" descr="Маркер">
            <a:extLst>
              <a:ext uri="{FF2B5EF4-FFF2-40B4-BE49-F238E27FC236}">
                <a16:creationId xmlns:a16="http://schemas.microsoft.com/office/drawing/2014/main" id="{6EEEA1F4-1B93-4DDD-B5F2-40CCDF745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0625" y="2277662"/>
            <a:ext cx="209049" cy="209049"/>
          </a:xfrm>
          <a:prstGeom prst="rect">
            <a:avLst/>
          </a:prstGeom>
        </p:spPr>
      </p:pic>
      <p:pic>
        <p:nvPicPr>
          <p:cNvPr id="73" name="Рисунок 72" descr="Маркер">
            <a:extLst>
              <a:ext uri="{FF2B5EF4-FFF2-40B4-BE49-F238E27FC236}">
                <a16:creationId xmlns:a16="http://schemas.microsoft.com/office/drawing/2014/main" id="{67B06B43-F9F7-4CAC-BB5C-9D9BF77BE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5368" y="3216212"/>
            <a:ext cx="209049" cy="209049"/>
          </a:xfrm>
          <a:prstGeom prst="rect">
            <a:avLst/>
          </a:prstGeom>
        </p:spPr>
      </p:pic>
      <p:pic>
        <p:nvPicPr>
          <p:cNvPr id="74" name="Рисунок 73" descr="Маркер">
            <a:extLst>
              <a:ext uri="{FF2B5EF4-FFF2-40B4-BE49-F238E27FC236}">
                <a16:creationId xmlns:a16="http://schemas.microsoft.com/office/drawing/2014/main" id="{5805E667-2EDD-4088-80F6-C5D64EEAA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6767" y="3416732"/>
            <a:ext cx="209049" cy="209049"/>
          </a:xfrm>
          <a:prstGeom prst="rect">
            <a:avLst/>
          </a:prstGeom>
        </p:spPr>
      </p:pic>
      <p:pic>
        <p:nvPicPr>
          <p:cNvPr id="75" name="Рисунок 74" descr="Маркер">
            <a:extLst>
              <a:ext uri="{FF2B5EF4-FFF2-40B4-BE49-F238E27FC236}">
                <a16:creationId xmlns:a16="http://schemas.microsoft.com/office/drawing/2014/main" id="{DADF11D6-53F5-4BAA-86A5-0EC832FEA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7718" y="1145017"/>
            <a:ext cx="209049" cy="209049"/>
          </a:xfrm>
          <a:prstGeom prst="rect">
            <a:avLst/>
          </a:prstGeom>
        </p:spPr>
      </p:pic>
      <p:pic>
        <p:nvPicPr>
          <p:cNvPr id="76" name="Рисунок 75" descr="Маркер">
            <a:extLst>
              <a:ext uri="{FF2B5EF4-FFF2-40B4-BE49-F238E27FC236}">
                <a16:creationId xmlns:a16="http://schemas.microsoft.com/office/drawing/2014/main" id="{AE4DC1C9-C550-4892-A18C-54C709E99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6162" y="1808305"/>
            <a:ext cx="209049" cy="209049"/>
          </a:xfrm>
          <a:prstGeom prst="rect">
            <a:avLst/>
          </a:prstGeom>
        </p:spPr>
      </p:pic>
      <p:pic>
        <p:nvPicPr>
          <p:cNvPr id="77" name="Рисунок 76" descr="Маркер">
            <a:extLst>
              <a:ext uri="{FF2B5EF4-FFF2-40B4-BE49-F238E27FC236}">
                <a16:creationId xmlns:a16="http://schemas.microsoft.com/office/drawing/2014/main" id="{5EAF22B7-EA7C-4523-967E-13322FD14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340" y="1408841"/>
            <a:ext cx="209049" cy="209049"/>
          </a:xfrm>
          <a:prstGeom prst="rect">
            <a:avLst/>
          </a:prstGeom>
        </p:spPr>
      </p:pic>
      <p:pic>
        <p:nvPicPr>
          <p:cNvPr id="89" name="Рисунок 88" descr="Маркер">
            <a:extLst>
              <a:ext uri="{FF2B5EF4-FFF2-40B4-BE49-F238E27FC236}">
                <a16:creationId xmlns:a16="http://schemas.microsoft.com/office/drawing/2014/main" id="{09AF4573-6594-4AF2-B34E-651BF7EFF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198" y="4126654"/>
            <a:ext cx="209049" cy="209049"/>
          </a:xfrm>
          <a:prstGeom prst="rect">
            <a:avLst/>
          </a:prstGeom>
        </p:spPr>
      </p:pic>
      <p:pic>
        <p:nvPicPr>
          <p:cNvPr id="90" name="Рисунок 89" descr="Маркер">
            <a:extLst>
              <a:ext uri="{FF2B5EF4-FFF2-40B4-BE49-F238E27FC236}">
                <a16:creationId xmlns:a16="http://schemas.microsoft.com/office/drawing/2014/main" id="{564CD5DB-E355-4EB5-A515-C8B1D8102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2628" y="1451460"/>
            <a:ext cx="209049" cy="209049"/>
          </a:xfrm>
          <a:prstGeom prst="rect">
            <a:avLst/>
          </a:prstGeom>
        </p:spPr>
      </p:pic>
      <p:sp>
        <p:nvSpPr>
          <p:cNvPr id="91" name="Текст 7">
            <a:extLst>
              <a:ext uri="{FF2B5EF4-FFF2-40B4-BE49-F238E27FC236}">
                <a16:creationId xmlns:a16="http://schemas.microsoft.com/office/drawing/2014/main" id="{EDA50883-5195-4BA2-A808-A7B655D50D14}"/>
              </a:ext>
            </a:extLst>
          </p:cNvPr>
          <p:cNvSpPr txBox="1">
            <a:spLocks/>
          </p:cNvSpPr>
          <p:nvPr/>
        </p:nvSpPr>
        <p:spPr>
          <a:xfrm>
            <a:off x="9386202" y="6353303"/>
            <a:ext cx="2652303" cy="38548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0" marR="0" indent="0" algn="l" defTabSz="1360314" rtl="0" eaLnBrk="1" fontAlgn="auto" latinLnBrk="0" hangingPunct="1">
              <a:lnSpc>
                <a:spcPct val="10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100" b="1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4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27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35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b="0" spc="67" dirty="0">
                <a:latin typeface="+mj-lt"/>
              </a:rPr>
              <a:t>СРО «Ассоциация частных клиник С-Петербурга»</a:t>
            </a:r>
            <a:endParaRPr lang="en-US" sz="800" b="0" spc="67" dirty="0">
              <a:latin typeface="+mj-lt"/>
            </a:endParaRPr>
          </a:p>
        </p:txBody>
      </p:sp>
      <p:pic>
        <p:nvPicPr>
          <p:cNvPr id="60" name="Рисунок 59" descr="Маркер">
            <a:extLst>
              <a:ext uri="{FF2B5EF4-FFF2-40B4-BE49-F238E27FC236}">
                <a16:creationId xmlns:a16="http://schemas.microsoft.com/office/drawing/2014/main" id="{667271D6-736E-46A3-95BF-C91996D25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3579" y="3955910"/>
            <a:ext cx="209049" cy="209049"/>
          </a:xfrm>
          <a:prstGeom prst="rect">
            <a:avLst/>
          </a:prstGeom>
        </p:spPr>
      </p:pic>
      <p:grpSp>
        <p:nvGrpSpPr>
          <p:cNvPr id="61" name="Group 58"/>
          <p:cNvGrpSpPr/>
          <p:nvPr/>
        </p:nvGrpSpPr>
        <p:grpSpPr>
          <a:xfrm>
            <a:off x="1830311" y="2662233"/>
            <a:ext cx="4564541" cy="582658"/>
            <a:chOff x="1495961" y="1507373"/>
            <a:chExt cx="4844991" cy="551559"/>
          </a:xfrm>
        </p:grpSpPr>
        <p:sp>
          <p:nvSpPr>
            <p:cNvPr id="63" name="TextBox 62"/>
            <p:cNvSpPr txBox="1"/>
            <p:nvPr/>
          </p:nvSpPr>
          <p:spPr>
            <a:xfrm>
              <a:off x="1495961" y="1507373"/>
              <a:ext cx="4844991" cy="329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00A6CA"/>
                </a:buClr>
                <a:buSzPct val="80000"/>
              </a:pPr>
              <a:r>
                <a:rPr lang="ru-RU" dirty="0">
                  <a:solidFill>
                    <a:srgbClr val="C00000"/>
                  </a:solidFill>
                  <a:latin typeface="+mj-lt"/>
                </a:rPr>
                <a:t>МЕДИЦИНСКИХ ЦЕНТРА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95965" y="1784447"/>
              <a:ext cx="3625471" cy="2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00A6CA"/>
                </a:buClr>
                <a:buSzPct val="8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Оказывают услуги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66" name="Капля 65">
            <a:extLst>
              <a:ext uri="{FF2B5EF4-FFF2-40B4-BE49-F238E27FC236}">
                <a16:creationId xmlns:a16="http://schemas.microsoft.com/office/drawing/2014/main" id="{DD36B471-4932-4012-8BB8-D7532C5707A8}"/>
              </a:ext>
            </a:extLst>
          </p:cNvPr>
          <p:cNvSpPr/>
          <p:nvPr/>
        </p:nvSpPr>
        <p:spPr>
          <a:xfrm>
            <a:off x="734297" y="2623557"/>
            <a:ext cx="861471" cy="861471"/>
          </a:xfrm>
          <a:prstGeom prst="teardrop">
            <a:avLst>
              <a:gd name="adj" fmla="val 10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396</a:t>
            </a:r>
          </a:p>
        </p:txBody>
      </p:sp>
      <p:grpSp>
        <p:nvGrpSpPr>
          <p:cNvPr id="67" name="Group 58">
            <a:extLst>
              <a:ext uri="{FF2B5EF4-FFF2-40B4-BE49-F238E27FC236}">
                <a16:creationId xmlns:a16="http://schemas.microsoft.com/office/drawing/2014/main" id="{E2F9DF19-4CA2-4D0C-A6B9-4209524CFC33}"/>
              </a:ext>
            </a:extLst>
          </p:cNvPr>
          <p:cNvGrpSpPr/>
          <p:nvPr/>
        </p:nvGrpSpPr>
        <p:grpSpPr>
          <a:xfrm>
            <a:off x="1830311" y="4814646"/>
            <a:ext cx="4564541" cy="622832"/>
            <a:chOff x="1577756" y="1479359"/>
            <a:chExt cx="4844991" cy="58958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27DA7E3-238B-44EE-B42B-2CF5B4FF09C5}"/>
                </a:ext>
              </a:extLst>
            </p:cNvPr>
            <p:cNvSpPr txBox="1"/>
            <p:nvPr/>
          </p:nvSpPr>
          <p:spPr>
            <a:xfrm>
              <a:off x="1577756" y="1479359"/>
              <a:ext cx="4844991" cy="329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00A6CA"/>
                </a:buClr>
                <a:buSzPct val="80000"/>
              </a:pPr>
              <a:r>
                <a:rPr lang="ru-RU" dirty="0">
                  <a:solidFill>
                    <a:srgbClr val="C00000"/>
                  </a:solidFill>
                  <a:latin typeface="+mj-lt"/>
                </a:rPr>
                <a:t>СОТРУДНИКОВ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DA57014-AEE0-4254-B553-4CAC45045DFC}"/>
                </a:ext>
              </a:extLst>
            </p:cNvPr>
            <p:cNvSpPr txBox="1"/>
            <p:nvPr/>
          </p:nvSpPr>
          <p:spPr>
            <a:xfrm>
              <a:off x="1577760" y="1794462"/>
              <a:ext cx="3625471" cy="2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00A6CA"/>
                </a:buClr>
                <a:buSzPct val="8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Тысяч человек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84" name="Капля 83">
            <a:extLst>
              <a:ext uri="{FF2B5EF4-FFF2-40B4-BE49-F238E27FC236}">
                <a16:creationId xmlns:a16="http://schemas.microsoft.com/office/drawing/2014/main" id="{2C663016-D260-4F83-9F65-A5A6A8F0B281}"/>
              </a:ext>
            </a:extLst>
          </p:cNvPr>
          <p:cNvSpPr/>
          <p:nvPr/>
        </p:nvSpPr>
        <p:spPr>
          <a:xfrm>
            <a:off x="727103" y="4688536"/>
            <a:ext cx="861471" cy="861471"/>
          </a:xfrm>
          <a:prstGeom prst="teardrop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20</a:t>
            </a:r>
          </a:p>
        </p:txBody>
      </p:sp>
      <p:grpSp>
        <p:nvGrpSpPr>
          <p:cNvPr id="85" name="Group 58">
            <a:extLst>
              <a:ext uri="{FF2B5EF4-FFF2-40B4-BE49-F238E27FC236}">
                <a16:creationId xmlns:a16="http://schemas.microsoft.com/office/drawing/2014/main" id="{1480DD06-93AE-4FCF-8151-612DF35169F7}"/>
              </a:ext>
            </a:extLst>
          </p:cNvPr>
          <p:cNvGrpSpPr/>
          <p:nvPr/>
        </p:nvGrpSpPr>
        <p:grpSpPr>
          <a:xfrm>
            <a:off x="1820844" y="5813317"/>
            <a:ext cx="4564546" cy="607748"/>
            <a:chOff x="1783397" y="1325431"/>
            <a:chExt cx="4844991" cy="57530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EA4C4ED-AED1-4478-B7CE-8942A317FE79}"/>
                </a:ext>
              </a:extLst>
            </p:cNvPr>
            <p:cNvSpPr txBox="1"/>
            <p:nvPr/>
          </p:nvSpPr>
          <p:spPr>
            <a:xfrm>
              <a:off x="1783397" y="1325431"/>
              <a:ext cx="4844991" cy="329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00A6CA"/>
                </a:buClr>
                <a:buSzPct val="80000"/>
              </a:pPr>
              <a:r>
                <a:rPr lang="ru-RU" dirty="0">
                  <a:solidFill>
                    <a:srgbClr val="C00000"/>
                  </a:solidFill>
                  <a:latin typeface="+mj-lt"/>
                </a:rPr>
                <a:t>ОБОРОТ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8C39E0A-A00A-4DF1-8DC2-5CF063BB25D0}"/>
                </a:ext>
              </a:extLst>
            </p:cNvPr>
            <p:cNvSpPr txBox="1"/>
            <p:nvPr/>
          </p:nvSpPr>
          <p:spPr>
            <a:xfrm>
              <a:off x="1793446" y="1626255"/>
              <a:ext cx="3625471" cy="2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00A6CA"/>
                </a:buClr>
                <a:buSzPct val="8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Миллиардов в год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88" name="Капля 87">
            <a:extLst>
              <a:ext uri="{FF2B5EF4-FFF2-40B4-BE49-F238E27FC236}">
                <a16:creationId xmlns:a16="http://schemas.microsoft.com/office/drawing/2014/main" id="{956A8661-666B-4D1D-9EAA-896F66D921CC}"/>
              </a:ext>
            </a:extLst>
          </p:cNvPr>
          <p:cNvSpPr/>
          <p:nvPr/>
        </p:nvSpPr>
        <p:spPr>
          <a:xfrm>
            <a:off x="751684" y="5684573"/>
            <a:ext cx="861471" cy="861471"/>
          </a:xfrm>
          <a:prstGeom prst="teardrop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41</a:t>
            </a:r>
          </a:p>
        </p:txBody>
      </p:sp>
      <p:grpSp>
        <p:nvGrpSpPr>
          <p:cNvPr id="92" name="Group 58">
            <a:extLst>
              <a:ext uri="{FF2B5EF4-FFF2-40B4-BE49-F238E27FC236}">
                <a16:creationId xmlns:a16="http://schemas.microsoft.com/office/drawing/2014/main" id="{3147537C-5193-4B93-93D0-B69817BDCEC8}"/>
              </a:ext>
            </a:extLst>
          </p:cNvPr>
          <p:cNvGrpSpPr/>
          <p:nvPr/>
        </p:nvGrpSpPr>
        <p:grpSpPr>
          <a:xfrm>
            <a:off x="1830311" y="1660115"/>
            <a:ext cx="4564548" cy="635357"/>
            <a:chOff x="1783397" y="1441129"/>
            <a:chExt cx="4844991" cy="60144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175A659-2798-437A-B4B6-CDC2BDD9D350}"/>
                </a:ext>
              </a:extLst>
            </p:cNvPr>
            <p:cNvSpPr txBox="1"/>
            <p:nvPr/>
          </p:nvSpPr>
          <p:spPr>
            <a:xfrm>
              <a:off x="1783397" y="1441129"/>
              <a:ext cx="4844991" cy="349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00A6CA"/>
                </a:buClr>
                <a:buSzPct val="80000"/>
              </a:pPr>
              <a:r>
                <a:rPr lang="ru-RU" dirty="0">
                  <a:solidFill>
                    <a:srgbClr val="C00000"/>
                  </a:solidFill>
                  <a:latin typeface="+mj-lt"/>
                </a:rPr>
                <a:t>ЮРИДИЧЕСКИХ ЛИЦ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FE346CA-4B61-44C1-A8D8-3EA08CF63325}"/>
                </a:ext>
              </a:extLst>
            </p:cNvPr>
            <p:cNvSpPr txBox="1"/>
            <p:nvPr/>
          </p:nvSpPr>
          <p:spPr>
            <a:xfrm>
              <a:off x="1783397" y="1768088"/>
              <a:ext cx="3625471" cy="2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00A6CA"/>
                </a:buClr>
                <a:buSzPct val="8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Входят в состав Ассоциации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95" name="Капля 94">
            <a:extLst>
              <a:ext uri="{FF2B5EF4-FFF2-40B4-BE49-F238E27FC236}">
                <a16:creationId xmlns:a16="http://schemas.microsoft.com/office/drawing/2014/main" id="{EEAD9D82-B13C-4BB9-BEF9-056C941A06BC}"/>
              </a:ext>
            </a:extLst>
          </p:cNvPr>
          <p:cNvSpPr/>
          <p:nvPr/>
        </p:nvSpPr>
        <p:spPr>
          <a:xfrm>
            <a:off x="734298" y="1578859"/>
            <a:ext cx="861471" cy="861471"/>
          </a:xfrm>
          <a:prstGeom prst="teardrop">
            <a:avLst>
              <a:gd name="adj" fmla="val 10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60</a:t>
            </a:r>
          </a:p>
        </p:txBody>
      </p:sp>
      <p:grpSp>
        <p:nvGrpSpPr>
          <p:cNvPr id="96" name="Group 58">
            <a:extLst>
              <a:ext uri="{FF2B5EF4-FFF2-40B4-BE49-F238E27FC236}">
                <a16:creationId xmlns:a16="http://schemas.microsoft.com/office/drawing/2014/main" id="{9BDB8DB6-ABDC-4494-AE3A-9ACFCA9C1023}"/>
              </a:ext>
            </a:extLst>
          </p:cNvPr>
          <p:cNvGrpSpPr/>
          <p:nvPr/>
        </p:nvGrpSpPr>
        <p:grpSpPr>
          <a:xfrm>
            <a:off x="1830311" y="3795402"/>
            <a:ext cx="4564547" cy="662912"/>
            <a:chOff x="1803683" y="-835224"/>
            <a:chExt cx="4844991" cy="627528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F1B6B52-A1C8-44D5-A7DA-F6439ABD0C63}"/>
                </a:ext>
              </a:extLst>
            </p:cNvPr>
            <p:cNvSpPr txBox="1"/>
            <p:nvPr/>
          </p:nvSpPr>
          <p:spPr>
            <a:xfrm>
              <a:off x="1803683" y="-835224"/>
              <a:ext cx="4844991" cy="329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00A6CA"/>
                </a:buClr>
                <a:buSzPct val="80000"/>
              </a:pPr>
              <a:r>
                <a:rPr lang="ru-RU" dirty="0">
                  <a:solidFill>
                    <a:srgbClr val="C00000"/>
                  </a:solidFill>
                  <a:latin typeface="+mj-lt"/>
                </a:rPr>
                <a:t>ОБРАЩЕНИЙ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4B6E70E-DDF2-43FA-B74B-40672EB076C8}"/>
                </a:ext>
              </a:extLst>
            </p:cNvPr>
            <p:cNvSpPr txBox="1"/>
            <p:nvPr/>
          </p:nvSpPr>
          <p:spPr>
            <a:xfrm>
              <a:off x="1803684" y="-482181"/>
              <a:ext cx="3625471" cy="2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00A6CA"/>
                </a:buClr>
                <a:buSzPct val="80000"/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Миллионов в год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99" name="Капля 98">
            <a:extLst>
              <a:ext uri="{FF2B5EF4-FFF2-40B4-BE49-F238E27FC236}">
                <a16:creationId xmlns:a16="http://schemas.microsoft.com/office/drawing/2014/main" id="{C01657C1-2FB6-45F5-966E-296012C3A127}"/>
              </a:ext>
            </a:extLst>
          </p:cNvPr>
          <p:cNvSpPr/>
          <p:nvPr/>
        </p:nvSpPr>
        <p:spPr>
          <a:xfrm>
            <a:off x="751685" y="3643838"/>
            <a:ext cx="861471" cy="861471"/>
          </a:xfrm>
          <a:prstGeom prst="teardrop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35</a:t>
            </a:r>
          </a:p>
        </p:txBody>
      </p:sp>
      <p:pic>
        <p:nvPicPr>
          <p:cNvPr id="8194" name="Рисунок 1">
            <a:extLst>
              <a:ext uri="{FF2B5EF4-FFF2-40B4-BE49-F238E27FC236}">
                <a16:creationId xmlns:a16="http://schemas.microsoft.com/office/drawing/2014/main" id="{8368D9D4-E965-5704-C23E-82292A14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57" y="349112"/>
            <a:ext cx="9969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2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16705" y="219201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3200" dirty="0"/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46497D-2135-469B-9156-9713FCCA1D16}"/>
              </a:ext>
            </a:extLst>
          </p:cNvPr>
          <p:cNvSpPr/>
          <p:nvPr/>
        </p:nvSpPr>
        <p:spPr>
          <a:xfrm>
            <a:off x="539262" y="511203"/>
            <a:ext cx="8693405" cy="535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fontAlgn="b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990000"/>
                </a:solidFill>
                <a:ea typeface="+mj-ea"/>
                <a:cs typeface="+mj-cs"/>
              </a:rPr>
              <a:t>ЧИСЛЕННОСТЬ МЕДИЦИНСКИХ ОРГАНИЗАЦИЙ ПО ФОРМАМ СОБСТВЕННОСТИ В РОССИИ (ЕД.)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15FD7A-B8E0-46D2-B630-C3670106C39B}"/>
              </a:ext>
            </a:extLst>
          </p:cNvPr>
          <p:cNvSpPr/>
          <p:nvPr/>
        </p:nvSpPr>
        <p:spPr>
          <a:xfrm>
            <a:off x="10736662" y="6235820"/>
            <a:ext cx="135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 err="1">
                <a:solidFill>
                  <a:srgbClr val="C00000"/>
                </a:solidFill>
              </a:rPr>
              <a:t>BusinesStat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9563" y="1151890"/>
          <a:ext cx="10982223" cy="4890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4815">
                  <a:extLst>
                    <a:ext uri="{9D8B030D-6E8A-4147-A177-3AD203B41FA5}">
                      <a16:colId xmlns:a16="http://schemas.microsoft.com/office/drawing/2014/main" val="221265396"/>
                    </a:ext>
                  </a:extLst>
                </a:gridCol>
                <a:gridCol w="1394568">
                  <a:extLst>
                    <a:ext uri="{9D8B030D-6E8A-4147-A177-3AD203B41FA5}">
                      <a16:colId xmlns:a16="http://schemas.microsoft.com/office/drawing/2014/main" val="3900127243"/>
                    </a:ext>
                  </a:extLst>
                </a:gridCol>
                <a:gridCol w="1394568">
                  <a:extLst>
                    <a:ext uri="{9D8B030D-6E8A-4147-A177-3AD203B41FA5}">
                      <a16:colId xmlns:a16="http://schemas.microsoft.com/office/drawing/2014/main" val="1048597414"/>
                    </a:ext>
                  </a:extLst>
                </a:gridCol>
                <a:gridCol w="1394568">
                  <a:extLst>
                    <a:ext uri="{9D8B030D-6E8A-4147-A177-3AD203B41FA5}">
                      <a16:colId xmlns:a16="http://schemas.microsoft.com/office/drawing/2014/main" val="3912499386"/>
                    </a:ext>
                  </a:extLst>
                </a:gridCol>
                <a:gridCol w="1394568">
                  <a:extLst>
                    <a:ext uri="{9D8B030D-6E8A-4147-A177-3AD203B41FA5}">
                      <a16:colId xmlns:a16="http://schemas.microsoft.com/office/drawing/2014/main" val="822193303"/>
                    </a:ext>
                  </a:extLst>
                </a:gridCol>
                <a:gridCol w="1394568">
                  <a:extLst>
                    <a:ext uri="{9D8B030D-6E8A-4147-A177-3AD203B41FA5}">
                      <a16:colId xmlns:a16="http://schemas.microsoft.com/office/drawing/2014/main" val="993143538"/>
                    </a:ext>
                  </a:extLst>
                </a:gridCol>
                <a:gridCol w="1394568">
                  <a:extLst>
                    <a:ext uri="{9D8B030D-6E8A-4147-A177-3AD203B41FA5}">
                      <a16:colId xmlns:a16="http://schemas.microsoft.com/office/drawing/2014/main" val="1100081623"/>
                    </a:ext>
                  </a:extLst>
                </a:gridCol>
              </a:tblGrid>
              <a:tr h="97813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effectLst/>
                        </a:rPr>
                        <a:t>2017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effectLst/>
                        </a:rPr>
                        <a:t>2018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effectLst/>
                        </a:rPr>
                        <a:t>2019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effectLst/>
                        </a:rPr>
                        <a:t>2020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effectLst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effectLst/>
                        </a:rPr>
                        <a:t>2022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980254"/>
                  </a:ext>
                </a:extLst>
              </a:tr>
              <a:tr h="9781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u="none" strike="noStrike" dirty="0">
                          <a:effectLst/>
                        </a:rPr>
                        <a:t>Государственная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21 725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21 540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21 424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21 262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21 058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20 920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164808"/>
                  </a:ext>
                </a:extLst>
              </a:tr>
              <a:tr h="9781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u="none" strike="noStrike" dirty="0">
                          <a:effectLst/>
                        </a:rPr>
                        <a:t>Частная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22 656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24 682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25 427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26 934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28 357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26 744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63461"/>
                  </a:ext>
                </a:extLst>
              </a:tr>
              <a:tr h="9781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u="none" strike="noStrike" dirty="0">
                          <a:effectLst/>
                        </a:rPr>
                        <a:t>Иная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492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529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559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591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527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u="none" strike="noStrike" dirty="0">
                          <a:effectLst/>
                        </a:rPr>
                        <a:t>644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424481"/>
                  </a:ext>
                </a:extLst>
              </a:tr>
              <a:tr h="9781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 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44 873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46 751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47 410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48 787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49 942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48 308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12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1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017494" y="148460"/>
            <a:ext cx="9260817" cy="765939"/>
          </a:xfrm>
        </p:spPr>
        <p:txBody>
          <a:bodyPr>
            <a:normAutofit fontScale="90000"/>
          </a:bodyPr>
          <a:lstStyle/>
          <a:p>
            <a:pPr algn="just">
              <a:spcAft>
                <a:spcPts val="1000"/>
              </a:spcAft>
            </a:pPr>
            <a:r>
              <a:rPr lang="ru-RU" sz="28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 Unicode MS"/>
              </a:rPr>
              <a:t>Достижение «Цифровой зрелости» медицинской организации</a:t>
            </a:r>
            <a:endParaRPr lang="ru-RU" sz="2800" dirty="0">
              <a:solidFill>
                <a:srgbClr val="990000"/>
              </a:solidFill>
              <a:effectLst/>
              <a:latin typeface="Liberation Serif"/>
              <a:ea typeface="NSimSun" panose="02010609030101010101" pitchFamily="49" charset="-122"/>
              <a:cs typeface="Arial Unicode MS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62156" y="764989"/>
            <a:ext cx="6121138" cy="5647764"/>
          </a:xfrm>
        </p:spPr>
        <p:txBody>
          <a:bodyPr>
            <a:normAutofit fontScale="85000" lnSpcReduction="10000"/>
          </a:bodyPr>
          <a:lstStyle/>
          <a:p>
            <a:pPr indent="0" algn="just"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 президента №474 от 20.07.2020 </a:t>
            </a:r>
          </a:p>
          <a:p>
            <a:pPr indent="0" algn="just"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определены национальные цели развития Российской Федерации на период до 2030 года: </a:t>
            </a:r>
          </a:p>
          <a:p>
            <a:pPr marL="571500" indent="-342900" algn="just">
              <a:spcBef>
                <a:spcPts val="500"/>
              </a:spcBef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населения, здоровье и благополучие людей»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571500" indent="-342900" algn="just">
              <a:spcBef>
                <a:spcPts val="50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«Цифровая трансформация»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рамках национальной цели «Цифровая трансформация»: достижение «цифровой зрелости» ключевых отраслей экономики и социальной сферы, в том числе здравоохранения и образования, а также государственного управления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Bef>
                <a:spcPts val="500"/>
              </a:spcBef>
              <a:spcAft>
                <a:spcPts val="1000"/>
              </a:spcAft>
              <a:buNone/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ифровая зрелость» в здравоохранении будет обеспечиваться? </a:t>
            </a:r>
          </a:p>
          <a:p>
            <a:pPr indent="0" algn="just"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счет увеличения бюджетного финансирования прежде всего в государственной системе здравоохранения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7620"/>
            <a:ext cx="729788" cy="6895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8955C4-8E0C-0471-9E83-30F8E5EA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00" y="1495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BA571-8D2F-4ACD-417F-D03FC7646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F3B9E-AB69-4EC8-E058-64F8C1655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90000"/>
                </a:solidFill>
                <a:latin typeface="+mn-lt"/>
              </a:rPr>
              <a:t>ДОСТУПНОСТЬ ПЛАТНЫХ УСЛУГ В СФЕРЕ МЕДИЦИНЫ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B7A1FC-20F8-F1D7-2C70-1EB8B6A0BAD9}"/>
              </a:ext>
            </a:extLst>
          </p:cNvPr>
          <p:cNvSpPr/>
          <p:nvPr/>
        </p:nvSpPr>
        <p:spPr>
          <a:xfrm>
            <a:off x="3019096" y="6313377"/>
            <a:ext cx="9900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C3300"/>
                </a:solidFill>
              </a:rPr>
              <a:t>Источник: Аналитический центр Национального агентства финансовых исследований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2A8790C-22A2-7FE0-E61B-811CD2126D5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296902"/>
          <a:ext cx="10922876" cy="3610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7972">
                  <a:extLst>
                    <a:ext uri="{9D8B030D-6E8A-4147-A177-3AD203B41FA5}">
                      <a16:colId xmlns:a16="http://schemas.microsoft.com/office/drawing/2014/main" val="1540580255"/>
                    </a:ext>
                  </a:extLst>
                </a:gridCol>
                <a:gridCol w="1834904">
                  <a:extLst>
                    <a:ext uri="{9D8B030D-6E8A-4147-A177-3AD203B41FA5}">
                      <a16:colId xmlns:a16="http://schemas.microsoft.com/office/drawing/2014/main" val="1095697706"/>
                    </a:ext>
                  </a:extLst>
                </a:gridCol>
              </a:tblGrid>
              <a:tr h="519573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Полностью доступны - могу легко себе позволить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effectLst/>
                        </a:rPr>
                        <a:t>6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8100222"/>
                  </a:ext>
                </a:extLst>
              </a:tr>
              <a:tr h="83655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Скорее доступны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effectLst/>
                        </a:rPr>
                        <a:t>39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2229783"/>
                  </a:ext>
                </a:extLst>
              </a:tr>
              <a:tr h="79383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Скорее недоступны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effectLst/>
                        </a:rPr>
                        <a:t>37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68647069"/>
                  </a:ext>
                </a:extLst>
              </a:tr>
              <a:tr h="789696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Совершенно недоступны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>
                          <a:effectLst/>
                        </a:rPr>
                        <a:t>12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5317899"/>
                  </a:ext>
                </a:extLst>
              </a:tr>
              <a:tr h="670651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Не пользуюсь или не могу оценить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u="none" strike="noStrike" dirty="0">
                          <a:effectLst/>
                        </a:rPr>
                        <a:t>6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9019593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90F24F-549A-6999-D4F9-831C9E0163E8}"/>
              </a:ext>
            </a:extLst>
          </p:cNvPr>
          <p:cNvSpPr/>
          <p:nvPr/>
        </p:nvSpPr>
        <p:spPr>
          <a:xfrm>
            <a:off x="838200" y="1264385"/>
            <a:ext cx="1057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82828"/>
                </a:solidFill>
                <a:latin typeface="Pragmatica"/>
              </a:rPr>
              <a:t>Насколько частные или коммерческие медицинские услуги доступны или, напротив, не доступны Вам (вашей семье) с финансовой точки зрения?», в % от всех опрошенных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12C04-4C54-7AEB-2B66-FCA936D7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4D0-97DA-42E7-82D6-63F5A9C461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6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403557" y="-271009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">
              <a:spcAft>
                <a:spcPts val="600"/>
              </a:spcAft>
            </a:pPr>
            <a:r>
              <a:rPr lang="ru-RU" sz="2600" b="1" dirty="0">
                <a:solidFill>
                  <a:srgbClr val="990000"/>
                </a:solidFill>
                <a:latin typeface="+mn-lt"/>
              </a:rPr>
              <a:t>Численность медицинских приемов по секторам медицины (млн) </a:t>
            </a:r>
            <a:endParaRPr lang="en-US" sz="26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70404" y="6472989"/>
            <a:ext cx="1425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 err="1">
                <a:solidFill>
                  <a:srgbClr val="C00000"/>
                </a:solidFill>
              </a:rPr>
              <a:t>BusinesStat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168924" y="933254"/>
          <a:ext cx="10774837" cy="553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992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723811" y="235654"/>
            <a:ext cx="11196958" cy="1881883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«цифровой зрелости» частной клиники топ-менеджмент           повысить все виды эффективности: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64894" y="2372763"/>
            <a:ext cx="10901082" cy="3272591"/>
          </a:xfrm>
        </p:spPr>
        <p:txBody>
          <a:bodyPr>
            <a:normAutofit fontScale="92500" lnSpcReduction="10000"/>
          </a:bodyPr>
          <a:lstStyle/>
          <a:p>
            <a:pPr marL="685800" indent="-457200" algn="just"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едицинской </a:t>
            </a:r>
          </a:p>
          <a:p>
            <a:pPr marL="685800" indent="-457200" algn="just"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оциальной </a:t>
            </a:r>
          </a:p>
          <a:p>
            <a:pPr marL="685800" indent="-457200" algn="just"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кономической </a:t>
            </a:r>
          </a:p>
          <a:p>
            <a:pPr indent="0" algn="just"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интересах пациента и успешного развития медицинского бизнеса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Bef>
                <a:spcPts val="500"/>
              </a:spcBef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есть!!!! 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ребования нормативно-правовых актов, которые необходимо соблюдать, </a:t>
            </a:r>
            <a:r>
              <a:rPr lang="ru-RU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даже если они избыточны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том числе чтобы избежать штрафных санкций со стороны органов контроля и надзора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7620"/>
            <a:ext cx="729788" cy="689556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ABBB1827-6DD6-0118-B58B-4D0C26726D60}"/>
              </a:ext>
            </a:extLst>
          </p:cNvPr>
          <p:cNvSpPr/>
          <p:nvPr/>
        </p:nvSpPr>
        <p:spPr>
          <a:xfrm>
            <a:off x="6984037" y="970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48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422" y="4596714"/>
            <a:ext cx="7215181" cy="1789088"/>
          </a:xfrm>
          <a:prstGeom prst="rect">
            <a:avLst/>
          </a:prstGeom>
        </p:spPr>
      </p:pic>
      <p:sp>
        <p:nvSpPr>
          <p:cNvPr id="11059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5748" y="0"/>
            <a:ext cx="9745074" cy="1512888"/>
          </a:xfrm>
        </p:spPr>
        <p:txBody>
          <a:bodyPr/>
          <a:lstStyle/>
          <a:p>
            <a:r>
              <a:rPr lang="ru-RU" altLang="ru-RU" b="1" dirty="0">
                <a:solidFill>
                  <a:srgbClr val="990000"/>
                </a:solidFill>
                <a:latin typeface="+mn-lt"/>
                <a:cs typeface="Times New Roman" pitchFamily="18" charset="0"/>
              </a:rPr>
              <a:t>Медицинская эффективность</a:t>
            </a:r>
            <a:endParaRPr lang="ru-RU" altLang="ru-RU" dirty="0">
              <a:solidFill>
                <a:srgbClr val="99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0595" name="Прямоугольник 1"/>
          <p:cNvSpPr>
            <a:spLocks noChangeArrowheads="1"/>
          </p:cNvSpPr>
          <p:nvPr/>
        </p:nvSpPr>
        <p:spPr bwMode="auto">
          <a:xfrm>
            <a:off x="539751" y="1628775"/>
            <a:ext cx="11112500" cy="388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 </a:t>
            </a:r>
            <a:r>
              <a:rPr lang="ru-RU" altLang="ru-RU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altLang="ru-RU" sz="24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макроуровне</a:t>
            </a:r>
            <a:r>
              <a:rPr lang="ru-RU" altLang="ru-RU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(регион, район)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- это степень достижения поставленных задач в области профилактики, диагностики, лечения, реабилитации, т.е. основных видов медицинской деятельности.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ВОЗ рассматривает медицинскую эффективность как один из аспектов качества медицинского обслуживания наряду с адекватностью, экономичностью и научно-техническим уровнем.</a:t>
            </a:r>
            <a:endParaRPr lang="ru-RU" altLang="ru-RU" sz="16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400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микроуровне</a:t>
            </a:r>
            <a:r>
              <a:rPr lang="ru-RU" altLang="ru-RU" sz="24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(медицинская организация, отделение) </a:t>
            </a:r>
            <a:r>
              <a:rPr lang="ru-RU" altLang="ru-RU" dirty="0">
                <a:latin typeface="+mn-lt"/>
                <a:ea typeface="Calibri" pitchFamily="34" charset="0"/>
                <a:cs typeface="Times New Roman" pitchFamily="18" charset="0"/>
              </a:rPr>
              <a:t>- степень достижения </a:t>
            </a:r>
            <a:r>
              <a:rPr lang="ru-RU" altLang="ru-RU" sz="28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медицинского результата</a:t>
            </a:r>
            <a:r>
              <a:rPr lang="ru-RU" altLang="ru-RU" dirty="0">
                <a:latin typeface="+mn-lt"/>
                <a:ea typeface="Calibri" pitchFamily="34" charset="0"/>
                <a:cs typeface="Times New Roman" pitchFamily="18" charset="0"/>
              </a:rPr>
              <a:t>, т.е.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результативность лечения конкретного больного</a:t>
            </a:r>
            <a:r>
              <a:rPr lang="ru-RU" altLang="ru-RU" dirty="0">
                <a:latin typeface="+mn-lt"/>
              </a:rPr>
              <a:t> (выздоровление пациента, улучшение его здоровья и т.д.)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</a:t>
            </a:r>
            <a:endParaRPr lang="ru-RU" altLang="ru-RU" sz="16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 </a:t>
            </a:r>
            <a:endParaRPr lang="ru-RU" altLang="ru-RU" sz="1600" dirty="0">
              <a:latin typeface="+mn-lt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1846</Words>
  <Application>Microsoft Office PowerPoint</Application>
  <PresentationFormat>Широкоэкранный</PresentationFormat>
  <Paragraphs>235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Liberation Serif</vt:lpstr>
      <vt:lpstr>Microsoft Sans Serif</vt:lpstr>
      <vt:lpstr>Open Sans</vt:lpstr>
      <vt:lpstr>Pragmatica</vt:lpstr>
      <vt:lpstr>Roboto</vt:lpstr>
      <vt:lpstr>Symbol</vt:lpstr>
      <vt:lpstr>Times New Roman</vt:lpstr>
      <vt:lpstr>Wingdings</vt:lpstr>
      <vt:lpstr>Тема Office</vt:lpstr>
      <vt:lpstr>Цифровизация и анализ данных - современные инструменты управления процессами  с целью повышения эффективности медицинской организации</vt:lpstr>
      <vt:lpstr>Презентация PowerPoint</vt:lpstr>
      <vt:lpstr>Презентация PowerPoint</vt:lpstr>
      <vt:lpstr>Презентация PowerPoint</vt:lpstr>
      <vt:lpstr>Достижение «Цифровой зрелости» медицинской организации</vt:lpstr>
      <vt:lpstr>ДОСТУПНОСТЬ ПЛАТНЫХ УСЛУГ В СФЕРЕ МЕДИЦИНЫ </vt:lpstr>
      <vt:lpstr>Презентация PowerPoint</vt:lpstr>
      <vt:lpstr>Уровень «цифровой зрелости» частной клиники топ-менеджмент           повысить все виды эффективности:</vt:lpstr>
      <vt:lpstr>Медицинская эффективность</vt:lpstr>
      <vt:lpstr>Социальная эффективность</vt:lpstr>
      <vt:lpstr>Экономическая эффективность</vt:lpstr>
      <vt:lpstr>Мотивация частной клиники в развитии цифровых технологий имеет прозрачную основу:</vt:lpstr>
      <vt:lpstr>Для руководителей ведущих частных клиник  в приоритете следующие результаты от цифровой трансформации:</vt:lpstr>
      <vt:lpstr>Уровень «цифровой зрелости» клиники определяется степенью детализация процессов, их декомпозицией по целям, контролем и анализом для корректировки</vt:lpstr>
      <vt:lpstr>Анализатор процессов – нужна автоматизация!  МИСы - как решают задачи собственников ЧК?</vt:lpstr>
      <vt:lpstr>Процессы – должны быть описаны</vt:lpstr>
      <vt:lpstr>Устойчивый запрос в ЧК на совмещение (смешивание) Запланированных Результатов  и Процессов</vt:lpstr>
      <vt:lpstr>Презентация PowerPoint</vt:lpstr>
      <vt:lpstr> Показатель экономической эффективности – один из критериев для принятия управленческих решений: </vt:lpstr>
      <vt:lpstr>Примеры показателей ЭКОНОМИЧЕСКОЙ ЭФФЕКТИВНОСТИ </vt:lpstr>
      <vt:lpstr>Примеры показателей ЭКОНОМИЧЕСКОЙ ЭФФЕКТИВНОСТИ    </vt:lpstr>
      <vt:lpstr>Пять ключевых компетенций негосударственных медицинских организаций для повышения экономической эффективности системы здравоохранения</vt:lpstr>
      <vt:lpstr>Пять ключевых компетенций негосударственных медицинских организаций</vt:lpstr>
      <vt:lpstr>Пять ключевых компетенций негосударственных медицинских организаций</vt:lpstr>
      <vt:lpstr>Партнерство во имя здоровья  Сайт: www.acspb.ru Почта:info@acspb.ru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повышения удовлетворенности пациентов при внедрении внутреннего контроля качества и безопасности медицинской деятельности. Эффективные инструменты модели ценностно-ориентированного здравоохранения при трансформации организационной культуры медицинской организации</dc:title>
  <dc:creator>Александр Солонин</dc:creator>
  <cp:lastModifiedBy>Александр Солонин</cp:lastModifiedBy>
  <cp:revision>71</cp:revision>
  <dcterms:created xsi:type="dcterms:W3CDTF">2022-10-23T19:28:20Z</dcterms:created>
  <dcterms:modified xsi:type="dcterms:W3CDTF">2024-04-04T08:01:08Z</dcterms:modified>
</cp:coreProperties>
</file>