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321" r:id="rId3"/>
    <p:sldId id="406" r:id="rId4"/>
    <p:sldId id="462" r:id="rId5"/>
    <p:sldId id="340" r:id="rId6"/>
    <p:sldId id="331" r:id="rId7"/>
    <p:sldId id="311" r:id="rId8"/>
    <p:sldId id="332" r:id="rId9"/>
    <p:sldId id="451" r:id="rId10"/>
    <p:sldId id="452" r:id="rId11"/>
    <p:sldId id="370" r:id="rId12"/>
    <p:sldId id="438" r:id="rId13"/>
    <p:sldId id="465" r:id="rId14"/>
    <p:sldId id="422" r:id="rId15"/>
    <p:sldId id="466" r:id="rId16"/>
    <p:sldId id="467" r:id="rId17"/>
    <p:sldId id="463" r:id="rId18"/>
    <p:sldId id="367" r:id="rId19"/>
    <p:sldId id="312" r:id="rId20"/>
    <p:sldId id="457" r:id="rId21"/>
    <p:sldId id="461" r:id="rId22"/>
    <p:sldId id="339" r:id="rId23"/>
    <p:sldId id="432" r:id="rId24"/>
    <p:sldId id="328" r:id="rId25"/>
    <p:sldId id="450" r:id="rId26"/>
    <p:sldId id="373" r:id="rId27"/>
    <p:sldId id="468" r:id="rId28"/>
    <p:sldId id="469" r:id="rId29"/>
    <p:sldId id="471" r:id="rId30"/>
    <p:sldId id="449" r:id="rId31"/>
    <p:sldId id="341" r:id="rId32"/>
    <p:sldId id="343" r:id="rId33"/>
    <p:sldId id="435" r:id="rId34"/>
    <p:sldId id="470" r:id="rId35"/>
    <p:sldId id="472" r:id="rId36"/>
    <p:sldId id="473" r:id="rId37"/>
    <p:sldId id="395" r:id="rId38"/>
    <p:sldId id="454" r:id="rId39"/>
    <p:sldId id="460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3FC"/>
    <a:srgbClr val="00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4" d="100"/>
          <a:sy n="84" d="100"/>
        </p:scale>
        <p:origin x="850" y="10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6;&#1077;&#1082;&#1090;&#1099;\&#1058;&#1077;&#1082;&#1091;&#1097;&#1080;&#1077;%20&#1087;&#1088;&#1086;&#1077;&#1082;&#1090;&#1099;\&#1051;&#1056;&#1062;%20&#1056;&#1086;&#1089;&#1079;&#1076;&#1088;&#1072;&#1074;&#1072;\2021\&#1044;&#1077;&#1088;&#1084;&#1072;&#1090;&#1086;&#1074;&#1077;&#1085;&#1077;&#1088;&#1086;&#1083;&#1086;&#1075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Эффективность рекламы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4B-4093-8EFD-90200161BD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4B-4093-8EFD-90200161BDB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4B-4093-8EFD-90200161BD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4B-4093-8EFD-90200161BDB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4B-4093-8EFD-90200161BDBC}"/>
              </c:ext>
            </c:extLst>
          </c:dPt>
          <c:dLbls>
            <c:dLbl>
              <c:idx val="0"/>
              <c:layout>
                <c:manualLayout>
                  <c:x val="2.5940337224383919E-2"/>
                  <c:y val="-3.70370370370370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4B-4093-8EFD-90200161B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94941634241245"/>
                  <c:y val="1.38888888888888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4B-4093-8EFD-90200161B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04539559014265E-2"/>
                  <c:y val="-4.62962962962962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4B-4093-8EFD-90200161B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504539559014265E-2"/>
                  <c:y val="-2.31481481481481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4B-4093-8EFD-90200161B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256809338521402E-2"/>
                  <c:y val="-2.7777777777777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4B-4093-8EFD-90200161B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Лист1!$A$1:$A$5</c:f>
              <c:strCache>
                <c:ptCount val="5"/>
                <c:pt idx="0">
                  <c:v>Друзья, соседи, родственники</c:v>
                </c:pt>
                <c:pt idx="1">
                  <c:v>Реклама в интернете</c:v>
                </c:pt>
                <c:pt idx="2">
                  <c:v>Реклама в соцсетях</c:v>
                </c:pt>
                <c:pt idx="3">
                  <c:v>Реклама в печати</c:v>
                </c:pt>
                <c:pt idx="4">
                  <c:v>Реклама на телевидении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123</c:v>
                </c:pt>
                <c:pt idx="1">
                  <c:v>64</c:v>
                </c:pt>
                <c:pt idx="2">
                  <c:v>97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4B-4093-8EFD-90200161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Посещения по возрасту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444253859348199E-2"/>
                  <c:y val="2.2296544035673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453401943967983E-2"/>
                  <c:y val="-2.0438262594814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возрасту'!$D$2:$D$7</c:f>
              <c:numCache>
                <c:formatCode>General</c:formatCode>
                <c:ptCount val="6"/>
                <c:pt idx="0">
                  <c:v>336</c:v>
                </c:pt>
                <c:pt idx="1">
                  <c:v>515</c:v>
                </c:pt>
                <c:pt idx="2">
                  <c:v>432</c:v>
                </c:pt>
                <c:pt idx="3">
                  <c:v>347</c:v>
                </c:pt>
                <c:pt idx="4">
                  <c:v>206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53-4409-B5CA-E0E538318BE3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48084619782712E-3"/>
                  <c:y val="-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92338479130973E-2"/>
                  <c:y val="-1.337792642140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возрасту'!$D$8:$D$13</c:f>
              <c:numCache>
                <c:formatCode>General</c:formatCode>
                <c:ptCount val="6"/>
                <c:pt idx="0">
                  <c:v>333</c:v>
                </c:pt>
                <c:pt idx="1">
                  <c:v>554</c:v>
                </c:pt>
                <c:pt idx="2">
                  <c:v>485</c:v>
                </c:pt>
                <c:pt idx="3">
                  <c:v>393</c:v>
                </c:pt>
                <c:pt idx="4">
                  <c:v>252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53-4409-B5CA-E0E538318BE3}"/>
            </c:ext>
          </c:extLst>
        </c:ser>
        <c:ser>
          <c:idx val="2"/>
          <c:order val="2"/>
          <c:tx>
            <c:v>2019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18296169239568E-2"/>
                  <c:y val="-1.11482720178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22126929674016E-2"/>
                  <c:y val="-1.56075808249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53-4409-B5CA-E0E53831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возрасту'!$D$14:$D$19</c:f>
              <c:numCache>
                <c:formatCode>General</c:formatCode>
                <c:ptCount val="6"/>
                <c:pt idx="0">
                  <c:v>308</c:v>
                </c:pt>
                <c:pt idx="1">
                  <c:v>578</c:v>
                </c:pt>
                <c:pt idx="2">
                  <c:v>513</c:v>
                </c:pt>
                <c:pt idx="3">
                  <c:v>455</c:v>
                </c:pt>
                <c:pt idx="4">
                  <c:v>329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53-4409-B5CA-E0E538318BE3}"/>
            </c:ext>
          </c:extLst>
        </c:ser>
        <c:ser>
          <c:idx val="3"/>
          <c:order val="3"/>
          <c:tx>
            <c:v>2020+Лист2!$D$20:$D$25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val>
            <c:numRef>
              <c:f>'Посещения по возрасту'!$D$20:$D$25</c:f>
              <c:numCache>
                <c:formatCode>General</c:formatCode>
                <c:ptCount val="6"/>
                <c:pt idx="0">
                  <c:v>240</c:v>
                </c:pt>
                <c:pt idx="1">
                  <c:v>430</c:v>
                </c:pt>
                <c:pt idx="2">
                  <c:v>402</c:v>
                </c:pt>
                <c:pt idx="3">
                  <c:v>348</c:v>
                </c:pt>
                <c:pt idx="4">
                  <c:v>229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653-4409-B5CA-E0E53831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512184"/>
        <c:axId val="336512568"/>
        <c:axId val="0"/>
      </c:bar3DChart>
      <c:catAx>
        <c:axId val="33651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512568"/>
        <c:crosses val="autoZero"/>
        <c:auto val="1"/>
        <c:lblAlgn val="ctr"/>
        <c:lblOffset val="100"/>
        <c:noMultiLvlLbl val="0"/>
      </c:catAx>
      <c:valAx>
        <c:axId val="33651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51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Посещения по возрасту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444253859348199E-2"/>
                  <c:y val="2.2296544035673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453401943967983E-2"/>
                  <c:y val="-2.0438262594814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возрасту'!$D$2:$D$7</c:f>
              <c:numCache>
                <c:formatCode>General</c:formatCode>
                <c:ptCount val="6"/>
                <c:pt idx="0">
                  <c:v>336</c:v>
                </c:pt>
                <c:pt idx="1">
                  <c:v>515</c:v>
                </c:pt>
                <c:pt idx="2">
                  <c:v>432</c:v>
                </c:pt>
                <c:pt idx="3">
                  <c:v>347</c:v>
                </c:pt>
                <c:pt idx="4">
                  <c:v>206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F-409D-B0E7-C15504445F04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48084619782712E-3"/>
                  <c:y val="-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92338479130973E-2"/>
                  <c:y val="-1.337792642140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возрасту'!$D$8:$D$13</c:f>
              <c:numCache>
                <c:formatCode>General</c:formatCode>
                <c:ptCount val="6"/>
                <c:pt idx="0">
                  <c:v>333</c:v>
                </c:pt>
                <c:pt idx="1">
                  <c:v>554</c:v>
                </c:pt>
                <c:pt idx="2">
                  <c:v>485</c:v>
                </c:pt>
                <c:pt idx="3">
                  <c:v>393</c:v>
                </c:pt>
                <c:pt idx="4">
                  <c:v>252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AF-409D-B0E7-C15504445F04}"/>
            </c:ext>
          </c:extLst>
        </c:ser>
        <c:ser>
          <c:idx val="2"/>
          <c:order val="2"/>
          <c:tx>
            <c:v>2019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18296169239568E-2"/>
                  <c:y val="-1.11482720178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22126929674016E-2"/>
                  <c:y val="-1.56075808249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AAF-409D-B0E7-C15504445F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'Посещения по возрасту'!$G$2:$G$7</c:f>
              <c:strCache>
                <c:ptCount val="6"/>
                <c:pt idx="0">
                  <c:v>&lt; 30           </c:v>
                </c:pt>
                <c:pt idx="1">
                  <c:v>30-40          </c:v>
                </c:pt>
                <c:pt idx="2">
                  <c:v>40-50          </c:v>
                </c:pt>
                <c:pt idx="3">
                  <c:v>50-60          </c:v>
                </c:pt>
                <c:pt idx="4">
                  <c:v>&gt; 60           </c:v>
                </c:pt>
                <c:pt idx="5">
                  <c:v>Не указана д.р.</c:v>
                </c:pt>
              </c:strCache>
            </c:strRef>
          </c:cat>
          <c:val>
            <c:numRef>
              <c:f>'Посещения по возрасту'!$D$14:$D$19</c:f>
              <c:numCache>
                <c:formatCode>General</c:formatCode>
                <c:ptCount val="6"/>
                <c:pt idx="0">
                  <c:v>308</c:v>
                </c:pt>
                <c:pt idx="1">
                  <c:v>578</c:v>
                </c:pt>
                <c:pt idx="2">
                  <c:v>513</c:v>
                </c:pt>
                <c:pt idx="3">
                  <c:v>455</c:v>
                </c:pt>
                <c:pt idx="4">
                  <c:v>329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AF-409D-B0E7-C15504445F04}"/>
            </c:ext>
          </c:extLst>
        </c:ser>
        <c:ser>
          <c:idx val="3"/>
          <c:order val="3"/>
          <c:tx>
            <c:v>2020+Лист2!$D$20:$D$25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val>
            <c:numRef>
              <c:f>'Посещения по возрасту'!$D$20:$D$25</c:f>
              <c:numCache>
                <c:formatCode>General</c:formatCode>
                <c:ptCount val="6"/>
                <c:pt idx="0">
                  <c:v>240</c:v>
                </c:pt>
                <c:pt idx="1">
                  <c:v>430</c:v>
                </c:pt>
                <c:pt idx="2">
                  <c:v>402</c:v>
                </c:pt>
                <c:pt idx="3">
                  <c:v>348</c:v>
                </c:pt>
                <c:pt idx="4">
                  <c:v>229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AF-409D-B0E7-C1550444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6439496"/>
        <c:axId val="366440904"/>
        <c:axId val="0"/>
      </c:bar3DChart>
      <c:catAx>
        <c:axId val="36643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440904"/>
        <c:crosses val="autoZero"/>
        <c:auto val="1"/>
        <c:lblAlgn val="ctr"/>
        <c:lblOffset val="100"/>
        <c:noMultiLvlLbl val="0"/>
      </c:catAx>
      <c:valAx>
        <c:axId val="36644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43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Основная заболеваемость (</a:t>
            </a:r>
            <a:r>
              <a:rPr lang="en-US"/>
              <a:t>&gt; 10 </a:t>
            </a:r>
            <a:r>
              <a:rPr lang="ru-RU"/>
              <a:t>раз)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DE-4F3D-ADEB-E35EC66964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DE-4F3D-ADEB-E35EC66964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DE-4F3D-ADEB-E35EC66964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DE-4F3D-ADEB-E35EC66964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DE-4F3D-ADEB-E35EC66964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DE-4F3D-ADEB-E35EC66964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DE-4F3D-ADEB-E35EC66964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DE-4F3D-ADEB-E35EC66964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DDE-4F3D-ADEB-E35EC66964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DDE-4F3D-ADEB-E35EC66964E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DDE-4F3D-ADEB-E35EC66964E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DDE-4F3D-ADEB-E35EC66964E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DDE-4F3D-ADEB-E35EC66964E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DDE-4F3D-ADEB-E35EC66964E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DDE-4F3D-ADEB-E35EC66964E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DDE-4F3D-ADEB-E35EC66964E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DDE-4F3D-ADEB-E35EC66964E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DDE-4F3D-ADEB-E35EC66964E2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DDE-4F3D-ADEB-E35EC66964E2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DDE-4F3D-ADEB-E35EC66964E2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DDE-4F3D-ADEB-E35EC66964E2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DDE-4F3D-ADEB-E35EC66964E2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DDE-4F3D-ADEB-E35EC66964E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BDDE-4F3D-ADEB-E35EC66964E2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BDDE-4F3D-ADEB-E35EC66964E2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BDDE-4F3D-ADEB-E35EC66964E2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BDDE-4F3D-ADEB-E35EC66964E2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BDDE-4F3D-ADEB-E35EC66964E2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BDDE-4F3D-ADEB-E35EC66964E2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BDDE-4F3D-ADEB-E35EC66964E2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BDDE-4F3D-ADEB-E35EC66964E2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BDDE-4F3D-ADEB-E35EC66964E2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BDDE-4F3D-ADEB-E35EC66964E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'Основная заболеваемость'!$A$2:$A$34</c:f>
              <c:strCache>
                <c:ptCount val="33"/>
                <c:pt idx="0">
                  <c:v>B02</c:v>
                </c:pt>
                <c:pt idx="1">
                  <c:v>B07</c:v>
                </c:pt>
                <c:pt idx="2">
                  <c:v>B09</c:v>
                </c:pt>
                <c:pt idx="3">
                  <c:v>B35</c:v>
                </c:pt>
                <c:pt idx="4">
                  <c:v>B36</c:v>
                </c:pt>
                <c:pt idx="5">
                  <c:v>D18</c:v>
                </c:pt>
                <c:pt idx="6">
                  <c:v>D21</c:v>
                </c:pt>
                <c:pt idx="7">
                  <c:v>D22</c:v>
                </c:pt>
                <c:pt idx="8">
                  <c:v>D23</c:v>
                </c:pt>
                <c:pt idx="9">
                  <c:v>D48</c:v>
                </c:pt>
                <c:pt idx="10">
                  <c:v>I11</c:v>
                </c:pt>
                <c:pt idx="11">
                  <c:v>K13</c:v>
                </c:pt>
                <c:pt idx="12">
                  <c:v>L08</c:v>
                </c:pt>
                <c:pt idx="13">
                  <c:v>L20</c:v>
                </c:pt>
                <c:pt idx="14">
                  <c:v>L21</c:v>
                </c:pt>
                <c:pt idx="15">
                  <c:v>L23</c:v>
                </c:pt>
                <c:pt idx="16">
                  <c:v>L24</c:v>
                </c:pt>
                <c:pt idx="17">
                  <c:v>L27</c:v>
                </c:pt>
                <c:pt idx="18">
                  <c:v>L29</c:v>
                </c:pt>
                <c:pt idx="19">
                  <c:v>L30</c:v>
                </c:pt>
                <c:pt idx="20">
                  <c:v>L40</c:v>
                </c:pt>
                <c:pt idx="21">
                  <c:v>L42</c:v>
                </c:pt>
                <c:pt idx="22">
                  <c:v>L43</c:v>
                </c:pt>
                <c:pt idx="23">
                  <c:v>L50</c:v>
                </c:pt>
                <c:pt idx="24">
                  <c:v>L57</c:v>
                </c:pt>
                <c:pt idx="25">
                  <c:v>L60</c:v>
                </c:pt>
                <c:pt idx="26">
                  <c:v>L70</c:v>
                </c:pt>
                <c:pt idx="27">
                  <c:v>L71</c:v>
                </c:pt>
                <c:pt idx="28">
                  <c:v>L80</c:v>
                </c:pt>
                <c:pt idx="29">
                  <c:v>L81</c:v>
                </c:pt>
                <c:pt idx="30">
                  <c:v>L82</c:v>
                </c:pt>
                <c:pt idx="31">
                  <c:v>L85</c:v>
                </c:pt>
                <c:pt idx="32">
                  <c:v>L95</c:v>
                </c:pt>
              </c:strCache>
            </c:strRef>
          </c:cat>
          <c:val>
            <c:numRef>
              <c:f>'Основная заболеваемость'!$C$2:$C$34</c:f>
              <c:numCache>
                <c:formatCode>General</c:formatCode>
                <c:ptCount val="33"/>
                <c:pt idx="0">
                  <c:v>51</c:v>
                </c:pt>
                <c:pt idx="1">
                  <c:v>37</c:v>
                </c:pt>
                <c:pt idx="2">
                  <c:v>34</c:v>
                </c:pt>
                <c:pt idx="3">
                  <c:v>194</c:v>
                </c:pt>
                <c:pt idx="4">
                  <c:v>71</c:v>
                </c:pt>
                <c:pt idx="5">
                  <c:v>14</c:v>
                </c:pt>
                <c:pt idx="6">
                  <c:v>37</c:v>
                </c:pt>
                <c:pt idx="7">
                  <c:v>74</c:v>
                </c:pt>
                <c:pt idx="8">
                  <c:v>36</c:v>
                </c:pt>
                <c:pt idx="9">
                  <c:v>77</c:v>
                </c:pt>
                <c:pt idx="10">
                  <c:v>12</c:v>
                </c:pt>
                <c:pt idx="11">
                  <c:v>12</c:v>
                </c:pt>
                <c:pt idx="12">
                  <c:v>35</c:v>
                </c:pt>
                <c:pt idx="13">
                  <c:v>159</c:v>
                </c:pt>
                <c:pt idx="14">
                  <c:v>167</c:v>
                </c:pt>
                <c:pt idx="15">
                  <c:v>26</c:v>
                </c:pt>
                <c:pt idx="16">
                  <c:v>32</c:v>
                </c:pt>
                <c:pt idx="17">
                  <c:v>34</c:v>
                </c:pt>
                <c:pt idx="18">
                  <c:v>35</c:v>
                </c:pt>
                <c:pt idx="19">
                  <c:v>536</c:v>
                </c:pt>
                <c:pt idx="20">
                  <c:v>78</c:v>
                </c:pt>
                <c:pt idx="21">
                  <c:v>27</c:v>
                </c:pt>
                <c:pt idx="22">
                  <c:v>37</c:v>
                </c:pt>
                <c:pt idx="23">
                  <c:v>41</c:v>
                </c:pt>
                <c:pt idx="24">
                  <c:v>29</c:v>
                </c:pt>
                <c:pt idx="25">
                  <c:v>314</c:v>
                </c:pt>
                <c:pt idx="26">
                  <c:v>194</c:v>
                </c:pt>
                <c:pt idx="27">
                  <c:v>161</c:v>
                </c:pt>
                <c:pt idx="28">
                  <c:v>15</c:v>
                </c:pt>
                <c:pt idx="29">
                  <c:v>16</c:v>
                </c:pt>
                <c:pt idx="30">
                  <c:v>77</c:v>
                </c:pt>
                <c:pt idx="31">
                  <c:v>31</c:v>
                </c:pt>
                <c:pt idx="3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2-BDDE-4F3D-ADEB-E35EC6696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9200-3A3B-4355-B6C2-10E230D9C7DE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E079-81FC-42DC-980D-CB38F839C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8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E079-81FC-42DC-980D-CB38F839CF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2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E079-81FC-42DC-980D-CB38F839CF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8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1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251F-21A0-4579-8671-BDECDB5E1671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avlov@ristar.ru" TargetMode="External"/><Relationship Id="rId2" Type="http://schemas.openxmlformats.org/officeDocument/2006/relationships/hyperlink" Target="http://www.ristar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" y="0"/>
            <a:ext cx="913371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24495" y="219083"/>
            <a:ext cx="9084009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ЧАСТНЫЙ МЕДЦЕНТР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77061" y="260648"/>
            <a:ext cx="9084009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ЧАСТНЫЙ МЕДЦЕНТР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5496" y="1196752"/>
            <a:ext cx="9084009" cy="28083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ДЕЯТЕЛЬНОСТИ И АВТОМАТИЗАЦИИ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81681" y="1097034"/>
            <a:ext cx="8507886" cy="29523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ОСОБЕННОСТИ ДЕЯТЕЛЬНОСТИ И </a:t>
            </a:r>
            <a:r>
              <a:rPr lang="ru-RU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АВТОМАТИЗАЦИИ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3" y="1340768"/>
            <a:ext cx="8794442" cy="46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124744"/>
            <a:ext cx="8892000" cy="64803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Автоматизация оформления всех документов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443" y="2012285"/>
            <a:ext cx="32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71610"/>
            <a:ext cx="6696744" cy="47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9140" y="1953671"/>
            <a:ext cx="3318884" cy="47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176" y="2013878"/>
            <a:ext cx="32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1015" y="2073062"/>
            <a:ext cx="4089417" cy="464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9456" y="2127006"/>
            <a:ext cx="3257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7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536" y="1130400"/>
            <a:ext cx="7070091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ввода и минимизация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36467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93631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049125"/>
            <a:ext cx="4848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16342"/>
            <a:ext cx="2200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5048" y="3140968"/>
            <a:ext cx="4867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73306"/>
            <a:ext cx="3733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15626"/>
            <a:ext cx="3714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708920"/>
            <a:ext cx="2971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2683" y="4653136"/>
            <a:ext cx="4924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3501008"/>
            <a:ext cx="3486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4365104"/>
            <a:ext cx="320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5205779"/>
            <a:ext cx="2600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5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0" y="1130186"/>
            <a:ext cx="9036488" cy="172275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Максимально эффективное заполнение расписания (как записать больше, чем есть мест в расписании)</a:t>
            </a:r>
          </a:p>
        </p:txBody>
      </p:sp>
      <p:sp>
        <p:nvSpPr>
          <p:cNvPr id="2" name="AutoShape 4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47890" y="3079871"/>
            <a:ext cx="9036496" cy="17783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Уменьшение нагрузки на персонал, который  ведет предварительную запись с учетом занятости кабинетов, оборудования, медицинского персонала.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0" y="5085184"/>
            <a:ext cx="9036496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Минимизация конфликтных ситуаций.</a:t>
            </a:r>
          </a:p>
          <a:p>
            <a:pPr>
              <a:lnSpc>
                <a:spcPts val="3400"/>
              </a:lnSpc>
            </a:pPr>
            <a:r>
              <a:rPr lang="ru-RU" sz="36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Платный пациент не хочет ЖДАТЬ за свои деньги </a:t>
            </a:r>
          </a:p>
        </p:txBody>
      </p:sp>
    </p:spTree>
    <p:extLst>
      <p:ext uri="{BB962C8B-B14F-4D97-AF65-F5344CB8AC3E}">
        <p14:creationId xmlns:p14="http://schemas.microsoft.com/office/powerpoint/2010/main" val="30723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088464"/>
            <a:ext cx="8892000" cy="4922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Индикация возможных конфликтов</a:t>
            </a: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96720"/>
            <a:ext cx="828092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983816" y="3380872"/>
            <a:ext cx="5028344" cy="624192"/>
          </a:xfrm>
          <a:prstGeom prst="wedgeRectCallout">
            <a:avLst>
              <a:gd name="adj1" fmla="val -53321"/>
              <a:gd name="adj2" fmla="val -21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333237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Требуется больше времени,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чем  выделено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07512" y="3140968"/>
            <a:ext cx="5028344" cy="624192"/>
          </a:xfrm>
          <a:prstGeom prst="wedgeRectCallout">
            <a:avLst>
              <a:gd name="adj1" fmla="val -53321"/>
              <a:gd name="adj2" fmla="val -21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5664" y="30877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Останется свободное время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~</a:t>
            </a:r>
            <a:r>
              <a:rPr lang="ru-RU" sz="2000" b="1" dirty="0" smtClean="0">
                <a:solidFill>
                  <a:schemeClr val="bg1"/>
                </a:solidFill>
              </a:rPr>
              <a:t>четверть зарезервированного)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40" y="1700808"/>
            <a:ext cx="760375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339752" y="3284984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296" y="1688776"/>
            <a:ext cx="672064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4509120"/>
            <a:ext cx="1440160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4032" y="3248888"/>
            <a:ext cx="216024" cy="14401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20" grpId="0" animBg="1"/>
      <p:bldP spid="20" grpId="1" animBg="1"/>
      <p:bldP spid="2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82597" y="1065598"/>
            <a:ext cx="8712472" cy="100195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динамики загрузки врачей (кабинетов / оборудования)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141722"/>
            <a:ext cx="6757005" cy="4676293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0" y="2780928"/>
            <a:ext cx="2376264" cy="307241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месяцам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дням недели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 часам дня</a:t>
            </a:r>
          </a:p>
          <a:p>
            <a:pPr marL="457200" indent="-457200">
              <a:lnSpc>
                <a:spcPts val="3400"/>
              </a:lnSpc>
              <a:buFontTx/>
              <a:buChar char="-"/>
            </a:pPr>
            <a:r>
              <a:rPr lang="ru-RU" sz="24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% не пришедших</a:t>
            </a:r>
            <a:endParaRPr lang="en-US" sz="24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6424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 для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40756" y="1279297"/>
            <a:ext cx="8815557" cy="100195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динамики загрузки врачей (кабинетов / оборудования)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30460" y="2506972"/>
            <a:ext cx="8995069" cy="15841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Запись «без расписания» (если в среднем не приходит 10%, то можно «сверх» расписания записать на 5-7% больше, чем мест)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4437112"/>
            <a:ext cx="8995069" cy="15841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«журналов ожидания» с оповещением об освободившихся местах (пациент отказался)</a:t>
            </a:r>
          </a:p>
        </p:txBody>
      </p:sp>
    </p:spTree>
    <p:extLst>
      <p:ext uri="{BB962C8B-B14F-4D97-AF65-F5344CB8AC3E}">
        <p14:creationId xmlns:p14="http://schemas.microsoft.com/office/powerpoint/2010/main" val="17767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0" y="1130186"/>
            <a:ext cx="9036488" cy="152204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Учет оплаты услуг не по законченному случаю, а по каждому посещению и каждой услуге.</a:t>
            </a:r>
          </a:p>
        </p:txBody>
      </p:sp>
      <p:pic>
        <p:nvPicPr>
          <p:cNvPr id="66562" name="Picture 2" descr="Картинки по запросу день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1031"/>
            <a:ext cx="1161574" cy="11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карта виз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86" y="2814235"/>
            <a:ext cx="1305525" cy="8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Картинки по запросу оплата через интерн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93" y="2764830"/>
            <a:ext cx="1480193" cy="10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4149081"/>
            <a:ext cx="9036496" cy="266156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наличными, картой, перечислением через банк;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оплата. Предоплата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только в день обращения, но и на этапе предварительной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записи.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«по факту». Оплата «по абонементу». Коэффициенты,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скидки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надбавки, акции и т.п.</a:t>
            </a:r>
          </a:p>
        </p:txBody>
      </p:sp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22583"/>
            <a:ext cx="1015868" cy="13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2419"/>
            <a:ext cx="610854" cy="12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7219" y="1196751"/>
            <a:ext cx="8856488" cy="93610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одновременно и с частными и с корпоративными клиентами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5496" y="2249605"/>
            <a:ext cx="9072512" cy="17281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реестров контрагентов и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договоров</a:t>
            </a:r>
          </a:p>
          <a:p>
            <a:pPr>
              <a:lnSpc>
                <a:spcPts val="3400"/>
              </a:lnSpc>
            </a:pP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Регистрация гарантийных писем и устных согласований. </a:t>
            </a: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Актуализация страховых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программ Согласование </a:t>
            </a: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тарифов и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прейскурантов.</a:t>
            </a:r>
            <a:endParaRPr lang="ru-RU" sz="28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4160" y="403184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 оплаты безналичных счетов. Оформление отказов в оплате по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актам.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9576" y="5001954"/>
            <a:ext cx="907251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Разные схемы оплаты, разные цены (льготы) для частных и юридических лиц, для разных </a:t>
            </a: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договоров.</a:t>
            </a:r>
            <a:endParaRPr lang="ru-RU" sz="28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79576" y="5981868"/>
            <a:ext cx="907251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Авансовые платежи. Автоматический контроль «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лимитов».</a:t>
            </a:r>
            <a:endParaRPr lang="ru-RU" sz="28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171636"/>
            <a:ext cx="9252520" cy="9612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одновременно и с частными и с корпоративными клиентами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1324" y="2204864"/>
            <a:ext cx="8892000" cy="138491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списков прикрепленных пациентов, в т.ч., загрузка из файлов различных форматов, присылаемых контрагентами.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1140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31140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319020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314206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08000" y="3429000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587727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1080001"/>
            <a:ext cx="8892000" cy="275582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Как и для любого бизнеса – максимальная регистрация ВСЕХ контактов.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Важно не «оптимизировать», а увеличивать поток пациентов и их «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возвращаемость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» за счет дополнительного сервиса и качества обслуживания.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1849"/>
            <a:ext cx="3198538" cy="25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93504" y="3897052"/>
            <a:ext cx="5918656" cy="27003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правило, не более 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25% - 30% всех обращений (по телефону,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каналам связи) завершаются последующей записью пациента на прием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Загрузка списков прикрепляемых / открепляемых пациентов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2597134"/>
            <a:ext cx="8892000" cy="241604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Наименования колонок – не важны.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Последовательность колонок – не важна.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Модуль загрузки определяет значения колонок автоматически и при необходимости запрашивает уточнение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196752"/>
            <a:ext cx="8892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Загрузка из файла 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, преобразованного в простую таблицу с одной строкой заголовка без «шапок», подписей и т.п.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1196752"/>
            <a:ext cx="8892000" cy="4945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2942"/>
            <a:ext cx="6264200" cy="4813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85" y="1262942"/>
            <a:ext cx="6379902" cy="4813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50" y="1262942"/>
            <a:ext cx="6431237" cy="49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95536" y="1196752"/>
            <a:ext cx="856895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Оформление прикрепления по договорам со страховыми компаниями (юр. лицами)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7079565" cy="4608512"/>
          </a:xfrm>
          <a:prstGeom prst="rect">
            <a:avLst/>
          </a:prstGeom>
        </p:spPr>
      </p:pic>
      <p:sp>
        <p:nvSpPr>
          <p:cNvPr id="12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8765" y="0"/>
            <a:ext cx="9125529" cy="1080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2241670"/>
            <a:ext cx="8892000" cy="223224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Автоматическое определение схемы оплаты.</a:t>
            </a:r>
          </a:p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Регистратор не задумывается (и может ничего не знать)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условиях обслуживания пациента (особенностях страховых программ и условий договора с плательщиком)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4532533"/>
            <a:ext cx="8892000" cy="184482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определение стоимости (расчет скидок / надбавок в зависимости от условий прикрепления пациента на обслуживание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196752"/>
            <a:ext cx="8892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Минимальная нагрузка на регистратора в части определения схемы оплаты</a:t>
            </a:r>
          </a:p>
        </p:txBody>
      </p:sp>
    </p:spTree>
    <p:extLst>
      <p:ext uri="{BB962C8B-B14F-4D97-AF65-F5344CB8AC3E}">
        <p14:creationId xmlns:p14="http://schemas.microsoft.com/office/powerpoint/2010/main" val="12050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95536" y="1196752"/>
            <a:ext cx="8568952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Оформление оплаты по договорам со страховыми компаниями (юр. лицами)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0" y="0"/>
            <a:ext cx="913320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Учет оплаты по договорам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60" y="2119908"/>
            <a:ext cx="78655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511948"/>
            <a:ext cx="972693" cy="11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392" y="2114500"/>
            <a:ext cx="331914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14500"/>
            <a:ext cx="660705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60" y="2127200"/>
            <a:ext cx="332078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1" y="1124744"/>
            <a:ext cx="8892000" cy="41044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Форма оплаты услуг может меняться даже для одной услуги в пределах одного посещения врача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(Например, исчерпан согласованный по ДМС лимит и не покрывает полной стоимости услуги, соответственно, часть суммы может быть оплачено из собственных средств пациента или перенесена на «другое» гарантийное письмо)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5266144"/>
            <a:ext cx="8892000" cy="14032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Возможное одновременное прикрепление пациента по ДМС от разных страховых компаний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20138" y="1196752"/>
            <a:ext cx="8892000" cy="566124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обслуживания как «платных» пациентов (оплата через кассу, ДМС, прямые договоры с 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юр.лицами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), так и ОМС-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ных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пациентов, с соответствующими дополнительными ограничениями.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Например, при «платном» обслуживании возможно в течение дня или даже одного приема регистрировать услуги, оплачиваемые из разных источников.</a:t>
            </a:r>
          </a:p>
          <a:p>
            <a:pPr>
              <a:lnSpc>
                <a:spcPts val="3400"/>
              </a:lnSpc>
            </a:pP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Дополнительный контроль и ограничения оказания платных услуг при одновременном обслуживании по ОМС.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7504" y="1238672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Минимизация нагрузки на медицинский персонала в части учета планируемых и оказываемых медицинских 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услуг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2816000"/>
            <a:ext cx="8892000" cy="137293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запросов на согласование назначений врача с плательщиком в режиме реального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7504" y="4293096"/>
            <a:ext cx="9108831" cy="23042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Частое совмещение врачебных специальностей - один врач ведет прием по нескольким специальностям (терапевт, кардиолог, врач  УЗИ и т.п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Работа по свободному графику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107999" y="1170796"/>
            <a:ext cx="8892000" cy="606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при назначении услуг врачом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8765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37692"/>
            <a:ext cx="7200800" cy="49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107999" y="1170796"/>
            <a:ext cx="8892000" cy="606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при назначении услуг врачом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8765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нагрузки и количества ошибок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67744"/>
            <a:ext cx="6888515" cy="4795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501008"/>
            <a:ext cx="1904030" cy="2529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71112"/>
            <a:ext cx="6888515" cy="47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20138" y="1196752"/>
            <a:ext cx="8892000" cy="4869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регистрации дополнительно оказанных услуг врачом «автоматически». </a:t>
            </a:r>
            <a:r>
              <a:rPr lang="ru-RU" sz="32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Например, пациент оплатил консультацию (хирурга, лора, гинеколога и т.п.), а врач на приеме делает дополнительные манипуляции (перевязка, удаление серной пробки, мазок, </a:t>
            </a:r>
            <a:r>
              <a:rPr lang="ru-RU" sz="3200" i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кольпоскопия</a:t>
            </a:r>
            <a:r>
              <a:rPr lang="ru-RU" sz="32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и т.п.)</a:t>
            </a:r>
          </a:p>
          <a:p>
            <a:pPr>
              <a:lnSpc>
                <a:spcPts val="3400"/>
              </a:lnSpc>
            </a:pP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Врач заполнил соответствующие поля в протоколе приема/осмотра – услуга добавилась автоматически.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учета услуг в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108000" y="3429000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7504" y="587727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07504" y="1124744"/>
            <a:ext cx="8892000" cy="20663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Но даже после записи важно «не потерять» ни одного пациента – дополнительно подтверждать любые контакты и анализировать причины «неявки».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07504" y="3295948"/>
            <a:ext cx="5918656" cy="31683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правило,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50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зарегистрированных по предварительной записи не приходят на прием, если не было предварительного дополнительного подтверждения накануне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91048"/>
            <a:ext cx="3181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1" y="1196752"/>
            <a:ext cx="8892000" cy="36724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Формирование отчетов и аналитических справок по загрузке врачей, кабинетов, оборудования;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«Инструменты» по расчету себестоимости;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эффективности рекламы;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«</a:t>
            </a:r>
            <a:r>
              <a:rPr lang="ru-RU" sz="32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возвращаемости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» пациентов после первого обращения;</a:t>
            </a:r>
          </a:p>
          <a:p>
            <a:pPr>
              <a:lnSpc>
                <a:spcPts val="36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Расчет «среднего чека» и оплаты врачам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4869160"/>
            <a:ext cx="8892000" cy="1800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«веса» услуги, плательщика, подразделения, врача, диагноза в общем объеме по пациентам, посещениям, количеству оказанных услуг, сумме и т.п.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Потребности владельцев бизнеса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228548"/>
            <a:ext cx="8892000" cy="2160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Гибкие схемы формирования прейскурантов, страховых программ, индивидуальных и групповых схем и программ обслуживания.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«последствий» изменений в прейскуранте, долгов и поступлений.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7504" y="3450776"/>
            <a:ext cx="8892000" cy="134303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востребованности услуг. «Вес» услуги в общем объеме в разрезе по исполнителю, направившей организации, виду оплаты и т.п.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4941167"/>
            <a:ext cx="8892000" cy="180020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«веса» подразделения, персонала, специальности, оборудования, плательщика  и т.п. по количеству оказанных услуг, полученной сумме.</a:t>
            </a:r>
          </a:p>
        </p:txBody>
      </p:sp>
    </p:spTree>
    <p:extLst>
      <p:ext uri="{BB962C8B-B14F-4D97-AF65-F5344CB8AC3E}">
        <p14:creationId xmlns:p14="http://schemas.microsoft.com/office/powerpoint/2010/main" val="404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1556792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Автоматический расчета оплаты исполнителям в зависимости от объемов выполненных / оплаченных услуг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3140968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Расчет «бонусов» врачам сторонних организаций, направляющих пациентов в данное учреждение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4725144"/>
            <a:ext cx="8892000" cy="178179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работы медицинского персонала, выявление случаев работы «на себя» в рабочее время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совмещение отчетов и частичного видеонаблюдения)</a:t>
            </a:r>
          </a:p>
        </p:txBody>
      </p:sp>
    </p:spTree>
    <p:extLst>
      <p:ext uri="{BB962C8B-B14F-4D97-AF65-F5344CB8AC3E}">
        <p14:creationId xmlns:p14="http://schemas.microsoft.com/office/powerpoint/2010/main" val="382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3359"/>
            <a:ext cx="7092391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000">
            <a:off x="1253031" y="1848406"/>
            <a:ext cx="3665265" cy="43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1243914" y="1642271"/>
            <a:ext cx="6378111" cy="46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57" y="1196752"/>
            <a:ext cx="4357663" cy="550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000">
            <a:off x="1034847" y="1965739"/>
            <a:ext cx="7740751" cy="414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7" y="1136870"/>
            <a:ext cx="4896544" cy="55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80000">
            <a:off x="1171299" y="1339050"/>
            <a:ext cx="6732669" cy="523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000">
            <a:off x="4039488" y="1185047"/>
            <a:ext cx="4890891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450696" y="2348880"/>
            <a:ext cx="8081744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Формирование любого отчета в произвольной настраиваемой форме – при условии сохранения в базе данных МИС необходимых для этого отчета сведений.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0" y="0"/>
            <a:ext cx="9126000" cy="108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руководителей и владельцев бизнеса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28952" y="1228856"/>
            <a:ext cx="8892000" cy="19442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Предложение поставщиком МИС максимально привлекательных условий по ТИПОВОМУ договору обслуживания и сопровождения 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20138" y="3321928"/>
            <a:ext cx="8892000" cy="18703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максимально возможного функционала МИС, например, на мобильных устройствах, без использования стационарных компьютеров.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Минимизация затрат на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инфраструктуру и ее обслуживание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рабочие места врачей и среднего медицинского персонала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1412776"/>
            <a:ext cx="8892000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Работа с собственным расписанием (просмотр, запись, перенос на другое время)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17000" y="2564904"/>
            <a:ext cx="8892000" cy="5760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Отметка выполнения медицинских услуг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7000" y="3284984"/>
            <a:ext cx="8892000" cy="136815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Просмотр «истории болезни» пациента, актуальных назначений и отметка об их исполнении и т.п.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4797152"/>
            <a:ext cx="8892000" cy="101228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консультации и/или обратная связь с пациентом</a:t>
            </a:r>
          </a:p>
        </p:txBody>
      </p:sp>
    </p:spTree>
    <p:extLst>
      <p:ext uri="{BB962C8B-B14F-4D97-AF65-F5344CB8AC3E}">
        <p14:creationId xmlns:p14="http://schemas.microsoft.com/office/powerpoint/2010/main" val="3883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6000" cy="108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рабочие места врачей и среднего медицинского персонала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2" y="1844824"/>
            <a:ext cx="1768454" cy="38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74" y="1844824"/>
            <a:ext cx="1768455" cy="38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89" y="1844824"/>
            <a:ext cx="1768455" cy="38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180" y="1840360"/>
            <a:ext cx="1768455" cy="38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470" y="1848695"/>
            <a:ext cx="1768455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сервисы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60653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формирование отчетов, включая анализ динамики целевых показателей по группам пациентов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2620134"/>
            <a:ext cx="8892000" cy="137486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вести собственные реестры «интересных наблюдений», блоков данных, изображений и т.п.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08000" y="3976227"/>
            <a:ext cx="8892000" cy="18479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Поддержка формирования списков и автоматическая рассылка смс и 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e-mail 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сообщений о необходимости посещения врача и др.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08000" y="5847147"/>
            <a:ext cx="8892000" cy="9662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удаленно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«из дома», на выезде, из «любой точки мира»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сервисы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086758"/>
              </p:ext>
            </p:extLst>
          </p:nvPr>
        </p:nvGraphicFramePr>
        <p:xfrm>
          <a:off x="195756" y="2852936"/>
          <a:ext cx="3600400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96218"/>
              </p:ext>
            </p:extLst>
          </p:nvPr>
        </p:nvGraphicFramePr>
        <p:xfrm>
          <a:off x="3809460" y="2852936"/>
          <a:ext cx="5083020" cy="354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108000" y="1160653"/>
            <a:ext cx="8892000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8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Возможность непосредственно из интерфейса МИС формировать отчеты, как требуемые руководством, так и «для себя» (например, для аттестации)</a:t>
            </a:r>
          </a:p>
        </p:txBody>
      </p:sp>
    </p:spTree>
    <p:extLst>
      <p:ext uri="{BB962C8B-B14F-4D97-AF65-F5344CB8AC3E}">
        <p14:creationId xmlns:p14="http://schemas.microsoft.com/office/powerpoint/2010/main" val="33863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  <a:gradFill>
            <a:gsLst>
              <a:gs pos="0">
                <a:schemeClr val="bg1"/>
              </a:gs>
              <a:gs pos="50000">
                <a:srgbClr val="F3F7FF"/>
              </a:gs>
              <a:gs pos="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</a:t>
            </a:r>
            <a:endParaRPr lang="ru-RU" sz="3800" b="1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" y="1264401"/>
            <a:ext cx="9132276" cy="1800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Любая, «самая лучшая МИС» это всего лишь «ИНСТРУМЕНТ», которым нужно уметь пользоваться.</a:t>
            </a: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амые современные решения могут дать слабый результат и наоборот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5348" name="Picture 4" descr="картинка 3D Фрезерный станок ЧПУ AMAN 2030 1500W (USB) Интернет-магазин «3DTool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" y="3170762"/>
            <a:ext cx="1928936" cy="19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4" name="Picture 10" descr="Древний утюг и престарелый телевизор стали нашими экспонатами - Волгоград 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065683" y="51608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9" y="3811701"/>
            <a:ext cx="2593630" cy="259363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940152" y="51485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5360" name="Picture 16" descr="Стамеска и молоток (может сказка) | Ножи ручной работы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70" y="3348360"/>
            <a:ext cx="2160240" cy="15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контактов средствами МИС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3271858"/>
            <a:ext cx="8892000" cy="161297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Фиксация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источника информации и профиля обращения (автоматическое ведение соответствующих «журналов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»).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42304" y="5056759"/>
            <a:ext cx="8892000" cy="110839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Полная отчетность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 объемам </a:t>
            </a: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 «профилям» обращений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00" y="1343692"/>
            <a:ext cx="88920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Регистрация ВСЕХ обращений, в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том числе, </a:t>
            </a:r>
            <a:r>
              <a:rPr lang="ru-RU" sz="36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только с целью получения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информации</a:t>
            </a:r>
            <a:r>
              <a:rPr lang="en-US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 данном медицинском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41193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32277" cy="6885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«Ристар»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www.ristar.ru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Павлов Владимир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pavlov@ristar.ru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 +7 916 600 2132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273016"/>
            <a:ext cx="5112072" cy="25880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Анализ всех контактов с пациентами - «кто НАШ клиент» (возраст, пол, адрес, кто направил…</a:t>
            </a:r>
          </a:p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Оценка возвращаемости и эффективности рекламы.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3861048"/>
            <a:ext cx="4464000" cy="2880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ричин «не прихода» пациентов после предварительной записи.</a:t>
            </a:r>
          </a:p>
          <a:p>
            <a:pPr>
              <a:lnSpc>
                <a:spcPts val="3400"/>
              </a:lnSpc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профилей обращений (по какому поводу)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640477"/>
              </p:ext>
            </p:extLst>
          </p:nvPr>
        </p:nvGraphicFramePr>
        <p:xfrm>
          <a:off x="4932040" y="4107256"/>
          <a:ext cx="4104456" cy="256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96442"/>
              </p:ext>
            </p:extLst>
          </p:nvPr>
        </p:nvGraphicFramePr>
        <p:xfrm>
          <a:off x="5241776" y="1196752"/>
          <a:ext cx="3672408" cy="30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данных и автоматическое формирование отчетов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212624" y="2492896"/>
            <a:ext cx="8892000" cy="23762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Необходимость быстрой и однозначной идентификация пациентов (не только по СНИЛС или полису ОМС, но и по ФИО и дате рождения, личному коду, № карты, паспорту и телефону и любым другим сведениям)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12624" y="1160748"/>
            <a:ext cx="8568456" cy="1440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Как правило, нет списков прикрепленного контингента - большой объем дополнительных регистрируемых данных.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2624" y="4977172"/>
            <a:ext cx="8892000" cy="18722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Максимально </a:t>
            </a:r>
            <a:r>
              <a:rPr lang="ru-RU" sz="32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возможный автоматический контроль </a:t>
            </a: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при первичной регистрации пациента и минимизация усилий «регистратора».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32277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                     </a:t>
            </a:r>
            <a:r>
              <a:rPr lang="ru-RU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негосударственных (частных) ЛПУ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9386" y="1196752"/>
            <a:ext cx="8892000" cy="265591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 одной стороны – требуется оформление при регистрации пациента б</a:t>
            </a: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льшего количества документов – в т.ч., договоров и соглашений об объеме и условиях оказания медицинских услуг, информированного согласия пациента, счетов на оплату и т.п.</a:t>
            </a:r>
            <a:endParaRPr lang="ru-RU" sz="3200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2504" y="3617124"/>
            <a:ext cx="9036000" cy="289237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другой стороны - высокая, иногда чрезмерная,  требовательность пациентов к условиям  и качеству обслуживания (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минимальное время ожидания приема/процедуры, быстрая реакция на вопросы, максимальная предупредительность персонала и т.п.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09821" y="5157192"/>
            <a:ext cx="9036000" cy="141277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Настройка и контроль полноты ввода данных.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правильности ввода дат, форматов ввода телефонов,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СНИЛС и т.п.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3784" y="1080000"/>
            <a:ext cx="8892000" cy="400518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Автоматическое переключение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РУС/</a:t>
            </a:r>
            <a:r>
              <a:rPr lang="en-US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Подсказки при вводе имени и отчества.</a:t>
            </a: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соответствия пола и имени или отчества, автоматическое определение пола  и возраста.</a:t>
            </a:r>
          </a:p>
          <a:p>
            <a:pPr>
              <a:lnSpc>
                <a:spcPts val="3400"/>
              </a:lnSpc>
            </a:pP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Контроль повторного ввода и исключение дублирования, в том числе с учетом букв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Ё 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Сем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Сем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0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Натал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Натал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Геннад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евич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Геннад</a:t>
            </a:r>
            <a:r>
              <a:rPr lang="ru-RU" sz="3000" b="1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err="1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евич</a:t>
            </a:r>
            <a:r>
              <a:rPr lang="ru-RU" sz="30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) и др.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16764" y="1268760"/>
            <a:ext cx="8892000" cy="53285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 ошибок при вводе имени: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АЛЕКСАНДОР  АЛЕКСАНДАР  АЛЕКАНДР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    АЛЕКСАНЛР     АЛЕСКАНДР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АЛЕКЧСАНДР  АЛЕКСАДР       АЛЕЛКСАНДР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АЛЕКСАННДР  АЛЕСКСАНДР ААЛЕКСАНДР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АЛЕКАСНДР    АЛЕКСАНР       АЛЕНКСАНДР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АЛЕНСАНДР    АЛЕКСЕНДР    АЛЕКСНДР  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АЛЕКСАНГДР   АЛЕКСАЕНДР АЛЕКСАПНДР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АЛЕКСАНДЕР  АЛЕКСАНРДР  АЛЕККСАНДР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АЛЕКСКАНДР  АЛЕКСАГНДР  АЛЕКЕСАНДР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НАЛЕКСАНДР  АЛЕСАНДР     ИАЛЕКСАНДР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АЛЕКССАНДР  ВАЛЕКСАНДР АЛЕКСВАНДР   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25529" cy="1080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Контроль ввода и минимизация ошибок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1782</Words>
  <Application>Microsoft Office PowerPoint</Application>
  <PresentationFormat>Экран (4:3)</PresentationFormat>
  <Paragraphs>187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Тема Office</vt:lpstr>
      <vt:lpstr>Презентация PowerPoint</vt:lpstr>
      <vt:lpstr>I                       Особенности работы  негосударственных (частных) ЛПУ</vt:lpstr>
      <vt:lpstr>Презентация PowerPoint</vt:lpstr>
      <vt:lpstr>Регистрация контактов средствами МИС </vt:lpstr>
      <vt:lpstr>Презентация PowerPoint</vt:lpstr>
      <vt:lpstr>Презентация PowerPoint</vt:lpstr>
      <vt:lpstr>II                      Особенности работы негосударственных (частных) ЛПУ</vt:lpstr>
      <vt:lpstr>Презентация PowerPoint</vt:lpstr>
      <vt:lpstr>Презентация PowerPoint</vt:lpstr>
      <vt:lpstr>Презентация PowerPoint</vt:lpstr>
      <vt:lpstr>Снижение нагрузки и количества ошибок</vt:lpstr>
      <vt:lpstr>Контроль ввода и минимизация ошибок</vt:lpstr>
      <vt:lpstr>Презентация PowerPoint</vt:lpstr>
      <vt:lpstr>Решения для работы с расписанием</vt:lpstr>
      <vt:lpstr>Решения для работы с расписанием</vt:lpstr>
      <vt:lpstr>Решения для работы с расписанием.</vt:lpstr>
      <vt:lpstr>Презентация PowerPoint</vt:lpstr>
      <vt:lpstr>Презентация PowerPoint</vt:lpstr>
      <vt:lpstr>V                     Особенности работы негосударственных (частных) ЛПУ</vt:lpstr>
      <vt:lpstr>Загрузка списков прикрепляемых / открепляемых пациентов</vt:lpstr>
      <vt:lpstr>Снижение нагрузки и количества ошибок</vt:lpstr>
      <vt:lpstr>Снижение нагрузки и количества ошибок</vt:lpstr>
      <vt:lpstr>Презентация PowerPoint</vt:lpstr>
      <vt:lpstr>Особенности учета услуг в негосударственных (частных) ЛПУ</vt:lpstr>
      <vt:lpstr>Особенности учета услуг в негосударственных (частных) ЛПУ</vt:lpstr>
      <vt:lpstr>V                     Особенности работы негосударственных (частных) ЛПУ</vt:lpstr>
      <vt:lpstr>Презентация PowerPoint</vt:lpstr>
      <vt:lpstr>Презентация PowerPoint</vt:lpstr>
      <vt:lpstr>Особенности учета услуг в негосударственных (частных) ЛПУ</vt:lpstr>
      <vt:lpstr>Презентация PowerPoint</vt:lpstr>
      <vt:lpstr>Для руководителей и владельцев бизнеса</vt:lpstr>
      <vt:lpstr>Для руководителей и владельцев бизнеса</vt:lpstr>
      <vt:lpstr>Презентация PowerPoint</vt:lpstr>
      <vt:lpstr>Презентация PowerPoint</vt:lpstr>
      <vt:lpstr>Мобильные рабочие места врачей и среднего медицинского персонала</vt:lpstr>
      <vt:lpstr>Мобильные рабочие места врачей и среднего медицинского персонала</vt:lpstr>
      <vt:lpstr>Дополнительные сервисы для врачей</vt:lpstr>
      <vt:lpstr>Дополнительные сервисы для врачей</vt:lpstr>
      <vt:lpstr>В РЕЗУЛЬТАТЕ</vt:lpstr>
      <vt:lpstr> ООО «Ристар» www.ristar.ru  Павлов Владимир E-mail: pavlov@ristar.ru м. +7 916 600 2132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ЧАСТНЫЙ МЕДЦЕНТР.  ОМС В ЧАСТНОМ ЛПУ.  ПЛАТНЫЕ МЕДИЦИНСКИЕ УСЛУГИ  В ГОСУДАРСТВЕННОМ ЛПУ.</dc:title>
  <dc:creator>Владимир Павлов</dc:creator>
  <cp:lastModifiedBy>Владимир Павлов</cp:lastModifiedBy>
  <cp:revision>513</cp:revision>
  <dcterms:created xsi:type="dcterms:W3CDTF">2014-02-18T14:52:40Z</dcterms:created>
  <dcterms:modified xsi:type="dcterms:W3CDTF">2024-04-04T07:58:02Z</dcterms:modified>
</cp:coreProperties>
</file>