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50" r:id="rId1"/>
  </p:sldMasterIdLst>
  <p:notesMasterIdLst>
    <p:notesMasterId r:id="rId24"/>
  </p:notesMasterIdLst>
  <p:handoutMasterIdLst>
    <p:handoutMasterId r:id="rId25"/>
  </p:handoutMasterIdLst>
  <p:sldIdLst>
    <p:sldId id="719" r:id="rId2"/>
    <p:sldId id="877" r:id="rId3"/>
    <p:sldId id="940" r:id="rId4"/>
    <p:sldId id="972" r:id="rId5"/>
    <p:sldId id="980" r:id="rId6"/>
    <p:sldId id="880" r:id="rId7"/>
    <p:sldId id="925" r:id="rId8"/>
    <p:sldId id="946" r:id="rId9"/>
    <p:sldId id="939" r:id="rId10"/>
    <p:sldId id="981" r:id="rId11"/>
    <p:sldId id="982" r:id="rId12"/>
    <p:sldId id="992" r:id="rId13"/>
    <p:sldId id="994" r:id="rId14"/>
    <p:sldId id="995" r:id="rId15"/>
    <p:sldId id="996" r:id="rId16"/>
    <p:sldId id="983" r:id="rId17"/>
    <p:sldId id="986" r:id="rId18"/>
    <p:sldId id="993" r:id="rId19"/>
    <p:sldId id="988" r:id="rId20"/>
    <p:sldId id="989" r:id="rId21"/>
    <p:sldId id="987" r:id="rId22"/>
    <p:sldId id="927" r:id="rId23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D602F"/>
    <a:srgbClr val="F1F2BA"/>
    <a:srgbClr val="E2E1A0"/>
    <a:srgbClr val="CFCE8E"/>
    <a:srgbClr val="E5E29F"/>
    <a:srgbClr val="D5D598"/>
    <a:srgbClr val="E2E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218" autoAdjust="0"/>
    <p:restoredTop sz="99598" autoAdjust="0"/>
  </p:normalViewPr>
  <p:slideViewPr>
    <p:cSldViewPr>
      <p:cViewPr varScale="1">
        <p:scale>
          <a:sx n="105" d="100"/>
          <a:sy n="105" d="100"/>
        </p:scale>
        <p:origin x="202" y="6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-5106" y="-96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B149D44-4DD7-2E78-EA95-391376572A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FB94610-CD3C-B0D6-468B-273C5932958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0E765EF6-FD92-04B1-F857-31C633247FE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5A70DE4B-EC6A-A97D-E44A-30C1F9F7B68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EB47DA4-4678-4B31-B3A6-DC198AB6F3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78306B14-617A-9CE3-3216-2D72CB7483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936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491" tIns="47745" rIns="95491" bIns="47745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98906A08-ECD7-56CD-8A0D-BCED587FC89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6545263" y="0"/>
            <a:ext cx="5207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491" tIns="47745" rIns="95491" bIns="47745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EB9B557-4FD7-B705-2D07-0B6E2E7D877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4788" y="788988"/>
            <a:ext cx="6742112" cy="3792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1" name="Rectangle 5">
            <a:extLst>
              <a:ext uri="{FF2B5EF4-FFF2-40B4-BE49-F238E27FC236}">
                <a16:creationId xmlns:a16="http://schemas.microsoft.com/office/drawing/2014/main" id="{E5D24C58-A958-3758-1A8D-EEE91A92F48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899025"/>
            <a:ext cx="3006725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491" tIns="47745" rIns="95491" bIns="47745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noProof="0"/>
              <a:t>Щелчок правит 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37222" name="Rectangle 6">
            <a:extLst>
              <a:ext uri="{FF2B5EF4-FFF2-40B4-BE49-F238E27FC236}">
                <a16:creationId xmlns:a16="http://schemas.microsoft.com/office/drawing/2014/main" id="{9067B02E-125E-C69B-4823-0AA12CBD0E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975850"/>
            <a:ext cx="1936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491" tIns="47745" rIns="95491" bIns="47745" numCol="1" anchor="b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7223" name="Rectangle 7">
            <a:extLst>
              <a:ext uri="{FF2B5EF4-FFF2-40B4-BE49-F238E27FC236}">
                <a16:creationId xmlns:a16="http://schemas.microsoft.com/office/drawing/2014/main" id="{D1EC75F1-CD28-B8C5-3462-6F0BAD9CF9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681788" y="9979025"/>
            <a:ext cx="3841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491" tIns="47745" rIns="95491" bIns="47745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830462F-8C57-4D6A-86B5-99621FBBDF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1239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ACA7B5CF-444E-6AAE-B8A6-B30D7C1AB0B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07188" y="9975850"/>
            <a:ext cx="3587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91" tIns="47745" rIns="95491" bIns="47745" anchor="b">
            <a:spAutoFit/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E2B0EE28-5947-4106-ACA0-05A6B3DB35FA}" type="slidenum">
              <a:rPr lang="ru-RU" altLang="ru-RU" sz="1300"/>
              <a:pPr algn="r">
                <a:spcBef>
                  <a:spcPct val="0"/>
                </a:spcBef>
              </a:pPr>
              <a:t>2</a:t>
            </a:fld>
            <a:endParaRPr lang="ru-RU" altLang="ru-RU" sz="13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34B1D47-2A1A-6D6C-BF60-BB5F8B3283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1EC00D2-918C-9E78-5B9B-150F00F5A7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899025"/>
            <a:ext cx="1039813" cy="277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C92173E7-A937-8AF3-37DA-2EC18F1A8A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07188" y="9975850"/>
            <a:ext cx="3587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91" tIns="47745" rIns="95491" bIns="47745" anchor="b">
            <a:spAutoFit/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1DBA21F-FAB3-466A-8807-F261BDB34F36}" type="slidenum">
              <a:rPr lang="ru-RU" altLang="ru-RU" sz="1300"/>
              <a:pPr algn="r">
                <a:spcBef>
                  <a:spcPct val="0"/>
                </a:spcBef>
              </a:pPr>
              <a:t>5</a:t>
            </a:fld>
            <a:endParaRPr lang="ru-RU" altLang="ru-RU" sz="13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EAF7C8A-EF55-F166-DEB5-5852DEC66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2D171C5-EC72-81DF-AB5C-D14AFF900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899025"/>
            <a:ext cx="1039813" cy="277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9444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47A9A3BA-BF10-5AF2-BCAE-770993B11CF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07188" y="9975850"/>
            <a:ext cx="3587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91" tIns="47745" rIns="95491" bIns="47745" anchor="b">
            <a:spAutoFit/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C9F0315E-4EC2-4B37-8093-D722360AA72F}" type="slidenum">
              <a:rPr lang="ru-RU" altLang="ru-RU" sz="1300"/>
              <a:pPr algn="r">
                <a:spcBef>
                  <a:spcPct val="0"/>
                </a:spcBef>
              </a:pPr>
              <a:t>6</a:t>
            </a:fld>
            <a:endParaRPr lang="ru-RU" altLang="ru-RU" sz="13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85C6BBCE-26A3-94F2-BDF0-8B64BEBF4A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5F013E84-43A1-65B6-4880-A5ACB3962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899025"/>
            <a:ext cx="1039813" cy="277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C92173E7-A937-8AF3-37DA-2EC18F1A8A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07188" y="9975850"/>
            <a:ext cx="3587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91" tIns="47745" rIns="95491" bIns="47745" anchor="b">
            <a:spAutoFit/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1DBA21F-FAB3-466A-8807-F261BDB34F36}" type="slidenum">
              <a:rPr lang="ru-RU" altLang="ru-RU" sz="1300"/>
              <a:pPr algn="r">
                <a:spcBef>
                  <a:spcPct val="0"/>
                </a:spcBef>
              </a:pPr>
              <a:t>7</a:t>
            </a:fld>
            <a:endParaRPr lang="ru-RU" altLang="ru-RU" sz="13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EAF7C8A-EF55-F166-DEB5-5852DEC66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2D171C5-EC72-81DF-AB5C-D14AFF900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899025"/>
            <a:ext cx="1039813" cy="277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EBF8EFEF-6EAF-7CCC-B800-273779D177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07188" y="9975850"/>
            <a:ext cx="3587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491" tIns="47745" rIns="95491" bIns="47745" anchor="b">
            <a:spAutoFit/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AD87192-2FB3-46D4-963D-9A2BA127D9F0}" type="slidenum">
              <a:rPr lang="ru-RU" altLang="ru-RU" sz="1300"/>
              <a:pPr algn="r">
                <a:spcBef>
                  <a:spcPct val="0"/>
                </a:spcBef>
              </a:pPr>
              <a:t>22</a:t>
            </a:fld>
            <a:endParaRPr lang="ru-RU" altLang="ru-RU" sz="13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B9CFF1DC-558E-791A-9099-A867C070A5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7D4CB1FB-88D0-CB01-0F88-2DB78F9C4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899025"/>
            <a:ext cx="1039813" cy="277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B6358D3-D1E6-E901-096C-B568FA9EF41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0B6823CD-714D-F4BC-EF01-E2CD45F2945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37903C0F-423B-C3A5-B2A1-4BF0A5AEAE5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074F9BC2-8A84-81D9-D350-1C47F0465F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803E7AC0-3F4E-DB4C-A40E-A0DD7C6E2B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" name="Rectangle 7">
                <a:extLst>
                  <a:ext uri="{FF2B5EF4-FFF2-40B4-BE49-F238E27FC236}">
                    <a16:creationId xmlns:a16="http://schemas.microsoft.com/office/drawing/2014/main" id="{2007F770-82D7-73B8-BD59-62A8E9FEB3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D0A8153F-52E1-5FB7-9334-D5C5E3EDDEF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A4B5B720-505F-5354-7C2D-3422E8C63C9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63054B48-E62A-C9EC-3396-816B072E941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11">
                <a:extLst>
                  <a:ext uri="{FF2B5EF4-FFF2-40B4-BE49-F238E27FC236}">
                    <a16:creationId xmlns:a16="http://schemas.microsoft.com/office/drawing/2014/main" id="{AC2AB257-8279-7674-626D-A0D4C267C8A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2">
                <a:extLst>
                  <a:ext uri="{FF2B5EF4-FFF2-40B4-BE49-F238E27FC236}">
                    <a16:creationId xmlns:a16="http://schemas.microsoft.com/office/drawing/2014/main" id="{C3BC08B4-9069-8F6C-AC50-684D980E70F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D50D862D-D223-3223-40C7-7C15E1012F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BEE12FC4-6DD2-1C8C-2B0A-14E033BE35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5">
                <a:extLst>
                  <a:ext uri="{FF2B5EF4-FFF2-40B4-BE49-F238E27FC236}">
                    <a16:creationId xmlns:a16="http://schemas.microsoft.com/office/drawing/2014/main" id="{4A3377DF-2687-6080-169A-614FC14311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ru-RU" altLang="ru-RU" sz="240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2498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498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D43E5B3E-FB97-62BF-383C-3D8CD8BB5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6E706052-847C-EC08-4583-6F7F6AB548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335ECF57-3D52-6550-E719-A4E3D5A34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D23281FD-F7E4-46E7-A4A8-3B1E019BB7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929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EAA8E794-6A29-32AA-9A0B-C386B1FF50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40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457200"/>
            <a:ext cx="2895600" cy="54181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457200"/>
            <a:ext cx="8483600" cy="54181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F8EB725F-55FD-F21B-3F86-58FF627E9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773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989138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588000" y="1989138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0" y="4008438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88000" y="4008438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6651244-DD6F-706B-2693-809F9BFFBB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51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457200"/>
            <a:ext cx="11582400" cy="54181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A64EB747-55BD-7DCB-CA4B-4B31067790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916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989138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588000" y="1989138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588000" y="4008438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A7B0D274-203C-7AE6-3895-F500DBA0D7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9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93F496C9-89C0-235D-1C6A-D13C0E0B70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66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425285E6-B5DC-61E2-E372-989CEF228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6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989138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88000" y="1989138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6142C56A-D0C0-2E38-DB87-26C30D7F67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467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0F1476CF-D42E-AC7C-B711-046B7A7FF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954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C054649C-FF29-1B4D-CD30-852C00649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04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FF2B5EF4-FFF2-40B4-BE49-F238E27FC236}">
                <a16:creationId xmlns:a16="http://schemas.microsoft.com/office/drawing/2014/main" id="{D4378C99-BF5C-0B8D-34D9-A75ABA52FC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25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7A5AC96-6A8D-31A8-E4ED-892E5A7AAA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62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DA13467D-719F-3338-9687-6957E812A6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1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1">
            <a:extLst>
              <a:ext uri="{FF2B5EF4-FFF2-40B4-BE49-F238E27FC236}">
                <a16:creationId xmlns:a16="http://schemas.microsoft.com/office/drawing/2014/main" id="{85E5F50F-A568-21B7-330B-ADA93D33CF70}"/>
              </a:ext>
            </a:extLst>
          </p:cNvPr>
          <p:cNvGrpSpPr>
            <a:grpSpLocks/>
          </p:cNvGrpSpPr>
          <p:nvPr/>
        </p:nvGrpSpPr>
        <p:grpSpPr bwMode="auto">
          <a:xfrm>
            <a:off x="603250" y="6350"/>
            <a:ext cx="11479213" cy="409575"/>
            <a:chOff x="258" y="1207"/>
            <a:chExt cx="5502" cy="258"/>
          </a:xfrm>
        </p:grpSpPr>
        <p:sp>
          <p:nvSpPr>
            <p:cNvPr id="2056" name="Rectangle 6">
              <a:extLst>
                <a:ext uri="{FF2B5EF4-FFF2-40B4-BE49-F238E27FC236}">
                  <a16:creationId xmlns:a16="http://schemas.microsoft.com/office/drawing/2014/main" id="{AE996A3A-29BE-A76F-0D6E-2212D71F6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1292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57" name="Rectangle 7">
              <a:extLst>
                <a:ext uri="{FF2B5EF4-FFF2-40B4-BE49-F238E27FC236}">
                  <a16:creationId xmlns:a16="http://schemas.microsoft.com/office/drawing/2014/main" id="{3501D8FB-C776-AEDC-955D-136D0894B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292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</a:endParaRPr>
            </a:p>
          </p:txBody>
        </p:sp>
        <p:sp>
          <p:nvSpPr>
            <p:cNvPr id="2058" name="Rectangle 8">
              <a:extLst>
                <a:ext uri="{FF2B5EF4-FFF2-40B4-BE49-F238E27FC236}">
                  <a16:creationId xmlns:a16="http://schemas.microsoft.com/office/drawing/2014/main" id="{9DB645A1-7C90-4F4B-A77C-C9F820A4F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1207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666699"/>
                </a:solidFill>
              </a:endParaRPr>
            </a:p>
          </p:txBody>
        </p:sp>
        <p:sp>
          <p:nvSpPr>
            <p:cNvPr id="2059" name="Rectangle 9">
              <a:extLst>
                <a:ext uri="{FF2B5EF4-FFF2-40B4-BE49-F238E27FC236}">
                  <a16:creationId xmlns:a16="http://schemas.microsoft.com/office/drawing/2014/main" id="{640AC630-B9E4-2CB5-18CF-C86FF63ED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1292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</a:endParaRPr>
            </a:p>
          </p:txBody>
        </p:sp>
        <p:sp>
          <p:nvSpPr>
            <p:cNvPr id="2060" name="Rectangle 12">
              <a:extLst>
                <a:ext uri="{FF2B5EF4-FFF2-40B4-BE49-F238E27FC236}">
                  <a16:creationId xmlns:a16="http://schemas.microsoft.com/office/drawing/2014/main" id="{169506B6-1F01-E7E3-C76B-3C361CA53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378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ru-RU" altLang="ru-RU">
                <a:solidFill>
                  <a:srgbClr val="9999CC"/>
                </a:solidFill>
              </a:endParaRPr>
            </a:p>
          </p:txBody>
        </p:sp>
      </p:grpSp>
      <p:sp>
        <p:nvSpPr>
          <p:cNvPr id="1027" name="Rectangle 14">
            <a:extLst>
              <a:ext uri="{FF2B5EF4-FFF2-40B4-BE49-F238E27FC236}">
                <a16:creationId xmlns:a16="http://schemas.microsoft.com/office/drawing/2014/main" id="{26B0E236-939F-20FB-AEB0-B1CC0B5EF7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8" name="Rectangle 15">
            <a:extLst>
              <a:ext uri="{FF2B5EF4-FFF2-40B4-BE49-F238E27FC236}">
                <a16:creationId xmlns:a16="http://schemas.microsoft.com/office/drawing/2014/main" id="{46F687EE-6988-53EE-971B-83B84AF77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14525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8848" name="Rectangle 16">
            <a:extLst>
              <a:ext uri="{FF2B5EF4-FFF2-40B4-BE49-F238E27FC236}">
                <a16:creationId xmlns:a16="http://schemas.microsoft.com/office/drawing/2014/main" id="{CC2CDFCB-901A-156A-AF75-E61F3BC965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graphicFrame>
        <p:nvGraphicFramePr>
          <p:cNvPr id="1030" name="Object 20">
            <a:extLst>
              <a:ext uri="{FF2B5EF4-FFF2-40B4-BE49-F238E27FC236}">
                <a16:creationId xmlns:a16="http://schemas.microsoft.com/office/drawing/2014/main" id="{D4619BF9-2565-93A6-C74D-878A0B6034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60325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тография Photo Editor" r:id="rId16" imgW="2371429" imgH="2762636" progId="MSPhotoEd.3">
                  <p:embed/>
                </p:oleObj>
              </mc:Choice>
              <mc:Fallback>
                <p:oleObj name="Фотография Photo Editor" r:id="rId16" imgW="2371429" imgH="2762636" progId="MSPhotoEd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3250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3">
            <a:extLst>
              <a:ext uri="{FF2B5EF4-FFF2-40B4-BE49-F238E27FC236}">
                <a16:creationId xmlns:a16="http://schemas.microsoft.com/office/drawing/2014/main" id="{F0E3A28F-385F-5AF5-3BD3-F0597BEA0A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3244" y="6642100"/>
            <a:ext cx="1000125" cy="2159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800" dirty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en-US" sz="800" dirty="0" err="1">
                <a:solidFill>
                  <a:srgbClr val="0000FF"/>
                </a:solidFill>
                <a:latin typeface="Tahoma" pitchFamily="34" charset="0"/>
              </a:rPr>
              <a:t>M.Bakhtin</a:t>
            </a:r>
            <a:r>
              <a:rPr lang="ru-RU" sz="800" dirty="0">
                <a:solidFill>
                  <a:srgbClr val="0000FF"/>
                </a:solidFill>
                <a:latin typeface="Tahoma" pitchFamily="34" charset="0"/>
              </a:rPr>
              <a:t> </a:t>
            </a:r>
            <a:r>
              <a:rPr lang="ru-RU" sz="800" dirty="0">
                <a:solidFill>
                  <a:srgbClr val="0000FF"/>
                </a:solidFill>
                <a:latin typeface="Tahoma" pitchFamily="34" charset="0"/>
                <a:cs typeface="Arial" charset="0"/>
              </a:rPr>
              <a:t>• 20</a:t>
            </a:r>
            <a:r>
              <a:rPr lang="en-US" sz="800" dirty="0">
                <a:solidFill>
                  <a:srgbClr val="0000FF"/>
                </a:solidFill>
                <a:latin typeface="Tahoma" pitchFamily="34" charset="0"/>
                <a:cs typeface="Arial" charset="0"/>
              </a:rPr>
              <a:t>24</a:t>
            </a:r>
            <a:endParaRPr lang="ru-RU" sz="800" dirty="0">
              <a:solidFill>
                <a:srgbClr val="0000FF"/>
              </a:solidFill>
              <a:latin typeface="Tahoma" pitchFamily="34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09" r:id="rId2"/>
    <p:sldLayoutId id="2147484810" r:id="rId3"/>
    <p:sldLayoutId id="2147484811" r:id="rId4"/>
    <p:sldLayoutId id="2147484812" r:id="rId5"/>
    <p:sldLayoutId id="2147484813" r:id="rId6"/>
    <p:sldLayoutId id="2147484814" r:id="rId7"/>
    <p:sldLayoutId id="2147484815" r:id="rId8"/>
    <p:sldLayoutId id="2147484816" r:id="rId9"/>
    <p:sldLayoutId id="2147484817" r:id="rId10"/>
    <p:sldLayoutId id="2147484818" r:id="rId11"/>
    <p:sldLayoutId id="2147484819" r:id="rId12"/>
    <p:sldLayoutId id="2147484820" r:id="rId13"/>
    <p:sldLayoutId id="214748482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3">
            <a:extLst>
              <a:ext uri="{FF2B5EF4-FFF2-40B4-BE49-F238E27FC236}">
                <a16:creationId xmlns:a16="http://schemas.microsoft.com/office/drawing/2014/main" id="{20D4C491-BDF9-3187-4094-5370C372F5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5229225"/>
            <a:ext cx="9577387" cy="15875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3" name="Text Box 9">
            <a:extLst>
              <a:ext uri="{FF2B5EF4-FFF2-40B4-BE49-F238E27FC236}">
                <a16:creationId xmlns:a16="http://schemas.microsoft.com/office/drawing/2014/main" id="{008A2B64-9D69-3A2E-9031-524B59E4A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84" y="1988840"/>
            <a:ext cx="7776864" cy="258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b="1" dirty="0">
                <a:solidFill>
                  <a:srgbClr val="FFFFFF"/>
                </a:solidFill>
              </a:rPr>
              <a:t>HIMSS</a:t>
            </a:r>
            <a:br>
              <a:rPr lang="en-US" altLang="ru-RU" b="1" dirty="0">
                <a:solidFill>
                  <a:srgbClr val="FFFFFF"/>
                </a:solidFill>
              </a:rPr>
            </a:br>
            <a:r>
              <a:rPr lang="en-US" altLang="ru-RU" b="1" dirty="0">
                <a:solidFill>
                  <a:srgbClr val="FFFFFF"/>
                </a:solidFill>
              </a:rPr>
              <a:t>GLOBAL CONFERENCE  </a:t>
            </a:r>
            <a:r>
              <a:rPr lang="en-US" altLang="ru-RU" b="1" dirty="0">
                <a:solidFill>
                  <a:srgbClr val="FFFFFF"/>
                </a:solidFill>
                <a:sym typeface="Symbol" panose="05050102010706020507" pitchFamily="18" charset="2"/>
              </a:rPr>
              <a:t>  2024</a:t>
            </a:r>
            <a:br>
              <a:rPr lang="en-US" altLang="ru-RU" b="1" dirty="0">
                <a:solidFill>
                  <a:srgbClr val="FFFFFF"/>
                </a:solidFill>
              </a:rPr>
            </a:br>
            <a:r>
              <a:rPr lang="en-US" altLang="ru-RU" b="1" dirty="0">
                <a:solidFill>
                  <a:srgbClr val="FFFFFF"/>
                </a:solidFill>
              </a:rPr>
              <a:t>Orlando</a:t>
            </a:r>
            <a:endParaRPr lang="ru-RU" altLang="ru-RU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b="1" dirty="0">
              <a:solidFill>
                <a:srgbClr val="FFFFFF"/>
              </a:solidFill>
            </a:endParaRPr>
          </a:p>
        </p:txBody>
      </p:sp>
      <p:sp>
        <p:nvSpPr>
          <p:cNvPr id="5124" name="Text Box 9">
            <a:extLst>
              <a:ext uri="{FF2B5EF4-FFF2-40B4-BE49-F238E27FC236}">
                <a16:creationId xmlns:a16="http://schemas.microsoft.com/office/drawing/2014/main" id="{BF058A0F-853E-4486-561A-D4791D337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4437063"/>
            <a:ext cx="8328248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  <a:latin typeface="Tahoma" panose="020B0604030504040204" pitchFamily="34" charset="0"/>
              </a:rPr>
              <a:t>М.Ю.БАХТИН</a:t>
            </a:r>
          </a:p>
        </p:txBody>
      </p:sp>
      <p:sp>
        <p:nvSpPr>
          <p:cNvPr id="5125" name="Text Box 9">
            <a:extLst>
              <a:ext uri="{FF2B5EF4-FFF2-40B4-BE49-F238E27FC236}">
                <a16:creationId xmlns:a16="http://schemas.microsoft.com/office/drawing/2014/main" id="{35508EB6-7BFC-D2D2-4F52-432C179EB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5807075"/>
            <a:ext cx="832824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  <a:latin typeface="Tahoma" panose="020B0604030504040204" pitchFamily="34" charset="0"/>
              </a:rPr>
              <a:t>Орландо, США, 10-15.03.2024</a:t>
            </a:r>
          </a:p>
        </p:txBody>
      </p:sp>
      <p:pic>
        <p:nvPicPr>
          <p:cNvPr id="3" name="Рисунок 2" descr="Изображение выглядит как Человеческое лицо, человек, одежда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0FAFBD82-5EF5-843E-9471-F3C6821A53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574" y="188640"/>
            <a:ext cx="3096344" cy="46445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836712"/>
            <a:ext cx="5686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ФЛАГМАНСКИЕ НАПРАВЛЕНИЯ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C0F7FB-8654-0020-92BA-23927674E60D}"/>
              </a:ext>
            </a:extLst>
          </p:cNvPr>
          <p:cNvSpPr txBox="1"/>
          <p:nvPr/>
        </p:nvSpPr>
        <p:spPr>
          <a:xfrm>
            <a:off x="911424" y="1844824"/>
            <a:ext cx="633243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Сбор данных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как и откуда только возможно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Передача данных 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Cat6e/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/5G)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Хранение данных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Преобразование данных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Отображение данных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Информационная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2546446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781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Сбор данных откуда только возможно: датчики и девайсы</a:t>
            </a:r>
          </a:p>
        </p:txBody>
      </p:sp>
      <p:pic>
        <p:nvPicPr>
          <p:cNvPr id="4" name="Рисунок 3" descr="Изображение выглядит как текст, одежда, стол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68C774C0-9B28-893E-5ADB-3CB829E9F7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00" y="908720"/>
            <a:ext cx="3888432" cy="2657916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DB7A1E05-C0E8-6670-5856-F9EFDC2A1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4490" y="903067"/>
            <a:ext cx="4000142" cy="2657916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7A33A40-38D9-FDB3-813F-F71A2DA7D3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856" y="908720"/>
            <a:ext cx="4429860" cy="265791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л, земля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7F09EFB5-74C8-EEC7-B666-59E828DF20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63111" y="3049320"/>
            <a:ext cx="2592288" cy="392771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в помещении, одежд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B14B50D7-DCF3-0D40-6D36-29EA46D34C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1940" y="3702910"/>
            <a:ext cx="4504420" cy="258180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в помещени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D5A4778-1187-EFD3-3FAF-F2B0B1DFEC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59825" y="3853525"/>
            <a:ext cx="2575422" cy="22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68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7488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Сбор данных откуда только возможно:</a:t>
            </a:r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видео аналитика</a:t>
            </a:r>
          </a:p>
        </p:txBody>
      </p:sp>
      <p:pic>
        <p:nvPicPr>
          <p:cNvPr id="4" name="Рисунок 3" descr="Изображение выглядит как текст, компьютер, в помещении, компьютерный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5F11D575-3D0D-93FB-41B2-39EB0D4C0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74053" y="1957891"/>
            <a:ext cx="5256583" cy="3548194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электроника, компьютер, Электронн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3B95C2E2-08E0-8DB0-F017-98E10A98A6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7852" y="1912330"/>
            <a:ext cx="5175575" cy="36004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графический дизайн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C42C06A1-FAA1-0701-A7C6-54A597881E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19711" y="2192330"/>
            <a:ext cx="5214194" cy="30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0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9445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Сбор данных откуда только возможно:</a:t>
            </a:r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тележки и мобильные девайсы</a:t>
            </a:r>
          </a:p>
        </p:txBody>
      </p:sp>
      <p:pic>
        <p:nvPicPr>
          <p:cNvPr id="5" name="Рисунок 4" descr="Изображение выглядит как текст, в помещении, компьютерный монитор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CFA5BEC-4AEA-C129-20AD-D8540F2E7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6280" y="4207428"/>
            <a:ext cx="2592288" cy="2260716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мебел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3C86289-4746-D45F-A7A8-DA20713C0A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069" y="4198461"/>
            <a:ext cx="2522168" cy="229288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люди, земл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67409E2-18C1-9E81-DDA3-CEA70C9D60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721" y="4204487"/>
            <a:ext cx="2679664" cy="226659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 помещении, стена, компьютер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BF4CB21-9BD3-CEAF-F1C6-1BC991774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1077" y="1052736"/>
            <a:ext cx="3623628" cy="216024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в помещении, стена, компьютер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D46C448-6D52-E5CB-4996-9D2EFDC0DB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33490" y="1394967"/>
            <a:ext cx="2850604" cy="216614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дом, мебел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B0E73690-A6F1-0483-9A93-1AD460F890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6188" y="1311570"/>
            <a:ext cx="2850605" cy="23161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омпьютер, в помещении, мебель, пол&#10;&#10;Автоматически созданное описание">
            <a:extLst>
              <a:ext uri="{FF2B5EF4-FFF2-40B4-BE49-F238E27FC236}">
                <a16:creationId xmlns:a16="http://schemas.microsoft.com/office/drawing/2014/main" id="{D1586EDC-AB9B-DF99-FEBB-E544411180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92528" y="4309509"/>
            <a:ext cx="2286608" cy="2082447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в помещении, выставка, текс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18670FE9-22C9-E816-C91E-2C26FF7DAD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5118" y="1044326"/>
            <a:ext cx="1442704" cy="284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2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2507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Передача данных</a:t>
            </a:r>
          </a:p>
        </p:txBody>
      </p:sp>
      <p:pic>
        <p:nvPicPr>
          <p:cNvPr id="4" name="Рисунок 3" descr="Изображение выглядит как текст, одежда, человек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951A44E-6131-62A7-8049-A354A29C3B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736" y="1283823"/>
            <a:ext cx="3564217" cy="3075520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обувь,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68F014E-D783-BD15-BC1A-3EFF45F046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3248980"/>
            <a:ext cx="4368486" cy="3276364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человек, в помещении, люди&#10;&#10;Автоматически созданное описание">
            <a:extLst>
              <a:ext uri="{FF2B5EF4-FFF2-40B4-BE49-F238E27FC236}">
                <a16:creationId xmlns:a16="http://schemas.microsoft.com/office/drawing/2014/main" id="{864DADC3-E381-CA70-7464-B52FAA1A55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6688" y="2839002"/>
            <a:ext cx="4147592" cy="311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84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3041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Отображение данных</a:t>
            </a:r>
          </a:p>
        </p:txBody>
      </p:sp>
      <p:pic>
        <p:nvPicPr>
          <p:cNvPr id="4" name="Рисунок 3" descr="Изображение выглядит как в помещении, текст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3D7AB26-1169-4DDF-EA8A-ED2E2E6E14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875" y="1204156"/>
            <a:ext cx="2262199" cy="324036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, в помещении, знак&#10;&#10;Автоматически созданное описание">
            <a:extLst>
              <a:ext uri="{FF2B5EF4-FFF2-40B4-BE49-F238E27FC236}">
                <a16:creationId xmlns:a16="http://schemas.microsoft.com/office/drawing/2014/main" id="{52DF488D-5F51-2792-D522-EAFEFF1E87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181921"/>
            <a:ext cx="4087091" cy="2703168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компьютер, мебел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7A5B409-D30C-0256-1CFE-B5821462C3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7605" y="1484784"/>
            <a:ext cx="2304256" cy="3888432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мультимедиа, Устройство отображения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2D3FF393-22A3-8D60-DB78-82882CA1E2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32" y="4724533"/>
            <a:ext cx="2736304" cy="185862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дисплей, снимок экрана, мультимедиа&#10;&#10;Автоматически созданное описание">
            <a:extLst>
              <a:ext uri="{FF2B5EF4-FFF2-40B4-BE49-F238E27FC236}">
                <a16:creationId xmlns:a16="http://schemas.microsoft.com/office/drawing/2014/main" id="{2DCF2D44-81D8-493A-619C-F825CCFC9D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5840" y="4176752"/>
            <a:ext cx="3888432" cy="24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20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6004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Преобразование данных (куда уж тут без </a:t>
            </a:r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AI)</a:t>
            </a:r>
            <a:endParaRPr lang="ru-RU" sz="24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 descr="Изображение выглядит как текст, человек, одежда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DA7F6C1F-0A21-F9E1-8055-4177EBF0F7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16" y="1052736"/>
            <a:ext cx="3816424" cy="2390507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Устройство отображения, мультимедиа, СМИ&#10;&#10;Автоматически созданное описание">
            <a:extLst>
              <a:ext uri="{FF2B5EF4-FFF2-40B4-BE49-F238E27FC236}">
                <a16:creationId xmlns:a16="http://schemas.microsoft.com/office/drawing/2014/main" id="{9624F666-C33F-5374-8F25-623CD4DDB8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814" y="1061423"/>
            <a:ext cx="4040587" cy="238182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презентация, компьютер, Проекционный экран&#10;&#10;Автоматически созданное описание">
            <a:extLst>
              <a:ext uri="{FF2B5EF4-FFF2-40B4-BE49-F238E27FC236}">
                <a16:creationId xmlns:a16="http://schemas.microsoft.com/office/drawing/2014/main" id="{84C9CC89-5683-2A2F-3FB2-3859F8E6F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0376" y="1047265"/>
            <a:ext cx="2228172" cy="295232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Устройство отображения, мультимедиа, СМИ&#10;&#10;Автоматически созданное описание">
            <a:extLst>
              <a:ext uri="{FF2B5EF4-FFF2-40B4-BE49-F238E27FC236}">
                <a16:creationId xmlns:a16="http://schemas.microsoft.com/office/drawing/2014/main" id="{C381B3C9-2D83-1451-15AA-BA54836824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37" y="3933056"/>
            <a:ext cx="3816423" cy="210698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презентация, семинар, Проекционный экран&#10;&#10;Автоматически созданное описание">
            <a:extLst>
              <a:ext uri="{FF2B5EF4-FFF2-40B4-BE49-F238E27FC236}">
                <a16:creationId xmlns:a16="http://schemas.microsoft.com/office/drawing/2014/main" id="{36B4718F-FAF7-B72F-4A6A-01D623FB76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814" y="3521484"/>
            <a:ext cx="6660734" cy="30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20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5597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Информационная безопасность:  ФАКС!!!</a:t>
            </a:r>
          </a:p>
        </p:txBody>
      </p:sp>
      <p:pic>
        <p:nvPicPr>
          <p:cNvPr id="5" name="Рисунок 4" descr="Изображение выглядит как текст, одежда, в помещении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8A2EC3B5-ACA9-39C9-6ED3-2851753E9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584" y="970231"/>
            <a:ext cx="5256584" cy="1839806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компьютер, одежд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0855475-E519-1B80-D194-CB365B86B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5548" y="2996952"/>
            <a:ext cx="5555908" cy="34808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компьютер, электроника, Электрон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AC3B5EB0-A209-2201-57E3-E0B24B6CFB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07938" y="3710118"/>
            <a:ext cx="3568074" cy="196721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ебель, в помещении, Цвет Majorelle blue, стол&#10;&#10;Автоматически созданное описание">
            <a:extLst>
              <a:ext uri="{FF2B5EF4-FFF2-40B4-BE49-F238E27FC236}">
                <a16:creationId xmlns:a16="http://schemas.microsoft.com/office/drawing/2014/main" id="{7CA296E2-323F-73FE-C016-12D5FBA11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7777" y="3618328"/>
            <a:ext cx="3543201" cy="2125919"/>
          </a:xfrm>
          <a:prstGeom prst="rect">
            <a:avLst/>
          </a:prstGeom>
        </p:spPr>
      </p:pic>
      <p:pic>
        <p:nvPicPr>
          <p:cNvPr id="4" name="Рисунок 3" descr="Изображение выглядит как в помещении, текст, мебель, телевидение&#10;&#10;Автоматически созданное описание">
            <a:extLst>
              <a:ext uri="{FF2B5EF4-FFF2-40B4-BE49-F238E27FC236}">
                <a16:creationId xmlns:a16="http://schemas.microsoft.com/office/drawing/2014/main" id="{560436F3-EC57-F174-65C8-CAA5177454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1234" y="969740"/>
            <a:ext cx="1967214" cy="184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92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646C22-05A8-122B-4E87-90A58FC51DED}"/>
              </a:ext>
            </a:extLst>
          </p:cNvPr>
          <p:cNvSpPr txBox="1"/>
          <p:nvPr/>
        </p:nvSpPr>
        <p:spPr>
          <a:xfrm>
            <a:off x="983432" y="389855"/>
            <a:ext cx="638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Информационная безопасность:  белый хаккер</a:t>
            </a:r>
          </a:p>
        </p:txBody>
      </p:sp>
      <p:pic>
        <p:nvPicPr>
          <p:cNvPr id="5" name="Рисунок 4" descr="Изображение выглядит как текст, компьютер, Устройство отображения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3E49E85F-8CF9-E303-9E00-824616D7A3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096" y="3830718"/>
            <a:ext cx="4680520" cy="2674582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ческое лицо, Устройство отображени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AA59D3B-F572-1FCB-4462-585F22F9B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15" y="980727"/>
            <a:ext cx="4464497" cy="2376263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текст, микрофон, Оратор&#10;&#10;Автоматически созданное описание">
            <a:extLst>
              <a:ext uri="{FF2B5EF4-FFF2-40B4-BE49-F238E27FC236}">
                <a16:creationId xmlns:a16="http://schemas.microsoft.com/office/drawing/2014/main" id="{309606A9-C679-E7A3-1879-AB34022AC6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936" y="980728"/>
            <a:ext cx="2694241" cy="237626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компьютер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F3DAD14-89A7-03E6-0FB7-C45912B5AB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4" y="3860079"/>
            <a:ext cx="5044966" cy="266526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Устройство отображения, компьютер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5E868B0-9A36-A0AD-4E43-672E2BB084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864" y="980728"/>
            <a:ext cx="313666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61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2124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Клиника </a:t>
            </a:r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MAYO</a:t>
            </a:r>
            <a:endParaRPr lang="ru-RU" sz="24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 descr="Изображение выглядит как строительство, Устройство отображения, текст, дисплей&#10;&#10;Автоматически созданное описание">
            <a:extLst>
              <a:ext uri="{FF2B5EF4-FFF2-40B4-BE49-F238E27FC236}">
                <a16:creationId xmlns:a16="http://schemas.microsoft.com/office/drawing/2014/main" id="{A0694325-0401-EC23-1F42-C08E6EF3E5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4" y="908720"/>
            <a:ext cx="5199348" cy="2664296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Устройство отображения, в помещении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6E8DECFD-4C9B-9950-3972-1532AF91DA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3807594"/>
            <a:ext cx="5040560" cy="275412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мультимедиа, Устройство отображения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5868FE85-EAAA-48A7-DB3D-BF6BB27DEC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424" y="3807594"/>
            <a:ext cx="5199348" cy="279122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в помещени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E57B5D5-6C05-C3B7-C5FE-01F088A6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0077" y="818896"/>
            <a:ext cx="5040560" cy="275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14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AEC329-6695-EAB3-E731-F3316EF2C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2" y="620688"/>
            <a:ext cx="10520365" cy="5836547"/>
          </a:xfrm>
          <a:prstGeom prst="rect">
            <a:avLst/>
          </a:prstGeom>
        </p:spPr>
      </p:pic>
      <p:pic>
        <p:nvPicPr>
          <p:cNvPr id="6147" name="Рисунок 6">
            <a:extLst>
              <a:ext uri="{FF2B5EF4-FFF2-40B4-BE49-F238E27FC236}">
                <a16:creationId xmlns:a16="http://schemas.microsoft.com/office/drawing/2014/main" id="{8DEC77CF-CD22-3221-B00B-D99938B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2" y="2204864"/>
            <a:ext cx="2667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7">
            <a:extLst>
              <a:ext uri="{FF2B5EF4-FFF2-40B4-BE49-F238E27FC236}">
                <a16:creationId xmlns:a16="http://schemas.microsoft.com/office/drawing/2014/main" id="{B08BC218-DE75-7CD2-98DA-93FE3855B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120" y="1834118"/>
            <a:ext cx="1435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600" dirty="0">
                <a:solidFill>
                  <a:srgbClr val="0033CC"/>
                </a:solidFill>
                <a:latin typeface="Arial Narrow" panose="020B0606020202030204" pitchFamily="34" charset="0"/>
              </a:rPr>
              <a:t>HIMSS GC 2023</a:t>
            </a:r>
            <a:endParaRPr lang="ru-RU" altLang="ru-RU" sz="1600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6F65A7EA-B9CD-C981-6762-A29DE7AB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1128" y="4581128"/>
            <a:ext cx="2667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B5C779BA-91F2-4565-0848-2FAB72F2E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3184" y="4146648"/>
            <a:ext cx="18998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600" dirty="0">
                <a:solidFill>
                  <a:srgbClr val="0033CC"/>
                </a:solidFill>
                <a:latin typeface="Arial Narrow" panose="020B0606020202030204" pitchFamily="34" charset="0"/>
              </a:rPr>
              <a:t>HIMSS GC </a:t>
            </a:r>
            <a:r>
              <a:rPr lang="ru-RU" altLang="ru-RU" sz="1600" dirty="0">
                <a:solidFill>
                  <a:srgbClr val="0033CC"/>
                </a:solidFill>
                <a:latin typeface="Arial Narrow" panose="020B0606020202030204" pitchFamily="34" charset="0"/>
              </a:rPr>
              <a:t>2022, </a:t>
            </a:r>
            <a:r>
              <a:rPr lang="en-US" altLang="ru-RU" sz="1600" dirty="0">
                <a:solidFill>
                  <a:srgbClr val="0033CC"/>
                </a:solidFill>
                <a:latin typeface="Arial Narrow" panose="020B0606020202030204" pitchFamily="34" charset="0"/>
              </a:rPr>
              <a:t>202</a:t>
            </a:r>
            <a:r>
              <a:rPr lang="ru-RU" altLang="ru-RU" sz="1600" dirty="0">
                <a:solidFill>
                  <a:srgbClr val="0033CC"/>
                </a:solidFill>
                <a:latin typeface="Arial Narrow" panose="020B0606020202030204" pitchFamily="34" charset="0"/>
              </a:rPr>
              <a:t>4</a:t>
            </a:r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613E3E1D-1707-1A4E-4C08-F8A08D595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402" y="3317812"/>
            <a:ext cx="2667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FC6BC34F-364C-A6C1-90D9-B62389B2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58" y="2883332"/>
            <a:ext cx="1435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1600" dirty="0">
                <a:solidFill>
                  <a:srgbClr val="0033CC"/>
                </a:solidFill>
                <a:latin typeface="Arial Narrow" panose="020B0606020202030204" pitchFamily="34" charset="0"/>
              </a:rPr>
              <a:t>HIMSS GC 202</a:t>
            </a:r>
            <a:r>
              <a:rPr lang="ru-RU" altLang="ru-RU" sz="1600" dirty="0">
                <a:solidFill>
                  <a:srgbClr val="0033CC"/>
                </a:solidFill>
                <a:latin typeface="Arial Narrow" panose="020B0606020202030204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ZipLine</a:t>
            </a:r>
            <a:endParaRPr lang="ru-RU" sz="24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 descr="Изображение выглядит как Устройство отображения, телевидение, текст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DA491E43-303E-60BB-0F64-005543E207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32" y="908720"/>
            <a:ext cx="3312368" cy="2307605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, мультимедиа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id="{44457B1F-EA2B-85DF-66EA-2FCEA4C130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32" y="3807465"/>
            <a:ext cx="3992143" cy="242659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карта, компьютер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701748B-05EC-600E-308A-8D58B799CF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724" y="3806914"/>
            <a:ext cx="4248472" cy="242769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Рекламный щит, на открытом воздух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FB14511-0FF5-5C55-C960-315232CC70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812" y="912531"/>
            <a:ext cx="3456384" cy="230760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ебо, снимок экран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1E7E7F39-5FE5-35C8-2423-B6D1FE5A20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8208" y="908720"/>
            <a:ext cx="4027820" cy="23076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C9E9FFD-8CE1-2342-3D67-67D993DA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575" y="3775307"/>
            <a:ext cx="3888432" cy="24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97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389855"/>
            <a:ext cx="260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HIMSS Analytics EU</a:t>
            </a:r>
            <a:endParaRPr lang="ru-RU" sz="2400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 descr="Изображение выглядит как Человеческое лицо, одежда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15234B3-DCF6-03EB-E227-AEE3B9491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1" y="1124744"/>
            <a:ext cx="3600400" cy="270030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 помещении, мебель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3AE049E-2258-D54F-1EC6-780E89FBC1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1" y="3933056"/>
            <a:ext cx="3600400" cy="27003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в помещении, текст, сте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207A7B69-BDCE-A696-650C-3CA7B5787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856" y="1124744"/>
            <a:ext cx="3888432" cy="27003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дисплей, Устройство отображения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4027925C-32F1-D959-1A41-BE1C4FDAED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856" y="3933056"/>
            <a:ext cx="3888432" cy="266429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земля, пол&#10;&#10;Автоматически созданное описание">
            <a:extLst>
              <a:ext uri="{FF2B5EF4-FFF2-40B4-BE49-F238E27FC236}">
                <a16:creationId xmlns:a16="http://schemas.microsoft.com/office/drawing/2014/main" id="{474D5986-E674-4189-4EDB-92BAB07EA0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90679" y="2698417"/>
            <a:ext cx="530758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82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1">
            <a:extLst>
              <a:ext uri="{FF2B5EF4-FFF2-40B4-BE49-F238E27FC236}">
                <a16:creationId xmlns:a16="http://schemas.microsoft.com/office/drawing/2014/main" id="{D75C7F58-32E7-9981-7141-D30C9C48D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5516563"/>
            <a:ext cx="53117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rgbClr val="0033CC"/>
                </a:solidFill>
              </a:rPr>
              <a:t>Бахтин Михаил Юрьевич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rgbClr val="0033CC"/>
                </a:solidFill>
              </a:rPr>
              <a:t>ФГБУ ВЦЭРМ им.А.М.Никифорова</a:t>
            </a:r>
            <a:r>
              <a:rPr lang="en-US" altLang="ru-RU" sz="1800">
                <a:solidFill>
                  <a:srgbClr val="0033CC"/>
                </a:solidFill>
              </a:rPr>
              <a:t> </a:t>
            </a:r>
            <a:r>
              <a:rPr lang="ru-RU" altLang="ru-RU" sz="1800">
                <a:solidFill>
                  <a:srgbClr val="0033CC"/>
                </a:solidFill>
              </a:rPr>
              <a:t>МЧС России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solidFill>
                  <a:srgbClr val="0033CC"/>
                </a:solidFill>
              </a:rPr>
              <a:t>cmio@nrcerm.ru</a:t>
            </a:r>
            <a:endParaRPr lang="ru-RU" altLang="ru-RU" sz="1800">
              <a:solidFill>
                <a:srgbClr val="0033CC"/>
              </a:solidFill>
            </a:endParaRPr>
          </a:p>
        </p:txBody>
      </p:sp>
      <p:pic>
        <p:nvPicPr>
          <p:cNvPr id="3" name="Рисунок 2" descr="Изображение выглядит как текст, Цвет Majorelle blue, Реклама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733808C-191C-5068-2D3C-964CBBF053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1" y="764703"/>
            <a:ext cx="11211417" cy="475185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>
            <a:extLst>
              <a:ext uri="{FF2B5EF4-FFF2-40B4-BE49-F238E27FC236}">
                <a16:creationId xmlns:a16="http://schemas.microsoft.com/office/drawing/2014/main" id="{E240966A-9ED4-4916-2B62-50333E1F84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543354"/>
              </p:ext>
            </p:extLst>
          </p:nvPr>
        </p:nvGraphicFramePr>
        <p:xfrm>
          <a:off x="1991544" y="620688"/>
          <a:ext cx="8293372" cy="5751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0457143" imgH="7257143" progId="">
                  <p:embed/>
                </p:oleObj>
              </mc:Choice>
              <mc:Fallback>
                <p:oleObj r:id="rId2" imgW="10457143" imgH="7257143" progId="">
                  <p:embed/>
                  <p:pic>
                    <p:nvPicPr>
                      <p:cNvPr id="15362" name="Объект 3">
                        <a:extLst>
                          <a:ext uri="{FF2B5EF4-FFF2-40B4-BE49-F238E27FC236}">
                            <a16:creationId xmlns:a16="http://schemas.microsoft.com/office/drawing/2014/main" id="{58FAE501-7B5E-6727-7CB4-0D37C72A86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1544" y="620688"/>
                        <a:ext cx="8293372" cy="5751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2785661-D46F-B7C8-DAD6-57A870590B26}"/>
              </a:ext>
            </a:extLst>
          </p:cNvPr>
          <p:cNvSpPr txBox="1"/>
          <p:nvPr/>
        </p:nvSpPr>
        <p:spPr>
          <a:xfrm>
            <a:off x="3431704" y="3717032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33CC"/>
                </a:solidFill>
              </a:rPr>
              <a:t>800 м × 200 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8F10D-BF38-0790-ECC7-3D8E948E15FF}"/>
              </a:ext>
            </a:extLst>
          </p:cNvPr>
          <p:cNvSpPr txBox="1"/>
          <p:nvPr/>
        </p:nvSpPr>
        <p:spPr>
          <a:xfrm>
            <a:off x="4727848" y="3347700"/>
            <a:ext cx="177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24 </a:t>
            </a:r>
            <a:r>
              <a:rPr lang="ru-RU" sz="1200" dirty="0">
                <a:solidFill>
                  <a:srgbClr val="0033CC"/>
                </a:solidFill>
              </a:rPr>
              <a:t>футбольных поля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троительство, плавательный бассейн, бассейн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C983300-DF04-4EA4-511D-7009216AB6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58" y="3584239"/>
            <a:ext cx="3816425" cy="2862319"/>
          </a:xfrm>
          <a:prstGeom prst="rect">
            <a:avLst/>
          </a:prstGeom>
        </p:spPr>
      </p:pic>
      <p:pic>
        <p:nvPicPr>
          <p:cNvPr id="5" name="Рисунок 4" descr="Изображение выглядит как инжиниринг, строительство, снимок экра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4A4E441-34ED-26BC-9307-001427542C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44267" y="2040007"/>
            <a:ext cx="4956056" cy="2758007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BD53BB5D-B337-5441-A57E-131BFCD21D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796" y="620688"/>
            <a:ext cx="3816427" cy="2862320"/>
          </a:xfrm>
          <a:prstGeom prst="rect">
            <a:avLst/>
          </a:prstGeom>
        </p:spPr>
      </p:pic>
      <p:pic>
        <p:nvPicPr>
          <p:cNvPr id="9" name="Рисунок 8" descr="Изображение выглядит как потолок, в помещении, строительство, пол&#10;&#10;Автоматически созданное описание">
            <a:extLst>
              <a:ext uri="{FF2B5EF4-FFF2-40B4-BE49-F238E27FC236}">
                <a16:creationId xmlns:a16="http://schemas.microsoft.com/office/drawing/2014/main" id="{73299040-2861-2DE3-026A-71092CB6B3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57" y="620688"/>
            <a:ext cx="3816426" cy="286232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 помещении, Торговый центр, текст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FA1CDBC7-25A1-6A1B-1C2F-6D4D5FEE42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797" y="3584239"/>
            <a:ext cx="3816425" cy="28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24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8C5D3E1-ABD1-18C4-89B5-88198655E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024" y="1782669"/>
            <a:ext cx="4896544" cy="3934723"/>
          </a:xfrm>
          <a:prstGeom prst="rect">
            <a:avLst/>
          </a:prstGeom>
        </p:spPr>
      </p:pic>
      <p:pic>
        <p:nvPicPr>
          <p:cNvPr id="5" name="Рисунок 2" descr="Изображение выглядит как здание, земля, внешни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88B85905-5AB4-56CE-1319-A2581DED8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480" y="1772816"/>
            <a:ext cx="4572384" cy="391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5D318A-9B32-6CE1-2C00-B78DB1AD97FA}"/>
              </a:ext>
            </a:extLst>
          </p:cNvPr>
          <p:cNvSpPr txBox="1"/>
          <p:nvPr/>
        </p:nvSpPr>
        <p:spPr>
          <a:xfrm>
            <a:off x="3352858" y="57173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1702B-4B71-DD4C-ACA0-E8ED665AA8E5}"/>
              </a:ext>
            </a:extLst>
          </p:cNvPr>
          <p:cNvSpPr txBox="1"/>
          <p:nvPr/>
        </p:nvSpPr>
        <p:spPr>
          <a:xfrm>
            <a:off x="8976320" y="57173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</a:rPr>
              <a:t>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4D4E7-30C4-CF24-C78D-E6300BA40ADB}"/>
              </a:ext>
            </a:extLst>
          </p:cNvPr>
          <p:cNvSpPr txBox="1"/>
          <p:nvPr/>
        </p:nvSpPr>
        <p:spPr>
          <a:xfrm>
            <a:off x="5534788" y="692696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</a:rPr>
              <a:t>RTLS</a:t>
            </a:r>
            <a:endParaRPr lang="ru-RU" sz="2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59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на открытом воздухе, мост, ночь, свет&#10;&#10;Автоматически созданное описание">
            <a:extLst>
              <a:ext uri="{FF2B5EF4-FFF2-40B4-BE49-F238E27FC236}">
                <a16:creationId xmlns:a16="http://schemas.microsoft.com/office/drawing/2014/main" id="{A6A444DA-C50C-4A54-600F-7E95370D73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19161" y="1277445"/>
            <a:ext cx="6052472" cy="4539354"/>
          </a:xfrm>
          <a:prstGeom prst="rect">
            <a:avLst/>
          </a:prstGeom>
        </p:spPr>
      </p:pic>
      <p:pic>
        <p:nvPicPr>
          <p:cNvPr id="8" name="Рисунок 7" descr="Изображение выглядит как на открытом воздухе, небо, пальм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8C71E29-EEB5-D9F5-9ED1-9937FDC8EF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106" y="520886"/>
            <a:ext cx="4183525" cy="313764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Человеческое лицо, одежд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090206B8-C22A-CD41-EF6C-52546E437F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106" y="3424714"/>
            <a:ext cx="4191392" cy="31435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лако, небо, на открытом воздухе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B3213DA-96FA-C70A-C1A8-4BCB30725A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520885"/>
            <a:ext cx="4182007" cy="313650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а открытом воздухе, небо, облак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2741385D-E36D-3228-C84E-0158FB4B4F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3433462"/>
            <a:ext cx="4182007" cy="31365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в помещении, аудитория, съезд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255ED6DF-3DFD-328A-8FDD-E65AA9883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99" y="1052736"/>
            <a:ext cx="11058767" cy="47525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7387DE-D8CA-73C5-4AAB-D97B8111B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432" y="836712"/>
            <a:ext cx="9865096" cy="4704892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мля, детская площадка, велосипед, стул&#10;&#10;Автоматически созданное описание">
            <a:extLst>
              <a:ext uri="{FF2B5EF4-FFF2-40B4-BE49-F238E27FC236}">
                <a16:creationId xmlns:a16="http://schemas.microsoft.com/office/drawing/2014/main" id="{015CD8DA-DFF6-8E1B-F004-255194118E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328" y="4941168"/>
            <a:ext cx="2520280" cy="14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82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FA90B8-AA23-DF43-7A69-EEF932F19D3D}"/>
              </a:ext>
            </a:extLst>
          </p:cNvPr>
          <p:cNvSpPr txBox="1"/>
          <p:nvPr/>
        </p:nvSpPr>
        <p:spPr>
          <a:xfrm>
            <a:off x="4727848" y="5944924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CC"/>
                </a:solidFill>
              </a:rPr>
              <a:t>Hal Wolf</a:t>
            </a:r>
          </a:p>
          <a:p>
            <a:pPr algn="ctr"/>
            <a:r>
              <a:rPr lang="en-US" sz="1600" dirty="0">
                <a:solidFill>
                  <a:srgbClr val="0033CC"/>
                </a:solidFill>
              </a:rPr>
              <a:t>President &amp; CEO HIMSS</a:t>
            </a:r>
            <a:endParaRPr lang="ru-RU" sz="1600" dirty="0">
              <a:solidFill>
                <a:srgbClr val="0033CC"/>
              </a:solidFill>
            </a:endParaRPr>
          </a:p>
        </p:txBody>
      </p:sp>
      <p:pic>
        <p:nvPicPr>
          <p:cNvPr id="3" name="Рисунок 2" descr="Изображение выглядит как текст, костюм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137EB1F-0B68-7BBF-5EBB-E7652FB7D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568" y="692696"/>
            <a:ext cx="7632848" cy="51560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17241</TotalTime>
  <Words>154</Words>
  <Application>Microsoft Office PowerPoint</Application>
  <PresentationFormat>Широкоэкранный</PresentationFormat>
  <Paragraphs>39</Paragraphs>
  <Slides>22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Symbol</vt:lpstr>
      <vt:lpstr>Tahoma</vt:lpstr>
      <vt:lpstr>Times New Roman</vt:lpstr>
      <vt:lpstr>Wingdings</vt:lpstr>
      <vt:lpstr>1_Пиксел</vt:lpstr>
      <vt:lpstr>Фотография Photo Editor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ВЦЭРМ МЧС России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директора</dc:title>
  <dc:creator>bmyu home</dc:creator>
  <cp:lastModifiedBy>bmyu</cp:lastModifiedBy>
  <cp:revision>661</cp:revision>
  <cp:lastPrinted>2013-05-16T22:42:03Z</cp:lastPrinted>
  <dcterms:created xsi:type="dcterms:W3CDTF">1999-06-16T09:36:30Z</dcterms:created>
  <dcterms:modified xsi:type="dcterms:W3CDTF">2024-03-31T16:28:27Z</dcterms:modified>
</cp:coreProperties>
</file>