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804" r:id="rId3"/>
    <p:sldId id="547" r:id="rId4"/>
    <p:sldId id="589" r:id="rId5"/>
    <p:sldId id="256" r:id="rId6"/>
    <p:sldId id="815" r:id="rId7"/>
    <p:sldId id="816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4FF227-27CE-40F9-AC15-1C919EC2F1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01E1A87-EAB2-4BA2-8A64-7101C16675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79E289-0D75-49D3-BADF-073686EBE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AAAE-CA57-483D-89C1-49737C49DB3A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134980-1471-4123-97E0-016D7565E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8892B3-A690-409D-AD37-6F39597D9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212E-96AB-45A1-BF3A-70CDDF73E6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635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6E0C99-734E-43B3-BF50-C0CD3F215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24E930D-9B47-4C75-BF61-22C1C5A6F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E1AD22-027A-4266-A810-2B4205CEF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AAAE-CA57-483D-89C1-49737C49DB3A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7CABBA-01A2-40DA-A3C9-516E02938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ACA64F-B5FF-4BE4-9959-15A3F685D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212E-96AB-45A1-BF3A-70CDDF73E6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969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C54FE86-296E-40E6-A32A-296F06A0B7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10505FC-A942-4832-A762-A4935CABCD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6BE374-F5D4-4FC9-B0FC-AF73A3F95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AAAE-CA57-483D-89C1-49737C49DB3A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6FF54F-BBDC-427F-9114-D7CBCB89E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97F9EE-9767-444F-AB92-F6203125A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212E-96AB-45A1-BF3A-70CDDF73E6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971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"/>
          <p:cNvSpPr>
            <a:spLocks noGrp="1"/>
          </p:cNvSpPr>
          <p:nvPr>
            <p:ph type="sldNum" sz="quarter" idx="10"/>
          </p:nvPr>
        </p:nvSpPr>
        <p:spPr>
          <a:xfrm>
            <a:off x="8778240" y="6377941"/>
            <a:ext cx="2804160" cy="36933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75AC4-A596-4799-9826-84BEF54D7A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95630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AA56F3-3E76-4290-A2E5-A72EDDED2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6CD465-DF95-4296-B5AF-47F8A6725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87EFE8-2680-4F75-8072-FDBB0131F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AAAE-CA57-483D-89C1-49737C49DB3A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1835A59-7A57-478D-950F-61001D458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AED3C6-4B6C-45DE-A41D-84C7AC28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212E-96AB-45A1-BF3A-70CDDF73E6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653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4B1795-9E73-4324-A8B8-95F338352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E56B986-9A73-4972-BA33-98176406B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57EC69-D79C-41FF-A06F-BF2F83C06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AAAE-CA57-483D-89C1-49737C49DB3A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D6B2C7-F1FD-4F92-BC7D-AAD97A5B4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050F23-0258-4FED-8E5F-5AF5EB5B8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212E-96AB-45A1-BF3A-70CDDF73E6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739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9EC4C9-BCD8-425E-BB30-CE16DBD10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5562D1-4C93-4C7E-ACD4-E0BF8D37CF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F21764E-7EAF-4727-BE5E-F01442D7F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67726DC-F865-4AD0-801F-607CD1B3C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AAAE-CA57-483D-89C1-49737C49DB3A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81A07BE-12DB-4C53-8953-51B2F60E0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F76182-9826-47EB-80D7-56ABFD187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212E-96AB-45A1-BF3A-70CDDF73E6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921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A885C9-AE8A-41B7-8EA1-1A1B358DA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2CD3DE-E086-442F-9044-80A13F423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898924B-3C90-414A-90EF-1137909411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72B49A8-9D9D-429C-9E2B-A4025F35C4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FBF324C-F267-47DE-992F-E0B9BBC3C3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E6D1E9B-F21D-4DAD-979A-FBD96D6D7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AAAE-CA57-483D-89C1-49737C49DB3A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5DDD1D4-873A-40FD-BB8E-4CD1EB850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3566EE8-1655-4EB0-8EF6-577F65C5F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212E-96AB-45A1-BF3A-70CDDF73E6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398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F7BF96-A474-462A-B2BE-D1A38E0FC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95B2C2E-6D0A-4626-8EA5-39F92239F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AAAE-CA57-483D-89C1-49737C49DB3A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4C06E11-9434-4512-A70E-91ECD3908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9821B72-DBE4-4A39-B8B3-587C3DA9C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212E-96AB-45A1-BF3A-70CDDF73E6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445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93A8083-46DF-4435-9EE9-7A64203D4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AAAE-CA57-483D-89C1-49737C49DB3A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93F9FAA-9113-490A-9257-450AF30C8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74BCB13-0044-41B2-B85F-94A552AAF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212E-96AB-45A1-BF3A-70CDDF73E6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061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F512AC-EF12-4922-B427-085850A9A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C9C017-2713-413A-B284-AD88A6A5F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9C4BCD1-7281-43AA-B172-18A20451A5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E39A2EE-B3DA-4F11-908B-452C28A6C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AAAE-CA57-483D-89C1-49737C49DB3A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9BE8657-DC18-4946-B561-0C93345B8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97B697-7C39-40D0-A60E-C306B3CDE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212E-96AB-45A1-BF3A-70CDDF73E6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433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41993C-6C68-4F0D-A3FF-986FA29D5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38EDD84-E0B6-44B1-925B-28836B76F0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CD8C372-1728-46F7-997A-4A01B40A4F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35E7B70-2D9B-456D-AEF8-3D1CBBF95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AAAE-CA57-483D-89C1-49737C49DB3A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6B4E714-6819-496E-B595-4E9D74DD7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0E797C7-CDC9-4D3C-9803-1FD734AB7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212E-96AB-45A1-BF3A-70CDDF73E6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845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D21C7B-7B5A-4FBF-AF06-CD36C82D5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F92C527-6A47-4BC8-961B-4A1298B61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057762-8D51-46F8-BF3D-3A520A9993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9AAAE-CA57-483D-89C1-49737C49DB3A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E4E89E-B761-48CF-9DB5-166DE40162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AC4913-8B22-4360-A592-089387E56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A212E-96AB-45A1-BF3A-70CDDF73E6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220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87824" y="5333619"/>
            <a:ext cx="6080479" cy="345330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6933" marR="6773">
              <a:spcBef>
                <a:spcPts val="133"/>
              </a:spcBef>
            </a:pPr>
            <a:endParaRPr lang="ru-RU" sz="2133" dirty="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62767" y="1869372"/>
            <a:ext cx="5791199" cy="1274366"/>
          </a:xfrm>
          <a:prstGeom prst="rect">
            <a:avLst/>
          </a:prstGeom>
        </p:spPr>
        <p:txBody>
          <a:bodyPr vert="horz" wrap="square" lIns="0" tIns="16933" rIns="0" bIns="0" rtlCol="0" anchor="ctr">
            <a:spAutoFit/>
          </a:bodyPr>
          <a:lstStyle/>
          <a:p>
            <a:pPr marL="16933">
              <a:lnSpc>
                <a:spcPts val="5247"/>
              </a:lnSpc>
              <a:spcBef>
                <a:spcPts val="133"/>
              </a:spcBef>
            </a:pPr>
            <a:r>
              <a:rPr lang="en-US" sz="2667" b="1" spc="247" dirty="0">
                <a:latin typeface="+mn-lt"/>
              </a:rPr>
              <a:t>IT-</a:t>
            </a:r>
            <a:r>
              <a:rPr lang="ru-RU" sz="2667" b="1" spc="247" dirty="0">
                <a:latin typeface="+mn-lt"/>
              </a:rPr>
              <a:t>п</a:t>
            </a:r>
            <a:r>
              <a:rPr lang="ru-RU" sz="2667" b="1" spc="293" dirty="0">
                <a:latin typeface="+mn-lt"/>
              </a:rPr>
              <a:t>ерсонифицированная</a:t>
            </a:r>
            <a:br>
              <a:rPr lang="ru-RU" sz="2667" b="1" spc="293" dirty="0">
                <a:latin typeface="+mn-lt"/>
              </a:rPr>
            </a:br>
            <a:r>
              <a:rPr lang="ru-RU" sz="2667" b="1" spc="293" dirty="0">
                <a:latin typeface="+mn-lt"/>
              </a:rPr>
              <a:t>медицина труда </a:t>
            </a:r>
            <a:r>
              <a:rPr lang="ru-RU" sz="2667" b="1" spc="133" dirty="0">
                <a:latin typeface="+mn-lt"/>
              </a:rPr>
              <a:t>работодателя</a:t>
            </a:r>
            <a:endParaRPr sz="2667" b="1" dirty="0">
              <a:latin typeface="+mn-lt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39630" y="875967"/>
            <a:ext cx="5322569" cy="510605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609600" y="3714262"/>
            <a:ext cx="5791200" cy="427339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6933">
              <a:spcBef>
                <a:spcPts val="1173"/>
              </a:spcBef>
            </a:pPr>
            <a:r>
              <a:rPr lang="ru-RU" sz="1333" b="1" spc="-7" dirty="0">
                <a:solidFill>
                  <a:srgbClr val="434343"/>
                </a:solidFill>
                <a:latin typeface="Tahoma"/>
                <a:cs typeface="Tahoma"/>
              </a:rPr>
              <a:t>Проф.</a:t>
            </a:r>
            <a:r>
              <a:rPr sz="1333" b="1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333" b="1" spc="-173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333" b="1" spc="-47" dirty="0">
                <a:solidFill>
                  <a:srgbClr val="434343"/>
                </a:solidFill>
                <a:latin typeface="Tahoma"/>
                <a:cs typeface="Tahoma"/>
              </a:rPr>
              <a:t>К</a:t>
            </a:r>
            <a:r>
              <a:rPr sz="1333" b="1" spc="-20" dirty="0">
                <a:solidFill>
                  <a:srgbClr val="434343"/>
                </a:solidFill>
                <a:latin typeface="Tahoma"/>
                <a:cs typeface="Tahoma"/>
              </a:rPr>
              <a:t>узне</a:t>
            </a:r>
            <a:r>
              <a:rPr sz="1333" b="1" spc="-27" dirty="0">
                <a:solidFill>
                  <a:srgbClr val="434343"/>
                </a:solidFill>
                <a:latin typeface="Tahoma"/>
                <a:cs typeface="Tahoma"/>
              </a:rPr>
              <a:t>ц</a:t>
            </a:r>
            <a:r>
              <a:rPr sz="1333" b="1" spc="-33" dirty="0">
                <a:solidFill>
                  <a:srgbClr val="434343"/>
                </a:solidFill>
                <a:latin typeface="Tahoma"/>
                <a:cs typeface="Tahoma"/>
              </a:rPr>
              <a:t>о</a:t>
            </a:r>
            <a:r>
              <a:rPr sz="1333" b="1" spc="-27" dirty="0">
                <a:solidFill>
                  <a:srgbClr val="434343"/>
                </a:solidFill>
                <a:latin typeface="Tahoma"/>
                <a:cs typeface="Tahoma"/>
              </a:rPr>
              <a:t>в</a:t>
            </a:r>
            <a:r>
              <a:rPr sz="1333" b="1" spc="-87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333" b="1" spc="-7" dirty="0" err="1">
                <a:solidFill>
                  <a:srgbClr val="434343"/>
                </a:solidFill>
                <a:latin typeface="Tahoma"/>
                <a:cs typeface="Tahoma"/>
              </a:rPr>
              <a:t>П</a:t>
            </a:r>
            <a:r>
              <a:rPr sz="1333" b="1" spc="-20" dirty="0" err="1">
                <a:solidFill>
                  <a:srgbClr val="434343"/>
                </a:solidFill>
                <a:latin typeface="Tahoma"/>
                <a:cs typeface="Tahoma"/>
              </a:rPr>
              <a:t>ё</a:t>
            </a:r>
            <a:r>
              <a:rPr sz="1333" b="1" spc="13" dirty="0" err="1">
                <a:solidFill>
                  <a:srgbClr val="434343"/>
                </a:solidFill>
                <a:latin typeface="Tahoma"/>
                <a:cs typeface="Tahoma"/>
              </a:rPr>
              <a:t>т</a:t>
            </a:r>
            <a:r>
              <a:rPr sz="1333" b="1" spc="27" dirty="0" err="1">
                <a:solidFill>
                  <a:srgbClr val="434343"/>
                </a:solidFill>
                <a:latin typeface="Tahoma"/>
                <a:cs typeface="Tahoma"/>
              </a:rPr>
              <a:t>р</a:t>
            </a:r>
            <a:r>
              <a:rPr sz="1333" b="1" spc="-87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333" b="1" spc="-40" dirty="0" err="1">
                <a:solidFill>
                  <a:srgbClr val="434343"/>
                </a:solidFill>
                <a:latin typeface="Tahoma"/>
                <a:cs typeface="Tahoma"/>
              </a:rPr>
              <a:t>Павлович</a:t>
            </a:r>
            <a:r>
              <a:rPr lang="en-US" sz="1333" b="1" spc="-40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lang="en-US" sz="1333" spc="-40" dirty="0">
                <a:solidFill>
                  <a:srgbClr val="434343"/>
                </a:solidFill>
                <a:latin typeface="Tahoma"/>
                <a:cs typeface="Tahoma"/>
              </a:rPr>
              <a:t>- </a:t>
            </a:r>
            <a:r>
              <a:rPr lang="ru-RU" sz="1333" spc="-40" dirty="0">
                <a:solidFill>
                  <a:srgbClr val="434343"/>
                </a:solidFill>
                <a:latin typeface="Tahoma"/>
                <a:cs typeface="Tahoma"/>
              </a:rPr>
              <a:t>п</a:t>
            </a:r>
            <a:r>
              <a:rPr lang="ru-RU" sz="1333" spc="47" dirty="0">
                <a:solidFill>
                  <a:srgbClr val="434343"/>
                </a:solidFill>
                <a:latin typeface="Tahoma"/>
                <a:cs typeface="Tahoma"/>
              </a:rPr>
              <a:t>редседатель правления</a:t>
            </a:r>
            <a:r>
              <a:rPr sz="1333" spc="47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333" spc="107" dirty="0">
                <a:solidFill>
                  <a:srgbClr val="434343"/>
                </a:solidFill>
                <a:latin typeface="Tahoma"/>
                <a:cs typeface="Tahoma"/>
              </a:rPr>
              <a:t>СРО</a:t>
            </a:r>
            <a:r>
              <a:rPr sz="1333" spc="-47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333" spc="53" dirty="0">
                <a:solidFill>
                  <a:srgbClr val="434343"/>
                </a:solidFill>
                <a:latin typeface="Tahoma"/>
                <a:cs typeface="Tahoma"/>
              </a:rPr>
              <a:t>«Союз</a:t>
            </a:r>
            <a:r>
              <a:rPr sz="1333" spc="-40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333" spc="40" dirty="0">
                <a:solidFill>
                  <a:srgbClr val="434343"/>
                </a:solidFill>
                <a:latin typeface="Tahoma"/>
                <a:cs typeface="Tahoma"/>
              </a:rPr>
              <a:t>развития</a:t>
            </a:r>
            <a:r>
              <a:rPr sz="1333" spc="-40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333" spc="40" dirty="0">
                <a:solidFill>
                  <a:srgbClr val="434343"/>
                </a:solidFill>
                <a:latin typeface="Tahoma"/>
                <a:cs typeface="Tahoma"/>
              </a:rPr>
              <a:t>персонифицированной </a:t>
            </a:r>
            <a:r>
              <a:rPr sz="1333" spc="-400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333" spc="47" dirty="0" err="1">
                <a:solidFill>
                  <a:srgbClr val="434343"/>
                </a:solidFill>
                <a:latin typeface="Tahoma"/>
                <a:cs typeface="Tahoma"/>
              </a:rPr>
              <a:t>медицины</a:t>
            </a:r>
            <a:r>
              <a:rPr sz="1333" spc="47" dirty="0">
                <a:solidFill>
                  <a:srgbClr val="434343"/>
                </a:solidFill>
                <a:latin typeface="Tahoma"/>
                <a:cs typeface="Tahoma"/>
              </a:rPr>
              <a:t>»</a:t>
            </a:r>
            <a:endParaRPr lang="ru-RU" sz="1333" spc="-53" dirty="0">
              <a:solidFill>
                <a:srgbClr val="434343"/>
              </a:solidFill>
              <a:latin typeface="Tahoma"/>
              <a:cs typeface="Tahoma"/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773CAA7F-AF7F-4E2A-8FD1-7C12B6709BFC}"/>
              </a:ext>
            </a:extLst>
          </p:cNvPr>
          <p:cNvGrpSpPr/>
          <p:nvPr/>
        </p:nvGrpSpPr>
        <p:grpSpPr>
          <a:xfrm>
            <a:off x="5106604" y="5070428"/>
            <a:ext cx="1606247" cy="1463675"/>
            <a:chOff x="7162700" y="3195395"/>
            <a:chExt cx="1926000" cy="1925180"/>
          </a:xfrm>
        </p:grpSpPr>
        <p:sp>
          <p:nvSpPr>
            <p:cNvPr id="8" name="Прямоугольник: скругленные углы 7">
              <a:extLst>
                <a:ext uri="{FF2B5EF4-FFF2-40B4-BE49-F238E27FC236}">
                  <a16:creationId xmlns:a16="http://schemas.microsoft.com/office/drawing/2014/main" id="{8720979F-65F9-4495-AA3E-853D889E9DC2}"/>
                </a:ext>
              </a:extLst>
            </p:cNvPr>
            <p:cNvSpPr/>
            <p:nvPr/>
          </p:nvSpPr>
          <p:spPr>
            <a:xfrm>
              <a:off x="7162700" y="3195395"/>
              <a:ext cx="1926000" cy="1925180"/>
            </a:xfrm>
            <a:prstGeom prst="roundRect">
              <a:avLst>
                <a:gd name="adj" fmla="val 6568"/>
              </a:avLst>
            </a:prstGeom>
            <a:solidFill>
              <a:schemeClr val="bg1"/>
            </a:solidFill>
            <a:ln>
              <a:noFill/>
            </a:ln>
            <a:effectLst>
              <a:outerShdw blurRad="152400" sx="102000" sy="102000" algn="ctr" rotWithShape="0">
                <a:prstClr val="black">
                  <a:alpha val="13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ru-RU" dirty="0">
                <a:solidFill>
                  <a:srgbClr val="20EBB3"/>
                </a:solidFill>
                <a:latin typeface="Manrope SemiBold" pitchFamily="2" charset="0"/>
              </a:endParaRPr>
            </a:p>
          </p:txBody>
        </p:sp>
        <p:pic>
          <p:nvPicPr>
            <p:cNvPr id="9" name="Рисунок 8">
              <a:extLst>
                <a:ext uri="{FF2B5EF4-FFF2-40B4-BE49-F238E27FC236}">
                  <a16:creationId xmlns:a16="http://schemas.microsoft.com/office/drawing/2014/main" id="{8198A65D-6A8E-4A09-9B74-EEEAF09F03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5355" t="3635" r="5355" b="3635"/>
            <a:stretch/>
          </p:blipFill>
          <p:spPr>
            <a:xfrm>
              <a:off x="7277001" y="3276601"/>
              <a:ext cx="1697400" cy="1762770"/>
            </a:xfrm>
            <a:prstGeom prst="rect">
              <a:avLst/>
            </a:prstGeom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475B0F80-7DDE-4117-A1FE-E111D4D10390}"/>
              </a:ext>
            </a:extLst>
          </p:cNvPr>
          <p:cNvSpPr txBox="1"/>
          <p:nvPr/>
        </p:nvSpPr>
        <p:spPr>
          <a:xfrm>
            <a:off x="441861" y="275802"/>
            <a:ext cx="61266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20-й Международный форум</a:t>
            </a:r>
            <a:endParaRPr lang="en-US" sz="3600" b="1" dirty="0">
              <a:solidFill>
                <a:srgbClr val="FF0000"/>
              </a:solidFill>
            </a:endParaRPr>
          </a:p>
          <a:p>
            <a:r>
              <a:rPr lang="ru-RU" sz="3600" b="1" dirty="0">
                <a:solidFill>
                  <a:srgbClr val="FF0000"/>
                </a:solidFill>
              </a:rPr>
              <a:t>"</a:t>
            </a:r>
            <a:r>
              <a:rPr lang="en-US" sz="3600" b="1" dirty="0">
                <a:solidFill>
                  <a:srgbClr val="FF0000"/>
                </a:solidFill>
              </a:rPr>
              <a:t>MedSoft-2024"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742E6A1-1687-4A44-9CF0-156D91959FAA}"/>
              </a:ext>
            </a:extLst>
          </p:cNvPr>
          <p:cNvSpPr txBox="1"/>
          <p:nvPr/>
        </p:nvSpPr>
        <p:spPr>
          <a:xfrm>
            <a:off x="548855" y="5070428"/>
            <a:ext cx="382033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Москва. 03.04.24</a:t>
            </a:r>
            <a:br>
              <a:rPr lang="ru-RU" dirty="0"/>
            </a:br>
            <a:r>
              <a:rPr lang="ru-RU" dirty="0"/>
              <a:t>Центральный выставочный комплекс «ЭКСПОЦЕНТР».</a:t>
            </a:r>
          </a:p>
          <a:p>
            <a:r>
              <a:rPr lang="ru-RU" dirty="0"/>
              <a:t>Павильон № 2, зал № 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149652-C4F9-4184-955D-544D0B102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257" y="38469"/>
            <a:ext cx="10973497" cy="657633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Arial Nova Cond" panose="020B0506020202020204" pitchFamily="34" charset="0"/>
              </a:rPr>
              <a:t>Принцип </a:t>
            </a:r>
            <a:r>
              <a:rPr lang="ru-RU" sz="2400" b="1" dirty="0" err="1">
                <a:solidFill>
                  <a:srgbClr val="FF0000"/>
                </a:solidFill>
                <a:latin typeface="Arial Nova Cond" panose="020B0506020202020204" pitchFamily="34" charset="0"/>
              </a:rPr>
              <a:t>омниканальности</a:t>
            </a:r>
            <a:r>
              <a:rPr lang="ru-RU" sz="2400" b="1" dirty="0">
                <a:solidFill>
                  <a:srgbClr val="FF0000"/>
                </a:solidFill>
                <a:latin typeface="Arial Nova Cond" panose="020B0506020202020204" pitchFamily="34" charset="0"/>
              </a:rPr>
              <a:t> для работодателя </a:t>
            </a:r>
            <a:r>
              <a:rPr lang="en-US" sz="2400" b="1" dirty="0">
                <a:solidFill>
                  <a:srgbClr val="FF0000"/>
                </a:solidFill>
                <a:latin typeface="Arial Nova Cond" panose="020B0506020202020204" pitchFamily="34" charset="0"/>
              </a:rPr>
              <a:t>- </a:t>
            </a:r>
            <a:r>
              <a:rPr lang="ru-RU" sz="2400" b="1" dirty="0">
                <a:solidFill>
                  <a:srgbClr val="FF0000"/>
                </a:solidFill>
                <a:latin typeface="Arial Nova Cond" panose="020B0506020202020204" pitchFamily="34" charset="0"/>
              </a:rPr>
              <a:t>«единое окно медицины труда»</a:t>
            </a:r>
            <a:br>
              <a:rPr lang="ru-RU" sz="1200" dirty="0">
                <a:latin typeface="+mn-lt"/>
              </a:rPr>
            </a:br>
            <a:endParaRPr lang="ru-RU" sz="12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3047170-1F9B-4D63-ACBD-DC1991F49B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5751" y="4676107"/>
            <a:ext cx="2143424" cy="2143424"/>
          </a:xfrm>
          <a:prstGeom prst="rect">
            <a:avLst/>
          </a:prstGeom>
        </p:spPr>
      </p:pic>
      <p:sp>
        <p:nvSpPr>
          <p:cNvPr id="7" name="Скругленный прямоугольник 125">
            <a:extLst>
              <a:ext uri="{FF2B5EF4-FFF2-40B4-BE49-F238E27FC236}">
                <a16:creationId xmlns:a16="http://schemas.microsoft.com/office/drawing/2014/main" id="{AFEB41A1-A1A1-4A3B-A5D2-988938FF69DF}"/>
              </a:ext>
            </a:extLst>
          </p:cNvPr>
          <p:cNvSpPr/>
          <p:nvPr/>
        </p:nvSpPr>
        <p:spPr>
          <a:xfrm>
            <a:off x="769362" y="990600"/>
            <a:ext cx="8953268" cy="1065904"/>
          </a:xfrm>
          <a:prstGeom prst="roundRect">
            <a:avLst/>
          </a:prstGeom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HR</a:t>
            </a:r>
            <a:r>
              <a:rPr lang="ru-RU" sz="2400" b="1" dirty="0"/>
              <a:t>-служба работодателя</a:t>
            </a:r>
          </a:p>
          <a:p>
            <a:pPr algn="ctr"/>
            <a:r>
              <a:rPr lang="en-US" b="1" dirty="0"/>
              <a:t>IT</a:t>
            </a:r>
            <a:r>
              <a:rPr lang="ru-RU" b="1" dirty="0"/>
              <a:t>-управление персональным трудовым потенциалом работника на основании данных цифрового двойника</a:t>
            </a:r>
          </a:p>
        </p:txBody>
      </p:sp>
      <p:sp>
        <p:nvSpPr>
          <p:cNvPr id="8" name="Скругленный прямоугольник 3">
            <a:extLst>
              <a:ext uri="{FF2B5EF4-FFF2-40B4-BE49-F238E27FC236}">
                <a16:creationId xmlns:a16="http://schemas.microsoft.com/office/drawing/2014/main" id="{9AA62329-5003-4A77-B369-A63DB1C7CBDC}"/>
              </a:ext>
            </a:extLst>
          </p:cNvPr>
          <p:cNvSpPr/>
          <p:nvPr/>
        </p:nvSpPr>
        <p:spPr>
          <a:xfrm>
            <a:off x="4169872" y="2153654"/>
            <a:ext cx="2804765" cy="2770225"/>
          </a:xfrm>
          <a:prstGeom prst="roundRect">
            <a:avLst/>
          </a:prstGeom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2</a:t>
            </a:r>
          </a:p>
          <a:p>
            <a:pPr algn="ctr"/>
            <a:r>
              <a:rPr lang="ru-RU" sz="2000" b="1" dirty="0"/>
              <a:t>Охрана труда</a:t>
            </a:r>
            <a:r>
              <a:rPr lang="ru-RU" sz="1600" b="1" dirty="0"/>
              <a:t>, </a:t>
            </a:r>
            <a:r>
              <a:rPr lang="ru-RU" sz="1400" b="1" dirty="0"/>
              <a:t>производственная </a:t>
            </a:r>
            <a:r>
              <a:rPr lang="ru-RU" sz="1600" b="1" dirty="0"/>
              <a:t>безопасность, гигиена труда, СИЗ,</a:t>
            </a:r>
          </a:p>
          <a:p>
            <a:pPr algn="ctr"/>
            <a:r>
              <a:rPr lang="ru-RU" sz="1600" b="1" dirty="0"/>
              <a:t>СОУТ и СУОТ, анализ компьютерное зрение, фейс-контроль</a:t>
            </a:r>
          </a:p>
        </p:txBody>
      </p:sp>
      <p:sp>
        <p:nvSpPr>
          <p:cNvPr id="9" name="Скругленный прямоугольник 3">
            <a:extLst>
              <a:ext uri="{FF2B5EF4-FFF2-40B4-BE49-F238E27FC236}">
                <a16:creationId xmlns:a16="http://schemas.microsoft.com/office/drawing/2014/main" id="{9F58DD3E-26BE-4B43-B604-6BAC8EC8634C}"/>
              </a:ext>
            </a:extLst>
          </p:cNvPr>
          <p:cNvSpPr/>
          <p:nvPr/>
        </p:nvSpPr>
        <p:spPr>
          <a:xfrm>
            <a:off x="876533" y="2104233"/>
            <a:ext cx="3130496" cy="2829443"/>
          </a:xfrm>
          <a:prstGeom prst="roundRect">
            <a:avLst/>
          </a:prstGeom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1</a:t>
            </a:r>
          </a:p>
          <a:p>
            <a:pPr algn="ctr"/>
            <a:r>
              <a:rPr lang="ru-RU" sz="2000" b="1" dirty="0"/>
              <a:t>Кадровый учет</a:t>
            </a:r>
            <a:r>
              <a:rPr lang="ru-RU" sz="1600" b="1" dirty="0"/>
              <a:t>, «управление временем» труда</a:t>
            </a:r>
            <a:br>
              <a:rPr lang="ru-RU" sz="1600" b="1" dirty="0"/>
            </a:br>
            <a:r>
              <a:rPr lang="ru-RU" sz="1600" b="1" dirty="0"/>
              <a:t>(кадры, </a:t>
            </a:r>
            <a:r>
              <a:rPr lang="ru-RU" sz="1600" b="1" dirty="0" err="1"/>
              <a:t>табелирование</a:t>
            </a:r>
            <a:r>
              <a:rPr lang="ru-RU" sz="1600" b="1" dirty="0"/>
              <a:t>, бухгалтерия, </a:t>
            </a:r>
            <a:br>
              <a:rPr lang="ru-RU" sz="1600" b="1" dirty="0"/>
            </a:br>
            <a:r>
              <a:rPr lang="ru-RU" sz="1600" b="1" dirty="0"/>
              <a:t>зарплата, мотивация, наставничество,  социальный пакет, воинский учет , корпоративная культура и проч.)</a:t>
            </a:r>
          </a:p>
        </p:txBody>
      </p:sp>
      <p:sp>
        <p:nvSpPr>
          <p:cNvPr id="10" name="Скругленный прямоугольник 3">
            <a:extLst>
              <a:ext uri="{FF2B5EF4-FFF2-40B4-BE49-F238E27FC236}">
                <a16:creationId xmlns:a16="http://schemas.microsoft.com/office/drawing/2014/main" id="{DD5BE56B-CE71-41C8-99C0-BBCDBF9AAAAA}"/>
              </a:ext>
            </a:extLst>
          </p:cNvPr>
          <p:cNvSpPr/>
          <p:nvPr/>
        </p:nvSpPr>
        <p:spPr>
          <a:xfrm>
            <a:off x="876534" y="4971608"/>
            <a:ext cx="8953268" cy="178161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2. 1. Персонифицированная медицина  труда работодателя, анализ и прогноз групп здоровья и рисков трудоспособности, направления на обязательные осмотры, исследования и экспертизу развития профессиональных заболеваний, организация диеты, сан-кур. лечения, вакцинации, ЗОЖ, </a:t>
            </a:r>
            <a:r>
              <a:rPr lang="en-US" b="1" dirty="0"/>
              <a:t>Wellbeing</a:t>
            </a:r>
            <a:endParaRPr lang="ru-RU" b="1" dirty="0"/>
          </a:p>
          <a:p>
            <a:pPr algn="ctr"/>
            <a:r>
              <a:rPr lang="ru-RU" sz="2800" b="1" dirty="0"/>
              <a:t>Непрерывное обучение участников</a:t>
            </a:r>
          </a:p>
        </p:txBody>
      </p:sp>
      <p:sp>
        <p:nvSpPr>
          <p:cNvPr id="11" name="Скругленный прямоугольник 3">
            <a:extLst>
              <a:ext uri="{FF2B5EF4-FFF2-40B4-BE49-F238E27FC236}">
                <a16:creationId xmlns:a16="http://schemas.microsoft.com/office/drawing/2014/main" id="{BAC4696C-FF84-43BF-8BCD-DE00E1536380}"/>
              </a:ext>
            </a:extLst>
          </p:cNvPr>
          <p:cNvSpPr/>
          <p:nvPr/>
        </p:nvSpPr>
        <p:spPr>
          <a:xfrm>
            <a:off x="7110586" y="2169059"/>
            <a:ext cx="2692321" cy="275482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3</a:t>
            </a:r>
          </a:p>
          <a:p>
            <a:pPr algn="ctr"/>
            <a:r>
              <a:rPr lang="ru-RU" sz="1600" b="1" dirty="0">
                <a:solidFill>
                  <a:srgbClr val="FF0000"/>
                </a:solidFill>
              </a:rPr>
              <a:t>Управление рисками, корпоративная статистика,</a:t>
            </a:r>
          </a:p>
          <a:p>
            <a:pPr algn="ctr"/>
            <a:r>
              <a:rPr lang="ru-RU" sz="1600" b="1" dirty="0">
                <a:solidFill>
                  <a:srgbClr val="FF0000"/>
                </a:solidFill>
              </a:rPr>
              <a:t>страхование, аналитика, СППР, </a:t>
            </a:r>
            <a:r>
              <a:rPr lang="en-US" sz="1600" b="1" dirty="0">
                <a:solidFill>
                  <a:srgbClr val="FF0000"/>
                </a:solidFill>
              </a:rPr>
              <a:t>LLM</a:t>
            </a:r>
            <a:r>
              <a:rPr lang="ru-RU" sz="1600" b="1" dirty="0">
                <a:solidFill>
                  <a:srgbClr val="FF0000"/>
                </a:solidFill>
              </a:rPr>
              <a:t>, мобильные приложения, навигация работников</a:t>
            </a:r>
          </a:p>
        </p:txBody>
      </p:sp>
    </p:spTree>
    <p:extLst>
      <p:ext uri="{BB962C8B-B14F-4D97-AF65-F5344CB8AC3E}">
        <p14:creationId xmlns:p14="http://schemas.microsoft.com/office/powerpoint/2010/main" val="2044368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92921D9-E284-4790-A6E9-2C2A7D33F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340" y="67112"/>
            <a:ext cx="11425806" cy="700480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800" b="1" dirty="0">
                <a:solidFill>
                  <a:srgbClr val="C00000"/>
                </a:solidFill>
              </a:rPr>
              <a:t>Функционал</a:t>
            </a:r>
            <a:endParaRPr lang="ru-RU" sz="3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ru-RU" dirty="0"/>
          </a:p>
          <a:p>
            <a:pPr marL="914400" lvl="1" indent="-457200">
              <a:buFont typeface="+mj-lt"/>
              <a:buAutoNum type="arabicPeriod"/>
            </a:pPr>
            <a:r>
              <a:rPr lang="ru-RU" sz="2500" b="1" dirty="0"/>
              <a:t>организация обязательных медосмотров: планирование, учет, отчётность (интеграция с ГИС, СППР-ИИ),</a:t>
            </a:r>
          </a:p>
          <a:p>
            <a:pPr marL="914400" lvl="1" indent="-457200">
              <a:buFont typeface="+mj-lt"/>
              <a:buAutoNum type="arabicPeriod"/>
            </a:pPr>
            <a:endParaRPr lang="ru-RU" sz="2500" b="1" dirty="0"/>
          </a:p>
          <a:p>
            <a:pPr marL="914400" lvl="1" indent="-457200">
              <a:buFont typeface="+mj-lt"/>
              <a:buAutoNum type="arabicPeriod"/>
            </a:pPr>
            <a:r>
              <a:rPr lang="ru-RU" sz="2500" b="1" dirty="0"/>
              <a:t>аналитика (по группам здоровья работников, по управлению рисками здоровью, прогностическое  планирование, СППР-ИИ),</a:t>
            </a:r>
          </a:p>
          <a:p>
            <a:pPr marL="914400" lvl="1" indent="-457200">
              <a:buFont typeface="+mj-lt"/>
              <a:buAutoNum type="arabicPeriod"/>
            </a:pPr>
            <a:endParaRPr lang="ru-RU" sz="2500" b="1" dirty="0"/>
          </a:p>
          <a:p>
            <a:pPr marL="914400" lvl="1" indent="-457200">
              <a:buFont typeface="+mj-lt"/>
              <a:buAutoNum type="arabicPeriod"/>
            </a:pPr>
            <a:r>
              <a:rPr lang="ru-RU" sz="2500" b="1" dirty="0"/>
              <a:t>обязательное проведение гигиенической оценки рабочих мест (СОУТ), планирование (СППР-ИИ), </a:t>
            </a:r>
          </a:p>
          <a:p>
            <a:pPr marL="914400" lvl="1" indent="-457200">
              <a:buFont typeface="+mj-lt"/>
              <a:buAutoNum type="arabicPeriod"/>
            </a:pPr>
            <a:endParaRPr lang="ru-RU" sz="2500" b="1" dirty="0"/>
          </a:p>
          <a:p>
            <a:pPr marL="914400" lvl="1" indent="-457200">
              <a:buFont typeface="+mj-lt"/>
              <a:buAutoNum type="arabicPeriod"/>
            </a:pPr>
            <a:r>
              <a:rPr lang="ru-RU" sz="2500" b="1" dirty="0"/>
              <a:t>реализация персонифицированных программ укрепления здоровья работников Минздрава России </a:t>
            </a:r>
            <a:r>
              <a:rPr lang="en-US" sz="2500" b="1" dirty="0"/>
              <a:t>(Wellbeing</a:t>
            </a:r>
            <a:r>
              <a:rPr lang="ru-RU" sz="2500" b="1" dirty="0"/>
              <a:t> – СППР-ИИ</a:t>
            </a:r>
            <a:r>
              <a:rPr lang="en-US" sz="2500" b="1" dirty="0"/>
              <a:t>)</a:t>
            </a:r>
            <a:r>
              <a:rPr lang="ru-RU" sz="2500" b="1" dirty="0"/>
              <a:t>,</a:t>
            </a:r>
          </a:p>
          <a:p>
            <a:pPr marL="914400" lvl="1" indent="-457200">
              <a:buFont typeface="+mj-lt"/>
              <a:buAutoNum type="arabicPeriod"/>
            </a:pPr>
            <a:endParaRPr lang="ru-RU" sz="2500" b="1" dirty="0"/>
          </a:p>
          <a:p>
            <a:pPr marL="914400" lvl="1" indent="-457200">
              <a:buFont typeface="+mj-lt"/>
              <a:buAutoNum type="arabicPeriod"/>
            </a:pPr>
            <a:r>
              <a:rPr lang="ru-RU" sz="2500" b="1" dirty="0"/>
              <a:t>организация персонифицированного диетического питания (в том числе с учетом СОУТ)  СППР-ИИ,</a:t>
            </a:r>
          </a:p>
          <a:p>
            <a:pPr marL="914400" lvl="1" indent="-457200">
              <a:buFont typeface="+mj-lt"/>
              <a:buAutoNum type="arabicPeriod"/>
            </a:pPr>
            <a:endParaRPr lang="ru-RU" sz="2500" b="1" dirty="0"/>
          </a:p>
          <a:p>
            <a:pPr marL="914400" lvl="1" indent="-457200">
              <a:buFont typeface="+mj-lt"/>
              <a:buAutoNum type="arabicPeriod"/>
            </a:pPr>
            <a:r>
              <a:rPr lang="ru-RU" sz="2500" b="1" dirty="0"/>
              <a:t>учет обязательной и рекомендованной  вакцинации по решению Роспотребнадзора,</a:t>
            </a:r>
          </a:p>
          <a:p>
            <a:pPr marL="914400" lvl="1" indent="-457200">
              <a:buFont typeface="+mj-lt"/>
              <a:buAutoNum type="arabicPeriod"/>
            </a:pPr>
            <a:endParaRPr lang="ru-RU" sz="2500" b="1" dirty="0"/>
          </a:p>
          <a:p>
            <a:pPr marL="914400" lvl="1" indent="-457200">
              <a:buFont typeface="+mj-lt"/>
              <a:buAutoNum type="arabicPeriod"/>
            </a:pPr>
            <a:r>
              <a:rPr lang="ru-RU" sz="2500" b="1" dirty="0"/>
              <a:t>направление работника на диспансеризацию и профилактический осмотр  (программа Госгарантий) – выделение оплачиваемых рабочих дней, обмен информацией с личным кабинетом работника «Моё здоровье» на Госуслугах,</a:t>
            </a:r>
          </a:p>
          <a:p>
            <a:pPr marL="914400" lvl="1" indent="-457200">
              <a:buFont typeface="+mj-lt"/>
              <a:buAutoNum type="arabicPeriod"/>
            </a:pPr>
            <a:endParaRPr lang="ru-RU" sz="2500" b="1" dirty="0"/>
          </a:p>
          <a:p>
            <a:pPr marL="914400" lvl="1" indent="-457200">
              <a:buFont typeface="+mj-lt"/>
              <a:buAutoNum type="arabicPeriod"/>
            </a:pPr>
            <a:r>
              <a:rPr lang="ru-RU" sz="2500" b="1" dirty="0"/>
              <a:t>направление на реабилитационные и /или санаторно-курортные мероприятия,</a:t>
            </a:r>
          </a:p>
          <a:p>
            <a:pPr marL="914400" lvl="1" indent="-457200">
              <a:buFont typeface="+mj-lt"/>
              <a:buAutoNum type="arabicPeriod"/>
            </a:pPr>
            <a:endParaRPr lang="ru-RU" sz="2500" b="1" dirty="0"/>
          </a:p>
          <a:p>
            <a:pPr marL="914400" lvl="1" indent="-457200">
              <a:buFont typeface="+mj-lt"/>
              <a:buAutoNum type="arabicPeriod"/>
            </a:pPr>
            <a:r>
              <a:rPr lang="ru-RU" sz="2500" b="1" dirty="0"/>
              <a:t>отбор медицинских организаций-подрядчиков предприятия (с учетом чек-листов),</a:t>
            </a:r>
          </a:p>
          <a:p>
            <a:pPr marL="914400" lvl="1" indent="-457200">
              <a:buFont typeface="+mj-lt"/>
              <a:buAutoNum type="arabicPeriod"/>
            </a:pPr>
            <a:endParaRPr lang="ru-RU" sz="2500" b="1" dirty="0"/>
          </a:p>
          <a:p>
            <a:pPr marL="914400" lvl="1" indent="-457200">
              <a:buFont typeface="+mj-lt"/>
              <a:buAutoNum type="arabicPeriod"/>
            </a:pPr>
            <a:r>
              <a:rPr lang="ru-RU" sz="2500" b="1" dirty="0"/>
              <a:t>информационное взаимодействие работодателя с работником и с медицинскими организациями через личные кабинеты на Госуслугах,</a:t>
            </a:r>
          </a:p>
          <a:p>
            <a:pPr marL="914400" lvl="1" indent="-457200">
              <a:buFont typeface="+mj-lt"/>
              <a:buAutoNum type="arabicPeriod"/>
            </a:pPr>
            <a:endParaRPr lang="ru-RU" sz="2500" b="1" dirty="0"/>
          </a:p>
          <a:p>
            <a:pPr marL="914400" lvl="1" indent="-457200">
              <a:buFont typeface="+mj-lt"/>
              <a:buAutoNum type="arabicPeriod"/>
            </a:pPr>
            <a:r>
              <a:rPr lang="ru-RU" sz="2500" b="1" dirty="0"/>
              <a:t>формирование библиотеки игровых информационных и обучающих программ для менеджеров, работников и других участников информационного обмена </a:t>
            </a:r>
            <a:r>
              <a:rPr lang="en-US" sz="2500" b="1" dirty="0"/>
              <a:t>IT</a:t>
            </a:r>
            <a:r>
              <a:rPr lang="ru-RU" sz="2500" b="1" dirty="0"/>
              <a:t>-модуля корпоративной ИС «Персонифицированная медицина труда»,</a:t>
            </a:r>
          </a:p>
          <a:p>
            <a:pPr marL="914400" lvl="1" indent="-457200">
              <a:buFont typeface="+mj-lt"/>
              <a:buAutoNum type="arabicPeriod"/>
            </a:pPr>
            <a:endParaRPr lang="ru-RU" sz="2500" b="1" dirty="0"/>
          </a:p>
          <a:p>
            <a:pPr marL="914400" lvl="1" indent="-457200">
              <a:buFont typeface="+mj-lt"/>
              <a:buAutoNum type="arabicPeriod"/>
            </a:pPr>
            <a:r>
              <a:rPr lang="ru-RU" sz="2500" b="1" dirty="0"/>
              <a:t>формирование библиотеки дистанционных тестов знаний, умений навыков в области «Персонифицированной медицины труда» для менеджеров и работников предприятия,</a:t>
            </a:r>
          </a:p>
          <a:p>
            <a:pPr marL="914400" lvl="1" indent="-457200">
              <a:buFont typeface="+mj-lt"/>
              <a:buAutoNum type="arabicPeriod"/>
            </a:pPr>
            <a:endParaRPr lang="ru-RU" sz="2500" b="1" dirty="0"/>
          </a:p>
          <a:p>
            <a:pPr marL="914400" lvl="1" indent="-457200">
              <a:buFont typeface="+mj-lt"/>
              <a:buAutoNum type="arabicPeriod"/>
            </a:pPr>
            <a:r>
              <a:rPr lang="ru-RU" sz="2500" b="1" dirty="0"/>
              <a:t>формирование виртуального контакт-центра (контент-центра с корпоративной БД) предприятия для менеджеров, работников и других участников информационного обмена </a:t>
            </a:r>
            <a:r>
              <a:rPr lang="en-US" sz="2500" b="1" dirty="0"/>
              <a:t>IT</a:t>
            </a:r>
            <a:r>
              <a:rPr lang="ru-RU" sz="2500" b="1" dirty="0"/>
              <a:t>-модуля корпоративной ИАС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3024694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6760C9-08F4-4E62-AEED-9490E5530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311"/>
            <a:ext cx="10515600" cy="524108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Arial Nova Cond" panose="020B0506020202020204" pitchFamily="34" charset="0"/>
              </a:rPr>
              <a:t>Преимущества в применении технологий «бот+</a:t>
            </a:r>
            <a:r>
              <a:rPr lang="en-US" sz="2400" b="1" dirty="0">
                <a:solidFill>
                  <a:srgbClr val="FF0000"/>
                </a:solidFill>
                <a:latin typeface="Arial Nova Cond" panose="020B0506020202020204" pitchFamily="34" charset="0"/>
              </a:rPr>
              <a:t>LLM</a:t>
            </a:r>
            <a:r>
              <a:rPr lang="ru-RU" sz="2400" b="1" dirty="0">
                <a:solidFill>
                  <a:srgbClr val="FF0000"/>
                </a:solidFill>
                <a:latin typeface="Arial Nova Cond" panose="020B0506020202020204" pitchFamily="34" charset="0"/>
              </a:rPr>
              <a:t>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CFC539-9667-41A9-AD7C-B96303CB9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921" y="755009"/>
            <a:ext cx="10515600" cy="577162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Управление трудовым потенциалом работника на основании данных.</a:t>
            </a:r>
            <a:br>
              <a:rPr lang="ru-RU" dirty="0"/>
            </a:br>
            <a:r>
              <a:rPr lang="ru-RU" dirty="0"/>
              <a:t>Прогноз траектории профессионального цикла на основе аналитики по группам здоровья и рискам трудоспособности (данные от медорганизации).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Использование в </a:t>
            </a:r>
            <a:r>
              <a:rPr lang="en-US" dirty="0"/>
              <a:t>web-</a:t>
            </a:r>
            <a:r>
              <a:rPr lang="ru-RU" dirty="0"/>
              <a:t>сервисах цифрового двойника работника без указания медицинских данных (3D-визуализация - группа здоровья "</a:t>
            </a:r>
            <a:r>
              <a:rPr lang="ru-RU" dirty="0" err="1"/>
              <a:t>еКлона</a:t>
            </a:r>
            <a:r>
              <a:rPr lang="ru-RU" dirty="0"/>
              <a:t>").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Алгоритмизация управления рисками трудоспособности на основе утверждённых стандартов (ISO, IEC, ГОСТов), с учётом СОУТ и экономических показателей (см. Свидетельство на изобретение № 2021612596 от 19 февраля 2021 «Программа для прогноза рисков развития общих заболеваний работников и экономических потерь от временной нетрудоспособности»).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</a:t>
            </a:r>
            <a:r>
              <a:rPr lang="ru-RU" dirty="0" err="1"/>
              <a:t>eb</a:t>
            </a:r>
            <a:r>
              <a:rPr lang="ru-RU" dirty="0"/>
              <a:t>-приложения для сотрудников предприятия, обучающие программы.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Навигационные и справочные услуги облачного LLM-контакт-центра,</a:t>
            </a:r>
            <a:r>
              <a:rPr lang="en-US" dirty="0"/>
              <a:t> </a:t>
            </a:r>
            <a:r>
              <a:rPr lang="ru-RU" dirty="0"/>
              <a:t>в том числе в игровой форме.</a:t>
            </a:r>
          </a:p>
        </p:txBody>
      </p:sp>
    </p:spTree>
    <p:extLst>
      <p:ext uri="{BB962C8B-B14F-4D97-AF65-F5344CB8AC3E}">
        <p14:creationId xmlns:p14="http://schemas.microsoft.com/office/powerpoint/2010/main" val="2309602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8BE21F-5FD4-4216-978B-8836B80F98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8080" y="-340757"/>
            <a:ext cx="11759619" cy="2017157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Arial Nova Cond" panose="020B0506020202020204" pitchFamily="34" charset="0"/>
              </a:rPr>
              <a:t>Предлагаемое </a:t>
            </a:r>
            <a:r>
              <a:rPr lang="en-US" sz="2800" b="1" dirty="0">
                <a:solidFill>
                  <a:srgbClr val="FF0000"/>
                </a:solidFill>
                <a:latin typeface="Arial Nova Cond" panose="020B0506020202020204" pitchFamily="34" charset="0"/>
              </a:rPr>
              <a:t>IT</a:t>
            </a:r>
            <a:r>
              <a:rPr lang="ru-RU" sz="2800" b="1" dirty="0">
                <a:solidFill>
                  <a:srgbClr val="FF0000"/>
                </a:solidFill>
                <a:latin typeface="Arial Nova Cond" panose="020B0506020202020204" pitchFamily="34" charset="0"/>
              </a:rPr>
              <a:t>-решение «одного окна» для </a:t>
            </a:r>
            <a:r>
              <a:rPr lang="en-US" sz="2800" b="1" dirty="0">
                <a:solidFill>
                  <a:srgbClr val="FF0000"/>
                </a:solidFill>
                <a:latin typeface="Arial Nova Cond" panose="020B0506020202020204" pitchFamily="34" charset="0"/>
              </a:rPr>
              <a:t>HR</a:t>
            </a:r>
            <a:r>
              <a:rPr lang="ru-RU" sz="2800" b="1" dirty="0">
                <a:solidFill>
                  <a:srgbClr val="FF0000"/>
                </a:solidFill>
                <a:latin typeface="Arial Nova Cond" panose="020B0506020202020204" pitchFamily="34" charset="0"/>
              </a:rPr>
              <a:t>-службы работодателя</a:t>
            </a:r>
            <a:br>
              <a:rPr lang="ru-RU" sz="2800" b="1" dirty="0">
                <a:solidFill>
                  <a:srgbClr val="FF0000"/>
                </a:solidFill>
                <a:latin typeface="Arial Nova Cond" panose="020B0506020202020204" pitchFamily="34" charset="0"/>
              </a:rPr>
            </a:br>
            <a:br>
              <a:rPr lang="ru-RU" sz="3200" b="1" dirty="0">
                <a:latin typeface="Arial Nova Cond" panose="020B0506020202020204" pitchFamily="34" charset="0"/>
              </a:rPr>
            </a:br>
            <a:endParaRPr lang="ru-RU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DCC4E0-691C-461C-B22E-D938AA2FD361}"/>
              </a:ext>
            </a:extLst>
          </p:cNvPr>
          <p:cNvSpPr txBox="1"/>
          <p:nvPr/>
        </p:nvSpPr>
        <p:spPr>
          <a:xfrm>
            <a:off x="747390" y="2752718"/>
            <a:ext cx="905863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Чат-бот с LLM — новый инструмент повышения уровня</a:t>
            </a:r>
          </a:p>
          <a:p>
            <a:r>
              <a:rPr lang="ru-RU" sz="2800" b="1" dirty="0"/>
              <a:t>персонифицированной медицины труда в </a:t>
            </a:r>
            <a:r>
              <a:rPr lang="en-US" sz="2800" b="1" dirty="0"/>
              <a:t>HR</a:t>
            </a:r>
            <a:r>
              <a:rPr lang="ru-RU" sz="2800" b="1" dirty="0"/>
              <a:t>-службе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62D62D-BB90-4544-9D7C-45400E954E4E}"/>
              </a:ext>
            </a:extLst>
          </p:cNvPr>
          <p:cNvSpPr txBox="1"/>
          <p:nvPr/>
        </p:nvSpPr>
        <p:spPr>
          <a:xfrm>
            <a:off x="6400800" y="1676400"/>
            <a:ext cx="3746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https://tmzrf.ru/eismt/</a:t>
            </a:r>
            <a:endParaRPr lang="ru-RU" sz="2800" dirty="0"/>
          </a:p>
        </p:txBody>
      </p:sp>
      <p:pic>
        <p:nvPicPr>
          <p:cNvPr id="1028" name="Picture 4" descr="Технологическая платформа ODANT">
            <a:extLst>
              <a:ext uri="{FF2B5EF4-FFF2-40B4-BE49-F238E27FC236}">
                <a16:creationId xmlns:a16="http://schemas.microsoft.com/office/drawing/2014/main" id="{9A7C6997-90DE-4B7B-80D6-B07DF8CDE8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903" y="3939747"/>
            <a:ext cx="3081090" cy="1100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444EEA9-72D5-4139-8C74-A1B2752C1C21}"/>
              </a:ext>
            </a:extLst>
          </p:cNvPr>
          <p:cNvSpPr txBox="1"/>
          <p:nvPr/>
        </p:nvSpPr>
        <p:spPr>
          <a:xfrm>
            <a:off x="6462189" y="4396771"/>
            <a:ext cx="36851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https://legacy.odant.ru/</a:t>
            </a:r>
            <a:endParaRPr lang="ru-RU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13DB76-98EB-43E8-AD95-B18F836D547C}"/>
              </a:ext>
            </a:extLst>
          </p:cNvPr>
          <p:cNvSpPr txBox="1"/>
          <p:nvPr/>
        </p:nvSpPr>
        <p:spPr>
          <a:xfrm>
            <a:off x="747390" y="5149226"/>
            <a:ext cx="107903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</a:t>
            </a:r>
            <a:r>
              <a:rPr lang="ru-RU" sz="1800" dirty="0"/>
              <a:t>одрядная </a:t>
            </a:r>
            <a:r>
              <a:rPr lang="ru-RU" sz="1800" dirty="0" err="1"/>
              <a:t>медорганизация</a:t>
            </a:r>
            <a:r>
              <a:rPr lang="ru-RU" sz="1800" dirty="0"/>
              <a:t> (интегратор мероприятий по медицине труда со стороны работодателя)</a:t>
            </a:r>
            <a:br>
              <a:rPr lang="ru-RU" sz="1800" dirty="0"/>
            </a:br>
            <a:r>
              <a:rPr lang="ru-RU" sz="1800" dirty="0"/>
              <a:t>осуществляет менеджмент, ведёт персонифицированный учет обязательных медосмотров и,</a:t>
            </a:r>
          </a:p>
          <a:p>
            <a:r>
              <a:rPr lang="ru-RU" sz="1800" dirty="0"/>
              <a:t>по индивидуальной программе укрепления здоровья работника, отчитывается по поручению предприятия</a:t>
            </a:r>
            <a:br>
              <a:rPr lang="ru-RU" sz="1800" dirty="0"/>
            </a:br>
            <a:r>
              <a:rPr lang="ru-RU" sz="1800" dirty="0"/>
              <a:t>перед регуляторами через ГИС (в том числе, через оператора ГИС ЭПД)</a:t>
            </a:r>
            <a:endParaRPr lang="ru-RU" dirty="0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FC3F2029-FFB2-4007-A74F-1057F80AC6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514" y="1184250"/>
            <a:ext cx="5043687" cy="1388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937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трелка вправо 14"/>
          <p:cNvSpPr/>
          <p:nvPr/>
        </p:nvSpPr>
        <p:spPr>
          <a:xfrm>
            <a:off x="3800821" y="3230484"/>
            <a:ext cx="3399919" cy="6286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ru-RU" b="1" dirty="0">
                <a:solidFill>
                  <a:srgbClr val="FFFFFF"/>
                </a:solidFill>
                <a:ea typeface="Helvetica" pitchFamily="34" charset="0"/>
                <a:cs typeface="Helvetica" pitchFamily="34" charset="0"/>
              </a:rPr>
              <a:t>AI-</a:t>
            </a:r>
            <a:r>
              <a:rPr lang="ru-RU" altLang="ru-RU" b="1" dirty="0">
                <a:solidFill>
                  <a:srgbClr val="FFFFFF"/>
                </a:solidFill>
                <a:ea typeface="Helvetica" pitchFamily="34" charset="0"/>
                <a:cs typeface="Helvetica" pitchFamily="34" charset="0"/>
              </a:rPr>
              <a:t>ПРОГНОЗ, ИИ, ПМП (АД)</a:t>
            </a:r>
          </a:p>
        </p:txBody>
      </p:sp>
      <p:sp>
        <p:nvSpPr>
          <p:cNvPr id="19460" name="TextBox 19"/>
          <p:cNvSpPr txBox="1">
            <a:spLocks noChangeArrowheads="1"/>
          </p:cNvSpPr>
          <p:nvPr/>
        </p:nvSpPr>
        <p:spPr bwMode="auto">
          <a:xfrm>
            <a:off x="713044" y="4879976"/>
            <a:ext cx="342035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1800" b="1" i="1" dirty="0">
                <a:solidFill>
                  <a:srgbClr val="7030A0"/>
                </a:solidFill>
                <a:latin typeface="Helvetica" pitchFamily="34" charset="0"/>
              </a:rPr>
              <a:t>Цифровой профиль (еКлон)</a:t>
            </a:r>
          </a:p>
          <a:p>
            <a:pPr algn="ctr"/>
            <a:r>
              <a:rPr lang="ru-RU" altLang="ru-RU" sz="1800" b="1" i="1" dirty="0">
                <a:solidFill>
                  <a:srgbClr val="7030A0"/>
                </a:solidFill>
                <a:latin typeface="Helvetica" pitchFamily="34" charset="0"/>
              </a:rPr>
              <a:t>в динамике</a:t>
            </a:r>
          </a:p>
          <a:p>
            <a:pPr algn="ctr"/>
            <a:r>
              <a:rPr lang="ru-RU" altLang="ru-RU" sz="1800" b="1" i="1" dirty="0">
                <a:solidFill>
                  <a:srgbClr val="7030A0"/>
                </a:solidFill>
                <a:latin typeface="Helvetica" pitchFamily="34" charset="0"/>
              </a:rPr>
              <a:t>по дням жизненного цикла</a:t>
            </a:r>
          </a:p>
        </p:txBody>
      </p:sp>
      <p:sp>
        <p:nvSpPr>
          <p:cNvPr id="19461" name="TextBox 63"/>
          <p:cNvSpPr txBox="1">
            <a:spLocks noChangeArrowheads="1"/>
          </p:cNvSpPr>
          <p:nvPr/>
        </p:nvSpPr>
        <p:spPr bwMode="auto">
          <a:xfrm>
            <a:off x="7815727" y="5899190"/>
            <a:ext cx="32511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1800" i="1" dirty="0">
                <a:solidFill>
                  <a:srgbClr val="000000"/>
                </a:solidFill>
                <a:latin typeface="Helvetica" pitchFamily="34" charset="0"/>
              </a:rPr>
              <a:t>«Целевой образ будущего»</a:t>
            </a:r>
          </a:p>
        </p:txBody>
      </p:sp>
      <p:pic>
        <p:nvPicPr>
          <p:cNvPr id="19462" name="Picture 4" descr="&amp;Kcy;&amp;acy;&amp;rcy;&amp;tcy;&amp;icy;&amp;ncy;&amp;kcy;&amp;icy; &amp;pcy;&amp;ocy; &amp;zcy;&amp;acy;&amp;pcy;&amp;rcy;&amp;ocy;&amp;scy;&amp;ucy; 3D fat 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207" y="1520825"/>
            <a:ext cx="2872155" cy="4173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Овал 24"/>
          <p:cNvSpPr/>
          <p:nvPr/>
        </p:nvSpPr>
        <p:spPr bwMode="auto">
          <a:xfrm>
            <a:off x="9639301" y="2598037"/>
            <a:ext cx="125537" cy="12230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Овал 26"/>
          <p:cNvSpPr/>
          <p:nvPr/>
        </p:nvSpPr>
        <p:spPr bwMode="auto">
          <a:xfrm>
            <a:off x="9033691" y="4343400"/>
            <a:ext cx="101599" cy="117397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467" name="TextBox 19"/>
          <p:cNvSpPr txBox="1">
            <a:spLocks noChangeArrowheads="1"/>
          </p:cNvSpPr>
          <p:nvPr/>
        </p:nvSpPr>
        <p:spPr bwMode="auto">
          <a:xfrm>
            <a:off x="2039316" y="179446"/>
            <a:ext cx="82445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2400" b="1" dirty="0">
                <a:solidFill>
                  <a:srgbClr val="FF0000"/>
                </a:solidFill>
                <a:latin typeface="Arial Nova Cond" panose="020B0506020202020204" pitchFamily="34" charset="0"/>
                <a:ea typeface="+mj-ea"/>
                <a:cs typeface="+mj-cs"/>
              </a:rPr>
              <a:t>Оценка и прогнозирование трудового потенциала работника</a:t>
            </a:r>
          </a:p>
        </p:txBody>
      </p:sp>
      <p:sp>
        <p:nvSpPr>
          <p:cNvPr id="19468" name="TextBox 19"/>
          <p:cNvSpPr txBox="1">
            <a:spLocks noChangeArrowheads="1"/>
          </p:cNvSpPr>
          <p:nvPr/>
        </p:nvSpPr>
        <p:spPr bwMode="auto">
          <a:xfrm>
            <a:off x="4634537" y="1520825"/>
            <a:ext cx="2665025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1800" b="1" dirty="0">
                <a:solidFill>
                  <a:srgbClr val="000000"/>
                </a:solidFill>
                <a:latin typeface="Helvetica" pitchFamily="34" charset="0"/>
              </a:rPr>
              <a:t>Факторы </a:t>
            </a:r>
          </a:p>
          <a:p>
            <a:pPr algn="ctr"/>
            <a:r>
              <a:rPr lang="ru-RU" altLang="ru-RU" sz="1600" dirty="0">
                <a:solidFill>
                  <a:srgbClr val="000000"/>
                </a:solidFill>
                <a:latin typeface="Helvetica" pitchFamily="34" charset="0"/>
              </a:rPr>
              <a:t>биомедицинские, </a:t>
            </a:r>
          </a:p>
          <a:p>
            <a:pPr algn="ctr"/>
            <a:r>
              <a:rPr lang="ru-RU" altLang="ru-RU" sz="1600" dirty="0">
                <a:solidFill>
                  <a:srgbClr val="000000"/>
                </a:solidFill>
                <a:latin typeface="Helvetica" pitchFamily="34" charset="0"/>
              </a:rPr>
              <a:t>поведенческие, пищевые </a:t>
            </a:r>
          </a:p>
        </p:txBody>
      </p:sp>
      <p:cxnSp>
        <p:nvCxnSpPr>
          <p:cNvPr id="8" name="Прямая со стрелкой 7"/>
          <p:cNvCxnSpPr>
            <a:stCxn id="19468" idx="2"/>
          </p:cNvCxnSpPr>
          <p:nvPr/>
        </p:nvCxnSpPr>
        <p:spPr>
          <a:xfrm flipH="1">
            <a:off x="5967049" y="2382599"/>
            <a:ext cx="1" cy="97020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0" name="TextBox 19"/>
          <p:cNvSpPr txBox="1">
            <a:spLocks noChangeArrowheads="1"/>
          </p:cNvSpPr>
          <p:nvPr/>
        </p:nvSpPr>
        <p:spPr bwMode="auto">
          <a:xfrm>
            <a:off x="4535637" y="4460798"/>
            <a:ext cx="2891472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1800" b="1" dirty="0">
                <a:solidFill>
                  <a:srgbClr val="000000"/>
                </a:solidFill>
                <a:latin typeface="Helvetica" pitchFamily="34" charset="0"/>
              </a:rPr>
              <a:t>Вариативные факторы </a:t>
            </a:r>
          </a:p>
          <a:p>
            <a:pPr algn="ctr"/>
            <a:r>
              <a:rPr lang="ru-RU" altLang="ru-RU" sz="1600" dirty="0">
                <a:solidFill>
                  <a:srgbClr val="000000"/>
                </a:solidFill>
                <a:latin typeface="Helvetica" pitchFamily="34" charset="0"/>
              </a:rPr>
              <a:t>устанавливаются цеховым</a:t>
            </a:r>
            <a:r>
              <a:rPr lang="en-US" altLang="ru-RU" sz="1600" dirty="0">
                <a:solidFill>
                  <a:srgbClr val="000000"/>
                </a:solidFill>
                <a:latin typeface="Helvetica" pitchFamily="34" charset="0"/>
              </a:rPr>
              <a:t> </a:t>
            </a:r>
            <a:r>
              <a:rPr lang="ru-RU" altLang="ru-RU" sz="1600" dirty="0">
                <a:solidFill>
                  <a:srgbClr val="000000"/>
                </a:solidFill>
                <a:latin typeface="Helvetica" pitchFamily="34" charset="0"/>
              </a:rPr>
              <a:t> или персональным врачом, водителя и работодателем</a:t>
            </a:r>
          </a:p>
        </p:txBody>
      </p:sp>
      <p:cxnSp>
        <p:nvCxnSpPr>
          <p:cNvPr id="42" name="Прямая со стрелкой 41"/>
          <p:cNvCxnSpPr>
            <a:stCxn id="19470" idx="0"/>
          </p:cNvCxnSpPr>
          <p:nvPr/>
        </p:nvCxnSpPr>
        <p:spPr>
          <a:xfrm flipH="1" flipV="1">
            <a:off x="5968781" y="3755948"/>
            <a:ext cx="12592" cy="7048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72105" y="1237050"/>
            <a:ext cx="441515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91" indent="-342891">
              <a:buAutoNum type="arabicPeriod"/>
            </a:pPr>
            <a:r>
              <a:rPr lang="ru-RU" dirty="0"/>
              <a:t>Физическое благополучие</a:t>
            </a:r>
          </a:p>
          <a:p>
            <a:pPr marL="342891" indent="-342891">
              <a:buAutoNum type="arabicPeriod"/>
            </a:pPr>
            <a:r>
              <a:rPr lang="ru-RU" dirty="0"/>
              <a:t>Психическое</a:t>
            </a:r>
          </a:p>
          <a:p>
            <a:pPr marL="342891" indent="-342891">
              <a:buAutoNum type="arabicPeriod"/>
            </a:pPr>
            <a:r>
              <a:rPr lang="ru-RU" dirty="0"/>
              <a:t>Психологическое</a:t>
            </a:r>
          </a:p>
          <a:p>
            <a:pPr marL="342891" indent="-342891">
              <a:buAutoNum type="arabicPeriod"/>
            </a:pPr>
            <a:r>
              <a:rPr lang="ru-RU" dirty="0"/>
              <a:t>Эмоциональное</a:t>
            </a:r>
          </a:p>
          <a:p>
            <a:pPr marL="342891" indent="-342891">
              <a:buAutoNum type="arabicPeriod"/>
            </a:pPr>
            <a:r>
              <a:rPr lang="ru-RU" dirty="0"/>
              <a:t>Социальное</a:t>
            </a:r>
          </a:p>
          <a:p>
            <a:pPr marL="342891" indent="-342891">
              <a:buAutoNum type="arabicPeriod"/>
            </a:pPr>
            <a:r>
              <a:rPr lang="ru-RU" dirty="0"/>
              <a:t>Экономическое</a:t>
            </a:r>
          </a:p>
          <a:p>
            <a:pPr marL="342891" indent="-342891">
              <a:buAutoNum type="arabicPeriod"/>
            </a:pPr>
            <a:r>
              <a:rPr lang="ru-RU" dirty="0"/>
              <a:t>Цифровая зрелость</a:t>
            </a:r>
          </a:p>
          <a:p>
            <a:pPr marL="342891" indent="-342891">
              <a:buAutoNum type="arabicPeriod"/>
            </a:pPr>
            <a:r>
              <a:rPr lang="en-US" dirty="0"/>
              <a:t>Soft skills</a:t>
            </a:r>
          </a:p>
          <a:p>
            <a:pPr marL="342891" indent="-342891">
              <a:buAutoNum type="arabicPeriod"/>
            </a:pPr>
            <a:r>
              <a:rPr lang="en-US" dirty="0"/>
              <a:t>Hard skills</a:t>
            </a:r>
          </a:p>
          <a:p>
            <a:pPr marL="342891" indent="-342891">
              <a:buAutoNum type="arabicPeriod"/>
            </a:pPr>
            <a:r>
              <a:rPr lang="ru-RU" dirty="0"/>
              <a:t>Династический потенциал</a:t>
            </a:r>
          </a:p>
          <a:p>
            <a:pPr marL="342891" indent="-342891">
              <a:buAutoNum type="arabicPeriod"/>
            </a:pPr>
            <a:r>
              <a:rPr lang="ru-RU" dirty="0"/>
              <a:t>Географический потенциал</a:t>
            </a:r>
          </a:p>
          <a:p>
            <a:pPr marL="342891" indent="-342891">
              <a:buAutoNum type="arabicPeriod"/>
            </a:pPr>
            <a:r>
              <a:rPr lang="ru-RU" dirty="0"/>
              <a:t>Коэффициент ЧК по методике ООН</a:t>
            </a:r>
          </a:p>
        </p:txBody>
      </p:sp>
      <p:sp>
        <p:nvSpPr>
          <p:cNvPr id="21" name="Овал 20"/>
          <p:cNvSpPr/>
          <p:nvPr/>
        </p:nvSpPr>
        <p:spPr bwMode="auto">
          <a:xfrm>
            <a:off x="9425940" y="1644641"/>
            <a:ext cx="111763" cy="1308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Овал 21"/>
          <p:cNvSpPr/>
          <p:nvPr/>
        </p:nvSpPr>
        <p:spPr bwMode="auto">
          <a:xfrm>
            <a:off x="9668531" y="4343400"/>
            <a:ext cx="101599" cy="117397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Овал 22"/>
          <p:cNvSpPr/>
          <p:nvPr/>
        </p:nvSpPr>
        <p:spPr bwMode="auto">
          <a:xfrm>
            <a:off x="9020993" y="3046412"/>
            <a:ext cx="101599" cy="117397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Овал 23"/>
          <p:cNvSpPr/>
          <p:nvPr/>
        </p:nvSpPr>
        <p:spPr bwMode="auto">
          <a:xfrm>
            <a:off x="9702070" y="3046412"/>
            <a:ext cx="101599" cy="117397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195655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87824" y="5333619"/>
            <a:ext cx="6080479" cy="345330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6933" marR="6773">
              <a:spcBef>
                <a:spcPts val="133"/>
              </a:spcBef>
            </a:pPr>
            <a:endParaRPr lang="ru-RU" sz="2133" dirty="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62767" y="1869372"/>
            <a:ext cx="5791199" cy="1274366"/>
          </a:xfrm>
          <a:prstGeom prst="rect">
            <a:avLst/>
          </a:prstGeom>
        </p:spPr>
        <p:txBody>
          <a:bodyPr vert="horz" wrap="square" lIns="0" tIns="16933" rIns="0" bIns="0" rtlCol="0" anchor="ctr">
            <a:spAutoFit/>
          </a:bodyPr>
          <a:lstStyle/>
          <a:p>
            <a:pPr marL="16933">
              <a:lnSpc>
                <a:spcPts val="5247"/>
              </a:lnSpc>
              <a:spcBef>
                <a:spcPts val="133"/>
              </a:spcBef>
            </a:pPr>
            <a:r>
              <a:rPr lang="en-US" sz="2667" b="1" spc="247" dirty="0">
                <a:latin typeface="+mn-lt"/>
              </a:rPr>
              <a:t>IT-</a:t>
            </a:r>
            <a:r>
              <a:rPr lang="ru-RU" sz="2667" b="1" spc="247" dirty="0">
                <a:latin typeface="+mn-lt"/>
              </a:rPr>
              <a:t>п</a:t>
            </a:r>
            <a:r>
              <a:rPr lang="ru-RU" sz="2667" b="1" spc="293" dirty="0">
                <a:latin typeface="+mn-lt"/>
              </a:rPr>
              <a:t>ерсонифицированная</a:t>
            </a:r>
            <a:br>
              <a:rPr lang="ru-RU" sz="2667" b="1" spc="293" dirty="0">
                <a:latin typeface="+mn-lt"/>
              </a:rPr>
            </a:br>
            <a:r>
              <a:rPr lang="ru-RU" sz="2667" b="1" spc="293" dirty="0">
                <a:latin typeface="+mn-lt"/>
              </a:rPr>
              <a:t>медицина труда у </a:t>
            </a:r>
            <a:r>
              <a:rPr lang="ru-RU" sz="2667" b="1" spc="133" dirty="0">
                <a:latin typeface="+mn-lt"/>
              </a:rPr>
              <a:t>работодателя</a:t>
            </a:r>
            <a:endParaRPr sz="2667" b="1" dirty="0">
              <a:latin typeface="+mn-lt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39630" y="875967"/>
            <a:ext cx="5322569" cy="510605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609600" y="3714262"/>
            <a:ext cx="5791200" cy="549745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6933">
              <a:spcBef>
                <a:spcPts val="1173"/>
              </a:spcBef>
            </a:pPr>
            <a:r>
              <a:rPr lang="ru-RU" sz="1333" b="1" spc="-7" dirty="0">
                <a:solidFill>
                  <a:srgbClr val="434343"/>
                </a:solidFill>
                <a:latin typeface="Tahoma"/>
                <a:cs typeface="Tahoma"/>
              </a:rPr>
              <a:t>Проф.</a:t>
            </a:r>
            <a:r>
              <a:rPr sz="1333" b="1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333" b="1" spc="-173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333" b="1" spc="-47" dirty="0">
                <a:solidFill>
                  <a:srgbClr val="434343"/>
                </a:solidFill>
                <a:latin typeface="Tahoma"/>
                <a:cs typeface="Tahoma"/>
              </a:rPr>
              <a:t>К</a:t>
            </a:r>
            <a:r>
              <a:rPr sz="1333" b="1" spc="-20" dirty="0">
                <a:solidFill>
                  <a:srgbClr val="434343"/>
                </a:solidFill>
                <a:latin typeface="Tahoma"/>
                <a:cs typeface="Tahoma"/>
              </a:rPr>
              <a:t>узне</a:t>
            </a:r>
            <a:r>
              <a:rPr sz="1333" b="1" spc="-27" dirty="0">
                <a:solidFill>
                  <a:srgbClr val="434343"/>
                </a:solidFill>
                <a:latin typeface="Tahoma"/>
                <a:cs typeface="Tahoma"/>
              </a:rPr>
              <a:t>ц</a:t>
            </a:r>
            <a:r>
              <a:rPr sz="1333" b="1" spc="-33" dirty="0">
                <a:solidFill>
                  <a:srgbClr val="434343"/>
                </a:solidFill>
                <a:latin typeface="Tahoma"/>
                <a:cs typeface="Tahoma"/>
              </a:rPr>
              <a:t>о</a:t>
            </a:r>
            <a:r>
              <a:rPr sz="1333" b="1" spc="-27" dirty="0">
                <a:solidFill>
                  <a:srgbClr val="434343"/>
                </a:solidFill>
                <a:latin typeface="Tahoma"/>
                <a:cs typeface="Tahoma"/>
              </a:rPr>
              <a:t>в</a:t>
            </a:r>
            <a:r>
              <a:rPr sz="1333" b="1" spc="-87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333" b="1" spc="-7" dirty="0" err="1">
                <a:solidFill>
                  <a:srgbClr val="434343"/>
                </a:solidFill>
                <a:latin typeface="Tahoma"/>
                <a:cs typeface="Tahoma"/>
              </a:rPr>
              <a:t>П</a:t>
            </a:r>
            <a:r>
              <a:rPr sz="1333" b="1" spc="-20" dirty="0" err="1">
                <a:solidFill>
                  <a:srgbClr val="434343"/>
                </a:solidFill>
                <a:latin typeface="Tahoma"/>
                <a:cs typeface="Tahoma"/>
              </a:rPr>
              <a:t>ё</a:t>
            </a:r>
            <a:r>
              <a:rPr sz="1333" b="1" spc="13" dirty="0" err="1">
                <a:solidFill>
                  <a:srgbClr val="434343"/>
                </a:solidFill>
                <a:latin typeface="Tahoma"/>
                <a:cs typeface="Tahoma"/>
              </a:rPr>
              <a:t>т</a:t>
            </a:r>
            <a:r>
              <a:rPr sz="1333" b="1" spc="27" dirty="0" err="1">
                <a:solidFill>
                  <a:srgbClr val="434343"/>
                </a:solidFill>
                <a:latin typeface="Tahoma"/>
                <a:cs typeface="Tahoma"/>
              </a:rPr>
              <a:t>р</a:t>
            </a:r>
            <a:r>
              <a:rPr sz="1333" b="1" spc="-87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333" b="1" spc="-40" dirty="0" err="1">
                <a:solidFill>
                  <a:srgbClr val="434343"/>
                </a:solidFill>
                <a:latin typeface="Tahoma"/>
                <a:cs typeface="Tahoma"/>
              </a:rPr>
              <a:t>Павлович</a:t>
            </a:r>
            <a:r>
              <a:rPr lang="ru-RU" sz="1333" b="1" spc="-40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lang="ru-RU" sz="1333" spc="-40" dirty="0">
                <a:solidFill>
                  <a:srgbClr val="434343"/>
                </a:solidFill>
                <a:latin typeface="Tahoma"/>
                <a:cs typeface="Tahoma"/>
              </a:rPr>
              <a:t>- </a:t>
            </a:r>
            <a:r>
              <a:rPr lang="ru-RU" sz="1333" spc="47" dirty="0">
                <a:solidFill>
                  <a:srgbClr val="434343"/>
                </a:solidFill>
                <a:latin typeface="Tahoma"/>
                <a:cs typeface="Tahoma"/>
              </a:rPr>
              <a:t>председатель правления</a:t>
            </a:r>
          </a:p>
          <a:p>
            <a:pPr marL="16933" marR="6773">
              <a:lnSpc>
                <a:spcPct val="114999"/>
              </a:lnSpc>
              <a:spcBef>
                <a:spcPts val="933"/>
              </a:spcBef>
            </a:pPr>
            <a:r>
              <a:rPr sz="1333" spc="107" dirty="0">
                <a:solidFill>
                  <a:srgbClr val="434343"/>
                </a:solidFill>
                <a:latin typeface="Tahoma"/>
                <a:cs typeface="Tahoma"/>
              </a:rPr>
              <a:t>СРО</a:t>
            </a:r>
            <a:r>
              <a:rPr sz="1333" spc="-47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333" spc="53" dirty="0">
                <a:solidFill>
                  <a:srgbClr val="434343"/>
                </a:solidFill>
                <a:latin typeface="Tahoma"/>
                <a:cs typeface="Tahoma"/>
              </a:rPr>
              <a:t>«Союз</a:t>
            </a:r>
            <a:r>
              <a:rPr sz="1333" spc="-40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333" spc="40" dirty="0">
                <a:solidFill>
                  <a:srgbClr val="434343"/>
                </a:solidFill>
                <a:latin typeface="Tahoma"/>
                <a:cs typeface="Tahoma"/>
              </a:rPr>
              <a:t>развития</a:t>
            </a:r>
            <a:r>
              <a:rPr sz="1333" spc="-40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333" spc="40" dirty="0">
                <a:solidFill>
                  <a:srgbClr val="434343"/>
                </a:solidFill>
                <a:latin typeface="Tahoma"/>
                <a:cs typeface="Tahoma"/>
              </a:rPr>
              <a:t>персонифицированной </a:t>
            </a:r>
            <a:r>
              <a:rPr sz="1333" spc="-400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333" spc="47" dirty="0" err="1">
                <a:solidFill>
                  <a:srgbClr val="434343"/>
                </a:solidFill>
                <a:latin typeface="Tahoma"/>
                <a:cs typeface="Tahoma"/>
              </a:rPr>
              <a:t>медицины</a:t>
            </a:r>
            <a:r>
              <a:rPr sz="1333" spc="47" dirty="0">
                <a:solidFill>
                  <a:srgbClr val="434343"/>
                </a:solidFill>
                <a:latin typeface="Tahoma"/>
                <a:cs typeface="Tahoma"/>
              </a:rPr>
              <a:t>»</a:t>
            </a:r>
            <a:endParaRPr lang="ru-RU" sz="1333" spc="-53" dirty="0">
              <a:solidFill>
                <a:srgbClr val="434343"/>
              </a:solidFill>
              <a:latin typeface="Tahoma"/>
              <a:cs typeface="Tahoma"/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773CAA7F-AF7F-4E2A-8FD1-7C12B6709BFC}"/>
              </a:ext>
            </a:extLst>
          </p:cNvPr>
          <p:cNvGrpSpPr/>
          <p:nvPr/>
        </p:nvGrpSpPr>
        <p:grpSpPr>
          <a:xfrm>
            <a:off x="5106604" y="5070428"/>
            <a:ext cx="1606247" cy="1463675"/>
            <a:chOff x="7162700" y="3195395"/>
            <a:chExt cx="1926000" cy="1925180"/>
          </a:xfrm>
        </p:grpSpPr>
        <p:sp>
          <p:nvSpPr>
            <p:cNvPr id="8" name="Прямоугольник: скругленные углы 7">
              <a:extLst>
                <a:ext uri="{FF2B5EF4-FFF2-40B4-BE49-F238E27FC236}">
                  <a16:creationId xmlns:a16="http://schemas.microsoft.com/office/drawing/2014/main" id="{8720979F-65F9-4495-AA3E-853D889E9DC2}"/>
                </a:ext>
              </a:extLst>
            </p:cNvPr>
            <p:cNvSpPr/>
            <p:nvPr/>
          </p:nvSpPr>
          <p:spPr>
            <a:xfrm>
              <a:off x="7162700" y="3195395"/>
              <a:ext cx="1926000" cy="1925180"/>
            </a:xfrm>
            <a:prstGeom prst="roundRect">
              <a:avLst>
                <a:gd name="adj" fmla="val 6568"/>
              </a:avLst>
            </a:prstGeom>
            <a:solidFill>
              <a:schemeClr val="bg1"/>
            </a:solidFill>
            <a:ln>
              <a:noFill/>
            </a:ln>
            <a:effectLst>
              <a:outerShdw blurRad="152400" sx="102000" sy="102000" algn="ctr" rotWithShape="0">
                <a:prstClr val="black">
                  <a:alpha val="13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ru-RU" dirty="0">
                <a:solidFill>
                  <a:srgbClr val="20EBB3"/>
                </a:solidFill>
                <a:latin typeface="Manrope SemiBold" pitchFamily="2" charset="0"/>
              </a:endParaRPr>
            </a:p>
          </p:txBody>
        </p:sp>
        <p:pic>
          <p:nvPicPr>
            <p:cNvPr id="9" name="Рисунок 8">
              <a:extLst>
                <a:ext uri="{FF2B5EF4-FFF2-40B4-BE49-F238E27FC236}">
                  <a16:creationId xmlns:a16="http://schemas.microsoft.com/office/drawing/2014/main" id="{8198A65D-6A8E-4A09-9B74-EEEAF09F03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5355" t="3635" r="5355" b="3635"/>
            <a:stretch/>
          </p:blipFill>
          <p:spPr>
            <a:xfrm>
              <a:off x="7277001" y="3276601"/>
              <a:ext cx="1697400" cy="1762770"/>
            </a:xfrm>
            <a:prstGeom prst="rect">
              <a:avLst/>
            </a:prstGeom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475B0F80-7DDE-4117-A1FE-E111D4D10390}"/>
              </a:ext>
            </a:extLst>
          </p:cNvPr>
          <p:cNvSpPr txBox="1"/>
          <p:nvPr/>
        </p:nvSpPr>
        <p:spPr>
          <a:xfrm>
            <a:off x="403880" y="837183"/>
            <a:ext cx="6308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20-й Международный форум "</a:t>
            </a:r>
            <a:r>
              <a:rPr lang="en-US" sz="2400" b="1" dirty="0">
                <a:solidFill>
                  <a:srgbClr val="FF0000"/>
                </a:solidFill>
              </a:rPr>
              <a:t>MedSoft-2024"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742E6A1-1687-4A44-9CF0-156D91959FAA}"/>
              </a:ext>
            </a:extLst>
          </p:cNvPr>
          <p:cNvSpPr txBox="1"/>
          <p:nvPr/>
        </p:nvSpPr>
        <p:spPr>
          <a:xfrm>
            <a:off x="548855" y="5070428"/>
            <a:ext cx="382033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Москва. 03.04.24</a:t>
            </a:r>
            <a:br>
              <a:rPr lang="ru-RU" dirty="0"/>
            </a:br>
            <a:r>
              <a:rPr lang="ru-RU" dirty="0"/>
              <a:t>Центральный выставочный комплекс «ЭКСПОЦЕНТР».</a:t>
            </a:r>
          </a:p>
          <a:p>
            <a:r>
              <a:rPr lang="ru-RU" dirty="0"/>
              <a:t>Павильон № 2, зал № 5</a:t>
            </a:r>
          </a:p>
        </p:txBody>
      </p:sp>
    </p:spTree>
    <p:extLst>
      <p:ext uri="{BB962C8B-B14F-4D97-AF65-F5344CB8AC3E}">
        <p14:creationId xmlns:p14="http://schemas.microsoft.com/office/powerpoint/2010/main" val="22158770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741</Words>
  <Application>Microsoft Office PowerPoint</Application>
  <PresentationFormat>Широкоэкранный</PresentationFormat>
  <Paragraphs>88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Arial Nova Cond</vt:lpstr>
      <vt:lpstr>Calibri</vt:lpstr>
      <vt:lpstr>Calibri Light</vt:lpstr>
      <vt:lpstr>Helvetica</vt:lpstr>
      <vt:lpstr>Manrope SemiBold</vt:lpstr>
      <vt:lpstr>Tahoma</vt:lpstr>
      <vt:lpstr>Тема Office</vt:lpstr>
      <vt:lpstr>IT-персонифицированная медицина труда работодателя</vt:lpstr>
      <vt:lpstr>Принцип омниканальности для работодателя - «единое окно медицины труда» </vt:lpstr>
      <vt:lpstr>Презентация PowerPoint</vt:lpstr>
      <vt:lpstr>Преимущества в применении технологий «бот+LLM»</vt:lpstr>
      <vt:lpstr>Предлагаемое IT-решение «одного окна» для HR-службы работодателя  </vt:lpstr>
      <vt:lpstr>Презентация PowerPoint</vt:lpstr>
      <vt:lpstr>IT-персонифицированная медицина труда у работодателя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 Гостев</dc:creator>
  <cp:lastModifiedBy>Mikhail Seminichenko</cp:lastModifiedBy>
  <cp:revision>10</cp:revision>
  <dcterms:created xsi:type="dcterms:W3CDTF">2024-04-02T19:44:38Z</dcterms:created>
  <dcterms:modified xsi:type="dcterms:W3CDTF">2024-04-03T06:47:40Z</dcterms:modified>
</cp:coreProperties>
</file>