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31"/>
  </p:notesMasterIdLst>
  <p:sldIdLst>
    <p:sldId id="256" r:id="rId3"/>
    <p:sldId id="1540" r:id="rId4"/>
    <p:sldId id="1541" r:id="rId5"/>
    <p:sldId id="1542" r:id="rId6"/>
    <p:sldId id="1515" r:id="rId7"/>
    <p:sldId id="1543" r:id="rId8"/>
    <p:sldId id="1544" r:id="rId9"/>
    <p:sldId id="1538" r:id="rId10"/>
    <p:sldId id="1519" r:id="rId11"/>
    <p:sldId id="264" r:id="rId12"/>
    <p:sldId id="266" r:id="rId13"/>
    <p:sldId id="265" r:id="rId14"/>
    <p:sldId id="267" r:id="rId15"/>
    <p:sldId id="268" r:id="rId16"/>
    <p:sldId id="1529" r:id="rId17"/>
    <p:sldId id="1503" r:id="rId18"/>
    <p:sldId id="1537" r:id="rId19"/>
    <p:sldId id="269" r:id="rId20"/>
    <p:sldId id="1504" r:id="rId21"/>
    <p:sldId id="1513" r:id="rId22"/>
    <p:sldId id="1532" r:id="rId23"/>
    <p:sldId id="1533" r:id="rId24"/>
    <p:sldId id="270" r:id="rId25"/>
    <p:sldId id="258" r:id="rId26"/>
    <p:sldId id="1545" r:id="rId27"/>
    <p:sldId id="1487" r:id="rId28"/>
    <p:sldId id="1489" r:id="rId29"/>
    <p:sldId id="272" r:id="rId30"/>
  </p:sldIdLst>
  <p:sldSz cx="9144000" cy="5143500" type="screen16x9"/>
  <p:notesSz cx="6858000" cy="9144000"/>
  <p:embeddedFontLst>
    <p:embeddedFont>
      <p:font typeface="Aldhabi" panose="01000000000000000000" pitchFamily="2" charset="-78"/>
      <p:regular r:id="rId32"/>
    </p:embeddedFont>
    <p:embeddedFont>
      <p:font typeface="Nunito" pitchFamily="2" charset="-52"/>
      <p:regular r:id="rId33"/>
      <p:bold r:id="rId34"/>
      <p:italic r:id="rId35"/>
      <p:boldItalic r:id="rId36"/>
    </p:embeddedFont>
    <p:embeddedFont>
      <p:font typeface="Nunito Black" pitchFamily="2" charset="-52"/>
      <p:bold r:id="rId37"/>
      <p:boldItalic r:id="rId38"/>
    </p:embeddedFont>
    <p:embeddedFont>
      <p:font typeface="Nunito ExtraBold" pitchFamily="2" charset="-52"/>
      <p:bold r:id="rId39"/>
      <p:boldItalic r:id="rId40"/>
    </p:embeddedFont>
    <p:embeddedFont>
      <p:font typeface="PT Serif" panose="020A0603040505020204" pitchFamily="18" charset="-52"/>
      <p:regular r:id="rId41"/>
      <p:bold r:id="rId42"/>
      <p:italic r:id="rId43"/>
      <p:boldItalic r:id="rId44"/>
    </p:embeddedFont>
    <p:embeddedFont>
      <p:font typeface="Raleway" pitchFamily="2" charset="-52"/>
      <p:regular r:id="rId45"/>
      <p:bold r:id="rId46"/>
    </p:embeddedFont>
    <p:embeddedFont>
      <p:font typeface="Raleway Medium" pitchFamily="2" charset="-52"/>
      <p:regular r:id="rId47"/>
      <p:italic r:id="rId48"/>
    </p:embeddedFont>
    <p:embeddedFont>
      <p:font typeface="Raleway Regular" pitchFamily="2" charset="-52"/>
      <p:regular r:id="rId49"/>
    </p:embeddedFont>
    <p:embeddedFont>
      <p:font typeface="Raleway SemiBold" pitchFamily="2" charset="-52"/>
      <p:bold r:id="rId50"/>
      <p:boldItalic r:id="rId51"/>
    </p:embeddedFont>
    <p:embeddedFont>
      <p:font typeface="Roboto" panose="02000000000000000000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9FC9"/>
    <a:srgbClr val="006C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Средняя</a:t>
            </a:r>
            <a:r>
              <a:rPr lang="ru-RU" baseline="0" dirty="0"/>
              <a:t> частота ежедневного измерения АД (раз в день)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'количество измерений АД'!$S$7</c:f>
              <c:strCache>
                <c:ptCount val="1"/>
                <c:pt idx="0">
                  <c:v>Группа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'количество измерений АД'!$T$6:$W$6</c:f>
              <c:strCache>
                <c:ptCount val="4"/>
                <c:pt idx="0">
                  <c:v>&lt;1 </c:v>
                </c:pt>
                <c:pt idx="1">
                  <c:v>&lt;2</c:v>
                </c:pt>
                <c:pt idx="2">
                  <c:v>&lt;3 </c:v>
                </c:pt>
                <c:pt idx="3">
                  <c:v>3+</c:v>
                </c:pt>
              </c:strCache>
            </c:strRef>
          </c:cat>
          <c:val>
            <c:numRef>
              <c:f>'количество измерений АД'!$T$7:$W$7</c:f>
              <c:numCache>
                <c:formatCode>0.0</c:formatCode>
                <c:ptCount val="4"/>
                <c:pt idx="0">
                  <c:v>20.588235294117649</c:v>
                </c:pt>
                <c:pt idx="1">
                  <c:v>47.058823529411768</c:v>
                </c:pt>
                <c:pt idx="2">
                  <c:v>23.529411764705884</c:v>
                </c:pt>
                <c:pt idx="3">
                  <c:v>8.8235294117647065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6C-4A39-9706-5DCA6E30CBCD}"/>
            </c:ext>
          </c:extLst>
        </c:ser>
        <c:ser>
          <c:idx val="1"/>
          <c:order val="1"/>
          <c:tx>
            <c:strRef>
              <c:f>'количество измерений АД'!$S$8</c:f>
              <c:strCache>
                <c:ptCount val="1"/>
                <c:pt idx="0">
                  <c:v>Группа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'количество измерений АД'!$T$6:$W$6</c:f>
              <c:strCache>
                <c:ptCount val="4"/>
                <c:pt idx="0">
                  <c:v>&lt;1 </c:v>
                </c:pt>
                <c:pt idx="1">
                  <c:v>&lt;2</c:v>
                </c:pt>
                <c:pt idx="2">
                  <c:v>&lt;3 </c:v>
                </c:pt>
                <c:pt idx="3">
                  <c:v>3+</c:v>
                </c:pt>
              </c:strCache>
            </c:strRef>
          </c:cat>
          <c:val>
            <c:numRef>
              <c:f>'количество измерений АД'!$T$8:$W$8</c:f>
              <c:numCache>
                <c:formatCode>0.0</c:formatCode>
                <c:ptCount val="4"/>
                <c:pt idx="0">
                  <c:v>3.7037037037037037</c:v>
                </c:pt>
                <c:pt idx="1">
                  <c:v>33.333333333333336</c:v>
                </c:pt>
                <c:pt idx="2">
                  <c:v>40.74074074074074</c:v>
                </c:pt>
                <c:pt idx="3">
                  <c:v>22.222222222222221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6C-4A39-9706-5DCA6E30CBC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535808048"/>
        <c:axId val="535808768"/>
      </c:barChart>
      <c:catAx>
        <c:axId val="53580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5808768"/>
        <c:crosses val="autoZero"/>
        <c:auto val="1"/>
        <c:lblAlgn val="ctr"/>
        <c:lblOffset val="100"/>
        <c:noMultiLvlLbl val="0"/>
      </c:catAx>
      <c:valAx>
        <c:axId val="535808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580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91F49A-1155-40EB-8ABB-0ED996DE802B}" type="doc">
      <dgm:prSet loTypeId="urn:microsoft.com/office/officeart/2005/8/layout/h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4A379F-5F89-4EA5-810B-FC69E6C42872}">
      <dgm:prSet phldrT="[Текст]"/>
      <dgm:spPr/>
      <dgm:t>
        <a:bodyPr/>
        <a:lstStyle/>
        <a:p>
          <a:r>
            <a:rPr lang="en" dirty="0"/>
            <a:t>Дистанционное общение</a:t>
          </a:r>
          <a:endParaRPr lang="ru-RU" dirty="0"/>
        </a:p>
      </dgm:t>
    </dgm:pt>
    <dgm:pt modelId="{EF3A850E-1253-4E1A-8AD5-9CC195C3F07C}" type="parTrans" cxnId="{BE37AE05-48BA-42ED-9BC3-34F906899FD5}">
      <dgm:prSet/>
      <dgm:spPr/>
      <dgm:t>
        <a:bodyPr/>
        <a:lstStyle/>
        <a:p>
          <a:endParaRPr lang="ru-RU"/>
        </a:p>
      </dgm:t>
    </dgm:pt>
    <dgm:pt modelId="{92A7DB96-F5E0-4150-A4DA-07DAA56059C8}" type="sibTrans" cxnId="{BE37AE05-48BA-42ED-9BC3-34F906899FD5}">
      <dgm:prSet/>
      <dgm:spPr/>
      <dgm:t>
        <a:bodyPr/>
        <a:lstStyle/>
        <a:p>
          <a:endParaRPr lang="ru-RU"/>
        </a:p>
      </dgm:t>
    </dgm:pt>
    <dgm:pt modelId="{AD27EE4C-C27E-4633-A2B2-483086EB917B}">
      <dgm:prSet phldrT="[Текст]"/>
      <dgm:spPr/>
      <dgm:t>
        <a:bodyPr/>
        <a:lstStyle/>
        <a:p>
          <a:r>
            <a:rPr lang="ru-RU" dirty="0">
              <a:solidFill>
                <a:schemeClr val="accent3">
                  <a:lumMod val="50000"/>
                </a:schemeClr>
              </a:solidFill>
            </a:rPr>
            <a:t>Сообщения </a:t>
          </a:r>
        </a:p>
      </dgm:t>
    </dgm:pt>
    <dgm:pt modelId="{7836C521-F190-4590-BB60-31894A5F2B4F}" type="parTrans" cxnId="{143E64D1-4804-4447-92C0-4022D2672235}">
      <dgm:prSet/>
      <dgm:spPr/>
      <dgm:t>
        <a:bodyPr/>
        <a:lstStyle/>
        <a:p>
          <a:endParaRPr lang="ru-RU"/>
        </a:p>
      </dgm:t>
    </dgm:pt>
    <dgm:pt modelId="{815C7493-57BB-4D2D-A165-D5D71EB85041}" type="sibTrans" cxnId="{143E64D1-4804-4447-92C0-4022D2672235}">
      <dgm:prSet/>
      <dgm:spPr/>
      <dgm:t>
        <a:bodyPr/>
        <a:lstStyle/>
        <a:p>
          <a:endParaRPr lang="ru-RU"/>
        </a:p>
      </dgm:t>
    </dgm:pt>
    <dgm:pt modelId="{98A5ED10-D454-4348-90B6-DE38FA35D899}">
      <dgm:prSet phldrT="[Текст]"/>
      <dgm:spPr/>
      <dgm:t>
        <a:bodyPr/>
        <a:lstStyle/>
        <a:p>
          <a:r>
            <a:rPr lang="ru-RU" dirty="0">
              <a:solidFill>
                <a:schemeClr val="accent3">
                  <a:lumMod val="50000"/>
                </a:schemeClr>
              </a:solidFill>
            </a:rPr>
            <a:t>Видео</a:t>
          </a:r>
        </a:p>
      </dgm:t>
    </dgm:pt>
    <dgm:pt modelId="{01E67149-FBBD-493E-B625-EEF3A99D459E}" type="parTrans" cxnId="{E85FCC3A-BA08-4F2F-AE54-8822EBD503B6}">
      <dgm:prSet/>
      <dgm:spPr/>
      <dgm:t>
        <a:bodyPr/>
        <a:lstStyle/>
        <a:p>
          <a:endParaRPr lang="ru-RU"/>
        </a:p>
      </dgm:t>
    </dgm:pt>
    <dgm:pt modelId="{78D06928-EA8B-4126-9AB4-3E2D9BA54473}" type="sibTrans" cxnId="{E85FCC3A-BA08-4F2F-AE54-8822EBD503B6}">
      <dgm:prSet/>
      <dgm:spPr/>
      <dgm:t>
        <a:bodyPr/>
        <a:lstStyle/>
        <a:p>
          <a:endParaRPr lang="ru-RU"/>
        </a:p>
      </dgm:t>
    </dgm:pt>
    <dgm:pt modelId="{5D5FE96D-3F73-419A-AA1D-CF48E8A7C698}">
      <dgm:prSet phldrT="[Текст]"/>
      <dgm:spPr/>
      <dgm:t>
        <a:bodyPr/>
        <a:lstStyle/>
        <a:p>
          <a:r>
            <a:rPr lang="en" dirty="0"/>
            <a:t>Комплексное информирование женщины</a:t>
          </a:r>
          <a:endParaRPr lang="ru-RU" dirty="0"/>
        </a:p>
      </dgm:t>
    </dgm:pt>
    <dgm:pt modelId="{1D6FC0A8-1BC0-4518-82A1-793D2A7B5B2A}" type="parTrans" cxnId="{925F539E-D829-4FCF-B7A1-ACD76F2AE5FB}">
      <dgm:prSet/>
      <dgm:spPr/>
      <dgm:t>
        <a:bodyPr/>
        <a:lstStyle/>
        <a:p>
          <a:endParaRPr lang="ru-RU"/>
        </a:p>
      </dgm:t>
    </dgm:pt>
    <dgm:pt modelId="{04C166AB-7057-43E6-B742-B04711F66566}" type="sibTrans" cxnId="{925F539E-D829-4FCF-B7A1-ACD76F2AE5FB}">
      <dgm:prSet/>
      <dgm:spPr/>
      <dgm:t>
        <a:bodyPr/>
        <a:lstStyle/>
        <a:p>
          <a:endParaRPr lang="ru-RU"/>
        </a:p>
      </dgm:t>
    </dgm:pt>
    <dgm:pt modelId="{4C4B3F5E-E8D5-4F99-8E56-4E1739FF09E0}">
      <dgm:prSet phldrT="[Текст]"/>
      <dgm:spPr/>
      <dgm:t>
        <a:bodyPr/>
        <a:lstStyle/>
        <a:p>
          <a:r>
            <a:rPr lang="ru-RU" dirty="0">
              <a:solidFill>
                <a:schemeClr val="accent3">
                  <a:lumMod val="50000"/>
                </a:schemeClr>
              </a:solidFill>
            </a:rPr>
            <a:t>О неделе беременности</a:t>
          </a:r>
        </a:p>
      </dgm:t>
    </dgm:pt>
    <dgm:pt modelId="{14E639BD-A67C-4D67-A4CD-03B3B3FC2E26}" type="parTrans" cxnId="{40638FE1-9EAA-4C92-A98E-20F80693AA7D}">
      <dgm:prSet/>
      <dgm:spPr/>
      <dgm:t>
        <a:bodyPr/>
        <a:lstStyle/>
        <a:p>
          <a:endParaRPr lang="ru-RU"/>
        </a:p>
      </dgm:t>
    </dgm:pt>
    <dgm:pt modelId="{F273778A-D00F-49F2-A7DC-8BFD6D4A995E}" type="sibTrans" cxnId="{40638FE1-9EAA-4C92-A98E-20F80693AA7D}">
      <dgm:prSet/>
      <dgm:spPr/>
      <dgm:t>
        <a:bodyPr/>
        <a:lstStyle/>
        <a:p>
          <a:endParaRPr lang="ru-RU"/>
        </a:p>
      </dgm:t>
    </dgm:pt>
    <dgm:pt modelId="{A23B2756-27B9-442C-94A9-44C9DF83D053}">
      <dgm:prSet phldrT="[Текст]"/>
      <dgm:spPr/>
      <dgm:t>
        <a:bodyPr/>
        <a:lstStyle/>
        <a:p>
          <a:r>
            <a:rPr lang="ru-RU" dirty="0">
              <a:solidFill>
                <a:schemeClr val="accent3">
                  <a:lumMod val="50000"/>
                </a:schemeClr>
              </a:solidFill>
            </a:rPr>
            <a:t>Образе жизни</a:t>
          </a:r>
        </a:p>
      </dgm:t>
    </dgm:pt>
    <dgm:pt modelId="{9325FBCA-A7EA-4366-92E8-22F8453BF1A0}" type="parTrans" cxnId="{3B668045-F650-44BE-85E0-8453AA4B1D0A}">
      <dgm:prSet/>
      <dgm:spPr/>
      <dgm:t>
        <a:bodyPr/>
        <a:lstStyle/>
        <a:p>
          <a:endParaRPr lang="ru-RU"/>
        </a:p>
      </dgm:t>
    </dgm:pt>
    <dgm:pt modelId="{D9D4CA26-B921-43C3-BC13-07123E391A87}" type="sibTrans" cxnId="{3B668045-F650-44BE-85E0-8453AA4B1D0A}">
      <dgm:prSet/>
      <dgm:spPr/>
      <dgm:t>
        <a:bodyPr/>
        <a:lstStyle/>
        <a:p>
          <a:endParaRPr lang="ru-RU"/>
        </a:p>
      </dgm:t>
    </dgm:pt>
    <dgm:pt modelId="{244EF583-7EC5-412D-B89F-BAC71301C1E9}">
      <dgm:prSet phldrT="[Текст]"/>
      <dgm:spPr/>
      <dgm:t>
        <a:bodyPr/>
        <a:lstStyle/>
        <a:p>
          <a:r>
            <a:rPr lang="en" dirty="0"/>
            <a:t>Сигнальная информация </a:t>
          </a:r>
          <a:endParaRPr lang="ru-RU" dirty="0"/>
        </a:p>
      </dgm:t>
    </dgm:pt>
    <dgm:pt modelId="{3285E770-8C68-4DEF-978D-F54A598D1D09}" type="parTrans" cxnId="{A6E34202-76DC-4ED2-9027-7ED8A5A2615B}">
      <dgm:prSet/>
      <dgm:spPr/>
      <dgm:t>
        <a:bodyPr/>
        <a:lstStyle/>
        <a:p>
          <a:endParaRPr lang="ru-RU"/>
        </a:p>
      </dgm:t>
    </dgm:pt>
    <dgm:pt modelId="{4FBBF2B7-C9E0-47FD-8D32-3A4B4E92F48E}" type="sibTrans" cxnId="{A6E34202-76DC-4ED2-9027-7ED8A5A2615B}">
      <dgm:prSet/>
      <dgm:spPr/>
      <dgm:t>
        <a:bodyPr/>
        <a:lstStyle/>
        <a:p>
          <a:endParaRPr lang="ru-RU"/>
        </a:p>
      </dgm:t>
    </dgm:pt>
    <dgm:pt modelId="{F9BC640A-710A-4F68-A28F-CB55217AF60B}">
      <dgm:prSet phldrT="[Текст]"/>
      <dgm:spPr/>
      <dgm:t>
        <a:bodyPr/>
        <a:lstStyle/>
        <a:p>
          <a:r>
            <a:rPr lang="ru-RU" dirty="0">
              <a:solidFill>
                <a:schemeClr val="accent3">
                  <a:lumMod val="50000"/>
                </a:schemeClr>
              </a:solidFill>
            </a:rPr>
            <a:t>Экстренные уведомления </a:t>
          </a:r>
        </a:p>
      </dgm:t>
    </dgm:pt>
    <dgm:pt modelId="{736020B1-2A18-4C63-A0DA-0D3C04C32ADE}" type="parTrans" cxnId="{6C37126B-12B9-4BB4-8EFF-FD86D79CF04A}">
      <dgm:prSet/>
      <dgm:spPr/>
      <dgm:t>
        <a:bodyPr/>
        <a:lstStyle/>
        <a:p>
          <a:endParaRPr lang="ru-RU"/>
        </a:p>
      </dgm:t>
    </dgm:pt>
    <dgm:pt modelId="{6E63BF0E-CFF4-4761-95CC-1C161AB90C78}" type="sibTrans" cxnId="{6C37126B-12B9-4BB4-8EFF-FD86D79CF04A}">
      <dgm:prSet/>
      <dgm:spPr/>
      <dgm:t>
        <a:bodyPr/>
        <a:lstStyle/>
        <a:p>
          <a:endParaRPr lang="ru-RU"/>
        </a:p>
      </dgm:t>
    </dgm:pt>
    <dgm:pt modelId="{3A6019F1-3A93-41EB-B332-AFE5B367B677}">
      <dgm:prSet phldrT="[Текст]"/>
      <dgm:spPr/>
      <dgm:t>
        <a:bodyPr/>
        <a:lstStyle/>
        <a:p>
          <a:r>
            <a:rPr lang="ru-RU" dirty="0">
              <a:solidFill>
                <a:schemeClr val="accent3">
                  <a:lumMod val="50000"/>
                </a:schemeClr>
              </a:solidFill>
            </a:rPr>
            <a:t>Графики </a:t>
          </a:r>
        </a:p>
      </dgm:t>
    </dgm:pt>
    <dgm:pt modelId="{C6CC0D43-CFA4-4A36-9CFA-E5A4D81D8ADF}" type="parTrans" cxnId="{D85BD21B-7AB4-413D-809A-05283EBDE0D1}">
      <dgm:prSet/>
      <dgm:spPr/>
      <dgm:t>
        <a:bodyPr/>
        <a:lstStyle/>
        <a:p>
          <a:endParaRPr lang="ru-RU"/>
        </a:p>
      </dgm:t>
    </dgm:pt>
    <dgm:pt modelId="{1099EC05-0CF0-4445-9105-F83419A73E1D}" type="sibTrans" cxnId="{D85BD21B-7AB4-413D-809A-05283EBDE0D1}">
      <dgm:prSet/>
      <dgm:spPr/>
      <dgm:t>
        <a:bodyPr/>
        <a:lstStyle/>
        <a:p>
          <a:endParaRPr lang="ru-RU"/>
        </a:p>
      </dgm:t>
    </dgm:pt>
    <dgm:pt modelId="{5A06322C-A4BE-4C46-B6B8-A326EF2B1CFE}">
      <dgm:prSet phldrT="[Текст]"/>
      <dgm:spPr/>
      <dgm:t>
        <a:bodyPr/>
        <a:lstStyle/>
        <a:p>
          <a:r>
            <a:rPr lang="en" dirty="0"/>
            <a:t>Напоминания </a:t>
          </a:r>
          <a:endParaRPr lang="ru-RU" dirty="0"/>
        </a:p>
      </dgm:t>
    </dgm:pt>
    <dgm:pt modelId="{B7FFAC37-8F23-4278-A7CB-3C52100DA1B9}" type="parTrans" cxnId="{731152A0-D72B-4C68-B6D7-958D466396B2}">
      <dgm:prSet/>
      <dgm:spPr/>
      <dgm:t>
        <a:bodyPr/>
        <a:lstStyle/>
        <a:p>
          <a:endParaRPr lang="ru-RU"/>
        </a:p>
      </dgm:t>
    </dgm:pt>
    <dgm:pt modelId="{C870B231-7737-40F6-AAE8-8716ACE1C87D}" type="sibTrans" cxnId="{731152A0-D72B-4C68-B6D7-958D466396B2}">
      <dgm:prSet/>
      <dgm:spPr/>
      <dgm:t>
        <a:bodyPr/>
        <a:lstStyle/>
        <a:p>
          <a:endParaRPr lang="ru-RU"/>
        </a:p>
      </dgm:t>
    </dgm:pt>
    <dgm:pt modelId="{E003CAF3-F2FC-41AB-A8E5-FB60A78DEB86}">
      <dgm:prSet/>
      <dgm:spPr/>
      <dgm:t>
        <a:bodyPr/>
        <a:lstStyle/>
        <a:p>
          <a:r>
            <a:rPr lang="ru-RU" dirty="0"/>
            <a:t>Специальные </a:t>
          </a:r>
          <a:r>
            <a:rPr lang="en" dirty="0"/>
            <a:t>сценари</a:t>
          </a:r>
          <a:r>
            <a:rPr lang="ru-RU" dirty="0"/>
            <a:t>и</a:t>
          </a:r>
        </a:p>
      </dgm:t>
    </dgm:pt>
    <dgm:pt modelId="{F40C5177-5DEF-46B0-80CC-5A56A719D231}" type="parTrans" cxnId="{E95A08C7-25E2-4BE0-8573-5A87E145845D}">
      <dgm:prSet/>
      <dgm:spPr/>
      <dgm:t>
        <a:bodyPr/>
        <a:lstStyle/>
        <a:p>
          <a:endParaRPr lang="ru-RU"/>
        </a:p>
      </dgm:t>
    </dgm:pt>
    <dgm:pt modelId="{5258ABEE-EA14-4833-B219-67FC5A50E7C4}" type="sibTrans" cxnId="{E95A08C7-25E2-4BE0-8573-5A87E145845D}">
      <dgm:prSet/>
      <dgm:spPr/>
      <dgm:t>
        <a:bodyPr/>
        <a:lstStyle/>
        <a:p>
          <a:endParaRPr lang="ru-RU"/>
        </a:p>
      </dgm:t>
    </dgm:pt>
    <dgm:pt modelId="{6BA92158-5550-49B4-84E0-6210BC4AC736}">
      <dgm:prSet phldrT="[Текст]"/>
      <dgm:spPr/>
      <dgm:t>
        <a:bodyPr/>
        <a:lstStyle/>
        <a:p>
          <a:r>
            <a:rPr lang="ru-RU" dirty="0">
              <a:solidFill>
                <a:schemeClr val="accent3">
                  <a:lumMod val="50000"/>
                </a:schemeClr>
              </a:solidFill>
            </a:rPr>
            <a:t>Фото</a:t>
          </a:r>
        </a:p>
      </dgm:t>
    </dgm:pt>
    <dgm:pt modelId="{9B05BB47-C261-4CEA-9426-CAFF35CE85F9}" type="parTrans" cxnId="{86B5F00B-E190-4E4C-8DAE-6AD865210E91}">
      <dgm:prSet/>
      <dgm:spPr/>
      <dgm:t>
        <a:bodyPr/>
        <a:lstStyle/>
        <a:p>
          <a:endParaRPr lang="ru-RU"/>
        </a:p>
      </dgm:t>
    </dgm:pt>
    <dgm:pt modelId="{2BE471BE-EF01-4DDE-9590-8F025E233C51}" type="sibTrans" cxnId="{86B5F00B-E190-4E4C-8DAE-6AD865210E91}">
      <dgm:prSet/>
      <dgm:spPr/>
      <dgm:t>
        <a:bodyPr/>
        <a:lstStyle/>
        <a:p>
          <a:endParaRPr lang="ru-RU"/>
        </a:p>
      </dgm:t>
    </dgm:pt>
    <dgm:pt modelId="{F50B05B9-C914-4C46-9CA7-E6597CAB484E}">
      <dgm:prSet phldrT="[Текст]"/>
      <dgm:spPr/>
      <dgm:t>
        <a:bodyPr/>
        <a:lstStyle/>
        <a:p>
          <a:r>
            <a:rPr lang="ru-RU" dirty="0">
              <a:solidFill>
                <a:schemeClr val="accent3">
                  <a:lumMod val="50000"/>
                </a:schemeClr>
              </a:solidFill>
            </a:rPr>
            <a:t>Лекарства</a:t>
          </a:r>
        </a:p>
      </dgm:t>
    </dgm:pt>
    <dgm:pt modelId="{BD10EE4D-D3D8-4BC0-B1AB-9E2ED172DA02}" type="parTrans" cxnId="{10FC4D09-1939-4E0D-A6FF-8F1570D0234E}">
      <dgm:prSet/>
      <dgm:spPr/>
      <dgm:t>
        <a:bodyPr/>
        <a:lstStyle/>
        <a:p>
          <a:endParaRPr lang="ru-RU"/>
        </a:p>
      </dgm:t>
    </dgm:pt>
    <dgm:pt modelId="{57933673-DAD5-4756-9FA9-34E456BE208A}" type="sibTrans" cxnId="{10FC4D09-1939-4E0D-A6FF-8F1570D0234E}">
      <dgm:prSet/>
      <dgm:spPr/>
      <dgm:t>
        <a:bodyPr/>
        <a:lstStyle/>
        <a:p>
          <a:endParaRPr lang="ru-RU"/>
        </a:p>
      </dgm:t>
    </dgm:pt>
    <dgm:pt modelId="{631F265C-A2BD-4613-8890-8D7A1F197AD9}">
      <dgm:prSet phldrT="[Текст]"/>
      <dgm:spPr/>
      <dgm:t>
        <a:bodyPr/>
        <a:lstStyle/>
        <a:p>
          <a:r>
            <a:rPr lang="en-US" dirty="0">
              <a:solidFill>
                <a:schemeClr val="accent3">
                  <a:lumMod val="50000"/>
                </a:schemeClr>
              </a:solidFill>
            </a:rPr>
            <a:t>t</a:t>
          </a:r>
          <a:r>
            <a:rPr lang="ru-RU" dirty="0">
              <a:solidFill>
                <a:schemeClr val="accent3">
                  <a:lumMod val="50000"/>
                </a:schemeClr>
              </a:solidFill>
            </a:rPr>
            <a:t>, вес, АД</a:t>
          </a:r>
        </a:p>
      </dgm:t>
    </dgm:pt>
    <dgm:pt modelId="{0BC1057E-4824-4C48-9B2F-E70D08AD3447}" type="parTrans" cxnId="{C67F1038-CE60-42E0-8993-C12F1EC61E32}">
      <dgm:prSet/>
      <dgm:spPr/>
      <dgm:t>
        <a:bodyPr/>
        <a:lstStyle/>
        <a:p>
          <a:endParaRPr lang="ru-RU"/>
        </a:p>
      </dgm:t>
    </dgm:pt>
    <dgm:pt modelId="{E460DA75-EA2C-4CFF-A5FC-D232122B9E75}" type="sibTrans" cxnId="{C67F1038-CE60-42E0-8993-C12F1EC61E32}">
      <dgm:prSet/>
      <dgm:spPr/>
      <dgm:t>
        <a:bodyPr/>
        <a:lstStyle/>
        <a:p>
          <a:endParaRPr lang="ru-RU"/>
        </a:p>
      </dgm:t>
    </dgm:pt>
    <dgm:pt modelId="{0291E77C-BE5D-4EED-821F-BAA7D099FB09}">
      <dgm:prSet phldrT="[Текст]"/>
      <dgm:spPr/>
      <dgm:t>
        <a:bodyPr/>
        <a:lstStyle/>
        <a:p>
          <a:r>
            <a:rPr lang="ru-RU" dirty="0">
              <a:solidFill>
                <a:schemeClr val="accent3">
                  <a:lumMod val="50000"/>
                </a:schemeClr>
              </a:solidFill>
            </a:rPr>
            <a:t>Анализы</a:t>
          </a:r>
        </a:p>
      </dgm:t>
    </dgm:pt>
    <dgm:pt modelId="{9DB07B1B-7A44-4C8E-936D-D1386BD12A77}" type="parTrans" cxnId="{4C9618DF-9912-4158-B87E-E1EE4FC2E484}">
      <dgm:prSet/>
      <dgm:spPr/>
      <dgm:t>
        <a:bodyPr/>
        <a:lstStyle/>
        <a:p>
          <a:endParaRPr lang="ru-RU"/>
        </a:p>
      </dgm:t>
    </dgm:pt>
    <dgm:pt modelId="{957964AA-83D1-4BE0-9BAD-5FEE39F76F36}" type="sibTrans" cxnId="{4C9618DF-9912-4158-B87E-E1EE4FC2E484}">
      <dgm:prSet/>
      <dgm:spPr/>
      <dgm:t>
        <a:bodyPr/>
        <a:lstStyle/>
        <a:p>
          <a:endParaRPr lang="ru-RU"/>
        </a:p>
      </dgm:t>
    </dgm:pt>
    <dgm:pt modelId="{78BA0B44-6978-4C52-970D-4EB438CDB4D4}">
      <dgm:prSet/>
      <dgm:spPr/>
      <dgm:t>
        <a:bodyPr/>
        <a:lstStyle/>
        <a:p>
          <a:r>
            <a:rPr lang="ru-RU" dirty="0">
              <a:solidFill>
                <a:schemeClr val="accent3">
                  <a:lumMod val="50000"/>
                </a:schemeClr>
              </a:solidFill>
            </a:rPr>
            <a:t>Гипертония</a:t>
          </a:r>
        </a:p>
      </dgm:t>
    </dgm:pt>
    <dgm:pt modelId="{6B92335C-8B59-4648-BB1C-85E58B012349}" type="parTrans" cxnId="{C0B07A62-1C53-447D-A721-62E983EE04F4}">
      <dgm:prSet/>
      <dgm:spPr/>
      <dgm:t>
        <a:bodyPr/>
        <a:lstStyle/>
        <a:p>
          <a:endParaRPr lang="ru-RU"/>
        </a:p>
      </dgm:t>
    </dgm:pt>
    <dgm:pt modelId="{E8781E5C-4ECC-46AF-B0F6-E1F109C378DD}" type="sibTrans" cxnId="{C0B07A62-1C53-447D-A721-62E983EE04F4}">
      <dgm:prSet/>
      <dgm:spPr/>
      <dgm:t>
        <a:bodyPr/>
        <a:lstStyle/>
        <a:p>
          <a:endParaRPr lang="ru-RU"/>
        </a:p>
      </dgm:t>
    </dgm:pt>
    <dgm:pt modelId="{5ACE3FE1-7BB8-4573-B67F-ECF3E84BB7D3}">
      <dgm:prSet/>
      <dgm:spPr/>
      <dgm:t>
        <a:bodyPr/>
        <a:lstStyle/>
        <a:p>
          <a:r>
            <a:rPr lang="ru-RU" dirty="0">
              <a:solidFill>
                <a:schemeClr val="accent3">
                  <a:lumMod val="50000"/>
                </a:schemeClr>
              </a:solidFill>
            </a:rPr>
            <a:t>Диабет</a:t>
          </a:r>
        </a:p>
      </dgm:t>
    </dgm:pt>
    <dgm:pt modelId="{2C51A004-9D27-4784-A1D4-091D1901FB44}" type="parTrans" cxnId="{644B2575-E29D-4F7C-8908-FEEB88483234}">
      <dgm:prSet/>
      <dgm:spPr/>
      <dgm:t>
        <a:bodyPr/>
        <a:lstStyle/>
        <a:p>
          <a:endParaRPr lang="ru-RU"/>
        </a:p>
      </dgm:t>
    </dgm:pt>
    <dgm:pt modelId="{C0B4C5AD-3CB8-4363-BFB0-081F0011637F}" type="sibTrans" cxnId="{644B2575-E29D-4F7C-8908-FEEB88483234}">
      <dgm:prSet/>
      <dgm:spPr/>
      <dgm:t>
        <a:bodyPr/>
        <a:lstStyle/>
        <a:p>
          <a:endParaRPr lang="ru-RU"/>
        </a:p>
      </dgm:t>
    </dgm:pt>
    <dgm:pt modelId="{23C0C063-1A79-4571-869E-54C33F0BF126}">
      <dgm:prSet/>
      <dgm:spPr/>
      <dgm:t>
        <a:bodyPr/>
        <a:lstStyle/>
        <a:p>
          <a:r>
            <a:rPr lang="ru-RU" dirty="0">
              <a:solidFill>
                <a:schemeClr val="accent3">
                  <a:lumMod val="50000"/>
                </a:schemeClr>
              </a:solidFill>
            </a:rPr>
            <a:t>ОРВИ</a:t>
          </a:r>
        </a:p>
      </dgm:t>
    </dgm:pt>
    <dgm:pt modelId="{18B67FA7-3362-41EA-9DF4-9413E3503FFF}" type="parTrans" cxnId="{C2E2C4CC-FD7A-4CFE-BA8B-02503174A0A0}">
      <dgm:prSet/>
      <dgm:spPr/>
      <dgm:t>
        <a:bodyPr/>
        <a:lstStyle/>
        <a:p>
          <a:endParaRPr lang="ru-RU"/>
        </a:p>
      </dgm:t>
    </dgm:pt>
    <dgm:pt modelId="{0908B1C5-8254-4841-B451-787E5AF996C9}" type="sibTrans" cxnId="{C2E2C4CC-FD7A-4CFE-BA8B-02503174A0A0}">
      <dgm:prSet/>
      <dgm:spPr/>
      <dgm:t>
        <a:bodyPr/>
        <a:lstStyle/>
        <a:p>
          <a:endParaRPr lang="ru-RU"/>
        </a:p>
      </dgm:t>
    </dgm:pt>
    <dgm:pt modelId="{F5C55456-6EE5-4055-BAC7-31A41C7918C1}" type="pres">
      <dgm:prSet presAssocID="{8991F49A-1155-40EB-8ABB-0ED996DE802B}" presName="Name0" presStyleCnt="0">
        <dgm:presLayoutVars>
          <dgm:dir/>
          <dgm:animLvl val="lvl"/>
          <dgm:resizeHandles val="exact"/>
        </dgm:presLayoutVars>
      </dgm:prSet>
      <dgm:spPr/>
    </dgm:pt>
    <dgm:pt modelId="{D1D496E0-1261-4F00-A5CE-4E8A2AD85541}" type="pres">
      <dgm:prSet presAssocID="{044A379F-5F89-4EA5-810B-FC69E6C42872}" presName="composite" presStyleCnt="0"/>
      <dgm:spPr/>
    </dgm:pt>
    <dgm:pt modelId="{165A3EC5-22B8-4AD2-9FC7-CB1A2FF34DBF}" type="pres">
      <dgm:prSet presAssocID="{044A379F-5F89-4EA5-810B-FC69E6C42872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06F26199-A493-4391-8970-3DA24D508207}" type="pres">
      <dgm:prSet presAssocID="{044A379F-5F89-4EA5-810B-FC69E6C42872}" presName="desTx" presStyleLbl="alignAccFollowNode1" presStyleIdx="0" presStyleCnt="5">
        <dgm:presLayoutVars>
          <dgm:bulletEnabled val="1"/>
        </dgm:presLayoutVars>
      </dgm:prSet>
      <dgm:spPr/>
    </dgm:pt>
    <dgm:pt modelId="{3F766757-262E-4942-ABA9-B639A21C5EAA}" type="pres">
      <dgm:prSet presAssocID="{92A7DB96-F5E0-4150-A4DA-07DAA56059C8}" presName="space" presStyleCnt="0"/>
      <dgm:spPr/>
    </dgm:pt>
    <dgm:pt modelId="{C29BC27B-CA82-49EF-8DC3-C1D14080BF31}" type="pres">
      <dgm:prSet presAssocID="{5D5FE96D-3F73-419A-AA1D-CF48E8A7C698}" presName="composite" presStyleCnt="0"/>
      <dgm:spPr/>
    </dgm:pt>
    <dgm:pt modelId="{177A83C8-5372-4BC9-BADC-555CF535AA01}" type="pres">
      <dgm:prSet presAssocID="{5D5FE96D-3F73-419A-AA1D-CF48E8A7C698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86567D86-9A2F-412E-AB3D-BF186A247196}" type="pres">
      <dgm:prSet presAssocID="{5D5FE96D-3F73-419A-AA1D-CF48E8A7C698}" presName="desTx" presStyleLbl="alignAccFollowNode1" presStyleIdx="1" presStyleCnt="5">
        <dgm:presLayoutVars>
          <dgm:bulletEnabled val="1"/>
        </dgm:presLayoutVars>
      </dgm:prSet>
      <dgm:spPr/>
    </dgm:pt>
    <dgm:pt modelId="{F794B6A4-0111-4449-85C3-50B11E3D7F83}" type="pres">
      <dgm:prSet presAssocID="{04C166AB-7057-43E6-B742-B04711F66566}" presName="space" presStyleCnt="0"/>
      <dgm:spPr/>
    </dgm:pt>
    <dgm:pt modelId="{4D3CC5A6-EFFA-422F-BDEC-87A9E8CE7CE7}" type="pres">
      <dgm:prSet presAssocID="{244EF583-7EC5-412D-B89F-BAC71301C1E9}" presName="composite" presStyleCnt="0"/>
      <dgm:spPr/>
    </dgm:pt>
    <dgm:pt modelId="{72E4D277-8CF0-4B0E-851B-66571AD0ECA7}" type="pres">
      <dgm:prSet presAssocID="{244EF583-7EC5-412D-B89F-BAC71301C1E9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74A23BA8-D881-4059-9E86-882006EC5AAC}" type="pres">
      <dgm:prSet presAssocID="{244EF583-7EC5-412D-B89F-BAC71301C1E9}" presName="desTx" presStyleLbl="alignAccFollowNode1" presStyleIdx="2" presStyleCnt="5">
        <dgm:presLayoutVars>
          <dgm:bulletEnabled val="1"/>
        </dgm:presLayoutVars>
      </dgm:prSet>
      <dgm:spPr/>
    </dgm:pt>
    <dgm:pt modelId="{E3A4AC1C-B0FD-49C9-B3D4-05327FBD5ECD}" type="pres">
      <dgm:prSet presAssocID="{4FBBF2B7-C9E0-47FD-8D32-3A4B4E92F48E}" presName="space" presStyleCnt="0"/>
      <dgm:spPr/>
    </dgm:pt>
    <dgm:pt modelId="{EDDA8854-CFE1-49FC-86D0-5250E4799D66}" type="pres">
      <dgm:prSet presAssocID="{5A06322C-A4BE-4C46-B6B8-A326EF2B1CFE}" presName="composite" presStyleCnt="0"/>
      <dgm:spPr/>
    </dgm:pt>
    <dgm:pt modelId="{9A2B530D-8977-4963-B464-BE16DDA4E60E}" type="pres">
      <dgm:prSet presAssocID="{5A06322C-A4BE-4C46-B6B8-A326EF2B1CFE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D707D5FE-5DE2-4C9B-8381-1167AE215CD1}" type="pres">
      <dgm:prSet presAssocID="{5A06322C-A4BE-4C46-B6B8-A326EF2B1CFE}" presName="desTx" presStyleLbl="alignAccFollowNode1" presStyleIdx="3" presStyleCnt="5">
        <dgm:presLayoutVars>
          <dgm:bulletEnabled val="1"/>
        </dgm:presLayoutVars>
      </dgm:prSet>
      <dgm:spPr/>
    </dgm:pt>
    <dgm:pt modelId="{C9135CD4-0FCC-4304-836C-6E0AFD4AA7FA}" type="pres">
      <dgm:prSet presAssocID="{C870B231-7737-40F6-AAE8-8716ACE1C87D}" presName="space" presStyleCnt="0"/>
      <dgm:spPr/>
    </dgm:pt>
    <dgm:pt modelId="{BF47AEB1-20D1-493F-9CAC-149F20F2FD26}" type="pres">
      <dgm:prSet presAssocID="{E003CAF3-F2FC-41AB-A8E5-FB60A78DEB86}" presName="composite" presStyleCnt="0"/>
      <dgm:spPr/>
    </dgm:pt>
    <dgm:pt modelId="{621D941D-51A9-48E2-94A4-BD38D132CA43}" type="pres">
      <dgm:prSet presAssocID="{E003CAF3-F2FC-41AB-A8E5-FB60A78DEB86}" presName="parTx" presStyleLbl="alignNode1" presStyleIdx="4" presStyleCnt="5" custLinFactNeighborX="13249" custLinFactNeighborY="1343">
        <dgm:presLayoutVars>
          <dgm:chMax val="0"/>
          <dgm:chPref val="0"/>
          <dgm:bulletEnabled val="1"/>
        </dgm:presLayoutVars>
      </dgm:prSet>
      <dgm:spPr/>
    </dgm:pt>
    <dgm:pt modelId="{C17272E9-53A5-4CA4-9C27-34815194D3BA}" type="pres">
      <dgm:prSet presAssocID="{E003CAF3-F2FC-41AB-A8E5-FB60A78DEB86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A6E34202-76DC-4ED2-9027-7ED8A5A2615B}" srcId="{8991F49A-1155-40EB-8ABB-0ED996DE802B}" destId="{244EF583-7EC5-412D-B89F-BAC71301C1E9}" srcOrd="2" destOrd="0" parTransId="{3285E770-8C68-4DEF-978D-F54A598D1D09}" sibTransId="{4FBBF2B7-C9E0-47FD-8D32-3A4B4E92F48E}"/>
    <dgm:cxn modelId="{BE37AE05-48BA-42ED-9BC3-34F906899FD5}" srcId="{8991F49A-1155-40EB-8ABB-0ED996DE802B}" destId="{044A379F-5F89-4EA5-810B-FC69E6C42872}" srcOrd="0" destOrd="0" parTransId="{EF3A850E-1253-4E1A-8AD5-9CC195C3F07C}" sibTransId="{92A7DB96-F5E0-4150-A4DA-07DAA56059C8}"/>
    <dgm:cxn modelId="{3B18F805-27ED-4AE6-928A-2427ECA305FA}" type="presOf" srcId="{E003CAF3-F2FC-41AB-A8E5-FB60A78DEB86}" destId="{621D941D-51A9-48E2-94A4-BD38D132CA43}" srcOrd="0" destOrd="0" presId="urn:microsoft.com/office/officeart/2005/8/layout/hList1"/>
    <dgm:cxn modelId="{A3771406-F882-4320-8BF8-FDEBF73905EB}" type="presOf" srcId="{044A379F-5F89-4EA5-810B-FC69E6C42872}" destId="{165A3EC5-22B8-4AD2-9FC7-CB1A2FF34DBF}" srcOrd="0" destOrd="0" presId="urn:microsoft.com/office/officeart/2005/8/layout/hList1"/>
    <dgm:cxn modelId="{10FC4D09-1939-4E0D-A6FF-8F1570D0234E}" srcId="{5A06322C-A4BE-4C46-B6B8-A326EF2B1CFE}" destId="{F50B05B9-C914-4C46-9CA7-E6597CAB484E}" srcOrd="0" destOrd="0" parTransId="{BD10EE4D-D3D8-4BC0-B1AB-9E2ED172DA02}" sibTransId="{57933673-DAD5-4756-9FA9-34E456BE208A}"/>
    <dgm:cxn modelId="{86B5F00B-E190-4E4C-8DAE-6AD865210E91}" srcId="{044A379F-5F89-4EA5-810B-FC69E6C42872}" destId="{6BA92158-5550-49B4-84E0-6210BC4AC736}" srcOrd="2" destOrd="0" parTransId="{9B05BB47-C261-4CEA-9426-CAFF35CE85F9}" sibTransId="{2BE471BE-EF01-4DDE-9590-8F025E233C51}"/>
    <dgm:cxn modelId="{D85BD21B-7AB4-413D-809A-05283EBDE0D1}" srcId="{244EF583-7EC5-412D-B89F-BAC71301C1E9}" destId="{3A6019F1-3A93-41EB-B332-AFE5B367B677}" srcOrd="1" destOrd="0" parTransId="{C6CC0D43-CFA4-4A36-9CFA-E5A4D81D8ADF}" sibTransId="{1099EC05-0CF0-4445-9105-F83419A73E1D}"/>
    <dgm:cxn modelId="{C67F1038-CE60-42E0-8993-C12F1EC61E32}" srcId="{5A06322C-A4BE-4C46-B6B8-A326EF2B1CFE}" destId="{631F265C-A2BD-4613-8890-8D7A1F197AD9}" srcOrd="1" destOrd="0" parTransId="{0BC1057E-4824-4C48-9B2F-E70D08AD3447}" sibTransId="{E460DA75-EA2C-4CFF-A5FC-D232122B9E75}"/>
    <dgm:cxn modelId="{E85FCC3A-BA08-4F2F-AE54-8822EBD503B6}" srcId="{044A379F-5F89-4EA5-810B-FC69E6C42872}" destId="{98A5ED10-D454-4348-90B6-DE38FA35D899}" srcOrd="1" destOrd="0" parTransId="{01E67149-FBBD-493E-B625-EEF3A99D459E}" sibTransId="{78D06928-EA8B-4126-9AB4-3E2D9BA54473}"/>
    <dgm:cxn modelId="{69706F3B-1931-46DE-9760-BD26A325BFE7}" type="presOf" srcId="{78BA0B44-6978-4C52-970D-4EB438CDB4D4}" destId="{C17272E9-53A5-4CA4-9C27-34815194D3BA}" srcOrd="0" destOrd="0" presId="urn:microsoft.com/office/officeart/2005/8/layout/hList1"/>
    <dgm:cxn modelId="{C0B07A62-1C53-447D-A721-62E983EE04F4}" srcId="{E003CAF3-F2FC-41AB-A8E5-FB60A78DEB86}" destId="{78BA0B44-6978-4C52-970D-4EB438CDB4D4}" srcOrd="0" destOrd="0" parTransId="{6B92335C-8B59-4648-BB1C-85E58B012349}" sibTransId="{E8781E5C-4ECC-46AF-B0F6-E1F109C378DD}"/>
    <dgm:cxn modelId="{3B668045-F650-44BE-85E0-8453AA4B1D0A}" srcId="{5D5FE96D-3F73-419A-AA1D-CF48E8A7C698}" destId="{A23B2756-27B9-442C-94A9-44C9DF83D053}" srcOrd="1" destOrd="0" parTransId="{9325FBCA-A7EA-4366-92E8-22F8453BF1A0}" sibTransId="{D9D4CA26-B921-43C3-BC13-07123E391A87}"/>
    <dgm:cxn modelId="{6C37126B-12B9-4BB4-8EFF-FD86D79CF04A}" srcId="{244EF583-7EC5-412D-B89F-BAC71301C1E9}" destId="{F9BC640A-710A-4F68-A28F-CB55217AF60B}" srcOrd="0" destOrd="0" parTransId="{736020B1-2A18-4C63-A0DA-0D3C04C32ADE}" sibTransId="{6E63BF0E-CFF4-4761-95CC-1C161AB90C78}"/>
    <dgm:cxn modelId="{F5523C6F-55D9-4095-BDB9-63075AAA7047}" type="presOf" srcId="{A23B2756-27B9-442C-94A9-44C9DF83D053}" destId="{86567D86-9A2F-412E-AB3D-BF186A247196}" srcOrd="0" destOrd="1" presId="urn:microsoft.com/office/officeart/2005/8/layout/hList1"/>
    <dgm:cxn modelId="{65A64750-1C5D-4C7B-A33E-29600B9E8C69}" type="presOf" srcId="{8991F49A-1155-40EB-8ABB-0ED996DE802B}" destId="{F5C55456-6EE5-4055-BAC7-31A41C7918C1}" srcOrd="0" destOrd="0" presId="urn:microsoft.com/office/officeart/2005/8/layout/hList1"/>
    <dgm:cxn modelId="{AF925752-B197-41E0-B7D0-B02E4FF197B1}" type="presOf" srcId="{AD27EE4C-C27E-4633-A2B2-483086EB917B}" destId="{06F26199-A493-4391-8970-3DA24D508207}" srcOrd="0" destOrd="0" presId="urn:microsoft.com/office/officeart/2005/8/layout/hList1"/>
    <dgm:cxn modelId="{644B2575-E29D-4F7C-8908-FEEB88483234}" srcId="{E003CAF3-F2FC-41AB-A8E5-FB60A78DEB86}" destId="{5ACE3FE1-7BB8-4573-B67F-ECF3E84BB7D3}" srcOrd="1" destOrd="0" parTransId="{2C51A004-9D27-4784-A1D4-091D1901FB44}" sibTransId="{C0B4C5AD-3CB8-4363-BFB0-081F0011637F}"/>
    <dgm:cxn modelId="{DEBC0056-194C-4D51-A636-467338102C29}" type="presOf" srcId="{4C4B3F5E-E8D5-4F99-8E56-4E1739FF09E0}" destId="{86567D86-9A2F-412E-AB3D-BF186A247196}" srcOrd="0" destOrd="0" presId="urn:microsoft.com/office/officeart/2005/8/layout/hList1"/>
    <dgm:cxn modelId="{ED7F4956-9A24-402E-9D5F-D9C06497C838}" type="presOf" srcId="{98A5ED10-D454-4348-90B6-DE38FA35D899}" destId="{06F26199-A493-4391-8970-3DA24D508207}" srcOrd="0" destOrd="1" presId="urn:microsoft.com/office/officeart/2005/8/layout/hList1"/>
    <dgm:cxn modelId="{DDDBE877-8C08-442C-A3F2-F66F7FD8DFA5}" type="presOf" srcId="{0291E77C-BE5D-4EED-821F-BAA7D099FB09}" destId="{D707D5FE-5DE2-4C9B-8381-1167AE215CD1}" srcOrd="0" destOrd="2" presId="urn:microsoft.com/office/officeart/2005/8/layout/hList1"/>
    <dgm:cxn modelId="{925F539E-D829-4FCF-B7A1-ACD76F2AE5FB}" srcId="{8991F49A-1155-40EB-8ABB-0ED996DE802B}" destId="{5D5FE96D-3F73-419A-AA1D-CF48E8A7C698}" srcOrd="1" destOrd="0" parTransId="{1D6FC0A8-1BC0-4518-82A1-793D2A7B5B2A}" sibTransId="{04C166AB-7057-43E6-B742-B04711F66566}"/>
    <dgm:cxn modelId="{731152A0-D72B-4C68-B6D7-958D466396B2}" srcId="{8991F49A-1155-40EB-8ABB-0ED996DE802B}" destId="{5A06322C-A4BE-4C46-B6B8-A326EF2B1CFE}" srcOrd="3" destOrd="0" parTransId="{B7FFAC37-8F23-4278-A7CB-3C52100DA1B9}" sibTransId="{C870B231-7737-40F6-AAE8-8716ACE1C87D}"/>
    <dgm:cxn modelId="{5F4DD4A9-1610-4A75-A721-6AAD0319907F}" type="presOf" srcId="{F50B05B9-C914-4C46-9CA7-E6597CAB484E}" destId="{D707D5FE-5DE2-4C9B-8381-1167AE215CD1}" srcOrd="0" destOrd="0" presId="urn:microsoft.com/office/officeart/2005/8/layout/hList1"/>
    <dgm:cxn modelId="{8C0D24B2-21FC-4C0B-B9B4-1D701DE61174}" type="presOf" srcId="{5D5FE96D-3F73-419A-AA1D-CF48E8A7C698}" destId="{177A83C8-5372-4BC9-BADC-555CF535AA01}" srcOrd="0" destOrd="0" presId="urn:microsoft.com/office/officeart/2005/8/layout/hList1"/>
    <dgm:cxn modelId="{A29D67B5-F0D4-434A-BF2E-94BB273965B8}" type="presOf" srcId="{5A06322C-A4BE-4C46-B6B8-A326EF2B1CFE}" destId="{9A2B530D-8977-4963-B464-BE16DDA4E60E}" srcOrd="0" destOrd="0" presId="urn:microsoft.com/office/officeart/2005/8/layout/hList1"/>
    <dgm:cxn modelId="{F19561BA-8358-45BB-813A-3370A93D3B64}" type="presOf" srcId="{3A6019F1-3A93-41EB-B332-AFE5B367B677}" destId="{74A23BA8-D881-4059-9E86-882006EC5AAC}" srcOrd="0" destOrd="1" presId="urn:microsoft.com/office/officeart/2005/8/layout/hList1"/>
    <dgm:cxn modelId="{E95A08C7-25E2-4BE0-8573-5A87E145845D}" srcId="{8991F49A-1155-40EB-8ABB-0ED996DE802B}" destId="{E003CAF3-F2FC-41AB-A8E5-FB60A78DEB86}" srcOrd="4" destOrd="0" parTransId="{F40C5177-5DEF-46B0-80CC-5A56A719D231}" sibTransId="{5258ABEE-EA14-4833-B219-67FC5A50E7C4}"/>
    <dgm:cxn modelId="{C2E2C4CC-FD7A-4CFE-BA8B-02503174A0A0}" srcId="{E003CAF3-F2FC-41AB-A8E5-FB60A78DEB86}" destId="{23C0C063-1A79-4571-869E-54C33F0BF126}" srcOrd="2" destOrd="0" parTransId="{18B67FA7-3362-41EA-9DF4-9413E3503FFF}" sibTransId="{0908B1C5-8254-4841-B451-787E5AF996C9}"/>
    <dgm:cxn modelId="{143E64D1-4804-4447-92C0-4022D2672235}" srcId="{044A379F-5F89-4EA5-810B-FC69E6C42872}" destId="{AD27EE4C-C27E-4633-A2B2-483086EB917B}" srcOrd="0" destOrd="0" parTransId="{7836C521-F190-4590-BB60-31894A5F2B4F}" sibTransId="{815C7493-57BB-4D2D-A165-D5D71EB85041}"/>
    <dgm:cxn modelId="{340B55D4-9513-441F-9EA0-E89C423719AF}" type="presOf" srcId="{23C0C063-1A79-4571-869E-54C33F0BF126}" destId="{C17272E9-53A5-4CA4-9C27-34815194D3BA}" srcOrd="0" destOrd="2" presId="urn:microsoft.com/office/officeart/2005/8/layout/hList1"/>
    <dgm:cxn modelId="{03E1DADD-90FF-485F-93E0-6AF8AEC98DAE}" type="presOf" srcId="{5ACE3FE1-7BB8-4573-B67F-ECF3E84BB7D3}" destId="{C17272E9-53A5-4CA4-9C27-34815194D3BA}" srcOrd="0" destOrd="1" presId="urn:microsoft.com/office/officeart/2005/8/layout/hList1"/>
    <dgm:cxn modelId="{4C9618DF-9912-4158-B87E-E1EE4FC2E484}" srcId="{5A06322C-A4BE-4C46-B6B8-A326EF2B1CFE}" destId="{0291E77C-BE5D-4EED-821F-BAA7D099FB09}" srcOrd="2" destOrd="0" parTransId="{9DB07B1B-7A44-4C8E-936D-D1386BD12A77}" sibTransId="{957964AA-83D1-4BE0-9BAD-5FEE39F76F36}"/>
    <dgm:cxn modelId="{40638FE1-9EAA-4C92-A98E-20F80693AA7D}" srcId="{5D5FE96D-3F73-419A-AA1D-CF48E8A7C698}" destId="{4C4B3F5E-E8D5-4F99-8E56-4E1739FF09E0}" srcOrd="0" destOrd="0" parTransId="{14E639BD-A67C-4D67-A4CD-03B3B3FC2E26}" sibTransId="{F273778A-D00F-49F2-A7DC-8BFD6D4A995E}"/>
    <dgm:cxn modelId="{A0A365E5-892F-4034-8F6B-05B746A2F704}" type="presOf" srcId="{6BA92158-5550-49B4-84E0-6210BC4AC736}" destId="{06F26199-A493-4391-8970-3DA24D508207}" srcOrd="0" destOrd="2" presId="urn:microsoft.com/office/officeart/2005/8/layout/hList1"/>
    <dgm:cxn modelId="{95648DEA-ABB2-472E-8BCD-C8E635AFAA1B}" type="presOf" srcId="{244EF583-7EC5-412D-B89F-BAC71301C1E9}" destId="{72E4D277-8CF0-4B0E-851B-66571AD0ECA7}" srcOrd="0" destOrd="0" presId="urn:microsoft.com/office/officeart/2005/8/layout/hList1"/>
    <dgm:cxn modelId="{8234ABFB-1E02-4E0A-A9F8-B010BCDCA2B2}" type="presOf" srcId="{F9BC640A-710A-4F68-A28F-CB55217AF60B}" destId="{74A23BA8-D881-4059-9E86-882006EC5AAC}" srcOrd="0" destOrd="0" presId="urn:microsoft.com/office/officeart/2005/8/layout/hList1"/>
    <dgm:cxn modelId="{612AC3FC-377D-417B-84B3-746EA2D5B232}" type="presOf" srcId="{631F265C-A2BD-4613-8890-8D7A1F197AD9}" destId="{D707D5FE-5DE2-4C9B-8381-1167AE215CD1}" srcOrd="0" destOrd="1" presId="urn:microsoft.com/office/officeart/2005/8/layout/hList1"/>
    <dgm:cxn modelId="{913C5DFC-005F-4D04-B99E-990D24ED8D83}" type="presParOf" srcId="{F5C55456-6EE5-4055-BAC7-31A41C7918C1}" destId="{D1D496E0-1261-4F00-A5CE-4E8A2AD85541}" srcOrd="0" destOrd="0" presId="urn:microsoft.com/office/officeart/2005/8/layout/hList1"/>
    <dgm:cxn modelId="{2C0E0B91-954C-467A-8601-1E336D79D82D}" type="presParOf" srcId="{D1D496E0-1261-4F00-A5CE-4E8A2AD85541}" destId="{165A3EC5-22B8-4AD2-9FC7-CB1A2FF34DBF}" srcOrd="0" destOrd="0" presId="urn:microsoft.com/office/officeart/2005/8/layout/hList1"/>
    <dgm:cxn modelId="{499B1EBF-9550-4010-8ECC-8F64706ABFF4}" type="presParOf" srcId="{D1D496E0-1261-4F00-A5CE-4E8A2AD85541}" destId="{06F26199-A493-4391-8970-3DA24D508207}" srcOrd="1" destOrd="0" presId="urn:microsoft.com/office/officeart/2005/8/layout/hList1"/>
    <dgm:cxn modelId="{9686A8F2-01DD-47CE-93E0-155173FC31CA}" type="presParOf" srcId="{F5C55456-6EE5-4055-BAC7-31A41C7918C1}" destId="{3F766757-262E-4942-ABA9-B639A21C5EAA}" srcOrd="1" destOrd="0" presId="urn:microsoft.com/office/officeart/2005/8/layout/hList1"/>
    <dgm:cxn modelId="{1CDECB40-2232-4F3E-B17B-5B2B193D8887}" type="presParOf" srcId="{F5C55456-6EE5-4055-BAC7-31A41C7918C1}" destId="{C29BC27B-CA82-49EF-8DC3-C1D14080BF31}" srcOrd="2" destOrd="0" presId="urn:microsoft.com/office/officeart/2005/8/layout/hList1"/>
    <dgm:cxn modelId="{F476DCB4-8473-4A51-B0F0-496C32D1238F}" type="presParOf" srcId="{C29BC27B-CA82-49EF-8DC3-C1D14080BF31}" destId="{177A83C8-5372-4BC9-BADC-555CF535AA01}" srcOrd="0" destOrd="0" presId="urn:microsoft.com/office/officeart/2005/8/layout/hList1"/>
    <dgm:cxn modelId="{155086BF-5015-46E0-94D1-C787F3A35470}" type="presParOf" srcId="{C29BC27B-CA82-49EF-8DC3-C1D14080BF31}" destId="{86567D86-9A2F-412E-AB3D-BF186A247196}" srcOrd="1" destOrd="0" presId="urn:microsoft.com/office/officeart/2005/8/layout/hList1"/>
    <dgm:cxn modelId="{AEAC2827-FC43-45BC-BE6D-F07BBE6D7F0B}" type="presParOf" srcId="{F5C55456-6EE5-4055-BAC7-31A41C7918C1}" destId="{F794B6A4-0111-4449-85C3-50B11E3D7F83}" srcOrd="3" destOrd="0" presId="urn:microsoft.com/office/officeart/2005/8/layout/hList1"/>
    <dgm:cxn modelId="{D3099734-2F3E-4EA3-8CD8-8B28FA30ED54}" type="presParOf" srcId="{F5C55456-6EE5-4055-BAC7-31A41C7918C1}" destId="{4D3CC5A6-EFFA-422F-BDEC-87A9E8CE7CE7}" srcOrd="4" destOrd="0" presId="urn:microsoft.com/office/officeart/2005/8/layout/hList1"/>
    <dgm:cxn modelId="{651D634A-AC25-4113-9EBF-8471206B86FE}" type="presParOf" srcId="{4D3CC5A6-EFFA-422F-BDEC-87A9E8CE7CE7}" destId="{72E4D277-8CF0-4B0E-851B-66571AD0ECA7}" srcOrd="0" destOrd="0" presId="urn:microsoft.com/office/officeart/2005/8/layout/hList1"/>
    <dgm:cxn modelId="{C8D68B44-E468-4592-A5DA-DF28DF67D463}" type="presParOf" srcId="{4D3CC5A6-EFFA-422F-BDEC-87A9E8CE7CE7}" destId="{74A23BA8-D881-4059-9E86-882006EC5AAC}" srcOrd="1" destOrd="0" presId="urn:microsoft.com/office/officeart/2005/8/layout/hList1"/>
    <dgm:cxn modelId="{2D49FDF1-7754-40F8-83B5-44EAB8066921}" type="presParOf" srcId="{F5C55456-6EE5-4055-BAC7-31A41C7918C1}" destId="{E3A4AC1C-B0FD-49C9-B3D4-05327FBD5ECD}" srcOrd="5" destOrd="0" presId="urn:microsoft.com/office/officeart/2005/8/layout/hList1"/>
    <dgm:cxn modelId="{9E883F6C-54E5-41C8-BDE0-061AC5AFAF5C}" type="presParOf" srcId="{F5C55456-6EE5-4055-BAC7-31A41C7918C1}" destId="{EDDA8854-CFE1-49FC-86D0-5250E4799D66}" srcOrd="6" destOrd="0" presId="urn:microsoft.com/office/officeart/2005/8/layout/hList1"/>
    <dgm:cxn modelId="{84C4AB9D-D8C1-462B-A590-CB474F418954}" type="presParOf" srcId="{EDDA8854-CFE1-49FC-86D0-5250E4799D66}" destId="{9A2B530D-8977-4963-B464-BE16DDA4E60E}" srcOrd="0" destOrd="0" presId="urn:microsoft.com/office/officeart/2005/8/layout/hList1"/>
    <dgm:cxn modelId="{77409F2D-E269-4329-A86B-1DC45E2BC75F}" type="presParOf" srcId="{EDDA8854-CFE1-49FC-86D0-5250E4799D66}" destId="{D707D5FE-5DE2-4C9B-8381-1167AE215CD1}" srcOrd="1" destOrd="0" presId="urn:microsoft.com/office/officeart/2005/8/layout/hList1"/>
    <dgm:cxn modelId="{E26503F4-BC1A-49DE-8164-0262312915E0}" type="presParOf" srcId="{F5C55456-6EE5-4055-BAC7-31A41C7918C1}" destId="{C9135CD4-0FCC-4304-836C-6E0AFD4AA7FA}" srcOrd="7" destOrd="0" presId="urn:microsoft.com/office/officeart/2005/8/layout/hList1"/>
    <dgm:cxn modelId="{99ACA8D1-C59D-466C-93E2-089CC653BFA9}" type="presParOf" srcId="{F5C55456-6EE5-4055-BAC7-31A41C7918C1}" destId="{BF47AEB1-20D1-493F-9CAC-149F20F2FD26}" srcOrd="8" destOrd="0" presId="urn:microsoft.com/office/officeart/2005/8/layout/hList1"/>
    <dgm:cxn modelId="{ABFA1202-98BD-47A7-9067-EDEA86F7AC50}" type="presParOf" srcId="{BF47AEB1-20D1-493F-9CAC-149F20F2FD26}" destId="{621D941D-51A9-48E2-94A4-BD38D132CA43}" srcOrd="0" destOrd="0" presId="urn:microsoft.com/office/officeart/2005/8/layout/hList1"/>
    <dgm:cxn modelId="{CF6F90AB-E9C9-40B9-A996-43C7ACEEAABA}" type="presParOf" srcId="{BF47AEB1-20D1-493F-9CAC-149F20F2FD26}" destId="{C17272E9-53A5-4CA4-9C27-34815194D3BA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5A3EC5-22B8-4AD2-9FC7-CB1A2FF34DBF}">
      <dsp:nvSpPr>
        <dsp:cNvPr id="0" name=""/>
        <dsp:cNvSpPr/>
      </dsp:nvSpPr>
      <dsp:spPr>
        <a:xfrm>
          <a:off x="3721" y="307129"/>
          <a:ext cx="1426389" cy="5289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100" kern="1200" dirty="0"/>
            <a:t>Дистанционное общение</a:t>
          </a:r>
          <a:endParaRPr lang="ru-RU" sz="1100" kern="1200" dirty="0"/>
        </a:p>
      </dsp:txBody>
      <dsp:txXfrm>
        <a:off x="3721" y="307129"/>
        <a:ext cx="1426389" cy="528924"/>
      </dsp:txXfrm>
    </dsp:sp>
    <dsp:sp modelId="{06F26199-A493-4391-8970-3DA24D508207}">
      <dsp:nvSpPr>
        <dsp:cNvPr id="0" name=""/>
        <dsp:cNvSpPr/>
      </dsp:nvSpPr>
      <dsp:spPr>
        <a:xfrm>
          <a:off x="3721" y="836054"/>
          <a:ext cx="1426389" cy="6340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solidFill>
                <a:schemeClr val="accent3">
                  <a:lumMod val="50000"/>
                </a:schemeClr>
              </a:solidFill>
            </a:rPr>
            <a:t>Сообщения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solidFill>
                <a:schemeClr val="accent3">
                  <a:lumMod val="50000"/>
                </a:schemeClr>
              </a:solidFill>
            </a:rPr>
            <a:t>Видео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solidFill>
                <a:schemeClr val="accent3">
                  <a:lumMod val="50000"/>
                </a:schemeClr>
              </a:solidFill>
            </a:rPr>
            <a:t>Фото</a:t>
          </a:r>
        </a:p>
      </dsp:txBody>
      <dsp:txXfrm>
        <a:off x="3721" y="836054"/>
        <a:ext cx="1426389" cy="634094"/>
      </dsp:txXfrm>
    </dsp:sp>
    <dsp:sp modelId="{177A83C8-5372-4BC9-BADC-555CF535AA01}">
      <dsp:nvSpPr>
        <dsp:cNvPr id="0" name=""/>
        <dsp:cNvSpPr/>
      </dsp:nvSpPr>
      <dsp:spPr>
        <a:xfrm>
          <a:off x="1629805" y="307129"/>
          <a:ext cx="1426389" cy="5289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100" kern="1200" dirty="0"/>
            <a:t>Комплексное информирование женщины</a:t>
          </a:r>
          <a:endParaRPr lang="ru-RU" sz="1100" kern="1200" dirty="0"/>
        </a:p>
      </dsp:txBody>
      <dsp:txXfrm>
        <a:off x="1629805" y="307129"/>
        <a:ext cx="1426389" cy="528924"/>
      </dsp:txXfrm>
    </dsp:sp>
    <dsp:sp modelId="{86567D86-9A2F-412E-AB3D-BF186A247196}">
      <dsp:nvSpPr>
        <dsp:cNvPr id="0" name=""/>
        <dsp:cNvSpPr/>
      </dsp:nvSpPr>
      <dsp:spPr>
        <a:xfrm>
          <a:off x="1629805" y="836054"/>
          <a:ext cx="1426389" cy="6340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solidFill>
                <a:schemeClr val="accent3">
                  <a:lumMod val="50000"/>
                </a:schemeClr>
              </a:solidFill>
            </a:rPr>
            <a:t>О неделе беременности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solidFill>
                <a:schemeClr val="accent3">
                  <a:lumMod val="50000"/>
                </a:schemeClr>
              </a:solidFill>
            </a:rPr>
            <a:t>Образе жизни</a:t>
          </a:r>
        </a:p>
      </dsp:txBody>
      <dsp:txXfrm>
        <a:off x="1629805" y="836054"/>
        <a:ext cx="1426389" cy="634094"/>
      </dsp:txXfrm>
    </dsp:sp>
    <dsp:sp modelId="{72E4D277-8CF0-4B0E-851B-66571AD0ECA7}">
      <dsp:nvSpPr>
        <dsp:cNvPr id="0" name=""/>
        <dsp:cNvSpPr/>
      </dsp:nvSpPr>
      <dsp:spPr>
        <a:xfrm>
          <a:off x="3255890" y="307129"/>
          <a:ext cx="1426389" cy="5289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100" kern="1200" dirty="0"/>
            <a:t>Сигнальная информация </a:t>
          </a:r>
          <a:endParaRPr lang="ru-RU" sz="1100" kern="1200" dirty="0"/>
        </a:p>
      </dsp:txBody>
      <dsp:txXfrm>
        <a:off x="3255890" y="307129"/>
        <a:ext cx="1426389" cy="528924"/>
      </dsp:txXfrm>
    </dsp:sp>
    <dsp:sp modelId="{74A23BA8-D881-4059-9E86-882006EC5AAC}">
      <dsp:nvSpPr>
        <dsp:cNvPr id="0" name=""/>
        <dsp:cNvSpPr/>
      </dsp:nvSpPr>
      <dsp:spPr>
        <a:xfrm>
          <a:off x="3255890" y="836054"/>
          <a:ext cx="1426389" cy="6340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solidFill>
                <a:schemeClr val="accent3">
                  <a:lumMod val="50000"/>
                </a:schemeClr>
              </a:solidFill>
            </a:rPr>
            <a:t>Экстренные уведомления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solidFill>
                <a:schemeClr val="accent3">
                  <a:lumMod val="50000"/>
                </a:schemeClr>
              </a:solidFill>
            </a:rPr>
            <a:t>Графики </a:t>
          </a:r>
        </a:p>
      </dsp:txBody>
      <dsp:txXfrm>
        <a:off x="3255890" y="836054"/>
        <a:ext cx="1426389" cy="634094"/>
      </dsp:txXfrm>
    </dsp:sp>
    <dsp:sp modelId="{9A2B530D-8977-4963-B464-BE16DDA4E60E}">
      <dsp:nvSpPr>
        <dsp:cNvPr id="0" name=""/>
        <dsp:cNvSpPr/>
      </dsp:nvSpPr>
      <dsp:spPr>
        <a:xfrm>
          <a:off x="4881974" y="307129"/>
          <a:ext cx="1426389" cy="5289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100" kern="1200" dirty="0"/>
            <a:t>Напоминания </a:t>
          </a:r>
          <a:endParaRPr lang="ru-RU" sz="1100" kern="1200" dirty="0"/>
        </a:p>
      </dsp:txBody>
      <dsp:txXfrm>
        <a:off x="4881974" y="307129"/>
        <a:ext cx="1426389" cy="528924"/>
      </dsp:txXfrm>
    </dsp:sp>
    <dsp:sp modelId="{D707D5FE-5DE2-4C9B-8381-1167AE215CD1}">
      <dsp:nvSpPr>
        <dsp:cNvPr id="0" name=""/>
        <dsp:cNvSpPr/>
      </dsp:nvSpPr>
      <dsp:spPr>
        <a:xfrm>
          <a:off x="4881974" y="836054"/>
          <a:ext cx="1426389" cy="6340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solidFill>
                <a:schemeClr val="accent3">
                  <a:lumMod val="50000"/>
                </a:schemeClr>
              </a:solidFill>
            </a:rPr>
            <a:t>Лекарства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solidFill>
                <a:schemeClr val="accent3">
                  <a:lumMod val="50000"/>
                </a:schemeClr>
              </a:solidFill>
            </a:rPr>
            <a:t>t</a:t>
          </a:r>
          <a:r>
            <a:rPr lang="ru-RU" sz="1100" kern="1200" dirty="0">
              <a:solidFill>
                <a:schemeClr val="accent3">
                  <a:lumMod val="50000"/>
                </a:schemeClr>
              </a:solidFill>
            </a:rPr>
            <a:t>, вес, АД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solidFill>
                <a:schemeClr val="accent3">
                  <a:lumMod val="50000"/>
                </a:schemeClr>
              </a:solidFill>
            </a:rPr>
            <a:t>Анализы</a:t>
          </a:r>
        </a:p>
      </dsp:txBody>
      <dsp:txXfrm>
        <a:off x="4881974" y="836054"/>
        <a:ext cx="1426389" cy="634094"/>
      </dsp:txXfrm>
    </dsp:sp>
    <dsp:sp modelId="{621D941D-51A9-48E2-94A4-BD38D132CA43}">
      <dsp:nvSpPr>
        <dsp:cNvPr id="0" name=""/>
        <dsp:cNvSpPr/>
      </dsp:nvSpPr>
      <dsp:spPr>
        <a:xfrm>
          <a:off x="6511780" y="314233"/>
          <a:ext cx="1426389" cy="5289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Специальные </a:t>
          </a:r>
          <a:r>
            <a:rPr lang="en" sz="1100" kern="1200" dirty="0"/>
            <a:t>сценари</a:t>
          </a:r>
          <a:r>
            <a:rPr lang="ru-RU" sz="1100" kern="1200" dirty="0"/>
            <a:t>и</a:t>
          </a:r>
        </a:p>
      </dsp:txBody>
      <dsp:txXfrm>
        <a:off x="6511780" y="314233"/>
        <a:ext cx="1426389" cy="528924"/>
      </dsp:txXfrm>
    </dsp:sp>
    <dsp:sp modelId="{C17272E9-53A5-4CA4-9C27-34815194D3BA}">
      <dsp:nvSpPr>
        <dsp:cNvPr id="0" name=""/>
        <dsp:cNvSpPr/>
      </dsp:nvSpPr>
      <dsp:spPr>
        <a:xfrm>
          <a:off x="6508059" y="836054"/>
          <a:ext cx="1426389" cy="6340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solidFill>
                <a:schemeClr val="accent3">
                  <a:lumMod val="50000"/>
                </a:schemeClr>
              </a:solidFill>
            </a:rPr>
            <a:t>Гипертония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solidFill>
                <a:schemeClr val="accent3">
                  <a:lumMod val="50000"/>
                </a:schemeClr>
              </a:solidFill>
            </a:rPr>
            <a:t>Диабет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solidFill>
                <a:schemeClr val="accent3">
                  <a:lumMod val="50000"/>
                </a:schemeClr>
              </a:solidFill>
            </a:rPr>
            <a:t>ОРВИ</a:t>
          </a:r>
        </a:p>
      </dsp:txBody>
      <dsp:txXfrm>
        <a:off x="6508059" y="836054"/>
        <a:ext cx="1426389" cy="634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7cf553ac2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27cf553ac2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27cf553ac27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000A4-DF0F-D830-810D-24D959153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669F983-E24E-01F7-FF38-F9A55FEC66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E28CBEB-AFF4-62A6-81B2-8A85D07E6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01652C-22C9-91C5-8BB5-6DA563C28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FB5F54-3E42-E746-BE5F-5B64D8974FC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717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7cf553ac27_1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7cf553ac27_1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FB5F54-3E42-E746-BE5F-5B64D8974FC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133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7cf553ac27_1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7cf553ac27_1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337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7cf553ac27_1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7cf553ac27_1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7913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7cf553ac27_1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7cf553ac27_1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0608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7f343a6347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27f343a6347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27f343a6347_0_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7cf553ac2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27cf553ac2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27cf553ac27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6558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7cf553ac27_1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7cf553ac27_1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7cf553ac27_1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7cf553ac27_1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7cf553ac27_1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7cf553ac27_1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7cf553ac27_1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7cf553ac27_1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7cf553ac27_1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7cf553ac27_1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7cf553ac27_1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7cf553ac27_1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FB5F54-3E42-E746-BE5F-5B64D8974FC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069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1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1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4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7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BBA5BA1-A7EC-A604-FDF3-39613B1BE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1BAB2-76B3-4FBC-B8B7-3CE1E47B8B97}" type="datetimeFigureOut">
              <a:rPr lang="ru-RU" smtClean="0"/>
              <a:t>02.04.2024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F67577-45D3-0FF3-59B4-8789068A1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BA71F34-9755-8E0C-6811-935DEAE00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1632D-2A2B-4247-8433-235397E3D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826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24675" y="4767264"/>
            <a:ext cx="2057400" cy="273844"/>
          </a:xfrm>
        </p:spPr>
        <p:txBody>
          <a:bodyPr/>
          <a:lstStyle/>
          <a:p>
            <a:fld id="{6DF95B6E-60D8-4EE9-B706-36EB5BCA60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36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">
    <p:bg>
      <p:bgPr>
        <a:solidFill>
          <a:srgbClr val="E8E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-up of a building&#10;&#10;Description automatically generated with low confidence">
            <a:extLst>
              <a:ext uri="{FF2B5EF4-FFF2-40B4-BE49-F238E27FC236}">
                <a16:creationId xmlns:a16="http://schemas.microsoft.com/office/drawing/2014/main" id="{B746DC0A-B363-4885-A24A-332DE981A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7" r="12845" b="-1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7EEAA0B-AADB-463A-9F47-F295803ED3D0}"/>
              </a:ext>
            </a:extLst>
          </p:cNvPr>
          <p:cNvSpPr/>
          <p:nvPr/>
        </p:nvSpPr>
        <p:spPr>
          <a:xfrm rot="16200000" flipV="1">
            <a:off x="3279392" y="-731754"/>
            <a:ext cx="2585217" cy="9144000"/>
          </a:xfrm>
          <a:custGeom>
            <a:avLst/>
            <a:gdLst>
              <a:gd name="connsiteX0" fmla="*/ 3446956 w 3446956"/>
              <a:gd name="connsiteY0" fmla="*/ 0 h 12192000"/>
              <a:gd name="connsiteX1" fmla="*/ 0 w 3446956"/>
              <a:gd name="connsiteY1" fmla="*/ 1 h 12192000"/>
              <a:gd name="connsiteX2" fmla="*/ 1 w 3446956"/>
              <a:gd name="connsiteY2" fmla="*/ 12192000 h 12192000"/>
              <a:gd name="connsiteX3" fmla="*/ 1245082 w 3446956"/>
              <a:gd name="connsiteY3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6956" h="12192000">
                <a:moveTo>
                  <a:pt x="3446956" y="0"/>
                </a:moveTo>
                <a:lnTo>
                  <a:pt x="0" y="1"/>
                </a:lnTo>
                <a:lnTo>
                  <a:pt x="1" y="12192000"/>
                </a:lnTo>
                <a:lnTo>
                  <a:pt x="1245082" y="1219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105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DC0FE26-9A73-4340-94A5-26E3B01BA4B2}"/>
              </a:ext>
            </a:extLst>
          </p:cNvPr>
          <p:cNvSpPr/>
          <p:nvPr/>
        </p:nvSpPr>
        <p:spPr>
          <a:xfrm rot="16200000" flipV="1">
            <a:off x="4071131" y="1230776"/>
            <a:ext cx="2781299" cy="5044148"/>
          </a:xfrm>
          <a:custGeom>
            <a:avLst/>
            <a:gdLst>
              <a:gd name="connsiteX0" fmla="*/ 3708399 w 3708399"/>
              <a:gd name="connsiteY0" fmla="*/ 0 h 6725531"/>
              <a:gd name="connsiteX1" fmla="*/ 0 w 3708399"/>
              <a:gd name="connsiteY1" fmla="*/ 1 h 6725531"/>
              <a:gd name="connsiteX2" fmla="*/ 0 w 3708399"/>
              <a:gd name="connsiteY2" fmla="*/ 6720344 h 6725531"/>
              <a:gd name="connsiteX3" fmla="*/ 2557065 w 3708399"/>
              <a:gd name="connsiteY3" fmla="*/ 6725531 h 672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399" h="6725531">
                <a:moveTo>
                  <a:pt x="3708399" y="0"/>
                </a:moveTo>
                <a:lnTo>
                  <a:pt x="0" y="1"/>
                </a:lnTo>
                <a:lnTo>
                  <a:pt x="0" y="6720344"/>
                </a:lnTo>
                <a:lnTo>
                  <a:pt x="2557065" y="6725531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97000">
                <a:schemeClr val="bg1">
                  <a:alpha val="46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RU" sz="105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2F8046-E18F-304A-94C9-5E9DB8C4CC39}"/>
              </a:ext>
            </a:extLst>
          </p:cNvPr>
          <p:cNvCxnSpPr>
            <a:cxnSpLocks/>
          </p:cNvCxnSpPr>
          <p:nvPr/>
        </p:nvCxnSpPr>
        <p:spPr>
          <a:xfrm rot="5400000">
            <a:off x="3929172" y="4256697"/>
            <a:ext cx="1269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7">
            <a:extLst>
              <a:ext uri="{FF2B5EF4-FFF2-40B4-BE49-F238E27FC236}">
                <a16:creationId xmlns:a16="http://schemas.microsoft.com/office/drawing/2014/main" id="{1F174F76-79D2-704D-8B6F-8BDC2FEED2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662" y="378995"/>
            <a:ext cx="5985280" cy="1757497"/>
          </a:xfrm>
        </p:spPr>
        <p:txBody>
          <a:bodyPr tIns="0" bIns="0" anchor="t" anchorCtr="0">
            <a:noAutofit/>
          </a:bodyPr>
          <a:lstStyle>
            <a:lvl1pPr>
              <a:lnSpc>
                <a:spcPts val="2985"/>
              </a:lnSpc>
              <a:defRPr sz="3300" b="0" i="0">
                <a:solidFill>
                  <a:schemeClr val="bg1"/>
                </a:solidFill>
                <a:latin typeface="Raleway SemiBold" pitchFamily="50" charset="-52"/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презентации</a:t>
            </a:r>
            <a:endParaRPr lang="en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60E396-B81D-9946-806B-1B35DCC5A7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2846" y="3581030"/>
            <a:ext cx="3124684" cy="1352714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buNone/>
              <a:defRPr lang="en-RU" sz="788" b="0" i="0" kern="1200" cap="all" spc="3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Сноска </a:t>
            </a:r>
            <a:r>
              <a:rPr lang="en-GB" dirty="0"/>
              <a:t>/ </a:t>
            </a:r>
            <a:r>
              <a:rPr lang="ru-RU" dirty="0"/>
              <a:t>дата </a:t>
            </a:r>
            <a:r>
              <a:rPr lang="en-GB" dirty="0"/>
              <a:t>/</a:t>
            </a:r>
            <a:r>
              <a:rPr lang="ru-RU" dirty="0"/>
              <a:t>имя</a:t>
            </a:r>
            <a:endParaRPr lang="en-RU" dirty="0"/>
          </a:p>
        </p:txBody>
      </p:sp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1237F8F-D193-4F40-96A4-C4086B87F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65" y="4563320"/>
            <a:ext cx="3124684" cy="370424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E98C284-7701-4324-8288-C17EB7EEE32D}"/>
              </a:ext>
            </a:extLst>
          </p:cNvPr>
          <p:cNvSpPr/>
          <p:nvPr/>
        </p:nvSpPr>
        <p:spPr>
          <a:xfrm rot="16200000" flipV="1">
            <a:off x="4071131" y="1230776"/>
            <a:ext cx="2781299" cy="5044148"/>
          </a:xfrm>
          <a:custGeom>
            <a:avLst/>
            <a:gdLst>
              <a:gd name="connsiteX0" fmla="*/ 3708399 w 3708399"/>
              <a:gd name="connsiteY0" fmla="*/ 0 h 6725531"/>
              <a:gd name="connsiteX1" fmla="*/ 0 w 3708399"/>
              <a:gd name="connsiteY1" fmla="*/ 1 h 6725531"/>
              <a:gd name="connsiteX2" fmla="*/ 0 w 3708399"/>
              <a:gd name="connsiteY2" fmla="*/ 6720344 h 6725531"/>
              <a:gd name="connsiteX3" fmla="*/ 2557065 w 3708399"/>
              <a:gd name="connsiteY3" fmla="*/ 6725531 h 672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399" h="6725531">
                <a:moveTo>
                  <a:pt x="3708399" y="0"/>
                </a:moveTo>
                <a:lnTo>
                  <a:pt x="0" y="1"/>
                </a:lnTo>
                <a:lnTo>
                  <a:pt x="0" y="6720344"/>
                </a:lnTo>
                <a:lnTo>
                  <a:pt x="2557065" y="6725531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97000">
                <a:schemeClr val="bg1">
                  <a:alpha val="46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RU" sz="1050" dirty="0"/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E8E429-2967-41C0-8B60-B597ADE4F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65" y="4563320"/>
            <a:ext cx="3124684" cy="370424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D407675-F63F-4B31-BA75-927F8BB40F7C}"/>
              </a:ext>
            </a:extLst>
          </p:cNvPr>
          <p:cNvSpPr/>
          <p:nvPr userDrawn="1"/>
        </p:nvSpPr>
        <p:spPr>
          <a:xfrm rot="16200000" flipV="1">
            <a:off x="4071131" y="1230776"/>
            <a:ext cx="2781299" cy="5044148"/>
          </a:xfrm>
          <a:custGeom>
            <a:avLst/>
            <a:gdLst>
              <a:gd name="connsiteX0" fmla="*/ 3708399 w 3708399"/>
              <a:gd name="connsiteY0" fmla="*/ 0 h 6725531"/>
              <a:gd name="connsiteX1" fmla="*/ 0 w 3708399"/>
              <a:gd name="connsiteY1" fmla="*/ 1 h 6725531"/>
              <a:gd name="connsiteX2" fmla="*/ 0 w 3708399"/>
              <a:gd name="connsiteY2" fmla="*/ 6720344 h 6725531"/>
              <a:gd name="connsiteX3" fmla="*/ 2557065 w 3708399"/>
              <a:gd name="connsiteY3" fmla="*/ 6725531 h 672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399" h="6725531">
                <a:moveTo>
                  <a:pt x="3708399" y="0"/>
                </a:moveTo>
                <a:lnTo>
                  <a:pt x="0" y="1"/>
                </a:lnTo>
                <a:lnTo>
                  <a:pt x="0" y="6720344"/>
                </a:lnTo>
                <a:lnTo>
                  <a:pt x="2557065" y="6725531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97000">
                <a:schemeClr val="bg1">
                  <a:alpha val="46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RU" sz="1050" dirty="0"/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19F9353-8589-4838-AAC9-4A8AABA86F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1065" y="4563320"/>
            <a:ext cx="3124684" cy="37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801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AAA949-B388-4E09-8DED-FAA5B3F7F96F}"/>
              </a:ext>
            </a:extLst>
          </p:cNvPr>
          <p:cNvSpPr/>
          <p:nvPr/>
        </p:nvSpPr>
        <p:spPr>
          <a:xfrm>
            <a:off x="4572000" y="0"/>
            <a:ext cx="4572001" cy="5143500"/>
          </a:xfrm>
          <a:prstGeom prst="rect">
            <a:avLst/>
          </a:prstGeom>
          <a:solidFill>
            <a:schemeClr val="accent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7EEAA0B-AADB-463A-9F47-F295803ED3D0}"/>
              </a:ext>
            </a:extLst>
          </p:cNvPr>
          <p:cNvSpPr/>
          <p:nvPr/>
        </p:nvSpPr>
        <p:spPr>
          <a:xfrm rot="16200000" flipV="1">
            <a:off x="3279392" y="-711610"/>
            <a:ext cx="2585217" cy="9144000"/>
          </a:xfrm>
          <a:custGeom>
            <a:avLst/>
            <a:gdLst>
              <a:gd name="connsiteX0" fmla="*/ 3446956 w 3446956"/>
              <a:gd name="connsiteY0" fmla="*/ 0 h 12192000"/>
              <a:gd name="connsiteX1" fmla="*/ 0 w 3446956"/>
              <a:gd name="connsiteY1" fmla="*/ 1 h 12192000"/>
              <a:gd name="connsiteX2" fmla="*/ 1 w 3446956"/>
              <a:gd name="connsiteY2" fmla="*/ 12192000 h 12192000"/>
              <a:gd name="connsiteX3" fmla="*/ 1245082 w 3446956"/>
              <a:gd name="connsiteY3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6956" h="12192000">
                <a:moveTo>
                  <a:pt x="3446956" y="0"/>
                </a:moveTo>
                <a:lnTo>
                  <a:pt x="0" y="1"/>
                </a:lnTo>
                <a:lnTo>
                  <a:pt x="1" y="12192000"/>
                </a:lnTo>
                <a:lnTo>
                  <a:pt x="1245082" y="12192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105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DC0FE26-9A73-4340-94A5-26E3B01BA4B2}"/>
              </a:ext>
            </a:extLst>
          </p:cNvPr>
          <p:cNvSpPr/>
          <p:nvPr/>
        </p:nvSpPr>
        <p:spPr>
          <a:xfrm rot="16200000" flipV="1">
            <a:off x="4071131" y="1245213"/>
            <a:ext cx="2781299" cy="5044148"/>
          </a:xfrm>
          <a:custGeom>
            <a:avLst/>
            <a:gdLst>
              <a:gd name="connsiteX0" fmla="*/ 3708399 w 3708399"/>
              <a:gd name="connsiteY0" fmla="*/ 0 h 6725531"/>
              <a:gd name="connsiteX1" fmla="*/ 0 w 3708399"/>
              <a:gd name="connsiteY1" fmla="*/ 1 h 6725531"/>
              <a:gd name="connsiteX2" fmla="*/ 0 w 3708399"/>
              <a:gd name="connsiteY2" fmla="*/ 6720344 h 6725531"/>
              <a:gd name="connsiteX3" fmla="*/ 2557065 w 3708399"/>
              <a:gd name="connsiteY3" fmla="*/ 6725531 h 672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399" h="6725531">
                <a:moveTo>
                  <a:pt x="3708399" y="0"/>
                </a:moveTo>
                <a:lnTo>
                  <a:pt x="0" y="1"/>
                </a:lnTo>
                <a:lnTo>
                  <a:pt x="0" y="6720344"/>
                </a:lnTo>
                <a:lnTo>
                  <a:pt x="2557065" y="6725531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97000">
                <a:schemeClr val="bg1">
                  <a:alpha val="46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RU" sz="105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2F8046-E18F-304A-94C9-5E9DB8C4CC39}"/>
              </a:ext>
            </a:extLst>
          </p:cNvPr>
          <p:cNvCxnSpPr>
            <a:cxnSpLocks/>
          </p:cNvCxnSpPr>
          <p:nvPr/>
        </p:nvCxnSpPr>
        <p:spPr>
          <a:xfrm rot="5400000">
            <a:off x="3929172" y="4256697"/>
            <a:ext cx="1269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7">
            <a:extLst>
              <a:ext uri="{FF2B5EF4-FFF2-40B4-BE49-F238E27FC236}">
                <a16:creationId xmlns:a16="http://schemas.microsoft.com/office/drawing/2014/main" id="{1F174F76-79D2-704D-8B6F-8BDC2FEED2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662" y="378995"/>
            <a:ext cx="5985280" cy="1757497"/>
          </a:xfrm>
        </p:spPr>
        <p:txBody>
          <a:bodyPr tIns="0" bIns="0" anchor="t" anchorCtr="0">
            <a:noAutofit/>
          </a:bodyPr>
          <a:lstStyle>
            <a:lvl1pPr>
              <a:lnSpc>
                <a:spcPts val="2985"/>
              </a:lnSpc>
              <a:defRPr lang="en-RU" sz="3300" b="0" i="0" kern="1200" dirty="0">
                <a:solidFill>
                  <a:schemeClr val="bg1"/>
                </a:solidFill>
                <a:latin typeface="Raleway SemiBold" pitchFamily="50" charset="-52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презентации</a:t>
            </a:r>
            <a:endParaRPr lang="en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60E396-B81D-9946-806B-1B35DCC5A7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2846" y="3581030"/>
            <a:ext cx="3124684" cy="1352714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buNone/>
              <a:defRPr lang="en-RU" sz="788" b="0" i="0" kern="1200" cap="all" spc="30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ru-RU" dirty="0"/>
              <a:t>Сноска </a:t>
            </a:r>
            <a:r>
              <a:rPr lang="en-GB" dirty="0"/>
              <a:t>/ </a:t>
            </a:r>
            <a:r>
              <a:rPr lang="ru-RU" dirty="0"/>
              <a:t>дата </a:t>
            </a:r>
            <a:r>
              <a:rPr lang="en-GB" dirty="0"/>
              <a:t>/</a:t>
            </a:r>
            <a:r>
              <a:rPr lang="ru-RU" dirty="0"/>
              <a:t>имя</a:t>
            </a:r>
            <a:endParaRPr lang="en-RU" dirty="0"/>
          </a:p>
        </p:txBody>
      </p:sp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1237F8F-D193-4F40-96A4-C4086B87F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65" y="4563320"/>
            <a:ext cx="3124684" cy="370424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84F605-EDF7-45D7-ADE1-1B10EC146CE7}"/>
              </a:ext>
            </a:extLst>
          </p:cNvPr>
          <p:cNvSpPr/>
          <p:nvPr/>
        </p:nvSpPr>
        <p:spPr>
          <a:xfrm rot="16200000" flipV="1">
            <a:off x="4071131" y="1245213"/>
            <a:ext cx="2781299" cy="5044148"/>
          </a:xfrm>
          <a:custGeom>
            <a:avLst/>
            <a:gdLst>
              <a:gd name="connsiteX0" fmla="*/ 3708399 w 3708399"/>
              <a:gd name="connsiteY0" fmla="*/ 0 h 6725531"/>
              <a:gd name="connsiteX1" fmla="*/ 0 w 3708399"/>
              <a:gd name="connsiteY1" fmla="*/ 1 h 6725531"/>
              <a:gd name="connsiteX2" fmla="*/ 0 w 3708399"/>
              <a:gd name="connsiteY2" fmla="*/ 6720344 h 6725531"/>
              <a:gd name="connsiteX3" fmla="*/ 2557065 w 3708399"/>
              <a:gd name="connsiteY3" fmla="*/ 6725531 h 672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399" h="6725531">
                <a:moveTo>
                  <a:pt x="3708399" y="0"/>
                </a:moveTo>
                <a:lnTo>
                  <a:pt x="0" y="1"/>
                </a:lnTo>
                <a:lnTo>
                  <a:pt x="0" y="6720344"/>
                </a:lnTo>
                <a:lnTo>
                  <a:pt x="2557065" y="6725531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97000">
                <a:schemeClr val="bg1">
                  <a:alpha val="46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RU" sz="1050" dirty="0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9A20EB-D380-4E77-8A94-D216965E4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65" y="4563320"/>
            <a:ext cx="3124684" cy="370424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2C04A9E-C57B-47C3-9516-EB2515FB0715}"/>
              </a:ext>
            </a:extLst>
          </p:cNvPr>
          <p:cNvSpPr/>
          <p:nvPr userDrawn="1"/>
        </p:nvSpPr>
        <p:spPr>
          <a:xfrm rot="16200000" flipV="1">
            <a:off x="4071131" y="1245213"/>
            <a:ext cx="2781299" cy="5044148"/>
          </a:xfrm>
          <a:custGeom>
            <a:avLst/>
            <a:gdLst>
              <a:gd name="connsiteX0" fmla="*/ 3708399 w 3708399"/>
              <a:gd name="connsiteY0" fmla="*/ 0 h 6725531"/>
              <a:gd name="connsiteX1" fmla="*/ 0 w 3708399"/>
              <a:gd name="connsiteY1" fmla="*/ 1 h 6725531"/>
              <a:gd name="connsiteX2" fmla="*/ 0 w 3708399"/>
              <a:gd name="connsiteY2" fmla="*/ 6720344 h 6725531"/>
              <a:gd name="connsiteX3" fmla="*/ 2557065 w 3708399"/>
              <a:gd name="connsiteY3" fmla="*/ 6725531 h 672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399" h="6725531">
                <a:moveTo>
                  <a:pt x="3708399" y="0"/>
                </a:moveTo>
                <a:lnTo>
                  <a:pt x="0" y="1"/>
                </a:lnTo>
                <a:lnTo>
                  <a:pt x="0" y="6720344"/>
                </a:lnTo>
                <a:lnTo>
                  <a:pt x="2557065" y="6725531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97000">
                <a:schemeClr val="bg1">
                  <a:alpha val="46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RU" sz="1050" dirty="0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FB127E-65F4-4075-87A1-0358F1E7E4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1065" y="4563320"/>
            <a:ext cx="3124684" cy="37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759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CD7CD2A-1A3F-494A-9816-4B2414DB05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138" y="390510"/>
            <a:ext cx="8155781" cy="756031"/>
          </a:xfrm>
        </p:spPr>
        <p:txBody>
          <a:bodyPr anchor="ctr">
            <a:normAutofit/>
          </a:bodyPr>
          <a:lstStyle>
            <a:lvl1pPr>
              <a:defRPr lang="en-RU" sz="2400" b="1" i="0" kern="1200" dirty="0">
                <a:solidFill>
                  <a:schemeClr val="accent1"/>
                </a:solidFill>
                <a:latin typeface="Raleway" pitchFamily="2" charset="77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 </a:t>
            </a:r>
            <a:br>
              <a:rPr lang="en-US" dirty="0"/>
            </a:br>
            <a:r>
              <a:rPr lang="ru-RU" dirty="0"/>
              <a:t>слайда</a:t>
            </a:r>
            <a:endParaRPr lang="en-R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EA526-21A1-904D-829D-BE686E5823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3660" y="1447801"/>
            <a:ext cx="3518297" cy="2859881"/>
          </a:xfrm>
          <a:prstGeom prst="rect">
            <a:avLst/>
          </a:prstGeom>
        </p:spPr>
        <p:txBody>
          <a:bodyPr>
            <a:normAutofit/>
          </a:bodyPr>
          <a:lstStyle>
            <a:lvl1pPr marL="11906" indent="-11906">
              <a:buNone/>
              <a:tabLst/>
              <a:defRPr sz="1800" b="0" i="0">
                <a:latin typeface="Raleway" pitchFamily="2" charset="77"/>
              </a:defRPr>
            </a:lvl1pPr>
          </a:lstStyle>
          <a:p>
            <a:pPr lvl="0"/>
            <a:r>
              <a:rPr lang="ru-RU" dirty="0"/>
              <a:t>Текст </a:t>
            </a:r>
            <a:endParaRPr lang="en-RU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E529F58-7B6D-E04F-A16A-D212F1DF83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2716" y="1447801"/>
            <a:ext cx="1985963" cy="2859881"/>
          </a:xfrm>
          <a:prstGeom prst="rect">
            <a:avLst/>
          </a:prstGeom>
        </p:spPr>
        <p:txBody>
          <a:bodyPr/>
          <a:lstStyle>
            <a:lvl1pPr marL="11906" indent="-11906">
              <a:buNone/>
              <a:tabLst/>
              <a:defRPr lang="en-GB" sz="1350" b="0" i="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  <a:lvl2pPr>
              <a:defRPr lang="en-GB" sz="180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2pPr>
            <a:lvl3pPr>
              <a:defRPr lang="en-GB" sz="180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3pPr>
            <a:lvl4pPr>
              <a:defRPr lang="en-GB" sz="180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4pPr>
            <a:lvl5pPr>
              <a:defRPr lang="en-RU" sz="1800" kern="120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 2 </a:t>
            </a:r>
            <a:endParaRPr lang="en-RU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5AC38DF-3D5A-8543-914B-5E87521F6B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7284" y="1456135"/>
            <a:ext cx="1982391" cy="2840831"/>
          </a:xfrm>
          <a:prstGeom prst="rect">
            <a:avLst/>
          </a:prstGeom>
        </p:spPr>
        <p:txBody>
          <a:bodyPr/>
          <a:lstStyle>
            <a:lvl1pPr marL="11906" indent="-11906">
              <a:buNone/>
              <a:tabLst/>
              <a:defRPr lang="en-RU" sz="1350" b="0" i="0" kern="1200" dirty="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</a:lstStyle>
          <a:p>
            <a:pPr marL="171450" lvl="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ru-RU" dirty="0"/>
              <a:t>Текст 3 </a:t>
            </a:r>
            <a:endParaRPr lang="en-RU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168242-9F17-B849-B23D-5597D37F28A8}"/>
              </a:ext>
            </a:extLst>
          </p:cNvPr>
          <p:cNvCxnSpPr>
            <a:cxnSpLocks/>
          </p:cNvCxnSpPr>
          <p:nvPr/>
        </p:nvCxnSpPr>
        <p:spPr>
          <a:xfrm>
            <a:off x="376693" y="4767263"/>
            <a:ext cx="189917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BE1A3-6270-8F49-9EDF-AA105AA426C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3572" indent="-3572">
              <a:lnSpc>
                <a:spcPct val="90000"/>
              </a:lnSpc>
            </a:pPr>
            <a:r>
              <a:rPr lang="ru-RU"/>
              <a:t>Заголовок презентации</a:t>
            </a:r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E4FB16F2-51A2-E740-A115-77E5BE1657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49" y="4799025"/>
            <a:ext cx="3485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RU" sz="900" b="1" i="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65F3CE-AD4E-4D67-979A-F1B6A2EE886E}"/>
              </a:ext>
            </a:extLst>
          </p:cNvPr>
          <p:cNvCxnSpPr>
            <a:cxnSpLocks/>
          </p:cNvCxnSpPr>
          <p:nvPr/>
        </p:nvCxnSpPr>
        <p:spPr>
          <a:xfrm>
            <a:off x="4418148" y="1447801"/>
            <a:ext cx="0" cy="288900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E340FF-4174-421E-A1FE-A0BF405A0AFD}"/>
              </a:ext>
            </a:extLst>
          </p:cNvPr>
          <p:cNvCxnSpPr>
            <a:cxnSpLocks/>
          </p:cNvCxnSpPr>
          <p:nvPr/>
        </p:nvCxnSpPr>
        <p:spPr>
          <a:xfrm>
            <a:off x="4418148" y="1447801"/>
            <a:ext cx="0" cy="288900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5914098-3B1D-430D-8DE4-17E0EEF686B9}"/>
              </a:ext>
            </a:extLst>
          </p:cNvPr>
          <p:cNvCxnSpPr>
            <a:cxnSpLocks/>
          </p:cNvCxnSpPr>
          <p:nvPr userDrawn="1"/>
        </p:nvCxnSpPr>
        <p:spPr>
          <a:xfrm>
            <a:off x="4418148" y="1447801"/>
            <a:ext cx="0" cy="288900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589513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90C4205C-A423-7449-BF3C-E685AD6E817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buNone/>
              <a:defRPr b="0" i="0">
                <a:latin typeface="Raleway" pitchFamily="2" charset="77"/>
              </a:defRPr>
            </a:lvl1pPr>
          </a:lstStyle>
          <a:p>
            <a:r>
              <a:rPr lang="en-RU" dirty="0"/>
              <a:t>Picture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A2BD88-CA12-EF45-8C16-DCFBC12AE942}"/>
              </a:ext>
            </a:extLst>
          </p:cNvPr>
          <p:cNvCxnSpPr>
            <a:cxnSpLocks/>
          </p:cNvCxnSpPr>
          <p:nvPr/>
        </p:nvCxnSpPr>
        <p:spPr>
          <a:xfrm>
            <a:off x="376693" y="4767263"/>
            <a:ext cx="189917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C3821F4-AEC9-2E4B-9A7C-7E174121F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8500" y="1244600"/>
            <a:ext cx="3505200" cy="3314700"/>
          </a:xfrm>
          <a:prstGeom prst="rect">
            <a:avLst/>
          </a:prstGeom>
        </p:spPr>
        <p:txBody>
          <a:bodyPr/>
          <a:lstStyle>
            <a:lvl1pPr marL="11906" indent="-11906">
              <a:buNone/>
              <a:tabLst/>
              <a:defRPr sz="1800" b="1" i="0">
                <a:solidFill>
                  <a:schemeClr val="accent1"/>
                </a:solidFill>
                <a:latin typeface="Raleway" pitchFamily="2" charset="77"/>
              </a:defRPr>
            </a:lvl1pPr>
            <a:lvl2pPr>
              <a:defRPr b="1" i="0">
                <a:latin typeface="Raleway" pitchFamily="2" charset="77"/>
              </a:defRPr>
            </a:lvl2pPr>
            <a:lvl3pPr>
              <a:defRPr b="1" i="0">
                <a:latin typeface="Raleway" pitchFamily="2" charset="77"/>
              </a:defRPr>
            </a:lvl3pPr>
            <a:lvl4pPr>
              <a:defRPr b="1" i="0">
                <a:latin typeface="Raleway" pitchFamily="2" charset="77"/>
              </a:defRPr>
            </a:lvl4pPr>
            <a:lvl5pPr>
              <a:defRPr b="1" i="0">
                <a:latin typeface="Raleway" pitchFamily="2" charset="77"/>
              </a:defRPr>
            </a:lvl5pPr>
          </a:lstStyle>
          <a:p>
            <a:pPr lvl="0"/>
            <a:r>
              <a:rPr lang="ru-RU" dirty="0"/>
              <a:t>Текст</a:t>
            </a:r>
            <a:endParaRPr lang="en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E9F676-C12B-264C-92B2-D896127CBA5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3572" indent="-3572">
              <a:lnSpc>
                <a:spcPct val="90000"/>
              </a:lnSpc>
            </a:pPr>
            <a:r>
              <a:rPr lang="ru-RU"/>
              <a:t>Заголовок презентации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E6563CE-CE71-9E4D-B45B-229687CF9C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13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9A9DF43-5743-1143-A50E-85C8E2BE55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2233" y="455692"/>
            <a:ext cx="5992416" cy="2156222"/>
          </a:xfrm>
          <a:prstGeom prst="rect">
            <a:avLst/>
          </a:prstGeom>
        </p:spPr>
        <p:txBody>
          <a:bodyPr lIns="90000"/>
          <a:lstStyle>
            <a:lvl1pPr marL="11906" indent="-11906">
              <a:buNone/>
              <a:tabLst/>
              <a:defRPr sz="2700" b="1" i="0">
                <a:solidFill>
                  <a:schemeClr val="bg1"/>
                </a:solidFill>
                <a:latin typeface="Raleway" pitchFamily="2" charset="77"/>
              </a:defRPr>
            </a:lvl1pPr>
            <a:lvl2pPr>
              <a:defRPr b="0" i="0">
                <a:latin typeface="Raleway Medium" pitchFamily="2" charset="77"/>
              </a:defRPr>
            </a:lvl2pPr>
            <a:lvl3pPr>
              <a:defRPr b="0" i="0">
                <a:latin typeface="Raleway Medium" pitchFamily="2" charset="77"/>
              </a:defRPr>
            </a:lvl3pPr>
            <a:lvl4pPr>
              <a:defRPr b="0" i="0">
                <a:latin typeface="Raleway Medium" pitchFamily="2" charset="77"/>
              </a:defRPr>
            </a:lvl4pPr>
            <a:lvl5pPr>
              <a:defRPr b="0" i="0">
                <a:latin typeface="Raleway Medium" pitchFamily="2" charset="77"/>
              </a:defRPr>
            </a:lvl5pPr>
          </a:lstStyle>
          <a:p>
            <a:pPr lvl="0"/>
            <a:r>
              <a:rPr lang="ru-RU" dirty="0"/>
              <a:t>Текст </a:t>
            </a:r>
            <a:endParaRPr lang="en-R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F79606-F0FA-DC4B-87A1-79DE00AC8FC3}"/>
              </a:ext>
            </a:extLst>
          </p:cNvPr>
          <p:cNvCxnSpPr>
            <a:cxnSpLocks/>
          </p:cNvCxnSpPr>
          <p:nvPr/>
        </p:nvCxnSpPr>
        <p:spPr>
          <a:xfrm>
            <a:off x="359569" y="4761954"/>
            <a:ext cx="1899173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D84DD2-F77A-F54C-B426-9534E37655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3572" indent="-3572">
              <a:lnSpc>
                <a:spcPct val="90000"/>
              </a:lnSpc>
            </a:pPr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EF43A93-99E0-4E45-AAA3-9724AC17D39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369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523944D-45CB-F247-8C49-990D80586D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377" y="395211"/>
            <a:ext cx="3964375" cy="781288"/>
          </a:xfrm>
        </p:spPr>
        <p:txBody>
          <a:bodyPr lIns="90000" tIns="46800" rIns="90000" bIns="46800" anchor="t">
            <a:noAutofit/>
          </a:bodyPr>
          <a:lstStyle>
            <a:lvl1pPr>
              <a:defRPr lang="en-RU" sz="2400" b="1" i="0" kern="1200" dirty="0">
                <a:solidFill>
                  <a:schemeClr val="accent1"/>
                </a:solidFill>
                <a:latin typeface="Raleway" pitchFamily="2" charset="77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слайда</a:t>
            </a:r>
            <a:endParaRPr lang="en-RU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F57457-BEF5-944A-85E5-E4DB58E91784}"/>
              </a:ext>
            </a:extLst>
          </p:cNvPr>
          <p:cNvCxnSpPr>
            <a:cxnSpLocks/>
          </p:cNvCxnSpPr>
          <p:nvPr/>
        </p:nvCxnSpPr>
        <p:spPr>
          <a:xfrm>
            <a:off x="376693" y="4767263"/>
            <a:ext cx="189917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20218A7-45E3-6D4D-B9B7-C48A132BE1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130" y="1408389"/>
            <a:ext cx="3518297" cy="2859881"/>
          </a:xfrm>
          <a:prstGeom prst="rect">
            <a:avLst/>
          </a:prstGeom>
        </p:spPr>
        <p:txBody>
          <a:bodyPr>
            <a:normAutofit/>
          </a:bodyPr>
          <a:lstStyle>
            <a:lvl1pPr marL="11906" indent="-11906">
              <a:buNone/>
              <a:tabLst/>
              <a:defRPr sz="1350" b="0" i="0">
                <a:latin typeface="Raleway" pitchFamily="2" charset="77"/>
              </a:defRPr>
            </a:lvl1pPr>
          </a:lstStyle>
          <a:p>
            <a:pPr lvl="0"/>
            <a:r>
              <a:rPr lang="ru-RU" dirty="0"/>
              <a:t>Текст </a:t>
            </a:r>
            <a:endParaRPr lang="en-RU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F9A8364-AB50-F244-94BA-EDF0088A8CD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buNone/>
              <a:defRPr b="0" i="0">
                <a:latin typeface="Raleway" pitchFamily="2" charset="77"/>
              </a:defRPr>
            </a:lvl1pPr>
          </a:lstStyle>
          <a:p>
            <a:r>
              <a:rPr lang="en-RU" dirty="0"/>
              <a:t>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516DD-BBD8-B84B-ADDD-B7BA83874CB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3572" indent="-3572">
              <a:lnSpc>
                <a:spcPct val="90000"/>
              </a:lnSpc>
            </a:pPr>
            <a:r>
              <a:rPr lang="ru-RU"/>
              <a:t>Заголовок презентации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38DFA1-878E-D645-B69C-7985499A66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72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E348D-4495-FC40-B5B0-2AB219F9B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>
            <a:noAutofit/>
          </a:bodyPr>
          <a:lstStyle>
            <a:lvl1pPr>
              <a:defRPr lang="en-RU" sz="2400" b="1" dirty="0"/>
            </a:lvl1pPr>
          </a:lstStyle>
          <a:p>
            <a:pPr lvl="0"/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слайда</a:t>
            </a:r>
            <a:endParaRPr lang="en-RU" dirty="0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83880E8C-4021-DE41-A653-92B64AA794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3347" y="1431608"/>
            <a:ext cx="4046480" cy="3055152"/>
          </a:xfrm>
          <a:prstGeom prst="rect">
            <a:avLst/>
          </a:prstGeom>
        </p:spPr>
        <p:txBody>
          <a:bodyPr lIns="0"/>
          <a:lstStyle>
            <a:lvl1pPr marL="257175" indent="-257175"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350" b="0" i="0">
                <a:latin typeface="Raleway" pitchFamily="2" charset="77"/>
              </a:defRPr>
            </a:lvl1pPr>
          </a:lstStyle>
          <a:p>
            <a:pPr lvl="0"/>
            <a:r>
              <a:rPr lang="en-GB" dirty="0"/>
              <a:t> </a:t>
            </a:r>
            <a:r>
              <a:rPr lang="ru-RU" dirty="0"/>
              <a:t>Текст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1B62F6-F977-FD45-8500-0CCE1B34BC82}"/>
              </a:ext>
            </a:extLst>
          </p:cNvPr>
          <p:cNvCxnSpPr>
            <a:cxnSpLocks/>
          </p:cNvCxnSpPr>
          <p:nvPr/>
        </p:nvCxnSpPr>
        <p:spPr>
          <a:xfrm>
            <a:off x="376693" y="4767263"/>
            <a:ext cx="189917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110BCDE-A926-9848-A96F-BF086F06F04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3572" indent="-3572">
              <a:lnSpc>
                <a:spcPct val="90000"/>
              </a:lnSpc>
            </a:pPr>
            <a:r>
              <a:rPr lang="ru-RU"/>
              <a:t>Заголовок презентации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3E6A37-C3E7-4145-B3D6-6361B61759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087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8BA4713-C3CF-8748-ABEF-8597521E2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745" y="388748"/>
            <a:ext cx="8141054" cy="781288"/>
          </a:xfrm>
        </p:spPr>
        <p:txBody>
          <a:bodyPr>
            <a:normAutofit/>
          </a:bodyPr>
          <a:lstStyle>
            <a:lvl1pPr>
              <a:defRPr lang="en-RU" sz="2400" b="1" i="0" kern="1200" dirty="0">
                <a:solidFill>
                  <a:schemeClr val="accent1"/>
                </a:solidFill>
                <a:latin typeface="Raleway" pitchFamily="2" charset="77"/>
                <a:ea typeface="+mj-ea"/>
                <a:cs typeface="+mj-cs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слайда</a:t>
            </a:r>
            <a:endParaRPr lang="en-RU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EDDBC8B-3B38-6B40-B2E5-4C7B3DA55B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0810" y="1660922"/>
            <a:ext cx="2268140" cy="1457325"/>
          </a:xfrm>
          <a:prstGeom prst="rect">
            <a:avLst/>
          </a:prstGeom>
        </p:spPr>
        <p:txBody>
          <a:bodyPr/>
          <a:lstStyle>
            <a:lvl1pPr>
              <a:buNone/>
              <a:defRPr b="0" i="0">
                <a:latin typeface="Raleway" pitchFamily="2" charset="77"/>
              </a:defRPr>
            </a:lvl1pPr>
          </a:lstStyle>
          <a:p>
            <a:r>
              <a:rPr lang="en-US" dirty="0"/>
              <a:t>Picture</a:t>
            </a:r>
            <a:endParaRPr lang="en-RU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695DDE34-0B29-BD40-8E65-F803AC635DC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18285" y="1660922"/>
            <a:ext cx="2268140" cy="1457325"/>
          </a:xfrm>
          <a:prstGeom prst="rect">
            <a:avLst/>
          </a:prstGeom>
        </p:spPr>
        <p:txBody>
          <a:bodyPr/>
          <a:lstStyle>
            <a:lvl1pPr>
              <a:buNone/>
              <a:defRPr b="0" i="0">
                <a:latin typeface="Raleway" pitchFamily="2" charset="77"/>
              </a:defRPr>
            </a:lvl1pPr>
          </a:lstStyle>
          <a:p>
            <a:r>
              <a:rPr lang="en-US" dirty="0"/>
              <a:t>Picture</a:t>
            </a:r>
            <a:endParaRPr lang="en-RU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07DE0664-5D26-3048-8FFA-4E40206B1B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6476" y="1660922"/>
            <a:ext cx="2268140" cy="1457325"/>
          </a:xfrm>
          <a:prstGeom prst="rect">
            <a:avLst/>
          </a:prstGeom>
        </p:spPr>
        <p:txBody>
          <a:bodyPr/>
          <a:lstStyle>
            <a:lvl1pPr>
              <a:buNone/>
              <a:defRPr b="0" i="0">
                <a:latin typeface="Raleway" pitchFamily="2" charset="77"/>
              </a:defRPr>
            </a:lvl1pPr>
          </a:lstStyle>
          <a:p>
            <a:r>
              <a:rPr lang="en-US" dirty="0"/>
              <a:t>Picture</a:t>
            </a:r>
            <a:endParaRPr lang="en-RU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40CF5C1-DC08-C447-9CFF-ED79D9112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7368" y="3291404"/>
            <a:ext cx="2268140" cy="1151249"/>
          </a:xfrm>
          <a:prstGeom prst="rect">
            <a:avLst/>
          </a:prstGeom>
        </p:spPr>
        <p:txBody>
          <a:bodyPr lIns="0"/>
          <a:lstStyle>
            <a:lvl1pPr marL="0" indent="0">
              <a:buClr>
                <a:schemeClr val="tx1"/>
              </a:buClr>
              <a:buFont typeface="Arial" panose="020B0604020202020204" pitchFamily="34" charset="0"/>
              <a:buNone/>
              <a:tabLst/>
              <a:defRPr sz="1050" b="0" i="0">
                <a:latin typeface="Raleway" pitchFamily="2" charset="77"/>
              </a:defRPr>
            </a:lvl1pPr>
          </a:lstStyle>
          <a:p>
            <a:pPr lvl="0"/>
            <a:r>
              <a:rPr lang="en-GB" dirty="0"/>
              <a:t> </a:t>
            </a:r>
            <a:r>
              <a:rPr lang="ru-RU" dirty="0"/>
              <a:t>Текст 1</a:t>
            </a:r>
            <a:endParaRPr lang="en-GB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88341765-AEB0-424D-9C35-3FE480A0EB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18285" y="3288404"/>
            <a:ext cx="2268140" cy="1151249"/>
          </a:xfrm>
          <a:prstGeom prst="rect">
            <a:avLst/>
          </a:prstGeom>
        </p:spPr>
        <p:txBody>
          <a:bodyPr lIns="0"/>
          <a:lstStyle>
            <a:lvl1pPr marL="0" indent="0">
              <a:buClr>
                <a:schemeClr val="tx1"/>
              </a:buClr>
              <a:buFont typeface="Arial" panose="020B0604020202020204" pitchFamily="34" charset="0"/>
              <a:buNone/>
              <a:tabLst/>
              <a:defRPr sz="1050" b="0" i="0">
                <a:latin typeface="Raleway" pitchFamily="2" charset="77"/>
              </a:defRPr>
            </a:lvl1pPr>
          </a:lstStyle>
          <a:p>
            <a:pPr lvl="0"/>
            <a:r>
              <a:rPr lang="en-GB" dirty="0"/>
              <a:t> </a:t>
            </a:r>
            <a:r>
              <a:rPr lang="ru-RU" dirty="0"/>
              <a:t>Текст 2 </a:t>
            </a:r>
            <a:endParaRPr lang="en-GB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8ED627E-1D0A-C04B-A9F5-533EF6A21B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86476" y="3291404"/>
            <a:ext cx="2268140" cy="1151249"/>
          </a:xfrm>
          <a:prstGeom prst="rect">
            <a:avLst/>
          </a:prstGeom>
        </p:spPr>
        <p:txBody>
          <a:bodyPr lIns="0"/>
          <a:lstStyle>
            <a:lvl1pPr marL="0" indent="0">
              <a:buClr>
                <a:schemeClr val="tx1"/>
              </a:buClr>
              <a:buFont typeface="Arial" panose="020B0604020202020204" pitchFamily="34" charset="0"/>
              <a:buNone/>
              <a:tabLst/>
              <a:defRPr sz="1050" b="0" i="0">
                <a:latin typeface="Raleway" pitchFamily="2" charset="77"/>
              </a:defRPr>
            </a:lvl1pPr>
          </a:lstStyle>
          <a:p>
            <a:pPr lvl="0"/>
            <a:r>
              <a:rPr lang="ru-RU" dirty="0"/>
              <a:t>Текст 3</a:t>
            </a:r>
            <a:endParaRPr lang="en-GB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A360FB1-25D1-624B-ADF8-48470F362C99}"/>
              </a:ext>
            </a:extLst>
          </p:cNvPr>
          <p:cNvCxnSpPr>
            <a:cxnSpLocks/>
          </p:cNvCxnSpPr>
          <p:nvPr/>
        </p:nvCxnSpPr>
        <p:spPr>
          <a:xfrm>
            <a:off x="376693" y="4767263"/>
            <a:ext cx="189917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B5D64-C42B-9A4E-A3DC-04D249A9D89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3572" indent="-3572">
              <a:lnSpc>
                <a:spcPct val="90000"/>
              </a:lnSpc>
            </a:pPr>
            <a:r>
              <a:rPr lang="ru-RU"/>
              <a:t>Заголовок презентации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D1C9B-F75C-9D45-A410-926E6E5559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81F5DA-C69B-4882-951C-AFCD9DDBF17B}"/>
              </a:ext>
            </a:extLst>
          </p:cNvPr>
          <p:cNvCxnSpPr>
            <a:cxnSpLocks/>
          </p:cNvCxnSpPr>
          <p:nvPr/>
        </p:nvCxnSpPr>
        <p:spPr>
          <a:xfrm>
            <a:off x="3227021" y="3281185"/>
            <a:ext cx="0" cy="118800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27F272-3C4A-4780-BF46-0C9844FE7C43}"/>
              </a:ext>
            </a:extLst>
          </p:cNvPr>
          <p:cNvCxnSpPr>
            <a:cxnSpLocks/>
          </p:cNvCxnSpPr>
          <p:nvPr/>
        </p:nvCxnSpPr>
        <p:spPr>
          <a:xfrm>
            <a:off x="5889610" y="3288404"/>
            <a:ext cx="0" cy="118800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E095B1-CA6A-45CF-85F1-10E8E44591B3}"/>
              </a:ext>
            </a:extLst>
          </p:cNvPr>
          <p:cNvCxnSpPr>
            <a:cxnSpLocks/>
          </p:cNvCxnSpPr>
          <p:nvPr/>
        </p:nvCxnSpPr>
        <p:spPr>
          <a:xfrm>
            <a:off x="3227021" y="3281185"/>
            <a:ext cx="0" cy="118800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70D00F-C950-4D93-96EF-D27299B8B8C0}"/>
              </a:ext>
            </a:extLst>
          </p:cNvPr>
          <p:cNvCxnSpPr>
            <a:cxnSpLocks/>
          </p:cNvCxnSpPr>
          <p:nvPr/>
        </p:nvCxnSpPr>
        <p:spPr>
          <a:xfrm>
            <a:off x="5889610" y="3288404"/>
            <a:ext cx="0" cy="118800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1E20F6-90B3-49A5-A8CE-906B7456AA0C}"/>
              </a:ext>
            </a:extLst>
          </p:cNvPr>
          <p:cNvCxnSpPr>
            <a:cxnSpLocks/>
          </p:cNvCxnSpPr>
          <p:nvPr userDrawn="1"/>
        </p:nvCxnSpPr>
        <p:spPr>
          <a:xfrm>
            <a:off x="3227021" y="3281185"/>
            <a:ext cx="0" cy="118800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9954C0-6CAA-4D43-BD59-5FED62102A75}"/>
              </a:ext>
            </a:extLst>
          </p:cNvPr>
          <p:cNvCxnSpPr>
            <a:cxnSpLocks/>
          </p:cNvCxnSpPr>
          <p:nvPr userDrawn="1"/>
        </p:nvCxnSpPr>
        <p:spPr>
          <a:xfrm>
            <a:off x="5889610" y="3288404"/>
            <a:ext cx="0" cy="118800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81828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4452223-3687-47A4-912E-C76E8ACF667D}"/>
              </a:ext>
            </a:extLst>
          </p:cNvPr>
          <p:cNvSpPr/>
          <p:nvPr/>
        </p:nvSpPr>
        <p:spPr>
          <a:xfrm rot="16200000" flipH="1">
            <a:off x="1589040" y="-1589038"/>
            <a:ext cx="1928012" cy="5106089"/>
          </a:xfrm>
          <a:custGeom>
            <a:avLst/>
            <a:gdLst>
              <a:gd name="connsiteX0" fmla="*/ 0 w 2570683"/>
              <a:gd name="connsiteY0" fmla="*/ 0 h 6808119"/>
              <a:gd name="connsiteX1" fmla="*/ 0 w 2570683"/>
              <a:gd name="connsiteY1" fmla="*/ 6808119 h 6808119"/>
              <a:gd name="connsiteX2" fmla="*/ 1303347 w 2570683"/>
              <a:gd name="connsiteY2" fmla="*/ 6808119 h 6808119"/>
              <a:gd name="connsiteX3" fmla="*/ 2570683 w 2570683"/>
              <a:gd name="connsiteY3" fmla="*/ 0 h 680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0683" h="6808119">
                <a:moveTo>
                  <a:pt x="0" y="0"/>
                </a:moveTo>
                <a:lnTo>
                  <a:pt x="0" y="6808119"/>
                </a:lnTo>
                <a:lnTo>
                  <a:pt x="1303347" y="6808119"/>
                </a:lnTo>
                <a:lnTo>
                  <a:pt x="2570683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 dirty="0"/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03659" y="2036755"/>
            <a:ext cx="3510000" cy="2270927"/>
          </a:xfrm>
          <a:prstGeom prst="rect">
            <a:avLst/>
          </a:prstGeom>
        </p:spPr>
        <p:txBody>
          <a:bodyPr>
            <a:normAutofit/>
          </a:bodyPr>
          <a:lstStyle>
            <a:lvl1pPr marL="214313" indent="-214313">
              <a:lnSpc>
                <a:spcPct val="100000"/>
              </a:lnSpc>
              <a:spcBef>
                <a:spcPts val="45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 sz="1350"/>
            </a:lvl1pPr>
            <a:lvl2pPr marL="514350" indent="-171450">
              <a:lnSpc>
                <a:spcPct val="100000"/>
              </a:lnSpc>
              <a:spcBef>
                <a:spcPts val="45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50"/>
            </a:lvl2pPr>
            <a:lvl3pPr marL="891539" indent="-205739">
              <a:lnSpc>
                <a:spcPct val="100000"/>
              </a:lnSpc>
              <a:spcBef>
                <a:spcPts val="45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50"/>
            </a:lvl3pPr>
            <a:lvl4pPr marL="1257300" indent="-228600">
              <a:lnSpc>
                <a:spcPct val="100000"/>
              </a:lnSpc>
              <a:spcBef>
                <a:spcPts val="45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50"/>
            </a:lvl4pPr>
            <a:lvl5pPr marL="1600200" indent="-228600">
              <a:lnSpc>
                <a:spcPct val="100000"/>
              </a:lnSpc>
              <a:spcBef>
                <a:spcPts val="45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50"/>
            </a:lvl5pPr>
          </a:lstStyle>
          <a:p>
            <a:r>
              <a:t>Текст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106089" y="2036755"/>
            <a:ext cx="3510000" cy="2270927"/>
          </a:xfrm>
          <a:prstGeom prst="rect">
            <a:avLst/>
          </a:prstGeom>
        </p:spPr>
        <p:txBody>
          <a:bodyPr>
            <a:normAutofit/>
          </a:bodyPr>
          <a:lstStyle>
            <a:lvl1pPr marL="214313" indent="-214313">
              <a:lnSpc>
                <a:spcPct val="100000"/>
              </a:lnSpc>
              <a:spcBef>
                <a:spcPts val="45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 sz="1350"/>
            </a:lvl1pPr>
          </a:lstStyle>
          <a:p>
            <a:r>
              <a:t>Текст 2 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3B6E1-D9D9-40C5-BBEF-EC98FCA33F9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3572" indent="-3572">
              <a:lnSpc>
                <a:spcPct val="90000"/>
              </a:lnSpc>
            </a:pPr>
            <a:r>
              <a:rPr lang="ru-RU"/>
              <a:t>Заголовок презентации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3C748D-1820-4CC0-8395-885D5DE58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79" y="388582"/>
            <a:ext cx="2966161" cy="7812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46C6FB-9BE7-41BA-AB64-0148B61FD96F}"/>
              </a:ext>
            </a:extLst>
          </p:cNvPr>
          <p:cNvCxnSpPr>
            <a:cxnSpLocks/>
          </p:cNvCxnSpPr>
          <p:nvPr/>
        </p:nvCxnSpPr>
        <p:spPr>
          <a:xfrm>
            <a:off x="4649154" y="1974541"/>
            <a:ext cx="0" cy="234900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A3EF266-4088-49D2-9DA3-D5844BA03F29}"/>
              </a:ext>
            </a:extLst>
          </p:cNvPr>
          <p:cNvSpPr/>
          <p:nvPr/>
        </p:nvSpPr>
        <p:spPr>
          <a:xfrm rot="16200000" flipH="1">
            <a:off x="1589040" y="-1589038"/>
            <a:ext cx="1928012" cy="5106089"/>
          </a:xfrm>
          <a:custGeom>
            <a:avLst/>
            <a:gdLst>
              <a:gd name="connsiteX0" fmla="*/ 0 w 2570683"/>
              <a:gd name="connsiteY0" fmla="*/ 0 h 6808119"/>
              <a:gd name="connsiteX1" fmla="*/ 0 w 2570683"/>
              <a:gd name="connsiteY1" fmla="*/ 6808119 h 6808119"/>
              <a:gd name="connsiteX2" fmla="*/ 1303347 w 2570683"/>
              <a:gd name="connsiteY2" fmla="*/ 6808119 h 6808119"/>
              <a:gd name="connsiteX3" fmla="*/ 2570683 w 2570683"/>
              <a:gd name="connsiteY3" fmla="*/ 0 h 680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0683" h="6808119">
                <a:moveTo>
                  <a:pt x="0" y="0"/>
                </a:moveTo>
                <a:lnTo>
                  <a:pt x="0" y="6808119"/>
                </a:lnTo>
                <a:lnTo>
                  <a:pt x="1303347" y="6808119"/>
                </a:lnTo>
                <a:lnTo>
                  <a:pt x="2570683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48292D-1E31-4658-BFB8-4D0C34C6F404}"/>
              </a:ext>
            </a:extLst>
          </p:cNvPr>
          <p:cNvCxnSpPr>
            <a:cxnSpLocks/>
          </p:cNvCxnSpPr>
          <p:nvPr/>
        </p:nvCxnSpPr>
        <p:spPr>
          <a:xfrm>
            <a:off x="4649154" y="1974541"/>
            <a:ext cx="0" cy="234900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6F8F7B0-A3BD-447C-AB38-3E396F143CEF}"/>
              </a:ext>
            </a:extLst>
          </p:cNvPr>
          <p:cNvSpPr/>
          <p:nvPr userDrawn="1"/>
        </p:nvSpPr>
        <p:spPr>
          <a:xfrm rot="16200000" flipH="1">
            <a:off x="1589040" y="-1589038"/>
            <a:ext cx="1928012" cy="5106089"/>
          </a:xfrm>
          <a:custGeom>
            <a:avLst/>
            <a:gdLst>
              <a:gd name="connsiteX0" fmla="*/ 0 w 2570683"/>
              <a:gd name="connsiteY0" fmla="*/ 0 h 6808119"/>
              <a:gd name="connsiteX1" fmla="*/ 0 w 2570683"/>
              <a:gd name="connsiteY1" fmla="*/ 6808119 h 6808119"/>
              <a:gd name="connsiteX2" fmla="*/ 1303347 w 2570683"/>
              <a:gd name="connsiteY2" fmla="*/ 6808119 h 6808119"/>
              <a:gd name="connsiteX3" fmla="*/ 2570683 w 2570683"/>
              <a:gd name="connsiteY3" fmla="*/ 0 h 680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0683" h="6808119">
                <a:moveTo>
                  <a:pt x="0" y="0"/>
                </a:moveTo>
                <a:lnTo>
                  <a:pt x="0" y="6808119"/>
                </a:lnTo>
                <a:lnTo>
                  <a:pt x="1303347" y="6808119"/>
                </a:lnTo>
                <a:lnTo>
                  <a:pt x="2570683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34C934-3F1A-49D4-AB84-DBBE631E3D4A}"/>
              </a:ext>
            </a:extLst>
          </p:cNvPr>
          <p:cNvCxnSpPr>
            <a:cxnSpLocks/>
          </p:cNvCxnSpPr>
          <p:nvPr userDrawn="1"/>
        </p:nvCxnSpPr>
        <p:spPr>
          <a:xfrm>
            <a:off x="4649154" y="1974541"/>
            <a:ext cx="0" cy="234900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00348156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1">
            <a:extLst>
              <a:ext uri="{FF2B5EF4-FFF2-40B4-BE49-F238E27FC236}">
                <a16:creationId xmlns:a16="http://schemas.microsoft.com/office/drawing/2014/main" id="{205B27CC-C71C-4C0F-9297-6BAE9F3427C1}"/>
              </a:ext>
            </a:extLst>
          </p:cNvPr>
          <p:cNvSpPr/>
          <p:nvPr/>
        </p:nvSpPr>
        <p:spPr>
          <a:xfrm rot="5400000" flipV="1">
            <a:off x="2883143" y="-1117357"/>
            <a:ext cx="4565669" cy="7956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6664" y="0"/>
                </a:lnTo>
                <a:close/>
              </a:path>
            </a:pathLst>
          </a:custGeom>
          <a:gradFill>
            <a:gsLst>
              <a:gs pos="0">
                <a:srgbClr val="EFFEFF">
                  <a:alpha val="2000"/>
                </a:srgbClr>
              </a:gs>
              <a:gs pos="39000">
                <a:schemeClr val="accent1">
                  <a:alpha val="13000"/>
                </a:schemeClr>
              </a:gs>
              <a:gs pos="99000">
                <a:schemeClr val="accent4"/>
              </a:gs>
            </a:gsLst>
            <a:lin ang="7200000"/>
          </a:gra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05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E16EFD3-BE67-444C-A0B7-4631AD3BD839}"/>
              </a:ext>
            </a:extLst>
          </p:cNvPr>
          <p:cNvSpPr/>
          <p:nvPr/>
        </p:nvSpPr>
        <p:spPr>
          <a:xfrm rot="16200000" flipH="1">
            <a:off x="3845067" y="-513974"/>
            <a:ext cx="4784961" cy="5812907"/>
          </a:xfrm>
          <a:custGeom>
            <a:avLst/>
            <a:gdLst>
              <a:gd name="connsiteX0" fmla="*/ 0 w 6379948"/>
              <a:gd name="connsiteY0" fmla="*/ 0 h 7750542"/>
              <a:gd name="connsiteX1" fmla="*/ 0 w 6379948"/>
              <a:gd name="connsiteY1" fmla="*/ 7750542 h 7750542"/>
              <a:gd name="connsiteX2" fmla="*/ 4937180 w 6379948"/>
              <a:gd name="connsiteY2" fmla="*/ 7750542 h 7750542"/>
              <a:gd name="connsiteX3" fmla="*/ 6379948 w 6379948"/>
              <a:gd name="connsiteY3" fmla="*/ 0 h 7750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9948" h="7750542">
                <a:moveTo>
                  <a:pt x="0" y="0"/>
                </a:moveTo>
                <a:lnTo>
                  <a:pt x="0" y="7750542"/>
                </a:lnTo>
                <a:lnTo>
                  <a:pt x="4937180" y="7750542"/>
                </a:lnTo>
                <a:lnTo>
                  <a:pt x="63799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13157"/>
            </a:schemeClr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 dirty="0"/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3B6E1-D9D9-40C5-BBEF-EC98FCA33F9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3572" indent="-3572">
              <a:lnSpc>
                <a:spcPct val="90000"/>
              </a:lnSpc>
            </a:pPr>
            <a:r>
              <a:rPr lang="ru-RU"/>
              <a:t>Заголовок презентации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3C748D-1820-4CC0-8395-885D5DE58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79" y="388582"/>
            <a:ext cx="8252510" cy="1374330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8A5AE1-CEF3-4F6C-954E-AF73549382BB}"/>
              </a:ext>
            </a:extLst>
          </p:cNvPr>
          <p:cNvCxnSpPr>
            <a:cxnSpLocks/>
          </p:cNvCxnSpPr>
          <p:nvPr/>
        </p:nvCxnSpPr>
        <p:spPr>
          <a:xfrm>
            <a:off x="4649154" y="1974541"/>
            <a:ext cx="0" cy="234900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03659" y="2036755"/>
            <a:ext cx="3510000" cy="2270927"/>
          </a:xfrm>
          <a:prstGeom prst="rect">
            <a:avLst/>
          </a:prstGeom>
        </p:spPr>
        <p:txBody>
          <a:bodyPr>
            <a:normAutofit/>
          </a:bodyPr>
          <a:lstStyle>
            <a:lvl1pPr marL="214313" indent="-214313">
              <a:lnSpc>
                <a:spcPct val="100000"/>
              </a:lnSpc>
              <a:spcBef>
                <a:spcPts val="45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 sz="1350"/>
            </a:lvl1pPr>
            <a:lvl2pPr marL="514350" indent="-171450">
              <a:lnSpc>
                <a:spcPct val="100000"/>
              </a:lnSpc>
              <a:spcBef>
                <a:spcPts val="45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50"/>
            </a:lvl2pPr>
            <a:lvl3pPr marL="891539" indent="-205739">
              <a:lnSpc>
                <a:spcPct val="100000"/>
              </a:lnSpc>
              <a:spcBef>
                <a:spcPts val="45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50"/>
            </a:lvl3pPr>
            <a:lvl4pPr marL="1257300" indent="-228600">
              <a:lnSpc>
                <a:spcPct val="100000"/>
              </a:lnSpc>
              <a:spcBef>
                <a:spcPts val="45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50"/>
            </a:lvl4pPr>
            <a:lvl5pPr marL="1600200" indent="-228600">
              <a:lnSpc>
                <a:spcPct val="100000"/>
              </a:lnSpc>
              <a:spcBef>
                <a:spcPts val="45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50"/>
            </a:lvl5pPr>
          </a:lstStyle>
          <a:p>
            <a:r>
              <a:rPr dirty="0" err="1"/>
              <a:t>Текст</a:t>
            </a:r>
            <a:r>
              <a:rPr dirty="0"/>
              <a:t> 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106089" y="2036755"/>
            <a:ext cx="3510000" cy="2270927"/>
          </a:xfrm>
          <a:prstGeom prst="rect">
            <a:avLst/>
          </a:prstGeom>
        </p:spPr>
        <p:txBody>
          <a:bodyPr>
            <a:normAutofit/>
          </a:bodyPr>
          <a:lstStyle>
            <a:lvl1pPr marL="214313" indent="-214313">
              <a:lnSpc>
                <a:spcPct val="100000"/>
              </a:lnSpc>
              <a:spcBef>
                <a:spcPts val="45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 sz="1350"/>
            </a:lvl1pPr>
          </a:lstStyle>
          <a:p>
            <a:r>
              <a:t>Текст 2 </a:t>
            </a:r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F26D4145-5510-446D-9E2F-20AB12956A62}"/>
              </a:ext>
            </a:extLst>
          </p:cNvPr>
          <p:cNvSpPr/>
          <p:nvPr/>
        </p:nvSpPr>
        <p:spPr>
          <a:xfrm rot="5400000" flipV="1">
            <a:off x="2883143" y="-1117357"/>
            <a:ext cx="4565669" cy="7956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6664" y="0"/>
                </a:lnTo>
                <a:close/>
              </a:path>
            </a:pathLst>
          </a:custGeom>
          <a:gradFill>
            <a:gsLst>
              <a:gs pos="0">
                <a:srgbClr val="EFFEFF">
                  <a:alpha val="2000"/>
                </a:srgbClr>
              </a:gs>
              <a:gs pos="39000">
                <a:schemeClr val="accent1">
                  <a:alpha val="13000"/>
                </a:schemeClr>
              </a:gs>
              <a:gs pos="99000">
                <a:schemeClr val="accent4"/>
              </a:gs>
            </a:gsLst>
            <a:lin ang="7200000"/>
          </a:gra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05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CC48702-6283-4B0C-9CA0-02DE069A5A21}"/>
              </a:ext>
            </a:extLst>
          </p:cNvPr>
          <p:cNvSpPr/>
          <p:nvPr/>
        </p:nvSpPr>
        <p:spPr>
          <a:xfrm rot="16200000" flipH="1">
            <a:off x="3845067" y="-513974"/>
            <a:ext cx="4784961" cy="5812907"/>
          </a:xfrm>
          <a:custGeom>
            <a:avLst/>
            <a:gdLst>
              <a:gd name="connsiteX0" fmla="*/ 0 w 6379948"/>
              <a:gd name="connsiteY0" fmla="*/ 0 h 7750542"/>
              <a:gd name="connsiteX1" fmla="*/ 0 w 6379948"/>
              <a:gd name="connsiteY1" fmla="*/ 7750542 h 7750542"/>
              <a:gd name="connsiteX2" fmla="*/ 4937180 w 6379948"/>
              <a:gd name="connsiteY2" fmla="*/ 7750542 h 7750542"/>
              <a:gd name="connsiteX3" fmla="*/ 6379948 w 6379948"/>
              <a:gd name="connsiteY3" fmla="*/ 0 h 7750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9948" h="7750542">
                <a:moveTo>
                  <a:pt x="0" y="0"/>
                </a:moveTo>
                <a:lnTo>
                  <a:pt x="0" y="7750542"/>
                </a:lnTo>
                <a:lnTo>
                  <a:pt x="4937180" y="7750542"/>
                </a:lnTo>
                <a:lnTo>
                  <a:pt x="63799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13157"/>
            </a:schemeClr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5CF8A1-FC96-460B-876C-0F32238F4BF1}"/>
              </a:ext>
            </a:extLst>
          </p:cNvPr>
          <p:cNvCxnSpPr>
            <a:cxnSpLocks/>
          </p:cNvCxnSpPr>
          <p:nvPr/>
        </p:nvCxnSpPr>
        <p:spPr>
          <a:xfrm>
            <a:off x="4649154" y="1974541"/>
            <a:ext cx="0" cy="234900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Freeform 21">
            <a:extLst>
              <a:ext uri="{FF2B5EF4-FFF2-40B4-BE49-F238E27FC236}">
                <a16:creationId xmlns:a16="http://schemas.microsoft.com/office/drawing/2014/main" id="{32B3C629-FB5D-4BE6-BD01-6C0000A2A049}"/>
              </a:ext>
            </a:extLst>
          </p:cNvPr>
          <p:cNvSpPr/>
          <p:nvPr userDrawn="1"/>
        </p:nvSpPr>
        <p:spPr>
          <a:xfrm rot="5400000" flipV="1">
            <a:off x="2883143" y="-1117357"/>
            <a:ext cx="4565669" cy="7956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6664" y="0"/>
                </a:lnTo>
                <a:close/>
              </a:path>
            </a:pathLst>
          </a:custGeom>
          <a:gradFill>
            <a:gsLst>
              <a:gs pos="0">
                <a:srgbClr val="EFFEFF">
                  <a:alpha val="2000"/>
                </a:srgbClr>
              </a:gs>
              <a:gs pos="39000">
                <a:schemeClr val="accent1">
                  <a:alpha val="13000"/>
                </a:schemeClr>
              </a:gs>
              <a:gs pos="99000">
                <a:schemeClr val="accent4"/>
              </a:gs>
            </a:gsLst>
            <a:lin ang="7200000"/>
          </a:gra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05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7328699-3AEA-4A79-9394-CC194FD38720}"/>
              </a:ext>
            </a:extLst>
          </p:cNvPr>
          <p:cNvSpPr/>
          <p:nvPr userDrawn="1"/>
        </p:nvSpPr>
        <p:spPr>
          <a:xfrm rot="16200000" flipH="1">
            <a:off x="3845067" y="-513974"/>
            <a:ext cx="4784961" cy="5812907"/>
          </a:xfrm>
          <a:custGeom>
            <a:avLst/>
            <a:gdLst>
              <a:gd name="connsiteX0" fmla="*/ 0 w 6379948"/>
              <a:gd name="connsiteY0" fmla="*/ 0 h 7750542"/>
              <a:gd name="connsiteX1" fmla="*/ 0 w 6379948"/>
              <a:gd name="connsiteY1" fmla="*/ 7750542 h 7750542"/>
              <a:gd name="connsiteX2" fmla="*/ 4937180 w 6379948"/>
              <a:gd name="connsiteY2" fmla="*/ 7750542 h 7750542"/>
              <a:gd name="connsiteX3" fmla="*/ 6379948 w 6379948"/>
              <a:gd name="connsiteY3" fmla="*/ 0 h 7750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9948" h="7750542">
                <a:moveTo>
                  <a:pt x="0" y="0"/>
                </a:moveTo>
                <a:lnTo>
                  <a:pt x="0" y="7750542"/>
                </a:lnTo>
                <a:lnTo>
                  <a:pt x="4937180" y="7750542"/>
                </a:lnTo>
                <a:lnTo>
                  <a:pt x="63799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13157"/>
            </a:schemeClr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650A93B-824A-4CC2-9D80-7BA5C20A9892}"/>
              </a:ext>
            </a:extLst>
          </p:cNvPr>
          <p:cNvCxnSpPr>
            <a:cxnSpLocks/>
          </p:cNvCxnSpPr>
          <p:nvPr userDrawn="1"/>
        </p:nvCxnSpPr>
        <p:spPr>
          <a:xfrm>
            <a:off x="4649154" y="1974541"/>
            <a:ext cx="0" cy="234900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4446421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BC483BA-5852-4A8D-9FB7-B4011B308E3F}"/>
              </a:ext>
            </a:extLst>
          </p:cNvPr>
          <p:cNvSpPr/>
          <p:nvPr/>
        </p:nvSpPr>
        <p:spPr>
          <a:xfrm rot="16200000" flipH="1">
            <a:off x="1589040" y="-1589038"/>
            <a:ext cx="1928012" cy="5106089"/>
          </a:xfrm>
          <a:custGeom>
            <a:avLst/>
            <a:gdLst>
              <a:gd name="connsiteX0" fmla="*/ 0 w 2570683"/>
              <a:gd name="connsiteY0" fmla="*/ 0 h 6808119"/>
              <a:gd name="connsiteX1" fmla="*/ 0 w 2570683"/>
              <a:gd name="connsiteY1" fmla="*/ 6808119 h 6808119"/>
              <a:gd name="connsiteX2" fmla="*/ 1303347 w 2570683"/>
              <a:gd name="connsiteY2" fmla="*/ 6808119 h 6808119"/>
              <a:gd name="connsiteX3" fmla="*/ 2570683 w 2570683"/>
              <a:gd name="connsiteY3" fmla="*/ 0 h 680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0683" h="6808119">
                <a:moveTo>
                  <a:pt x="0" y="0"/>
                </a:moveTo>
                <a:lnTo>
                  <a:pt x="0" y="6808119"/>
                </a:lnTo>
                <a:lnTo>
                  <a:pt x="1303347" y="6808119"/>
                </a:lnTo>
                <a:lnTo>
                  <a:pt x="2570683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CCEF1AD-167A-4477-B1B4-108E1213BF4E}"/>
              </a:ext>
            </a:extLst>
          </p:cNvPr>
          <p:cNvSpPr/>
          <p:nvPr/>
        </p:nvSpPr>
        <p:spPr>
          <a:xfrm rot="16200000" flipH="1">
            <a:off x="5766686" y="-660597"/>
            <a:ext cx="2717001" cy="4038194"/>
          </a:xfrm>
          <a:custGeom>
            <a:avLst/>
            <a:gdLst>
              <a:gd name="connsiteX0" fmla="*/ 0 w 3622668"/>
              <a:gd name="connsiteY0" fmla="*/ 0 h 5384258"/>
              <a:gd name="connsiteX1" fmla="*/ 1 w 3622668"/>
              <a:gd name="connsiteY1" fmla="*/ 5384258 h 5384258"/>
              <a:gd name="connsiteX2" fmla="*/ 2620385 w 3622668"/>
              <a:gd name="connsiteY2" fmla="*/ 5384258 h 5384258"/>
              <a:gd name="connsiteX3" fmla="*/ 3622668 w 3622668"/>
              <a:gd name="connsiteY3" fmla="*/ 0 h 538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2668" h="5384258">
                <a:moveTo>
                  <a:pt x="0" y="0"/>
                </a:moveTo>
                <a:lnTo>
                  <a:pt x="1" y="5384258"/>
                </a:lnTo>
                <a:lnTo>
                  <a:pt x="2620385" y="5384258"/>
                </a:lnTo>
                <a:lnTo>
                  <a:pt x="362266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03659" y="2375364"/>
            <a:ext cx="3510000" cy="1976311"/>
          </a:xfrm>
          <a:prstGeom prst="rect">
            <a:avLst/>
          </a:prstGeom>
        </p:spPr>
        <p:txBody>
          <a:bodyPr>
            <a:noAutofit/>
          </a:bodyPr>
          <a:lstStyle>
            <a:lvl1pPr marL="214313" indent="-214313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 sz="1350"/>
            </a:lvl1pPr>
            <a:lvl2pPr marL="514350" indent="-17145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50"/>
            </a:lvl2pPr>
            <a:lvl3pPr marL="891539" indent="-205739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50"/>
            </a:lvl3pPr>
            <a:lvl4pPr marL="1257300" indent="-2286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50"/>
            </a:lvl4pPr>
            <a:lvl5pPr marL="1600200" indent="-2286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50"/>
            </a:lvl5pPr>
          </a:lstStyle>
          <a:p>
            <a:r>
              <a:t>Текст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106089" y="2914271"/>
            <a:ext cx="3510000" cy="1687484"/>
          </a:xfrm>
          <a:prstGeom prst="rect">
            <a:avLst/>
          </a:prstGeom>
        </p:spPr>
        <p:txBody>
          <a:bodyPr>
            <a:noAutofit/>
          </a:bodyPr>
          <a:lstStyle>
            <a:lvl1pPr marL="214313" indent="-214313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 sz="1350"/>
            </a:lvl1pPr>
          </a:lstStyle>
          <a:p>
            <a:r>
              <a:rPr dirty="0" err="1"/>
              <a:t>Текст</a:t>
            </a:r>
            <a:r>
              <a:rPr dirty="0"/>
              <a:t> 2 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3B6E1-D9D9-40C5-BBEF-EC98FCA33F9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3572" indent="-3572">
              <a:lnSpc>
                <a:spcPct val="90000"/>
              </a:lnSpc>
            </a:pPr>
            <a:r>
              <a:rPr lang="ru-RU"/>
              <a:t>Заголовок презентации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3C748D-1820-4CC0-8395-885D5DE58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79" y="388582"/>
            <a:ext cx="2966161" cy="7812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683A9E-5344-4884-BDB5-30A1FD9DB92E}"/>
              </a:ext>
            </a:extLst>
          </p:cNvPr>
          <p:cNvCxnSpPr>
            <a:cxnSpLocks/>
          </p:cNvCxnSpPr>
          <p:nvPr/>
        </p:nvCxnSpPr>
        <p:spPr>
          <a:xfrm>
            <a:off x="4649154" y="2375363"/>
            <a:ext cx="0" cy="221400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8A6C897-839C-45D1-9AC0-17798860E532}"/>
              </a:ext>
            </a:extLst>
          </p:cNvPr>
          <p:cNvSpPr/>
          <p:nvPr/>
        </p:nvSpPr>
        <p:spPr>
          <a:xfrm rot="16200000" flipH="1">
            <a:off x="1589040" y="-1589038"/>
            <a:ext cx="1928012" cy="5106089"/>
          </a:xfrm>
          <a:custGeom>
            <a:avLst/>
            <a:gdLst>
              <a:gd name="connsiteX0" fmla="*/ 0 w 2570683"/>
              <a:gd name="connsiteY0" fmla="*/ 0 h 6808119"/>
              <a:gd name="connsiteX1" fmla="*/ 0 w 2570683"/>
              <a:gd name="connsiteY1" fmla="*/ 6808119 h 6808119"/>
              <a:gd name="connsiteX2" fmla="*/ 1303347 w 2570683"/>
              <a:gd name="connsiteY2" fmla="*/ 6808119 h 6808119"/>
              <a:gd name="connsiteX3" fmla="*/ 2570683 w 2570683"/>
              <a:gd name="connsiteY3" fmla="*/ 0 h 680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0683" h="6808119">
                <a:moveTo>
                  <a:pt x="0" y="0"/>
                </a:moveTo>
                <a:lnTo>
                  <a:pt x="0" y="6808119"/>
                </a:lnTo>
                <a:lnTo>
                  <a:pt x="1303347" y="6808119"/>
                </a:lnTo>
                <a:lnTo>
                  <a:pt x="2570683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2F58A6-8BB2-4818-A174-1BC0AB0D7FA9}"/>
              </a:ext>
            </a:extLst>
          </p:cNvPr>
          <p:cNvSpPr/>
          <p:nvPr/>
        </p:nvSpPr>
        <p:spPr>
          <a:xfrm rot="16200000" flipH="1">
            <a:off x="5766686" y="-660597"/>
            <a:ext cx="2717001" cy="4038194"/>
          </a:xfrm>
          <a:custGeom>
            <a:avLst/>
            <a:gdLst>
              <a:gd name="connsiteX0" fmla="*/ 0 w 3622668"/>
              <a:gd name="connsiteY0" fmla="*/ 0 h 5384258"/>
              <a:gd name="connsiteX1" fmla="*/ 1 w 3622668"/>
              <a:gd name="connsiteY1" fmla="*/ 5384258 h 5384258"/>
              <a:gd name="connsiteX2" fmla="*/ 2620385 w 3622668"/>
              <a:gd name="connsiteY2" fmla="*/ 5384258 h 5384258"/>
              <a:gd name="connsiteX3" fmla="*/ 3622668 w 3622668"/>
              <a:gd name="connsiteY3" fmla="*/ 0 h 538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2668" h="5384258">
                <a:moveTo>
                  <a:pt x="0" y="0"/>
                </a:moveTo>
                <a:lnTo>
                  <a:pt x="1" y="5384258"/>
                </a:lnTo>
                <a:lnTo>
                  <a:pt x="2620385" y="5384258"/>
                </a:lnTo>
                <a:lnTo>
                  <a:pt x="362266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415B10-8C5E-4D06-973A-E140094431AB}"/>
              </a:ext>
            </a:extLst>
          </p:cNvPr>
          <p:cNvCxnSpPr>
            <a:cxnSpLocks/>
          </p:cNvCxnSpPr>
          <p:nvPr/>
        </p:nvCxnSpPr>
        <p:spPr>
          <a:xfrm>
            <a:off x="4649154" y="2375363"/>
            <a:ext cx="0" cy="221400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156E1E-8C61-4457-A2F5-49C94D540C96}"/>
              </a:ext>
            </a:extLst>
          </p:cNvPr>
          <p:cNvSpPr/>
          <p:nvPr userDrawn="1"/>
        </p:nvSpPr>
        <p:spPr>
          <a:xfrm rot="16200000" flipH="1">
            <a:off x="1589040" y="-1589038"/>
            <a:ext cx="1928012" cy="5106089"/>
          </a:xfrm>
          <a:custGeom>
            <a:avLst/>
            <a:gdLst>
              <a:gd name="connsiteX0" fmla="*/ 0 w 2570683"/>
              <a:gd name="connsiteY0" fmla="*/ 0 h 6808119"/>
              <a:gd name="connsiteX1" fmla="*/ 0 w 2570683"/>
              <a:gd name="connsiteY1" fmla="*/ 6808119 h 6808119"/>
              <a:gd name="connsiteX2" fmla="*/ 1303347 w 2570683"/>
              <a:gd name="connsiteY2" fmla="*/ 6808119 h 6808119"/>
              <a:gd name="connsiteX3" fmla="*/ 2570683 w 2570683"/>
              <a:gd name="connsiteY3" fmla="*/ 0 h 680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0683" h="6808119">
                <a:moveTo>
                  <a:pt x="0" y="0"/>
                </a:moveTo>
                <a:lnTo>
                  <a:pt x="0" y="6808119"/>
                </a:lnTo>
                <a:lnTo>
                  <a:pt x="1303347" y="6808119"/>
                </a:lnTo>
                <a:lnTo>
                  <a:pt x="2570683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041A0A6-88EA-4C7D-8D80-B61D63DBB32D}"/>
              </a:ext>
            </a:extLst>
          </p:cNvPr>
          <p:cNvSpPr/>
          <p:nvPr userDrawn="1"/>
        </p:nvSpPr>
        <p:spPr>
          <a:xfrm rot="16200000" flipH="1">
            <a:off x="5766686" y="-660597"/>
            <a:ext cx="2717001" cy="4038194"/>
          </a:xfrm>
          <a:custGeom>
            <a:avLst/>
            <a:gdLst>
              <a:gd name="connsiteX0" fmla="*/ 0 w 3622668"/>
              <a:gd name="connsiteY0" fmla="*/ 0 h 5384258"/>
              <a:gd name="connsiteX1" fmla="*/ 1 w 3622668"/>
              <a:gd name="connsiteY1" fmla="*/ 5384258 h 5384258"/>
              <a:gd name="connsiteX2" fmla="*/ 2620385 w 3622668"/>
              <a:gd name="connsiteY2" fmla="*/ 5384258 h 5384258"/>
              <a:gd name="connsiteX3" fmla="*/ 3622668 w 3622668"/>
              <a:gd name="connsiteY3" fmla="*/ 0 h 538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2668" h="5384258">
                <a:moveTo>
                  <a:pt x="0" y="0"/>
                </a:moveTo>
                <a:lnTo>
                  <a:pt x="1" y="5384258"/>
                </a:lnTo>
                <a:lnTo>
                  <a:pt x="2620385" y="5384258"/>
                </a:lnTo>
                <a:lnTo>
                  <a:pt x="362266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A98A99-AC22-4DAC-95B9-AF0506CBC3F6}"/>
              </a:ext>
            </a:extLst>
          </p:cNvPr>
          <p:cNvCxnSpPr>
            <a:cxnSpLocks/>
          </p:cNvCxnSpPr>
          <p:nvPr userDrawn="1"/>
        </p:nvCxnSpPr>
        <p:spPr>
          <a:xfrm>
            <a:off x="4649154" y="2375363"/>
            <a:ext cx="0" cy="221400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47394060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5E3DB7A-66B2-47AE-ABF3-BEFB3538FEC1}"/>
              </a:ext>
            </a:extLst>
          </p:cNvPr>
          <p:cNvSpPr/>
          <p:nvPr/>
        </p:nvSpPr>
        <p:spPr>
          <a:xfrm rot="16200000" flipH="1">
            <a:off x="1589040" y="-1589038"/>
            <a:ext cx="1928012" cy="5106089"/>
          </a:xfrm>
          <a:custGeom>
            <a:avLst/>
            <a:gdLst>
              <a:gd name="connsiteX0" fmla="*/ 0 w 2570683"/>
              <a:gd name="connsiteY0" fmla="*/ 0 h 6808119"/>
              <a:gd name="connsiteX1" fmla="*/ 0 w 2570683"/>
              <a:gd name="connsiteY1" fmla="*/ 6808119 h 6808119"/>
              <a:gd name="connsiteX2" fmla="*/ 1303347 w 2570683"/>
              <a:gd name="connsiteY2" fmla="*/ 6808119 h 6808119"/>
              <a:gd name="connsiteX3" fmla="*/ 2570683 w 2570683"/>
              <a:gd name="connsiteY3" fmla="*/ 0 h 680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0683" h="6808119">
                <a:moveTo>
                  <a:pt x="0" y="0"/>
                </a:moveTo>
                <a:lnTo>
                  <a:pt x="0" y="6808119"/>
                </a:lnTo>
                <a:lnTo>
                  <a:pt x="1303347" y="6808119"/>
                </a:lnTo>
                <a:lnTo>
                  <a:pt x="2570683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9009BAA-F470-4100-A6C0-FB4262B28EB1}"/>
              </a:ext>
            </a:extLst>
          </p:cNvPr>
          <p:cNvSpPr/>
          <p:nvPr/>
        </p:nvSpPr>
        <p:spPr>
          <a:xfrm rot="16200000" flipH="1">
            <a:off x="6304146" y="-1194417"/>
            <a:ext cx="1641797" cy="4037911"/>
          </a:xfrm>
          <a:custGeom>
            <a:avLst/>
            <a:gdLst>
              <a:gd name="connsiteX0" fmla="*/ 0 w 2189062"/>
              <a:gd name="connsiteY0" fmla="*/ 0 h 5383881"/>
              <a:gd name="connsiteX1" fmla="*/ 0 w 2189062"/>
              <a:gd name="connsiteY1" fmla="*/ 5383881 h 5383881"/>
              <a:gd name="connsiteX2" fmla="*/ 1186849 w 2189062"/>
              <a:gd name="connsiteY2" fmla="*/ 5383881 h 5383881"/>
              <a:gd name="connsiteX3" fmla="*/ 2189062 w 2189062"/>
              <a:gd name="connsiteY3" fmla="*/ 0 h 538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9062" h="5383881">
                <a:moveTo>
                  <a:pt x="0" y="0"/>
                </a:moveTo>
                <a:lnTo>
                  <a:pt x="0" y="5383881"/>
                </a:lnTo>
                <a:lnTo>
                  <a:pt x="1186849" y="5383881"/>
                </a:lnTo>
                <a:lnTo>
                  <a:pt x="2189062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03659" y="2019570"/>
            <a:ext cx="3510000" cy="2582185"/>
          </a:xfrm>
          <a:prstGeom prst="rect">
            <a:avLst/>
          </a:prstGeom>
        </p:spPr>
        <p:txBody>
          <a:bodyPr>
            <a:noAutofit/>
          </a:bodyPr>
          <a:lstStyle>
            <a:lvl1pPr marL="214313" indent="-214313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 sz="1350"/>
            </a:lvl1pPr>
            <a:lvl2pPr marL="514350" indent="-17145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50"/>
            </a:lvl2pPr>
            <a:lvl3pPr marL="891539" indent="-205739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50"/>
            </a:lvl3pPr>
            <a:lvl4pPr marL="1257300" indent="-2286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50"/>
            </a:lvl4pPr>
            <a:lvl5pPr marL="1600200" indent="-228600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50"/>
            </a:lvl5pPr>
          </a:lstStyle>
          <a:p>
            <a:r>
              <a:t>Текст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5106089" y="2019570"/>
            <a:ext cx="3510000" cy="2582185"/>
          </a:xfrm>
          <a:prstGeom prst="rect">
            <a:avLst/>
          </a:prstGeom>
        </p:spPr>
        <p:txBody>
          <a:bodyPr>
            <a:noAutofit/>
          </a:bodyPr>
          <a:lstStyle>
            <a:lvl1pPr marL="214313" indent="-214313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 sz="1350"/>
            </a:lvl1pPr>
          </a:lstStyle>
          <a:p>
            <a:r>
              <a:t>Текст 2 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3B6E1-D9D9-40C5-BBEF-EC98FCA33F9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3572" indent="-3572">
              <a:lnSpc>
                <a:spcPct val="90000"/>
              </a:lnSpc>
            </a:pPr>
            <a:r>
              <a:rPr lang="ru-RU"/>
              <a:t>Заголовок презентации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3C748D-1820-4CC0-8395-885D5DE58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79" y="388582"/>
            <a:ext cx="2966161" cy="7812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0CC288-4232-4654-9D54-8455255E5280}"/>
              </a:ext>
            </a:extLst>
          </p:cNvPr>
          <p:cNvCxnSpPr>
            <a:cxnSpLocks/>
          </p:cNvCxnSpPr>
          <p:nvPr/>
        </p:nvCxnSpPr>
        <p:spPr>
          <a:xfrm>
            <a:off x="4649154" y="1974541"/>
            <a:ext cx="0" cy="264600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DAA7B3B-AA70-4C19-9BAA-374663A7FF19}"/>
              </a:ext>
            </a:extLst>
          </p:cNvPr>
          <p:cNvSpPr/>
          <p:nvPr/>
        </p:nvSpPr>
        <p:spPr>
          <a:xfrm rot="16200000" flipH="1">
            <a:off x="1589040" y="-1589038"/>
            <a:ext cx="1928012" cy="5106089"/>
          </a:xfrm>
          <a:custGeom>
            <a:avLst/>
            <a:gdLst>
              <a:gd name="connsiteX0" fmla="*/ 0 w 2570683"/>
              <a:gd name="connsiteY0" fmla="*/ 0 h 6808119"/>
              <a:gd name="connsiteX1" fmla="*/ 0 w 2570683"/>
              <a:gd name="connsiteY1" fmla="*/ 6808119 h 6808119"/>
              <a:gd name="connsiteX2" fmla="*/ 1303347 w 2570683"/>
              <a:gd name="connsiteY2" fmla="*/ 6808119 h 6808119"/>
              <a:gd name="connsiteX3" fmla="*/ 2570683 w 2570683"/>
              <a:gd name="connsiteY3" fmla="*/ 0 h 680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0683" h="6808119">
                <a:moveTo>
                  <a:pt x="0" y="0"/>
                </a:moveTo>
                <a:lnTo>
                  <a:pt x="0" y="6808119"/>
                </a:lnTo>
                <a:lnTo>
                  <a:pt x="1303347" y="6808119"/>
                </a:lnTo>
                <a:lnTo>
                  <a:pt x="2570683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CE99FA2-F7E9-429D-9E61-B2A5E9B3BADF}"/>
              </a:ext>
            </a:extLst>
          </p:cNvPr>
          <p:cNvSpPr/>
          <p:nvPr/>
        </p:nvSpPr>
        <p:spPr>
          <a:xfrm rot="16200000" flipH="1">
            <a:off x="6304146" y="-1194417"/>
            <a:ext cx="1641797" cy="4037911"/>
          </a:xfrm>
          <a:custGeom>
            <a:avLst/>
            <a:gdLst>
              <a:gd name="connsiteX0" fmla="*/ 0 w 2189062"/>
              <a:gd name="connsiteY0" fmla="*/ 0 h 5383881"/>
              <a:gd name="connsiteX1" fmla="*/ 0 w 2189062"/>
              <a:gd name="connsiteY1" fmla="*/ 5383881 h 5383881"/>
              <a:gd name="connsiteX2" fmla="*/ 1186849 w 2189062"/>
              <a:gd name="connsiteY2" fmla="*/ 5383881 h 5383881"/>
              <a:gd name="connsiteX3" fmla="*/ 2189062 w 2189062"/>
              <a:gd name="connsiteY3" fmla="*/ 0 h 538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9062" h="5383881">
                <a:moveTo>
                  <a:pt x="0" y="0"/>
                </a:moveTo>
                <a:lnTo>
                  <a:pt x="0" y="5383881"/>
                </a:lnTo>
                <a:lnTo>
                  <a:pt x="1186849" y="5383881"/>
                </a:lnTo>
                <a:lnTo>
                  <a:pt x="2189062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B2BED1-3E4B-414C-AAF5-1A5156FBE847}"/>
              </a:ext>
            </a:extLst>
          </p:cNvPr>
          <p:cNvCxnSpPr>
            <a:cxnSpLocks/>
          </p:cNvCxnSpPr>
          <p:nvPr/>
        </p:nvCxnSpPr>
        <p:spPr>
          <a:xfrm>
            <a:off x="4649154" y="1974541"/>
            <a:ext cx="0" cy="264600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10FC0F0-D7AF-4F8B-8870-72FBC43F3D3B}"/>
              </a:ext>
            </a:extLst>
          </p:cNvPr>
          <p:cNvSpPr/>
          <p:nvPr userDrawn="1"/>
        </p:nvSpPr>
        <p:spPr>
          <a:xfrm rot="16200000" flipH="1">
            <a:off x="1589040" y="-1589038"/>
            <a:ext cx="1928012" cy="5106089"/>
          </a:xfrm>
          <a:custGeom>
            <a:avLst/>
            <a:gdLst>
              <a:gd name="connsiteX0" fmla="*/ 0 w 2570683"/>
              <a:gd name="connsiteY0" fmla="*/ 0 h 6808119"/>
              <a:gd name="connsiteX1" fmla="*/ 0 w 2570683"/>
              <a:gd name="connsiteY1" fmla="*/ 6808119 h 6808119"/>
              <a:gd name="connsiteX2" fmla="*/ 1303347 w 2570683"/>
              <a:gd name="connsiteY2" fmla="*/ 6808119 h 6808119"/>
              <a:gd name="connsiteX3" fmla="*/ 2570683 w 2570683"/>
              <a:gd name="connsiteY3" fmla="*/ 0 h 680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0683" h="6808119">
                <a:moveTo>
                  <a:pt x="0" y="0"/>
                </a:moveTo>
                <a:lnTo>
                  <a:pt x="0" y="6808119"/>
                </a:lnTo>
                <a:lnTo>
                  <a:pt x="1303347" y="6808119"/>
                </a:lnTo>
                <a:lnTo>
                  <a:pt x="2570683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631770D-D1F3-4C88-8D9B-4C4DCB8D423A}"/>
              </a:ext>
            </a:extLst>
          </p:cNvPr>
          <p:cNvSpPr/>
          <p:nvPr userDrawn="1"/>
        </p:nvSpPr>
        <p:spPr>
          <a:xfrm rot="16200000" flipH="1">
            <a:off x="6304146" y="-1194417"/>
            <a:ext cx="1641797" cy="4037911"/>
          </a:xfrm>
          <a:custGeom>
            <a:avLst/>
            <a:gdLst>
              <a:gd name="connsiteX0" fmla="*/ 0 w 2189062"/>
              <a:gd name="connsiteY0" fmla="*/ 0 h 5383881"/>
              <a:gd name="connsiteX1" fmla="*/ 0 w 2189062"/>
              <a:gd name="connsiteY1" fmla="*/ 5383881 h 5383881"/>
              <a:gd name="connsiteX2" fmla="*/ 1186849 w 2189062"/>
              <a:gd name="connsiteY2" fmla="*/ 5383881 h 5383881"/>
              <a:gd name="connsiteX3" fmla="*/ 2189062 w 2189062"/>
              <a:gd name="connsiteY3" fmla="*/ 0 h 538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9062" h="5383881">
                <a:moveTo>
                  <a:pt x="0" y="0"/>
                </a:moveTo>
                <a:lnTo>
                  <a:pt x="0" y="5383881"/>
                </a:lnTo>
                <a:lnTo>
                  <a:pt x="1186849" y="5383881"/>
                </a:lnTo>
                <a:lnTo>
                  <a:pt x="2189062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B84306-C601-4EEC-BEF9-2B47D4B7C599}"/>
              </a:ext>
            </a:extLst>
          </p:cNvPr>
          <p:cNvCxnSpPr>
            <a:cxnSpLocks/>
          </p:cNvCxnSpPr>
          <p:nvPr userDrawn="1"/>
        </p:nvCxnSpPr>
        <p:spPr>
          <a:xfrm>
            <a:off x="4649154" y="1974541"/>
            <a:ext cx="0" cy="2646000"/>
          </a:xfrm>
          <a:prstGeom prst="line">
            <a:avLst/>
          </a:prstGeom>
          <a:noFill/>
          <a:ln w="127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2038653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1EF31D6-D372-4A7B-9002-46B56EF86CA0}"/>
              </a:ext>
            </a:extLst>
          </p:cNvPr>
          <p:cNvSpPr/>
          <p:nvPr/>
        </p:nvSpPr>
        <p:spPr>
          <a:xfrm rot="16200000" flipH="1">
            <a:off x="3846994" y="-154056"/>
            <a:ext cx="5142950" cy="5451062"/>
          </a:xfrm>
          <a:custGeom>
            <a:avLst/>
            <a:gdLst>
              <a:gd name="connsiteX0" fmla="*/ 0 w 6857267"/>
              <a:gd name="connsiteY0" fmla="*/ 0 h 7268083"/>
              <a:gd name="connsiteX1" fmla="*/ 0 w 6857267"/>
              <a:gd name="connsiteY1" fmla="*/ 7268083 h 7268083"/>
              <a:gd name="connsiteX2" fmla="*/ 5504309 w 6857267"/>
              <a:gd name="connsiteY2" fmla="*/ 7268083 h 7268083"/>
              <a:gd name="connsiteX3" fmla="*/ 6857267 w 6857267"/>
              <a:gd name="connsiteY3" fmla="*/ 0 h 726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267" h="7268083">
                <a:moveTo>
                  <a:pt x="0" y="0"/>
                </a:moveTo>
                <a:lnTo>
                  <a:pt x="0" y="7268083"/>
                </a:lnTo>
                <a:lnTo>
                  <a:pt x="5504309" y="7268083"/>
                </a:lnTo>
                <a:lnTo>
                  <a:pt x="6857267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68868"/>
            </a:schemeClr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F7D09F1-28F8-4380-9D4B-861783E1022E}"/>
              </a:ext>
            </a:extLst>
          </p:cNvPr>
          <p:cNvSpPr/>
          <p:nvPr/>
        </p:nvSpPr>
        <p:spPr>
          <a:xfrm rot="16200000" flipH="1">
            <a:off x="747021" y="-768200"/>
            <a:ext cx="2177716" cy="3714117"/>
          </a:xfrm>
          <a:custGeom>
            <a:avLst/>
            <a:gdLst>
              <a:gd name="connsiteX0" fmla="*/ 0 w 2978777"/>
              <a:gd name="connsiteY0" fmla="*/ 0 h 5080335"/>
              <a:gd name="connsiteX1" fmla="*/ 0 w 2978777"/>
              <a:gd name="connsiteY1" fmla="*/ 5080335 h 5080335"/>
              <a:gd name="connsiteX2" fmla="*/ 2033069 w 2978777"/>
              <a:gd name="connsiteY2" fmla="*/ 5080335 h 5080335"/>
              <a:gd name="connsiteX3" fmla="*/ 2978777 w 2978777"/>
              <a:gd name="connsiteY3" fmla="*/ 0 h 5080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8777" h="5080335">
                <a:moveTo>
                  <a:pt x="0" y="0"/>
                </a:moveTo>
                <a:lnTo>
                  <a:pt x="0" y="5080335"/>
                </a:lnTo>
                <a:lnTo>
                  <a:pt x="2033069" y="5080335"/>
                </a:lnTo>
                <a:lnTo>
                  <a:pt x="2978777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3B6E1-D9D9-40C5-BBEF-EC98FCA33F9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3572" indent="-3572">
              <a:lnSpc>
                <a:spcPct val="90000"/>
              </a:lnSpc>
            </a:pPr>
            <a:r>
              <a:rPr lang="ru-RU"/>
              <a:t>Заголовок презентации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3C748D-1820-4CC0-8395-885D5DE58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37" y="393028"/>
            <a:ext cx="3223274" cy="12583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9B475-5E9B-420F-B2E8-3D5B6432C5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258866" y="1461837"/>
            <a:ext cx="4256484" cy="254461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900"/>
              </a:spcBef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FCA6D1D-A5A8-4A5D-BC91-0586E31B9106}"/>
              </a:ext>
            </a:extLst>
          </p:cNvPr>
          <p:cNvSpPr/>
          <p:nvPr/>
        </p:nvSpPr>
        <p:spPr>
          <a:xfrm rot="16200000" flipH="1">
            <a:off x="3846994" y="-154056"/>
            <a:ext cx="5142950" cy="5451062"/>
          </a:xfrm>
          <a:custGeom>
            <a:avLst/>
            <a:gdLst>
              <a:gd name="connsiteX0" fmla="*/ 0 w 6857267"/>
              <a:gd name="connsiteY0" fmla="*/ 0 h 7268083"/>
              <a:gd name="connsiteX1" fmla="*/ 0 w 6857267"/>
              <a:gd name="connsiteY1" fmla="*/ 7268083 h 7268083"/>
              <a:gd name="connsiteX2" fmla="*/ 5504309 w 6857267"/>
              <a:gd name="connsiteY2" fmla="*/ 7268083 h 7268083"/>
              <a:gd name="connsiteX3" fmla="*/ 6857267 w 6857267"/>
              <a:gd name="connsiteY3" fmla="*/ 0 h 726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267" h="7268083">
                <a:moveTo>
                  <a:pt x="0" y="0"/>
                </a:moveTo>
                <a:lnTo>
                  <a:pt x="0" y="7268083"/>
                </a:lnTo>
                <a:lnTo>
                  <a:pt x="5504309" y="7268083"/>
                </a:lnTo>
                <a:lnTo>
                  <a:pt x="6857267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68868"/>
            </a:schemeClr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EE79C08-15A0-43E8-8BDD-9F86F61C65AA}"/>
              </a:ext>
            </a:extLst>
          </p:cNvPr>
          <p:cNvSpPr/>
          <p:nvPr/>
        </p:nvSpPr>
        <p:spPr>
          <a:xfrm rot="16200000" flipH="1">
            <a:off x="747021" y="-768200"/>
            <a:ext cx="2177716" cy="3714117"/>
          </a:xfrm>
          <a:custGeom>
            <a:avLst/>
            <a:gdLst>
              <a:gd name="connsiteX0" fmla="*/ 0 w 2978777"/>
              <a:gd name="connsiteY0" fmla="*/ 0 h 5080335"/>
              <a:gd name="connsiteX1" fmla="*/ 0 w 2978777"/>
              <a:gd name="connsiteY1" fmla="*/ 5080335 h 5080335"/>
              <a:gd name="connsiteX2" fmla="*/ 2033069 w 2978777"/>
              <a:gd name="connsiteY2" fmla="*/ 5080335 h 5080335"/>
              <a:gd name="connsiteX3" fmla="*/ 2978777 w 2978777"/>
              <a:gd name="connsiteY3" fmla="*/ 0 h 5080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8777" h="5080335">
                <a:moveTo>
                  <a:pt x="0" y="0"/>
                </a:moveTo>
                <a:lnTo>
                  <a:pt x="0" y="5080335"/>
                </a:lnTo>
                <a:lnTo>
                  <a:pt x="2033069" y="5080335"/>
                </a:lnTo>
                <a:lnTo>
                  <a:pt x="2978777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C6BE79A-589B-4ABB-AB20-F7856D0BD590}"/>
              </a:ext>
            </a:extLst>
          </p:cNvPr>
          <p:cNvSpPr/>
          <p:nvPr userDrawn="1"/>
        </p:nvSpPr>
        <p:spPr>
          <a:xfrm rot="16200000" flipH="1">
            <a:off x="3846994" y="-154056"/>
            <a:ext cx="5142950" cy="5451062"/>
          </a:xfrm>
          <a:custGeom>
            <a:avLst/>
            <a:gdLst>
              <a:gd name="connsiteX0" fmla="*/ 0 w 6857267"/>
              <a:gd name="connsiteY0" fmla="*/ 0 h 7268083"/>
              <a:gd name="connsiteX1" fmla="*/ 0 w 6857267"/>
              <a:gd name="connsiteY1" fmla="*/ 7268083 h 7268083"/>
              <a:gd name="connsiteX2" fmla="*/ 5504309 w 6857267"/>
              <a:gd name="connsiteY2" fmla="*/ 7268083 h 7268083"/>
              <a:gd name="connsiteX3" fmla="*/ 6857267 w 6857267"/>
              <a:gd name="connsiteY3" fmla="*/ 0 h 726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267" h="7268083">
                <a:moveTo>
                  <a:pt x="0" y="0"/>
                </a:moveTo>
                <a:lnTo>
                  <a:pt x="0" y="7268083"/>
                </a:lnTo>
                <a:lnTo>
                  <a:pt x="5504309" y="7268083"/>
                </a:lnTo>
                <a:lnTo>
                  <a:pt x="6857267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68868"/>
            </a:schemeClr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B2F7032-CDB6-40B0-94A6-9F570DE8BD2C}"/>
              </a:ext>
            </a:extLst>
          </p:cNvPr>
          <p:cNvSpPr/>
          <p:nvPr userDrawn="1"/>
        </p:nvSpPr>
        <p:spPr>
          <a:xfrm rot="16200000" flipH="1">
            <a:off x="747021" y="-768200"/>
            <a:ext cx="2177716" cy="3714117"/>
          </a:xfrm>
          <a:custGeom>
            <a:avLst/>
            <a:gdLst>
              <a:gd name="connsiteX0" fmla="*/ 0 w 2978777"/>
              <a:gd name="connsiteY0" fmla="*/ 0 h 5080335"/>
              <a:gd name="connsiteX1" fmla="*/ 0 w 2978777"/>
              <a:gd name="connsiteY1" fmla="*/ 5080335 h 5080335"/>
              <a:gd name="connsiteX2" fmla="*/ 2033069 w 2978777"/>
              <a:gd name="connsiteY2" fmla="*/ 5080335 h 5080335"/>
              <a:gd name="connsiteX3" fmla="*/ 2978777 w 2978777"/>
              <a:gd name="connsiteY3" fmla="*/ 0 h 5080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8777" h="5080335">
                <a:moveTo>
                  <a:pt x="0" y="0"/>
                </a:moveTo>
                <a:lnTo>
                  <a:pt x="0" y="5080335"/>
                </a:lnTo>
                <a:lnTo>
                  <a:pt x="2033069" y="5080335"/>
                </a:lnTo>
                <a:lnTo>
                  <a:pt x="2978777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14649099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6504A54-1059-4C96-A546-8F46880EB158}"/>
              </a:ext>
            </a:extLst>
          </p:cNvPr>
          <p:cNvSpPr/>
          <p:nvPr/>
        </p:nvSpPr>
        <p:spPr>
          <a:xfrm rot="16200000" flipH="1">
            <a:off x="3846994" y="-154056"/>
            <a:ext cx="5142950" cy="5451062"/>
          </a:xfrm>
          <a:custGeom>
            <a:avLst/>
            <a:gdLst>
              <a:gd name="connsiteX0" fmla="*/ 0 w 6857267"/>
              <a:gd name="connsiteY0" fmla="*/ 0 h 7268083"/>
              <a:gd name="connsiteX1" fmla="*/ 0 w 6857267"/>
              <a:gd name="connsiteY1" fmla="*/ 7268083 h 7268083"/>
              <a:gd name="connsiteX2" fmla="*/ 5504309 w 6857267"/>
              <a:gd name="connsiteY2" fmla="*/ 7268083 h 7268083"/>
              <a:gd name="connsiteX3" fmla="*/ 6857267 w 6857267"/>
              <a:gd name="connsiteY3" fmla="*/ 0 h 726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267" h="7268083">
                <a:moveTo>
                  <a:pt x="0" y="0"/>
                </a:moveTo>
                <a:lnTo>
                  <a:pt x="0" y="7268083"/>
                </a:lnTo>
                <a:lnTo>
                  <a:pt x="5504309" y="7268083"/>
                </a:lnTo>
                <a:lnTo>
                  <a:pt x="6857267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0318B6A-EDF6-4BDF-A439-F2DD2F567036}"/>
              </a:ext>
            </a:extLst>
          </p:cNvPr>
          <p:cNvSpPr/>
          <p:nvPr/>
        </p:nvSpPr>
        <p:spPr>
          <a:xfrm rot="16200000" flipH="1">
            <a:off x="479398" y="-479396"/>
            <a:ext cx="2734144" cy="3692938"/>
          </a:xfrm>
          <a:custGeom>
            <a:avLst/>
            <a:gdLst>
              <a:gd name="connsiteX0" fmla="*/ 0 w 3645525"/>
              <a:gd name="connsiteY0" fmla="*/ 0 h 4923917"/>
              <a:gd name="connsiteX1" fmla="*/ 0 w 3645525"/>
              <a:gd name="connsiteY1" fmla="*/ 4923917 h 4923917"/>
              <a:gd name="connsiteX2" fmla="*/ 2728934 w 3645525"/>
              <a:gd name="connsiteY2" fmla="*/ 4923917 h 4923917"/>
              <a:gd name="connsiteX3" fmla="*/ 3645525 w 3645525"/>
              <a:gd name="connsiteY3" fmla="*/ 0 h 4923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5525" h="4923917">
                <a:moveTo>
                  <a:pt x="0" y="0"/>
                </a:moveTo>
                <a:lnTo>
                  <a:pt x="0" y="4923917"/>
                </a:lnTo>
                <a:lnTo>
                  <a:pt x="2728934" y="4923917"/>
                </a:lnTo>
                <a:lnTo>
                  <a:pt x="3645525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3B6E1-D9D9-40C5-BBEF-EC98FCA33F9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3572" indent="-3572">
              <a:lnSpc>
                <a:spcPct val="90000"/>
              </a:lnSpc>
            </a:pPr>
            <a:r>
              <a:rPr lang="ru-RU"/>
              <a:t>Заголовок презентации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3C748D-1820-4CC0-8395-885D5DE58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37" y="393028"/>
            <a:ext cx="3223274" cy="12583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9B475-5E9B-420F-B2E8-3D5B6432C5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258866" y="1461837"/>
            <a:ext cx="4256484" cy="254461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900"/>
              </a:spcBef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EF4D208-C4A7-4502-8938-A00CEFE62F97}"/>
              </a:ext>
            </a:extLst>
          </p:cNvPr>
          <p:cNvSpPr/>
          <p:nvPr/>
        </p:nvSpPr>
        <p:spPr>
          <a:xfrm rot="16200000" flipH="1">
            <a:off x="3846994" y="-154056"/>
            <a:ext cx="5142950" cy="5451062"/>
          </a:xfrm>
          <a:custGeom>
            <a:avLst/>
            <a:gdLst>
              <a:gd name="connsiteX0" fmla="*/ 0 w 6857267"/>
              <a:gd name="connsiteY0" fmla="*/ 0 h 7268083"/>
              <a:gd name="connsiteX1" fmla="*/ 0 w 6857267"/>
              <a:gd name="connsiteY1" fmla="*/ 7268083 h 7268083"/>
              <a:gd name="connsiteX2" fmla="*/ 5504309 w 6857267"/>
              <a:gd name="connsiteY2" fmla="*/ 7268083 h 7268083"/>
              <a:gd name="connsiteX3" fmla="*/ 6857267 w 6857267"/>
              <a:gd name="connsiteY3" fmla="*/ 0 h 726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267" h="7268083">
                <a:moveTo>
                  <a:pt x="0" y="0"/>
                </a:moveTo>
                <a:lnTo>
                  <a:pt x="0" y="7268083"/>
                </a:lnTo>
                <a:lnTo>
                  <a:pt x="5504309" y="7268083"/>
                </a:lnTo>
                <a:lnTo>
                  <a:pt x="6857267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22CF2B6-7BF2-4CAD-8644-D08BE7377248}"/>
              </a:ext>
            </a:extLst>
          </p:cNvPr>
          <p:cNvSpPr/>
          <p:nvPr/>
        </p:nvSpPr>
        <p:spPr>
          <a:xfrm rot="16200000" flipH="1">
            <a:off x="479398" y="-479396"/>
            <a:ext cx="2734144" cy="3692938"/>
          </a:xfrm>
          <a:custGeom>
            <a:avLst/>
            <a:gdLst>
              <a:gd name="connsiteX0" fmla="*/ 0 w 3645525"/>
              <a:gd name="connsiteY0" fmla="*/ 0 h 4923917"/>
              <a:gd name="connsiteX1" fmla="*/ 0 w 3645525"/>
              <a:gd name="connsiteY1" fmla="*/ 4923917 h 4923917"/>
              <a:gd name="connsiteX2" fmla="*/ 2728934 w 3645525"/>
              <a:gd name="connsiteY2" fmla="*/ 4923917 h 4923917"/>
              <a:gd name="connsiteX3" fmla="*/ 3645525 w 3645525"/>
              <a:gd name="connsiteY3" fmla="*/ 0 h 4923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5525" h="4923917">
                <a:moveTo>
                  <a:pt x="0" y="0"/>
                </a:moveTo>
                <a:lnTo>
                  <a:pt x="0" y="4923917"/>
                </a:lnTo>
                <a:lnTo>
                  <a:pt x="2728934" y="4923917"/>
                </a:lnTo>
                <a:lnTo>
                  <a:pt x="3645525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20D9EFD-905F-4405-AB43-6AE8F84B2766}"/>
              </a:ext>
            </a:extLst>
          </p:cNvPr>
          <p:cNvSpPr/>
          <p:nvPr userDrawn="1"/>
        </p:nvSpPr>
        <p:spPr>
          <a:xfrm rot="16200000" flipH="1">
            <a:off x="3846994" y="-154056"/>
            <a:ext cx="5142950" cy="5451062"/>
          </a:xfrm>
          <a:custGeom>
            <a:avLst/>
            <a:gdLst>
              <a:gd name="connsiteX0" fmla="*/ 0 w 6857267"/>
              <a:gd name="connsiteY0" fmla="*/ 0 h 7268083"/>
              <a:gd name="connsiteX1" fmla="*/ 0 w 6857267"/>
              <a:gd name="connsiteY1" fmla="*/ 7268083 h 7268083"/>
              <a:gd name="connsiteX2" fmla="*/ 5504309 w 6857267"/>
              <a:gd name="connsiteY2" fmla="*/ 7268083 h 7268083"/>
              <a:gd name="connsiteX3" fmla="*/ 6857267 w 6857267"/>
              <a:gd name="connsiteY3" fmla="*/ 0 h 7268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267" h="7268083">
                <a:moveTo>
                  <a:pt x="0" y="0"/>
                </a:moveTo>
                <a:lnTo>
                  <a:pt x="0" y="7268083"/>
                </a:lnTo>
                <a:lnTo>
                  <a:pt x="5504309" y="7268083"/>
                </a:lnTo>
                <a:lnTo>
                  <a:pt x="6857267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BD46833-8FC8-4363-B70D-62E03529C7E1}"/>
              </a:ext>
            </a:extLst>
          </p:cNvPr>
          <p:cNvSpPr/>
          <p:nvPr userDrawn="1"/>
        </p:nvSpPr>
        <p:spPr>
          <a:xfrm rot="16200000" flipH="1">
            <a:off x="479398" y="-479396"/>
            <a:ext cx="2734144" cy="3692938"/>
          </a:xfrm>
          <a:custGeom>
            <a:avLst/>
            <a:gdLst>
              <a:gd name="connsiteX0" fmla="*/ 0 w 3645525"/>
              <a:gd name="connsiteY0" fmla="*/ 0 h 4923917"/>
              <a:gd name="connsiteX1" fmla="*/ 0 w 3645525"/>
              <a:gd name="connsiteY1" fmla="*/ 4923917 h 4923917"/>
              <a:gd name="connsiteX2" fmla="*/ 2728934 w 3645525"/>
              <a:gd name="connsiteY2" fmla="*/ 4923917 h 4923917"/>
              <a:gd name="connsiteX3" fmla="*/ 3645525 w 3645525"/>
              <a:gd name="connsiteY3" fmla="*/ 0 h 4923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5525" h="4923917">
                <a:moveTo>
                  <a:pt x="0" y="0"/>
                </a:moveTo>
                <a:lnTo>
                  <a:pt x="0" y="4923917"/>
                </a:lnTo>
                <a:lnTo>
                  <a:pt x="2728934" y="4923917"/>
                </a:lnTo>
                <a:lnTo>
                  <a:pt x="3645525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66909825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1AF2BD4-4E89-4C97-B625-3534F71BF582}"/>
              </a:ext>
            </a:extLst>
          </p:cNvPr>
          <p:cNvSpPr/>
          <p:nvPr/>
        </p:nvSpPr>
        <p:spPr>
          <a:xfrm rot="16200000" flipH="1">
            <a:off x="4514747" y="513696"/>
            <a:ext cx="5142950" cy="4115558"/>
          </a:xfrm>
          <a:custGeom>
            <a:avLst/>
            <a:gdLst>
              <a:gd name="connsiteX0" fmla="*/ 0 w 6857266"/>
              <a:gd name="connsiteY0" fmla="*/ 0 h 5487410"/>
              <a:gd name="connsiteX1" fmla="*/ 0 w 6857266"/>
              <a:gd name="connsiteY1" fmla="*/ 5487410 h 5487410"/>
              <a:gd name="connsiteX2" fmla="*/ 5835781 w 6857266"/>
              <a:gd name="connsiteY2" fmla="*/ 5487409 h 5487410"/>
              <a:gd name="connsiteX3" fmla="*/ 6857266 w 6857266"/>
              <a:gd name="connsiteY3" fmla="*/ 0 h 5487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266" h="5487410">
                <a:moveTo>
                  <a:pt x="0" y="0"/>
                </a:moveTo>
                <a:lnTo>
                  <a:pt x="0" y="5487410"/>
                </a:lnTo>
                <a:lnTo>
                  <a:pt x="5835781" y="5487409"/>
                </a:lnTo>
                <a:lnTo>
                  <a:pt x="6857266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68868"/>
            </a:schemeClr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D2F0C6-75A1-420D-97C3-22BD765849BE}"/>
              </a:ext>
            </a:extLst>
          </p:cNvPr>
          <p:cNvSpPr/>
          <p:nvPr/>
        </p:nvSpPr>
        <p:spPr>
          <a:xfrm rot="16200000" flipH="1">
            <a:off x="1158069" y="-1158071"/>
            <a:ext cx="2712308" cy="5028446"/>
          </a:xfrm>
          <a:custGeom>
            <a:avLst/>
            <a:gdLst>
              <a:gd name="connsiteX0" fmla="*/ 0 w 3616410"/>
              <a:gd name="connsiteY0" fmla="*/ 0 h 6704594"/>
              <a:gd name="connsiteX1" fmla="*/ 1 w 3616410"/>
              <a:gd name="connsiteY1" fmla="*/ 6704594 h 6704594"/>
              <a:gd name="connsiteX2" fmla="*/ 2368345 w 3616410"/>
              <a:gd name="connsiteY2" fmla="*/ 6704594 h 6704594"/>
              <a:gd name="connsiteX3" fmla="*/ 3616410 w 3616410"/>
              <a:gd name="connsiteY3" fmla="*/ 0 h 670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410" h="6704594">
                <a:moveTo>
                  <a:pt x="0" y="0"/>
                </a:moveTo>
                <a:lnTo>
                  <a:pt x="1" y="6704594"/>
                </a:lnTo>
                <a:lnTo>
                  <a:pt x="2368345" y="6704594"/>
                </a:lnTo>
                <a:lnTo>
                  <a:pt x="3616410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3B6E1-D9D9-40C5-BBEF-EC98FCA33F9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3572" indent="-3572">
              <a:lnSpc>
                <a:spcPct val="90000"/>
              </a:lnSpc>
            </a:pPr>
            <a:r>
              <a:rPr lang="ru-RU"/>
              <a:t>Заголовок презентации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3C748D-1820-4CC0-8395-885D5DE58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37" y="393028"/>
            <a:ext cx="3223274" cy="12583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9B475-5E9B-420F-B2E8-3D5B6432C5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3875" y="2787235"/>
            <a:ext cx="4256484" cy="18148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900"/>
              </a:spcBef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56BB1A7-9F3E-47EC-A3CF-07DE3E3E260E}"/>
              </a:ext>
            </a:extLst>
          </p:cNvPr>
          <p:cNvSpPr/>
          <p:nvPr/>
        </p:nvSpPr>
        <p:spPr>
          <a:xfrm rot="16200000" flipH="1">
            <a:off x="4514747" y="513696"/>
            <a:ext cx="5142950" cy="4115558"/>
          </a:xfrm>
          <a:custGeom>
            <a:avLst/>
            <a:gdLst>
              <a:gd name="connsiteX0" fmla="*/ 0 w 6857266"/>
              <a:gd name="connsiteY0" fmla="*/ 0 h 5487410"/>
              <a:gd name="connsiteX1" fmla="*/ 0 w 6857266"/>
              <a:gd name="connsiteY1" fmla="*/ 5487410 h 5487410"/>
              <a:gd name="connsiteX2" fmla="*/ 5835781 w 6857266"/>
              <a:gd name="connsiteY2" fmla="*/ 5487409 h 5487410"/>
              <a:gd name="connsiteX3" fmla="*/ 6857266 w 6857266"/>
              <a:gd name="connsiteY3" fmla="*/ 0 h 5487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266" h="5487410">
                <a:moveTo>
                  <a:pt x="0" y="0"/>
                </a:moveTo>
                <a:lnTo>
                  <a:pt x="0" y="5487410"/>
                </a:lnTo>
                <a:lnTo>
                  <a:pt x="5835781" y="5487409"/>
                </a:lnTo>
                <a:lnTo>
                  <a:pt x="6857266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68868"/>
            </a:schemeClr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6C4EE6A-895A-4C18-9CDF-3A63CA16FE46}"/>
              </a:ext>
            </a:extLst>
          </p:cNvPr>
          <p:cNvSpPr/>
          <p:nvPr/>
        </p:nvSpPr>
        <p:spPr>
          <a:xfrm rot="16200000" flipH="1">
            <a:off x="1158069" y="-1158071"/>
            <a:ext cx="2712308" cy="5028446"/>
          </a:xfrm>
          <a:custGeom>
            <a:avLst/>
            <a:gdLst>
              <a:gd name="connsiteX0" fmla="*/ 0 w 3616410"/>
              <a:gd name="connsiteY0" fmla="*/ 0 h 6704594"/>
              <a:gd name="connsiteX1" fmla="*/ 1 w 3616410"/>
              <a:gd name="connsiteY1" fmla="*/ 6704594 h 6704594"/>
              <a:gd name="connsiteX2" fmla="*/ 2368345 w 3616410"/>
              <a:gd name="connsiteY2" fmla="*/ 6704594 h 6704594"/>
              <a:gd name="connsiteX3" fmla="*/ 3616410 w 3616410"/>
              <a:gd name="connsiteY3" fmla="*/ 0 h 670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410" h="6704594">
                <a:moveTo>
                  <a:pt x="0" y="0"/>
                </a:moveTo>
                <a:lnTo>
                  <a:pt x="1" y="6704594"/>
                </a:lnTo>
                <a:lnTo>
                  <a:pt x="2368345" y="6704594"/>
                </a:lnTo>
                <a:lnTo>
                  <a:pt x="3616410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18D53AC-F512-4200-AA0C-9F756058E260}"/>
              </a:ext>
            </a:extLst>
          </p:cNvPr>
          <p:cNvSpPr/>
          <p:nvPr userDrawn="1"/>
        </p:nvSpPr>
        <p:spPr>
          <a:xfrm rot="16200000" flipH="1">
            <a:off x="4514747" y="513696"/>
            <a:ext cx="5142950" cy="4115558"/>
          </a:xfrm>
          <a:custGeom>
            <a:avLst/>
            <a:gdLst>
              <a:gd name="connsiteX0" fmla="*/ 0 w 6857266"/>
              <a:gd name="connsiteY0" fmla="*/ 0 h 5487410"/>
              <a:gd name="connsiteX1" fmla="*/ 0 w 6857266"/>
              <a:gd name="connsiteY1" fmla="*/ 5487410 h 5487410"/>
              <a:gd name="connsiteX2" fmla="*/ 5835781 w 6857266"/>
              <a:gd name="connsiteY2" fmla="*/ 5487409 h 5487410"/>
              <a:gd name="connsiteX3" fmla="*/ 6857266 w 6857266"/>
              <a:gd name="connsiteY3" fmla="*/ 0 h 5487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266" h="5487410">
                <a:moveTo>
                  <a:pt x="0" y="0"/>
                </a:moveTo>
                <a:lnTo>
                  <a:pt x="0" y="5487410"/>
                </a:lnTo>
                <a:lnTo>
                  <a:pt x="5835781" y="5487409"/>
                </a:lnTo>
                <a:lnTo>
                  <a:pt x="6857266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68868"/>
            </a:schemeClr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325789-74F6-41BA-B4A8-D4E2DDF779D6}"/>
              </a:ext>
            </a:extLst>
          </p:cNvPr>
          <p:cNvSpPr/>
          <p:nvPr userDrawn="1"/>
        </p:nvSpPr>
        <p:spPr>
          <a:xfrm rot="16200000" flipH="1">
            <a:off x="1158069" y="-1158071"/>
            <a:ext cx="2712308" cy="5028446"/>
          </a:xfrm>
          <a:custGeom>
            <a:avLst/>
            <a:gdLst>
              <a:gd name="connsiteX0" fmla="*/ 0 w 3616410"/>
              <a:gd name="connsiteY0" fmla="*/ 0 h 6704594"/>
              <a:gd name="connsiteX1" fmla="*/ 1 w 3616410"/>
              <a:gd name="connsiteY1" fmla="*/ 6704594 h 6704594"/>
              <a:gd name="connsiteX2" fmla="*/ 2368345 w 3616410"/>
              <a:gd name="connsiteY2" fmla="*/ 6704594 h 6704594"/>
              <a:gd name="connsiteX3" fmla="*/ 3616410 w 3616410"/>
              <a:gd name="connsiteY3" fmla="*/ 0 h 670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410" h="6704594">
                <a:moveTo>
                  <a:pt x="0" y="0"/>
                </a:moveTo>
                <a:lnTo>
                  <a:pt x="1" y="6704594"/>
                </a:lnTo>
                <a:lnTo>
                  <a:pt x="2368345" y="6704594"/>
                </a:lnTo>
                <a:lnTo>
                  <a:pt x="3616410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24327530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3B6E1-D9D9-40C5-BBEF-EC98FCA33F9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3572" indent="-3572">
              <a:lnSpc>
                <a:spcPct val="90000"/>
              </a:lnSpc>
            </a:pPr>
            <a:r>
              <a:rPr lang="ru-RU"/>
              <a:t>Заголовок презентации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3C748D-1820-4CC0-8395-885D5DE58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37" y="393028"/>
            <a:ext cx="3223274" cy="125830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9B475-5E9B-420F-B2E8-3D5B6432C5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3874" y="2036928"/>
            <a:ext cx="3536681" cy="256515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900"/>
              </a:spcBef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1F34B4E-1576-4955-B7AF-FDFCBCDBFDF6}"/>
              </a:ext>
            </a:extLst>
          </p:cNvPr>
          <p:cNvSpPr/>
          <p:nvPr/>
        </p:nvSpPr>
        <p:spPr>
          <a:xfrm rot="5400000" flipH="1">
            <a:off x="4594105" y="593604"/>
            <a:ext cx="4113359" cy="4986432"/>
          </a:xfrm>
          <a:custGeom>
            <a:avLst/>
            <a:gdLst>
              <a:gd name="connsiteX0" fmla="*/ 5484478 w 5484478"/>
              <a:gd name="connsiteY0" fmla="*/ 0 h 6648576"/>
              <a:gd name="connsiteX1" fmla="*/ 0 w 5484478"/>
              <a:gd name="connsiteY1" fmla="*/ 0 h 6648576"/>
              <a:gd name="connsiteX2" fmla="*/ 0 w 5484478"/>
              <a:gd name="connsiteY2" fmla="*/ 6648576 h 6648576"/>
              <a:gd name="connsiteX3" fmla="*/ 4246842 w 5484478"/>
              <a:gd name="connsiteY3" fmla="*/ 6648576 h 6648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4478" h="6648576">
                <a:moveTo>
                  <a:pt x="5484478" y="0"/>
                </a:moveTo>
                <a:lnTo>
                  <a:pt x="0" y="0"/>
                </a:lnTo>
                <a:lnTo>
                  <a:pt x="0" y="6648576"/>
                </a:lnTo>
                <a:lnTo>
                  <a:pt x="4246842" y="6648576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C3E204E-76B9-4A9A-B814-8053BD84B773}"/>
              </a:ext>
            </a:extLst>
          </p:cNvPr>
          <p:cNvSpPr/>
          <p:nvPr/>
        </p:nvSpPr>
        <p:spPr>
          <a:xfrm rot="5400000" flipH="1">
            <a:off x="4594105" y="593604"/>
            <a:ext cx="4113359" cy="4986432"/>
          </a:xfrm>
          <a:custGeom>
            <a:avLst/>
            <a:gdLst>
              <a:gd name="connsiteX0" fmla="*/ 5484478 w 5484478"/>
              <a:gd name="connsiteY0" fmla="*/ 0 h 6648576"/>
              <a:gd name="connsiteX1" fmla="*/ 0 w 5484478"/>
              <a:gd name="connsiteY1" fmla="*/ 0 h 6648576"/>
              <a:gd name="connsiteX2" fmla="*/ 0 w 5484478"/>
              <a:gd name="connsiteY2" fmla="*/ 6648576 h 6648576"/>
              <a:gd name="connsiteX3" fmla="*/ 4246842 w 5484478"/>
              <a:gd name="connsiteY3" fmla="*/ 6648576 h 6648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4478" h="6648576">
                <a:moveTo>
                  <a:pt x="5484478" y="0"/>
                </a:moveTo>
                <a:lnTo>
                  <a:pt x="0" y="0"/>
                </a:lnTo>
                <a:lnTo>
                  <a:pt x="0" y="6648576"/>
                </a:lnTo>
                <a:lnTo>
                  <a:pt x="4246842" y="6648576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7B263CA-62E6-45DC-B82A-49C88D55E10D}"/>
              </a:ext>
            </a:extLst>
          </p:cNvPr>
          <p:cNvSpPr/>
          <p:nvPr userDrawn="1"/>
        </p:nvSpPr>
        <p:spPr>
          <a:xfrm rot="5400000" flipH="1">
            <a:off x="4594105" y="593604"/>
            <a:ext cx="4113359" cy="4986432"/>
          </a:xfrm>
          <a:custGeom>
            <a:avLst/>
            <a:gdLst>
              <a:gd name="connsiteX0" fmla="*/ 5484478 w 5484478"/>
              <a:gd name="connsiteY0" fmla="*/ 0 h 6648576"/>
              <a:gd name="connsiteX1" fmla="*/ 0 w 5484478"/>
              <a:gd name="connsiteY1" fmla="*/ 0 h 6648576"/>
              <a:gd name="connsiteX2" fmla="*/ 0 w 5484478"/>
              <a:gd name="connsiteY2" fmla="*/ 6648576 h 6648576"/>
              <a:gd name="connsiteX3" fmla="*/ 4246842 w 5484478"/>
              <a:gd name="connsiteY3" fmla="*/ 6648576 h 6648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4478" h="6648576">
                <a:moveTo>
                  <a:pt x="5484478" y="0"/>
                </a:moveTo>
                <a:lnTo>
                  <a:pt x="0" y="0"/>
                </a:lnTo>
                <a:lnTo>
                  <a:pt x="0" y="6648576"/>
                </a:lnTo>
                <a:lnTo>
                  <a:pt x="4246842" y="6648576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12700">
            <a:miter lim="400000"/>
          </a:ln>
        </p:spPr>
        <p:txBody>
          <a:bodyPr wrap="square" lIns="34289" rIns="34289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3470030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31;p1">
            <a:extLst>
              <a:ext uri="{FF2B5EF4-FFF2-40B4-BE49-F238E27FC236}">
                <a16:creationId xmlns:a16="http://schemas.microsoft.com/office/drawing/2014/main" id="{71E237FB-6A21-4833-A79F-D5F03181AB4D}"/>
              </a:ext>
            </a:extLst>
          </p:cNvPr>
          <p:cNvSpPr/>
          <p:nvPr/>
        </p:nvSpPr>
        <p:spPr>
          <a:xfrm rot="16200000" flipH="1">
            <a:off x="1542194" y="2331926"/>
            <a:ext cx="7855652" cy="7347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761" y="0"/>
                </a:lnTo>
                <a:lnTo>
                  <a:pt x="21600" y="0"/>
                </a:lnTo>
                <a:lnTo>
                  <a:pt x="17839" y="21600"/>
                </a:lnTo>
                <a:close/>
              </a:path>
            </a:pathLst>
          </a:custGeom>
          <a:solidFill>
            <a:schemeClr val="accent1">
              <a:satOff val="-43076"/>
              <a:lumOff val="15931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5A193F6-969E-4BF5-8E6B-2769F6A4BA7D}"/>
              </a:ext>
            </a:extLst>
          </p:cNvPr>
          <p:cNvSpPr/>
          <p:nvPr/>
        </p:nvSpPr>
        <p:spPr>
          <a:xfrm rot="-600000">
            <a:off x="3565764" y="-1973147"/>
            <a:ext cx="7858534" cy="4747113"/>
          </a:xfrm>
          <a:custGeom>
            <a:avLst/>
            <a:gdLst>
              <a:gd name="connsiteX0" fmla="*/ 6504426 w 6504426"/>
              <a:gd name="connsiteY0" fmla="*/ 0 h 3929135"/>
              <a:gd name="connsiteX1" fmla="*/ 5811614 w 6504426"/>
              <a:gd name="connsiteY1" fmla="*/ 3929135 h 3929135"/>
              <a:gd name="connsiteX2" fmla="*/ 0 w 6504426"/>
              <a:gd name="connsiteY2" fmla="*/ 3929135 h 3929135"/>
              <a:gd name="connsiteX3" fmla="*/ 692812 w 6504426"/>
              <a:gd name="connsiteY3" fmla="*/ 0 h 3929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04426" h="3929135">
                <a:moveTo>
                  <a:pt x="6504426" y="0"/>
                </a:moveTo>
                <a:lnTo>
                  <a:pt x="5811614" y="3929135"/>
                </a:lnTo>
                <a:lnTo>
                  <a:pt x="0" y="3929135"/>
                </a:lnTo>
                <a:lnTo>
                  <a:pt x="692812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no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35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aleway Regular"/>
              <a:ea typeface="Raleway Regular"/>
              <a:cs typeface="Raleway Regular"/>
              <a:sym typeface="Raleway Regular"/>
            </a:endParaRPr>
          </a:p>
        </p:txBody>
      </p:sp>
      <p:sp>
        <p:nvSpPr>
          <p:cNvPr id="9" name="Google Shape;131;p1">
            <a:extLst>
              <a:ext uri="{FF2B5EF4-FFF2-40B4-BE49-F238E27FC236}">
                <a16:creationId xmlns:a16="http://schemas.microsoft.com/office/drawing/2014/main" id="{C84A5179-572D-4027-9C15-9551462620CC}"/>
              </a:ext>
            </a:extLst>
          </p:cNvPr>
          <p:cNvSpPr/>
          <p:nvPr/>
        </p:nvSpPr>
        <p:spPr>
          <a:xfrm rot="16200000" flipH="1">
            <a:off x="1542194" y="2331926"/>
            <a:ext cx="7855652" cy="7347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761" y="0"/>
                </a:lnTo>
                <a:lnTo>
                  <a:pt x="21600" y="0"/>
                </a:lnTo>
                <a:lnTo>
                  <a:pt x="17839" y="21600"/>
                </a:lnTo>
                <a:close/>
              </a:path>
            </a:pathLst>
          </a:custGeom>
          <a:solidFill>
            <a:schemeClr val="accent1">
              <a:satOff val="-43076"/>
              <a:lumOff val="15931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7ADEB24-6CC9-4C92-861D-337BE1835978}"/>
              </a:ext>
            </a:extLst>
          </p:cNvPr>
          <p:cNvSpPr/>
          <p:nvPr/>
        </p:nvSpPr>
        <p:spPr>
          <a:xfrm rot="-600000">
            <a:off x="3565764" y="-1973147"/>
            <a:ext cx="7858534" cy="4747113"/>
          </a:xfrm>
          <a:custGeom>
            <a:avLst/>
            <a:gdLst>
              <a:gd name="connsiteX0" fmla="*/ 6504426 w 6504426"/>
              <a:gd name="connsiteY0" fmla="*/ 0 h 3929135"/>
              <a:gd name="connsiteX1" fmla="*/ 5811614 w 6504426"/>
              <a:gd name="connsiteY1" fmla="*/ 3929135 h 3929135"/>
              <a:gd name="connsiteX2" fmla="*/ 0 w 6504426"/>
              <a:gd name="connsiteY2" fmla="*/ 3929135 h 3929135"/>
              <a:gd name="connsiteX3" fmla="*/ 692812 w 6504426"/>
              <a:gd name="connsiteY3" fmla="*/ 0 h 3929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04426" h="3929135">
                <a:moveTo>
                  <a:pt x="6504426" y="0"/>
                </a:moveTo>
                <a:lnTo>
                  <a:pt x="5811614" y="3929135"/>
                </a:lnTo>
                <a:lnTo>
                  <a:pt x="0" y="3929135"/>
                </a:lnTo>
                <a:lnTo>
                  <a:pt x="692812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no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35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aleway Regular"/>
              <a:ea typeface="Raleway Regular"/>
              <a:cs typeface="Raleway Regular"/>
              <a:sym typeface="Raleway Regular"/>
            </a:endParaRP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3B6E1-D9D9-40C5-BBEF-EC98FCA33F9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3572" indent="-3572">
              <a:lnSpc>
                <a:spcPct val="90000"/>
              </a:lnSpc>
            </a:pPr>
            <a:r>
              <a:rPr lang="ru-RU"/>
              <a:t>Заголовок презентации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3C748D-1820-4CC0-8395-885D5DE58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37" y="393028"/>
            <a:ext cx="3868166" cy="92394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1" name="Straight Connector 11">
            <a:extLst>
              <a:ext uri="{FF2B5EF4-FFF2-40B4-BE49-F238E27FC236}">
                <a16:creationId xmlns:a16="http://schemas.microsoft.com/office/drawing/2014/main" id="{6ECB7B1F-697C-468F-9AEB-878CEADDC3B7}"/>
              </a:ext>
            </a:extLst>
          </p:cNvPr>
          <p:cNvSpPr/>
          <p:nvPr/>
        </p:nvSpPr>
        <p:spPr>
          <a:xfrm>
            <a:off x="376692" y="4767263"/>
            <a:ext cx="1899174" cy="0"/>
          </a:xfrm>
          <a:prstGeom prst="line">
            <a:avLst/>
          </a:prstGeom>
          <a:ln w="15875">
            <a:solidFill>
              <a:schemeClr val="tx1"/>
            </a:solidFill>
            <a:miter/>
          </a:ln>
        </p:spPr>
        <p:txBody>
          <a:bodyPr lIns="34289" rIns="34289"/>
          <a:lstStyle/>
          <a:p>
            <a:endParaRPr sz="1050"/>
          </a:p>
        </p:txBody>
      </p:sp>
      <p:sp>
        <p:nvSpPr>
          <p:cNvPr id="14" name="Google Shape;131;p1">
            <a:extLst>
              <a:ext uri="{FF2B5EF4-FFF2-40B4-BE49-F238E27FC236}">
                <a16:creationId xmlns:a16="http://schemas.microsoft.com/office/drawing/2014/main" id="{15412394-06DD-4F6F-8DAB-925EBA1A3778}"/>
              </a:ext>
            </a:extLst>
          </p:cNvPr>
          <p:cNvSpPr/>
          <p:nvPr userDrawn="1"/>
        </p:nvSpPr>
        <p:spPr>
          <a:xfrm rot="16200000" flipH="1">
            <a:off x="1542194" y="2331926"/>
            <a:ext cx="7855652" cy="7347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761" y="0"/>
                </a:lnTo>
                <a:lnTo>
                  <a:pt x="21600" y="0"/>
                </a:lnTo>
                <a:lnTo>
                  <a:pt x="17839" y="21600"/>
                </a:lnTo>
                <a:close/>
              </a:path>
            </a:pathLst>
          </a:custGeom>
          <a:solidFill>
            <a:schemeClr val="accent1">
              <a:satOff val="-43076"/>
              <a:lumOff val="15931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defRPr>
            </a:pPr>
            <a:endParaRPr sz="105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77E4BB4-555D-4B8D-B467-C1E44CD71148}"/>
              </a:ext>
            </a:extLst>
          </p:cNvPr>
          <p:cNvSpPr/>
          <p:nvPr userDrawn="1"/>
        </p:nvSpPr>
        <p:spPr>
          <a:xfrm rot="-600000">
            <a:off x="3565764" y="-1973147"/>
            <a:ext cx="7858534" cy="4747113"/>
          </a:xfrm>
          <a:custGeom>
            <a:avLst/>
            <a:gdLst>
              <a:gd name="connsiteX0" fmla="*/ 6504426 w 6504426"/>
              <a:gd name="connsiteY0" fmla="*/ 0 h 3929135"/>
              <a:gd name="connsiteX1" fmla="*/ 5811614 w 6504426"/>
              <a:gd name="connsiteY1" fmla="*/ 3929135 h 3929135"/>
              <a:gd name="connsiteX2" fmla="*/ 0 w 6504426"/>
              <a:gd name="connsiteY2" fmla="*/ 3929135 h 3929135"/>
              <a:gd name="connsiteX3" fmla="*/ 692812 w 6504426"/>
              <a:gd name="connsiteY3" fmla="*/ 0 h 3929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04426" h="3929135">
                <a:moveTo>
                  <a:pt x="6504426" y="0"/>
                </a:moveTo>
                <a:lnTo>
                  <a:pt x="5811614" y="3929135"/>
                </a:lnTo>
                <a:lnTo>
                  <a:pt x="0" y="3929135"/>
                </a:lnTo>
                <a:lnTo>
                  <a:pt x="692812" y="0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no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35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Raleway Regular"/>
              <a:ea typeface="Raleway Regular"/>
              <a:cs typeface="Raleway Regular"/>
              <a:sym typeface="Raleway Regular"/>
            </a:endParaRPr>
          </a:p>
        </p:txBody>
      </p:sp>
      <p:sp>
        <p:nvSpPr>
          <p:cNvPr id="16" name="Straight Connector 11">
            <a:extLst>
              <a:ext uri="{FF2B5EF4-FFF2-40B4-BE49-F238E27FC236}">
                <a16:creationId xmlns:a16="http://schemas.microsoft.com/office/drawing/2014/main" id="{4D38A21F-B0E6-4DF2-B67E-05C2FBD396F8}"/>
              </a:ext>
            </a:extLst>
          </p:cNvPr>
          <p:cNvSpPr/>
          <p:nvPr userDrawn="1"/>
        </p:nvSpPr>
        <p:spPr>
          <a:xfrm>
            <a:off x="376692" y="4767263"/>
            <a:ext cx="1899174" cy="0"/>
          </a:xfrm>
          <a:prstGeom prst="line">
            <a:avLst/>
          </a:prstGeom>
          <a:ln w="15875">
            <a:solidFill>
              <a:schemeClr val="tx1"/>
            </a:solidFill>
            <a:miter/>
          </a:ln>
        </p:spPr>
        <p:txBody>
          <a:bodyPr lIns="34289" rIns="34289"/>
          <a:lstStyle/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715992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1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308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515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9457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1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1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189" lvl="0" indent="-317492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378" lvl="1" indent="-317492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566" lvl="2" indent="-317492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754" lvl="3" indent="-317492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5943" lvl="4" indent="-317492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132" lvl="5" indent="-317492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320" lvl="6" indent="-317492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509" lvl="7" indent="-317492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697" lvl="8" indent="-317492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4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7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14995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  <p:sldLayoutId id="2147483683" r:id="rId12"/>
    <p:sldLayoutId id="2147483684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15C9F8-FFA0-074F-9EC8-CC5956FC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0" y="388582"/>
            <a:ext cx="8151770" cy="7812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/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слайда</a:t>
            </a:r>
            <a:endParaRPr lang="en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56874A-4C45-5443-9A1A-85424E3E4F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579" y="4799025"/>
            <a:ext cx="8016383" cy="273844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spcBef>
                <a:spcPts val="0"/>
              </a:spcBef>
              <a:defRPr lang="en-RU" sz="900" b="1" i="0" kern="1200" dirty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</a:lstStyle>
          <a:p>
            <a:pPr marL="3572" indent="-3572">
              <a:lnSpc>
                <a:spcPct val="90000"/>
              </a:lnSpc>
            </a:pPr>
            <a:r>
              <a:rPr lang="ru-RU"/>
              <a:t>Заголовок презентации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0462868-A707-5E4A-A122-10818F635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49" y="4799025"/>
            <a:ext cx="3485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RU" sz="900" b="1" i="0" kern="1200" smtClean="0">
                <a:solidFill>
                  <a:schemeClr val="tx1"/>
                </a:solidFill>
                <a:latin typeface="Raleway" pitchFamily="2" charset="77"/>
                <a:ea typeface="+mn-ea"/>
                <a:cs typeface="+mn-cs"/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Straight Connector 11">
            <a:extLst>
              <a:ext uri="{FF2B5EF4-FFF2-40B4-BE49-F238E27FC236}">
                <a16:creationId xmlns:a16="http://schemas.microsoft.com/office/drawing/2014/main" id="{F9400F79-1765-418A-B59F-DCCB5177F0A5}"/>
              </a:ext>
            </a:extLst>
          </p:cNvPr>
          <p:cNvSpPr/>
          <p:nvPr/>
        </p:nvSpPr>
        <p:spPr>
          <a:xfrm>
            <a:off x="376692" y="4767263"/>
            <a:ext cx="1899174" cy="0"/>
          </a:xfrm>
          <a:prstGeom prst="line">
            <a:avLst/>
          </a:prstGeom>
          <a:ln w="15875">
            <a:solidFill>
              <a:schemeClr val="tx1"/>
            </a:solidFill>
            <a:miter/>
          </a:ln>
        </p:spPr>
        <p:txBody>
          <a:bodyPr lIns="34289" rIns="34289"/>
          <a:lstStyle/>
          <a:p>
            <a:endParaRPr sz="1050"/>
          </a:p>
        </p:txBody>
      </p:sp>
      <p:sp>
        <p:nvSpPr>
          <p:cNvPr id="7" name="Straight Connector 11">
            <a:extLst>
              <a:ext uri="{FF2B5EF4-FFF2-40B4-BE49-F238E27FC236}">
                <a16:creationId xmlns:a16="http://schemas.microsoft.com/office/drawing/2014/main" id="{DFB1E34C-8E90-4F51-9985-FF510734DDCC}"/>
              </a:ext>
            </a:extLst>
          </p:cNvPr>
          <p:cNvSpPr/>
          <p:nvPr/>
        </p:nvSpPr>
        <p:spPr>
          <a:xfrm>
            <a:off x="376692" y="4767263"/>
            <a:ext cx="1899174" cy="0"/>
          </a:xfrm>
          <a:prstGeom prst="line">
            <a:avLst/>
          </a:prstGeom>
          <a:ln w="15875">
            <a:solidFill>
              <a:schemeClr val="tx1"/>
            </a:solidFill>
            <a:miter/>
          </a:ln>
        </p:spPr>
        <p:txBody>
          <a:bodyPr lIns="34289" rIns="34289"/>
          <a:lstStyle/>
          <a:p>
            <a:endParaRPr sz="1050"/>
          </a:p>
        </p:txBody>
      </p:sp>
      <p:sp>
        <p:nvSpPr>
          <p:cNvPr id="8" name="Straight Connector 11">
            <a:extLst>
              <a:ext uri="{FF2B5EF4-FFF2-40B4-BE49-F238E27FC236}">
                <a16:creationId xmlns:a16="http://schemas.microsoft.com/office/drawing/2014/main" id="{13F2B3C4-2ED6-45C5-BD0D-CD644176394F}"/>
              </a:ext>
            </a:extLst>
          </p:cNvPr>
          <p:cNvSpPr/>
          <p:nvPr userDrawn="1"/>
        </p:nvSpPr>
        <p:spPr>
          <a:xfrm>
            <a:off x="376692" y="4767263"/>
            <a:ext cx="1899174" cy="0"/>
          </a:xfrm>
          <a:prstGeom prst="line">
            <a:avLst/>
          </a:prstGeom>
          <a:ln w="15875">
            <a:solidFill>
              <a:schemeClr val="tx1"/>
            </a:solidFill>
            <a:miter/>
          </a:ln>
        </p:spPr>
        <p:txBody>
          <a:bodyPr lIns="34289" rIns="34289"/>
          <a:lstStyle/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94703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RU" sz="2400" b="1" i="0" kern="1200" dirty="0">
          <a:solidFill>
            <a:schemeClr val="accent1"/>
          </a:solidFill>
          <a:latin typeface="Raleway" pitchFamily="2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g"/><Relationship Id="rId11" Type="http://schemas.openxmlformats.org/officeDocument/2006/relationships/image" Target="../media/image45.png"/><Relationship Id="rId5" Type="http://schemas.openxmlformats.org/officeDocument/2006/relationships/image" Target="../media/image39.jp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gif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55.png"/><Relationship Id="rId4" Type="http://schemas.openxmlformats.org/officeDocument/2006/relationships/diagramData" Target="../diagrams/data1.xml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e.frost.com/artificial-intelligence-top-10-applications-in-healthcare-global-2018-2022.html?utm_campaign=GCN_TH_13Aug19&amp;utm_medium=email&amp;utm_source=Eloqua&amp;utm_content=CFRSU000006125491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medsenger.ai/" TargetMode="External"/><Relationship Id="rId3" Type="http://schemas.openxmlformats.org/officeDocument/2006/relationships/image" Target="../media/image57.png"/><Relationship Id="rId7" Type="http://schemas.openxmlformats.org/officeDocument/2006/relationships/hyperlink" Target="https://medsenger.ru/about" TargetMode="Externa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59.png"/><Relationship Id="rId5" Type="http://schemas.openxmlformats.org/officeDocument/2006/relationships/image" Target="../media/image7.png"/><Relationship Id="rId10" Type="http://schemas.openxmlformats.org/officeDocument/2006/relationships/image" Target="../media/image58.png"/><Relationship Id="rId4" Type="http://schemas.openxmlformats.org/officeDocument/2006/relationships/image" Target="../media/image6.png"/><Relationship Id="rId9" Type="http://schemas.openxmlformats.org/officeDocument/2006/relationships/hyperlink" Target="mailto:info@medsenger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medsenger.ru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1650" y="0"/>
            <a:ext cx="9140700" cy="4453200"/>
          </a:xfrm>
          <a:prstGeom prst="rect">
            <a:avLst/>
          </a:prstGeom>
          <a:solidFill>
            <a:srgbClr val="006C8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287863" y="1986700"/>
            <a:ext cx="5015753" cy="185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lt1"/>
                </a:solidFill>
                <a:latin typeface="Nunito Black"/>
                <a:sym typeface="Nunito"/>
              </a:rPr>
              <a:t>Персональные медицинские</a:t>
            </a:r>
            <a:r>
              <a:rPr lang="en-US" sz="1800" dirty="0">
                <a:solidFill>
                  <a:schemeClr val="lt1"/>
                </a:solidFill>
                <a:latin typeface="Nunito Black"/>
                <a:sym typeface="Nunito"/>
              </a:rPr>
              <a:t> </a:t>
            </a:r>
            <a:r>
              <a:rPr lang="ru-RU" sz="1800" dirty="0">
                <a:solidFill>
                  <a:schemeClr val="lt1"/>
                </a:solidFill>
                <a:latin typeface="Nunito Black"/>
                <a:sym typeface="Nunito"/>
              </a:rPr>
              <a:t>помощники: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500" dirty="0">
              <a:solidFill>
                <a:schemeClr val="lt1"/>
              </a:solidFill>
              <a:latin typeface="Nunito Black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новые горизонты и новые группы пациентов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Борис Зингерман, 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+7-916-235-58-67    </a:t>
            </a:r>
            <a:r>
              <a:rPr lang="en-US" sz="18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boriszing@gmail.com</a:t>
            </a:r>
            <a:r>
              <a:rPr lang="ru-RU" sz="18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800" dirty="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3" name="Google Shape;63;p14" descr="logo_white_center.jpg"/>
          <p:cNvPicPr preferRelativeResize="0"/>
          <p:nvPr/>
        </p:nvPicPr>
        <p:blipFill rotWithShape="1">
          <a:blip r:embed="rId3">
            <a:alphaModFix/>
          </a:blip>
          <a:srcRect l="18261" t="24445" r="26149" b="17777"/>
          <a:stretch/>
        </p:blipFill>
        <p:spPr>
          <a:xfrm>
            <a:off x="400326" y="9354"/>
            <a:ext cx="1895624" cy="139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 descr="https://medsenger.ai/images/slider-img/banner-img-0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3616" y="351349"/>
            <a:ext cx="3524172" cy="3750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5">
            <a:alphaModFix/>
          </a:blip>
          <a:srcRect b="10"/>
          <a:stretch/>
        </p:blipFill>
        <p:spPr>
          <a:xfrm>
            <a:off x="2694625" y="563329"/>
            <a:ext cx="2050000" cy="4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5975" y="4627350"/>
            <a:ext cx="1804425" cy="38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4050" y="4530676"/>
            <a:ext cx="1895626" cy="51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24375" y="4627352"/>
            <a:ext cx="533440" cy="38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>
            <a:spLocks noGrp="1"/>
          </p:cNvSpPr>
          <p:nvPr>
            <p:ph type="title"/>
          </p:nvPr>
        </p:nvSpPr>
        <p:spPr>
          <a:xfrm>
            <a:off x="440075" y="271025"/>
            <a:ext cx="7276200" cy="9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720" b="1">
              <a:solidFill>
                <a:srgbClr val="006C88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>
                <a:latin typeface="Nunito"/>
                <a:ea typeface="Nunito"/>
                <a:cs typeface="Nunito"/>
                <a:sym typeface="Nunito"/>
              </a:rPr>
              <a:t>Подключение интеллектуальных агентов и </a:t>
            </a:r>
            <a:endParaRPr sz="172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>
                <a:latin typeface="Nunito"/>
                <a:ea typeface="Nunito"/>
                <a:cs typeface="Nunito"/>
                <a:sym typeface="Nunito"/>
              </a:rPr>
              <a:t>сценариев мониторинга</a:t>
            </a:r>
            <a:endParaRPr sz="172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440075" y="1484500"/>
            <a:ext cx="6085500" cy="3298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●"/>
            </a:pPr>
            <a:r>
              <a:rPr lang="en" sz="13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Сценарии могут создаваться для </a:t>
            </a:r>
            <a:r>
              <a:rPr lang="en" sz="13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конкретных групп пациентов или диагнозов </a:t>
            </a:r>
            <a:r>
              <a:rPr lang="en" sz="13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и решать небольшие </a:t>
            </a:r>
            <a:r>
              <a:rPr lang="en" sz="13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узкоспециализированные задачи</a:t>
            </a:r>
            <a:r>
              <a:rPr lang="en" sz="13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.  </a:t>
            </a:r>
            <a:endParaRPr sz="13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115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●"/>
            </a:pPr>
            <a:r>
              <a:rPr lang="en" sz="13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Сценарии мониторинга </a:t>
            </a:r>
            <a:r>
              <a:rPr lang="en" sz="13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разрабатываются совместно с врачами.</a:t>
            </a:r>
            <a:r>
              <a:rPr lang="en" sz="13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Врач определяет, какие опросники, лекарственные препараты, напоминания и рекомендации и алгоритмы реагирования необходимо включить, а мы реализуем запрос.</a:t>
            </a:r>
            <a:endParaRPr sz="13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115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●"/>
            </a:pPr>
            <a:r>
              <a:rPr lang="en" sz="13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Сценарий подключается к каналу, если его задача </a:t>
            </a:r>
            <a:r>
              <a:rPr lang="en" sz="13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актуальна для данного пациента. </a:t>
            </a:r>
            <a:r>
              <a:rPr lang="en" sz="13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При необходимости лечащий врач может </a:t>
            </a:r>
            <a:r>
              <a:rPr lang="en" sz="13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персонализировать</a:t>
            </a:r>
            <a:r>
              <a:rPr lang="en" sz="13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сценарий, определив критические значения показателей для конкретного пациента и выбрав необходимые ему дополнительные опросники.</a:t>
            </a:r>
            <a:endParaRPr sz="1300" b="1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just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300" b="1" dirty="0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Специализированные сценарии мониторинга освобождают врача от множества рутинных процедур при дистанционном ведении пациента</a:t>
            </a:r>
            <a:r>
              <a:rPr lang="ru-RU" sz="1300" b="1" dirty="0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3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61" name="Google Shape;161;p22"/>
          <p:cNvGrpSpPr/>
          <p:nvPr/>
        </p:nvGrpSpPr>
        <p:grpSpPr>
          <a:xfrm>
            <a:off x="7278975" y="488292"/>
            <a:ext cx="1044750" cy="4166910"/>
            <a:chOff x="7149150" y="880642"/>
            <a:chExt cx="1044750" cy="4166910"/>
          </a:xfrm>
        </p:grpSpPr>
        <p:pic>
          <p:nvPicPr>
            <p:cNvPr id="162" name="Google Shape;162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385862" y="880642"/>
              <a:ext cx="595025" cy="676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369485" y="4305652"/>
              <a:ext cx="627777" cy="7419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4" name="Google Shape;164;p22"/>
            <p:cNvCxnSpPr/>
            <p:nvPr/>
          </p:nvCxnSpPr>
          <p:spPr>
            <a:xfrm>
              <a:off x="7172850" y="1441250"/>
              <a:ext cx="0" cy="2864400"/>
            </a:xfrm>
            <a:prstGeom prst="straightConnector1">
              <a:avLst/>
            </a:prstGeom>
            <a:noFill/>
            <a:ln w="28575" cap="flat" cmpd="sng">
              <a:solidFill>
                <a:srgbClr val="006C88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165" name="Google Shape;165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336720" y="2526799"/>
              <a:ext cx="693300" cy="6933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6" name="Google Shape;166;p22"/>
            <p:cNvCxnSpPr/>
            <p:nvPr/>
          </p:nvCxnSpPr>
          <p:spPr>
            <a:xfrm rot="10800000">
              <a:off x="7991488" y="3301250"/>
              <a:ext cx="0" cy="1063200"/>
            </a:xfrm>
            <a:prstGeom prst="straightConnector1">
              <a:avLst/>
            </a:prstGeom>
            <a:noFill/>
            <a:ln w="22225" cap="flat" cmpd="sng">
              <a:solidFill>
                <a:srgbClr val="006C88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167" name="Google Shape;167;p22"/>
            <p:cNvSpPr txBox="1"/>
            <p:nvPr/>
          </p:nvSpPr>
          <p:spPr>
            <a:xfrm>
              <a:off x="7149150" y="3709700"/>
              <a:ext cx="7932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Nunito"/>
                  <a:ea typeface="Nunito"/>
                  <a:cs typeface="Nunito"/>
                  <a:sym typeface="Nunito"/>
                </a:rPr>
                <a:t>Ответ</a:t>
              </a:r>
              <a:endParaRPr sz="1000">
                <a:latin typeface="Nunito"/>
                <a:ea typeface="Nunito"/>
                <a:cs typeface="Nunito"/>
                <a:sym typeface="Nunito"/>
              </a:endParaRPr>
            </a:p>
          </p:txBody>
        </p:sp>
        <p:cxnSp>
          <p:nvCxnSpPr>
            <p:cNvPr id="168" name="Google Shape;168;p22"/>
            <p:cNvCxnSpPr/>
            <p:nvPr/>
          </p:nvCxnSpPr>
          <p:spPr>
            <a:xfrm>
              <a:off x="7330938" y="1473488"/>
              <a:ext cx="0" cy="1063200"/>
            </a:xfrm>
            <a:prstGeom prst="straightConnector1">
              <a:avLst/>
            </a:prstGeom>
            <a:noFill/>
            <a:ln w="22225" cap="flat" cmpd="sng">
              <a:solidFill>
                <a:srgbClr val="006C88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169" name="Google Shape;169;p22"/>
            <p:cNvSpPr txBox="1"/>
            <p:nvPr/>
          </p:nvSpPr>
          <p:spPr>
            <a:xfrm>
              <a:off x="7400700" y="1790900"/>
              <a:ext cx="7932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Nunito"/>
                  <a:ea typeface="Nunito"/>
                  <a:cs typeface="Nunito"/>
                  <a:sym typeface="Nunito"/>
                </a:rPr>
                <a:t>Вопрос</a:t>
              </a:r>
              <a:endParaRPr sz="1000">
                <a:latin typeface="Nunito"/>
                <a:ea typeface="Nunito"/>
                <a:cs typeface="Nunito"/>
                <a:sym typeface="Nunito"/>
              </a:endParaRPr>
            </a:p>
          </p:txBody>
        </p:sp>
        <p:cxnSp>
          <p:nvCxnSpPr>
            <p:cNvPr id="170" name="Google Shape;170;p22"/>
            <p:cNvCxnSpPr/>
            <p:nvPr/>
          </p:nvCxnSpPr>
          <p:spPr>
            <a:xfrm>
              <a:off x="8193900" y="1441250"/>
              <a:ext cx="0" cy="2864400"/>
            </a:xfrm>
            <a:prstGeom prst="straightConnector1">
              <a:avLst/>
            </a:prstGeom>
            <a:noFill/>
            <a:ln w="28575" cap="flat" cmpd="sng">
              <a:solidFill>
                <a:srgbClr val="006C88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71" name="Google Shape;17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068" y="194818"/>
            <a:ext cx="1795710" cy="39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2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Nunito"/>
                <a:ea typeface="Nunito"/>
                <a:cs typeface="Nunito"/>
                <a:sym typeface="Nunito"/>
              </a:rPr>
              <a:t>10</a:t>
            </a:fld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7884" y="1324826"/>
            <a:ext cx="5432612" cy="381867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4"/>
          <p:cNvSpPr txBox="1">
            <a:spLocks noGrp="1"/>
          </p:cNvSpPr>
          <p:nvPr>
            <p:ph type="title"/>
          </p:nvPr>
        </p:nvSpPr>
        <p:spPr>
          <a:xfrm>
            <a:off x="313500" y="76676"/>
            <a:ext cx="8517000" cy="7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 dirty="0">
                <a:latin typeface="Nunito"/>
                <a:ea typeface="Nunito"/>
                <a:cs typeface="Nunito"/>
                <a:sym typeface="Nunito"/>
              </a:rPr>
              <a:t>На нашей платформе уже реализовано</a:t>
            </a:r>
            <a:r>
              <a:rPr lang="en" sz="1720" dirty="0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720" b="1" dirty="0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более 100</a:t>
            </a:r>
            <a:r>
              <a:rPr lang="en" sz="1720" dirty="0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720" b="1" dirty="0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сценариев</a:t>
            </a:r>
            <a:r>
              <a:rPr lang="en" sz="1720" dirty="0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720" b="1" dirty="0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мониторинга</a:t>
            </a:r>
            <a:r>
              <a:rPr lang="en" sz="1720" dirty="0">
                <a:latin typeface="Nunito"/>
                <a:ea typeface="Nunito"/>
                <a:cs typeface="Nunito"/>
                <a:sym typeface="Nunito"/>
              </a:rPr>
              <a:t> </a:t>
            </a:r>
            <a:endParaRPr sz="1720"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 dirty="0">
                <a:latin typeface="Nunito"/>
                <a:ea typeface="Nunito"/>
                <a:cs typeface="Nunito"/>
                <a:sym typeface="Nunito"/>
              </a:rPr>
              <a:t>для различных медицинских специальностей</a:t>
            </a:r>
            <a:endParaRPr sz="1720" b="1" dirty="0">
              <a:solidFill>
                <a:srgbClr val="006C8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7" name="Google Shape;187;p24"/>
          <p:cNvSpPr txBox="1"/>
          <p:nvPr/>
        </p:nvSpPr>
        <p:spPr>
          <a:xfrm>
            <a:off x="605175" y="1065625"/>
            <a:ext cx="4166400" cy="3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А именно: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115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Кардиология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115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Онкология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115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Неврология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115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Аллергология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115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Педиатрия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115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Дерматология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115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Хирургия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115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Пульмонология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115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Ведение беременности 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just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И другие…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8" name="Google Shape;188;p24"/>
          <p:cNvSpPr txBox="1"/>
          <p:nvPr/>
        </p:nvSpPr>
        <p:spPr>
          <a:xfrm>
            <a:off x="3697884" y="758064"/>
            <a:ext cx="5432612" cy="1012500"/>
          </a:xfrm>
          <a:prstGeom prst="rect">
            <a:avLst/>
          </a:prstGeom>
          <a:solidFill>
            <a:srgbClr val="006C88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3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Платформа Medsenger.AI участвует также </a:t>
            </a:r>
            <a:r>
              <a:rPr lang="en" sz="1300" dirty="0">
                <a:solidFill>
                  <a:schemeClr val="lt1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в федеральном проекте «Персональные медицинские помощники», </a:t>
            </a:r>
            <a:r>
              <a:rPr lang="en" sz="13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организуя мониторинг давления для пациентов с  различными сердечно-сосудистыми заболеваниями (ИБС, ХСН, ФП).</a:t>
            </a:r>
            <a:endParaRPr sz="1300" dirty="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>
            <a:spLocks noGrp="1"/>
          </p:cNvSpPr>
          <p:nvPr>
            <p:ph type="title"/>
          </p:nvPr>
        </p:nvSpPr>
        <p:spPr>
          <a:xfrm>
            <a:off x="950100" y="216850"/>
            <a:ext cx="7243800" cy="7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 b="1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Интеллектуальные агенты</a:t>
            </a:r>
            <a:r>
              <a:rPr lang="en" sz="1720">
                <a:latin typeface="Nunito"/>
                <a:ea typeface="Nunito"/>
                <a:cs typeface="Nunito"/>
                <a:sym typeface="Nunito"/>
              </a:rPr>
              <a:t>, включенные в сценарий, позволяют </a:t>
            </a:r>
            <a:r>
              <a:rPr lang="en" sz="1720" b="1">
                <a:latin typeface="Nunito"/>
                <a:ea typeface="Nunito"/>
                <a:cs typeface="Nunito"/>
                <a:sym typeface="Nunito"/>
              </a:rPr>
              <a:t>расширить возможности</a:t>
            </a:r>
            <a:r>
              <a:rPr lang="en" sz="1720">
                <a:latin typeface="Nunito"/>
                <a:ea typeface="Nunito"/>
                <a:cs typeface="Nunito"/>
                <a:sym typeface="Nunito"/>
              </a:rPr>
              <a:t> канала консультирования</a:t>
            </a:r>
            <a:endParaRPr sz="172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8" name="Google Shape;178;p23"/>
          <p:cNvSpPr txBox="1"/>
          <p:nvPr/>
        </p:nvSpPr>
        <p:spPr>
          <a:xfrm>
            <a:off x="269000" y="826025"/>
            <a:ext cx="4692300" cy="41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Например</a:t>
            </a: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Собирать </a:t>
            </a:r>
            <a:r>
              <a:rPr lang="en" sz="13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показатели здоровья</a:t>
            </a: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(давление, температуру и др.) пациента и </a:t>
            </a:r>
            <a:r>
              <a:rPr lang="en" sz="13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оценивать их </a:t>
            </a:r>
            <a:endParaRPr sz="13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Отправлять </a:t>
            </a:r>
            <a:r>
              <a:rPr lang="en" sz="13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опросники о самочувствии</a:t>
            </a: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(дневники)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●"/>
            </a:pPr>
            <a:r>
              <a:rPr lang="en" sz="13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Уведомлять врача об ухудшении состояния пациента</a:t>
            </a:r>
            <a:endParaRPr sz="13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●"/>
            </a:pPr>
            <a:r>
              <a:rPr lang="en" sz="13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Контролировать прием лекарственных препаратов</a:t>
            </a:r>
            <a:endParaRPr sz="13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Напоминать пациенту </a:t>
            </a:r>
            <a:r>
              <a:rPr lang="en" sz="13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об анализах, визитах к врачу</a:t>
            </a: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а также направлять </a:t>
            </a:r>
            <a:r>
              <a:rPr lang="en" sz="13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рекомендации и другие информационные материалы</a:t>
            </a:r>
            <a:endParaRPr sz="13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Подключать </a:t>
            </a:r>
            <a:r>
              <a:rPr lang="en" sz="13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медицинские устройства и гаджеты</a:t>
            </a: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для получения данных от них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just" rtl="0">
              <a:spcBef>
                <a:spcPts val="50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just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Все это – </a:t>
            </a:r>
            <a:r>
              <a:rPr lang="en" sz="1300" b="1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в автоматическом режиме,</a:t>
            </a:r>
            <a:r>
              <a:rPr lang="en" sz="13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в соответствии с настройками врача </a:t>
            </a: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(график, критические значения показателей и др.)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9" name="Google Shape;179;p23"/>
          <p:cNvPicPr preferRelativeResize="0"/>
          <p:nvPr/>
        </p:nvPicPr>
        <p:blipFill rotWithShape="1">
          <a:blip r:embed="rId3">
            <a:alphaModFix/>
          </a:blip>
          <a:srcRect l="24664"/>
          <a:stretch/>
        </p:blipFill>
        <p:spPr>
          <a:xfrm>
            <a:off x="5256750" y="1386513"/>
            <a:ext cx="3618249" cy="298362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3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Nunito"/>
                <a:ea typeface="Nunito"/>
                <a:cs typeface="Nunito"/>
                <a:sym typeface="Nunito"/>
              </a:rPr>
              <a:t>12</a:t>
            </a:fld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>
            <a:spLocks noGrp="1"/>
          </p:cNvSpPr>
          <p:nvPr>
            <p:ph type="title"/>
          </p:nvPr>
        </p:nvSpPr>
        <p:spPr>
          <a:xfrm>
            <a:off x="311700" y="235475"/>
            <a:ext cx="8517000" cy="7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 b="1" dirty="0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Работа сценария мониторинга</a:t>
            </a:r>
            <a:endParaRPr sz="1720" b="1" dirty="0">
              <a:solidFill>
                <a:srgbClr val="006C88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 dirty="0">
                <a:latin typeface="Nunito"/>
                <a:ea typeface="Nunito"/>
                <a:cs typeface="Nunito"/>
                <a:sym typeface="Nunito"/>
              </a:rPr>
              <a:t>Подключение и постоянное взаимодействие с пациентом</a:t>
            </a:r>
            <a:endParaRPr sz="1720"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4" name="Google Shape;194;p25"/>
          <p:cNvSpPr txBox="1"/>
          <p:nvPr/>
        </p:nvSpPr>
        <p:spPr>
          <a:xfrm>
            <a:off x="311700" y="4204985"/>
            <a:ext cx="41712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2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При подключении сценарии </a:t>
            </a:r>
            <a:r>
              <a:rPr lang="en" sz="122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персонализируются</a:t>
            </a:r>
            <a:r>
              <a:rPr lang="en" sz="122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врачом под нужды конкретного пациента</a:t>
            </a:r>
            <a:endParaRPr sz="122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5" name="Google Shape;195;p25"/>
          <p:cNvSpPr txBox="1"/>
          <p:nvPr/>
        </p:nvSpPr>
        <p:spPr>
          <a:xfrm>
            <a:off x="4692750" y="4184125"/>
            <a:ext cx="41712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SzPts val="935"/>
              <a:buNone/>
            </a:pPr>
            <a:r>
              <a:rPr lang="en" sz="122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Сценарий </a:t>
            </a:r>
            <a:r>
              <a:rPr lang="en" sz="122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автоматически </a:t>
            </a:r>
            <a:r>
              <a:rPr lang="en" sz="122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взаимодействует с врачом и пациентом, отправляя сообщения в чат и реагируя на ухудшение показателей</a:t>
            </a:r>
            <a:endParaRPr sz="122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96" name="Google Shape;19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1084" y="1128375"/>
            <a:ext cx="4171194" cy="305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28375"/>
            <a:ext cx="4172324" cy="3054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5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>
            <a:spLocks noGrp="1"/>
          </p:cNvSpPr>
          <p:nvPr>
            <p:ph type="title"/>
          </p:nvPr>
        </p:nvSpPr>
        <p:spPr>
          <a:xfrm>
            <a:off x="311700" y="235475"/>
            <a:ext cx="8517000" cy="7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 b="1" dirty="0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Работа сценария мониторинга</a:t>
            </a:r>
            <a:endParaRPr sz="1720" b="1" dirty="0">
              <a:solidFill>
                <a:srgbClr val="006C88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 dirty="0">
                <a:latin typeface="Nunito"/>
                <a:ea typeface="Nunito"/>
                <a:cs typeface="Nunito"/>
                <a:sym typeface="Nunito"/>
              </a:rPr>
              <a:t>Медицинские опросники и лекарственные препараты</a:t>
            </a:r>
            <a:endParaRPr sz="172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04" name="Google Shape;20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581" y="1034134"/>
            <a:ext cx="4166171" cy="307523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6"/>
          <p:cNvSpPr txBox="1"/>
          <p:nvPr/>
        </p:nvSpPr>
        <p:spPr>
          <a:xfrm>
            <a:off x="311700" y="4146533"/>
            <a:ext cx="41640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Пациент заполняет </a:t>
            </a:r>
            <a:r>
              <a:rPr lang="en" sz="9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медицинские опросники</a:t>
            </a:r>
            <a:r>
              <a:rPr lang="en" sz="9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по назначению врача в соответствии с графиком.</a:t>
            </a:r>
            <a:r>
              <a:rPr lang="ru-RU" sz="9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9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В системе </a:t>
            </a:r>
            <a:r>
              <a:rPr lang="ru-RU" sz="9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уже есть более </a:t>
            </a:r>
            <a:r>
              <a:rPr lang="ru-RU" sz="9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30 </a:t>
            </a:r>
            <a:r>
              <a:rPr lang="ru-RU" sz="90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валидированных</a:t>
            </a:r>
            <a:r>
              <a:rPr lang="ru-RU" sz="9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международных опросников</a:t>
            </a:r>
            <a:r>
              <a:rPr lang="en" sz="9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lang="en" sz="9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а также </a:t>
            </a:r>
            <a:r>
              <a:rPr lang="en" sz="9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интегральная оценка результатов</a:t>
            </a:r>
            <a:r>
              <a:rPr lang="en" sz="9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9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6" name="Google Shape;206;p26"/>
          <p:cNvSpPr txBox="1"/>
          <p:nvPr/>
        </p:nvSpPr>
        <p:spPr>
          <a:xfrm>
            <a:off x="4660419" y="4145243"/>
            <a:ext cx="41640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9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Пациент отмечает </a:t>
            </a:r>
            <a:r>
              <a:rPr lang="en" sz="9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приемы лекарств</a:t>
            </a:r>
            <a:r>
              <a:rPr lang="en" sz="9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(как самостоятельно, так и </a:t>
            </a:r>
            <a:r>
              <a:rPr lang="en" sz="9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по автоматическому напоминанию</a:t>
            </a:r>
            <a:r>
              <a:rPr lang="en" sz="9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) в соответствии с графиком, установленным врачом.</a:t>
            </a:r>
            <a:endParaRPr sz="9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07" name="Google Shape;20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557" y="1034134"/>
            <a:ext cx="4176862" cy="3054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6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301AE43-1DC5-E59A-5451-E7B8B5F916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C9FC9F-9516-1A9F-36BD-5F5C1E188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6518"/>
            <a:ext cx="9144000" cy="4370082"/>
          </a:xfrm>
          <a:prstGeom prst="rect">
            <a:avLst/>
          </a:prstGeom>
        </p:spPr>
      </p:pic>
      <p:sp>
        <p:nvSpPr>
          <p:cNvPr id="2" name="Google Shape;203;p26">
            <a:extLst>
              <a:ext uri="{FF2B5EF4-FFF2-40B4-BE49-F238E27FC236}">
                <a16:creationId xmlns:a16="http://schemas.microsoft.com/office/drawing/2014/main" id="{463CB429-E7B2-4726-2100-987735A692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3500" y="16900"/>
            <a:ext cx="8517000" cy="7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1720" b="1" dirty="0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Пример опросника при подборе антигипертензивной терапии</a:t>
            </a:r>
            <a:endParaRPr sz="1720" b="1" dirty="0">
              <a:solidFill>
                <a:srgbClr val="006C8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086914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2AFF14-F24C-45C7-8F58-DC639CE522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16"/>
          <a:stretch/>
        </p:blipFill>
        <p:spPr>
          <a:xfrm>
            <a:off x="0" y="598394"/>
            <a:ext cx="9155407" cy="3785350"/>
          </a:xfrm>
          <a:prstGeom prst="rect">
            <a:avLst/>
          </a:prstGeom>
        </p:spPr>
      </p:pic>
      <p:sp>
        <p:nvSpPr>
          <p:cNvPr id="2" name="Google Shape;203;p26">
            <a:extLst>
              <a:ext uri="{FF2B5EF4-FFF2-40B4-BE49-F238E27FC236}">
                <a16:creationId xmlns:a16="http://schemas.microsoft.com/office/drawing/2014/main" id="{518BC5C6-44EE-7091-035E-7857CFF6C9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1407" y="16900"/>
            <a:ext cx="9155407" cy="4739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1720" b="1" dirty="0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Опросника при хроническом лимфолейкозе (мониторинг осложнений) 3 уровня</a:t>
            </a:r>
            <a:endParaRPr sz="1720" b="1" dirty="0">
              <a:solidFill>
                <a:srgbClr val="006C8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4CEE9D-074D-0D2C-1FFE-DF32EBEDB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0241"/>
            <a:ext cx="9155407" cy="404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8076A-F9DD-AB48-60F5-795304470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B2A3E2-CC31-AA55-C467-25FE37CDD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16"/>
          <a:stretch/>
        </p:blipFill>
        <p:spPr>
          <a:xfrm>
            <a:off x="0" y="598394"/>
            <a:ext cx="9155407" cy="3785350"/>
          </a:xfrm>
          <a:prstGeom prst="rect">
            <a:avLst/>
          </a:prstGeom>
        </p:spPr>
      </p:pic>
      <p:sp>
        <p:nvSpPr>
          <p:cNvPr id="2" name="Google Shape;203;p26">
            <a:extLst>
              <a:ext uri="{FF2B5EF4-FFF2-40B4-BE49-F238E27FC236}">
                <a16:creationId xmlns:a16="http://schemas.microsoft.com/office/drawing/2014/main" id="{D019CFC6-CD07-4E07-739C-78462871F1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1407" y="16900"/>
            <a:ext cx="9155407" cy="4739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1720" b="1" dirty="0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Опросника при хроническом лимфолейкозе (мониторинг осложнений) 3 уровня</a:t>
            </a:r>
            <a:endParaRPr sz="1720" b="1" dirty="0">
              <a:solidFill>
                <a:srgbClr val="006C8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205706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"/>
          <p:cNvSpPr txBox="1">
            <a:spLocks noGrp="1"/>
          </p:cNvSpPr>
          <p:nvPr>
            <p:ph type="title"/>
          </p:nvPr>
        </p:nvSpPr>
        <p:spPr>
          <a:xfrm>
            <a:off x="311700" y="235475"/>
            <a:ext cx="8517000" cy="7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 b="1" dirty="0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Работа сценария мониторинга</a:t>
            </a:r>
            <a:endParaRPr sz="1720" b="1" dirty="0">
              <a:solidFill>
                <a:srgbClr val="006C88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 dirty="0">
                <a:latin typeface="Nunito"/>
                <a:ea typeface="Nunito"/>
                <a:cs typeface="Nunito"/>
                <a:sym typeface="Nunito"/>
              </a:rPr>
              <a:t>Графики и информационные материалы</a:t>
            </a:r>
            <a:endParaRPr sz="1720"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5" name="Google Shape;215;p27"/>
          <p:cNvSpPr txBox="1"/>
          <p:nvPr/>
        </p:nvSpPr>
        <p:spPr>
          <a:xfrm>
            <a:off x="311700" y="4184125"/>
            <a:ext cx="41640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9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Все данные, вносимые пациентом, сохраняются и отображаются в виде </a:t>
            </a:r>
            <a:r>
              <a:rPr lang="ru-RU" sz="9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таблиц, графиков и тепловых карт</a:t>
            </a:r>
            <a:r>
              <a:rPr lang="ru-RU" sz="9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. Таким образом врач может оценить состояние пациента на фоне терапии.</a:t>
            </a:r>
          </a:p>
        </p:txBody>
      </p:sp>
      <p:sp>
        <p:nvSpPr>
          <p:cNvPr id="216" name="Google Shape;216;p27"/>
          <p:cNvSpPr txBox="1"/>
          <p:nvPr/>
        </p:nvSpPr>
        <p:spPr>
          <a:xfrm>
            <a:off x="4664675" y="4184125"/>
            <a:ext cx="41640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9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…. или динамических кривых (на фоне симптомов и приема лекарств)</a:t>
            </a:r>
            <a:endParaRPr sz="9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17" name="Google Shape;21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36462"/>
            <a:ext cx="4164001" cy="303817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7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2" name="Google Shape;64;p14" descr="https://medsenger.ai/images/slider-img/banner-img-01.png">
            <a:extLst>
              <a:ext uri="{FF2B5EF4-FFF2-40B4-BE49-F238E27FC236}">
                <a16:creationId xmlns:a16="http://schemas.microsoft.com/office/drawing/2014/main" id="{092B9245-3F63-4729-1632-1DC94FEB1FA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7345" y="1098059"/>
            <a:ext cx="3018659" cy="2965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3;p26">
            <a:extLst>
              <a:ext uri="{FF2B5EF4-FFF2-40B4-BE49-F238E27FC236}">
                <a16:creationId xmlns:a16="http://schemas.microsoft.com/office/drawing/2014/main" id="{736FDA45-3E76-2FEE-DBBE-DD5542EF8C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3500" y="80834"/>
            <a:ext cx="8517000" cy="7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 b="1" dirty="0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Работа сценария мониторинга</a:t>
            </a:r>
            <a:endParaRPr sz="1720" b="1" dirty="0">
              <a:solidFill>
                <a:srgbClr val="006C88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1720" dirty="0">
                <a:latin typeface="Nunito"/>
                <a:ea typeface="Nunito"/>
                <a:cs typeface="Nunito"/>
                <a:sym typeface="Nunito"/>
              </a:rPr>
              <a:t>планирование и проведение </a:t>
            </a:r>
            <a:r>
              <a:rPr lang="ru-RU" sz="1720" dirty="0" err="1">
                <a:latin typeface="Nunito"/>
                <a:ea typeface="Nunito"/>
                <a:cs typeface="Nunito"/>
                <a:sym typeface="Nunito"/>
              </a:rPr>
              <a:t>видеоконсультации</a:t>
            </a:r>
            <a:r>
              <a:rPr lang="ru-RU" sz="1720" dirty="0">
                <a:latin typeface="Nunito"/>
                <a:ea typeface="Nunito"/>
                <a:cs typeface="Nunito"/>
                <a:sym typeface="Nunito"/>
              </a:rPr>
              <a:t> врачом  </a:t>
            </a:r>
            <a:endParaRPr sz="172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" name="image9.png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4DB378E1-3656-799F-0F01-EF8CA6D6BEF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960676" y="1059010"/>
            <a:ext cx="2207895" cy="2348865"/>
          </a:xfrm>
          <a:prstGeom prst="rect">
            <a:avLst/>
          </a:prstGeom>
          <a:ln/>
        </p:spPr>
      </p:pic>
      <p:pic>
        <p:nvPicPr>
          <p:cNvPr id="4" name="image20.png" descr="Изображение выглядит как текст, снимок экрана, число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0DEF6BE6-1113-3B70-ABC1-408068936F89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13500" y="1068443"/>
            <a:ext cx="3992880" cy="2105660"/>
          </a:xfrm>
          <a:prstGeom prst="rect">
            <a:avLst/>
          </a:prstGeom>
          <a:ln/>
        </p:spPr>
      </p:pic>
      <p:sp>
        <p:nvSpPr>
          <p:cNvPr id="5" name="Google Shape;215;p27">
            <a:extLst>
              <a:ext uri="{FF2B5EF4-FFF2-40B4-BE49-F238E27FC236}">
                <a16:creationId xmlns:a16="http://schemas.microsoft.com/office/drawing/2014/main" id="{4C0BC49B-0E88-4B20-0F5C-604BA4B83A48}"/>
              </a:ext>
            </a:extLst>
          </p:cNvPr>
          <p:cNvSpPr txBox="1"/>
          <p:nvPr/>
        </p:nvSpPr>
        <p:spPr>
          <a:xfrm>
            <a:off x="311700" y="4338772"/>
            <a:ext cx="41640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9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Расписание, возможностей видеозвонков, составленное врачом и приглашение к подключению в выбранное время  </a:t>
            </a:r>
          </a:p>
        </p:txBody>
      </p:sp>
      <p:sp>
        <p:nvSpPr>
          <p:cNvPr id="7" name="Google Shape;215;p27">
            <a:extLst>
              <a:ext uri="{FF2B5EF4-FFF2-40B4-BE49-F238E27FC236}">
                <a16:creationId xmlns:a16="http://schemas.microsoft.com/office/drawing/2014/main" id="{C8D5496D-BF7F-CB8F-47D6-3EF79885E603}"/>
              </a:ext>
            </a:extLst>
          </p:cNvPr>
          <p:cNvSpPr txBox="1"/>
          <p:nvPr/>
        </p:nvSpPr>
        <p:spPr>
          <a:xfrm>
            <a:off x="4740088" y="4338772"/>
            <a:ext cx="41640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9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Выбор пациентом удобного времени видеозвонка и уведомление его предстоящем </a:t>
            </a:r>
            <a:r>
              <a:rPr lang="ru-RU" sz="900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созвоне</a:t>
            </a:r>
            <a:r>
              <a:rPr lang="ru-RU" sz="9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. </a:t>
            </a:r>
          </a:p>
        </p:txBody>
      </p:sp>
      <p:pic>
        <p:nvPicPr>
          <p:cNvPr id="9" name="image44.png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FA2AFF07-46A4-142E-2E26-C337F55490F3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311700" y="3356650"/>
            <a:ext cx="4288790" cy="894715"/>
          </a:xfrm>
          <a:prstGeom prst="rect">
            <a:avLst/>
          </a:prstGeom>
          <a:ln/>
        </p:spPr>
      </p:pic>
      <p:pic>
        <p:nvPicPr>
          <p:cNvPr id="10" name="image3.png">
            <a:extLst>
              <a:ext uri="{FF2B5EF4-FFF2-40B4-BE49-F238E27FC236}">
                <a16:creationId xmlns:a16="http://schemas.microsoft.com/office/drawing/2014/main" id="{7B7A2D9C-57C5-B1FE-9B20-A289861889B4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900165" y="3644152"/>
            <a:ext cx="3930336" cy="60721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757100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3BC5F-9A06-DE31-62A3-2DFC5FA7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Важные буквы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0D5DD2-5A86-AC33-7C31-9DB2F1436C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B5A93D-DF06-087A-AA4B-A5F9C3DD3816}"/>
              </a:ext>
            </a:extLst>
          </p:cNvPr>
          <p:cNvSpPr txBox="1"/>
          <p:nvPr/>
        </p:nvSpPr>
        <p:spPr>
          <a:xfrm>
            <a:off x="457201" y="1660712"/>
            <a:ext cx="2951449" cy="2400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5000" b="1" dirty="0">
                <a:cs typeface="Aldhabi" panose="020F0502020204030204" pitchFamily="2" charset="-78"/>
              </a:rPr>
              <a:t>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70B98-CFD8-9586-18BA-E7B9BE9A09D1}"/>
              </a:ext>
            </a:extLst>
          </p:cNvPr>
          <p:cNvSpPr txBox="1"/>
          <p:nvPr/>
        </p:nvSpPr>
        <p:spPr>
          <a:xfrm>
            <a:off x="4366685" y="1664504"/>
            <a:ext cx="4554452" cy="2400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5000" b="1" dirty="0"/>
              <a:t>ПМП</a:t>
            </a:r>
          </a:p>
        </p:txBody>
      </p:sp>
    </p:spTree>
    <p:extLst>
      <p:ext uri="{BB962C8B-B14F-4D97-AF65-F5344CB8AC3E}">
        <p14:creationId xmlns:p14="http://schemas.microsoft.com/office/powerpoint/2010/main" val="2581319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"/>
          <p:cNvSpPr txBox="1">
            <a:spLocks noGrp="1"/>
          </p:cNvSpPr>
          <p:nvPr>
            <p:ph type="title"/>
          </p:nvPr>
        </p:nvSpPr>
        <p:spPr>
          <a:xfrm>
            <a:off x="311700" y="235475"/>
            <a:ext cx="8517000" cy="7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 b="1" dirty="0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Работа сценария мониторинга</a:t>
            </a:r>
            <a:endParaRPr sz="1720" b="1" dirty="0">
              <a:solidFill>
                <a:srgbClr val="006C88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 dirty="0">
                <a:latin typeface="Nunito"/>
                <a:ea typeface="Nunito"/>
                <a:cs typeface="Nunito"/>
                <a:sym typeface="Nunito"/>
              </a:rPr>
              <a:t>информационные материалы </a:t>
            </a:r>
            <a:r>
              <a:rPr lang="ru-RU" sz="1720" dirty="0">
                <a:latin typeface="Nunito"/>
                <a:ea typeface="Nunito"/>
                <a:cs typeface="Nunito"/>
                <a:sym typeface="Nunito"/>
              </a:rPr>
              <a:t>и курсы формирования навыков рекомендованного </a:t>
            </a:r>
            <a:r>
              <a:rPr lang="ru-RU" sz="1720">
                <a:latin typeface="Nunito"/>
                <a:ea typeface="Nunito"/>
                <a:cs typeface="Nunito"/>
                <a:sym typeface="Nunito"/>
              </a:rPr>
              <a:t>образа жизни</a:t>
            </a:r>
            <a:endParaRPr sz="172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14" name="Google Shape;21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4650" y="1126869"/>
            <a:ext cx="4164048" cy="305735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7"/>
          <p:cNvSpPr txBox="1"/>
          <p:nvPr/>
        </p:nvSpPr>
        <p:spPr>
          <a:xfrm>
            <a:off x="311700" y="4184125"/>
            <a:ext cx="41640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10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Элементы геймификации и мотивирования пациентов. Комплексные сценарии формирования навыков рекомендованного образа жизни</a:t>
            </a:r>
            <a:endParaRPr sz="10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6" name="Google Shape;216;p27"/>
          <p:cNvSpPr txBox="1"/>
          <p:nvPr/>
        </p:nvSpPr>
        <p:spPr>
          <a:xfrm>
            <a:off x="4664675" y="4184125"/>
            <a:ext cx="41640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По необходимости интеллектуальный агент может </a:t>
            </a:r>
            <a:r>
              <a:rPr lang="en" sz="10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автоматически отправлять пациенту материалы </a:t>
            </a:r>
            <a:r>
              <a:rPr lang="en" sz="10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(информацию, рекомендации, памятки и др.)</a:t>
            </a:r>
            <a:endParaRPr sz="10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8" name="Google Shape;218;p27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3" name="Рисунок 2" descr="Изображение выглядит как текст, электроника, снимок экрана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id="{DD1AD349-17F5-945C-67AF-F3D2C9036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24" y="1126869"/>
            <a:ext cx="1371206" cy="28541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Изображение выглядит как текст, электроника, снимок экран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CBFF4145-0208-7862-45FE-7D02011AB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500" y="1126868"/>
            <a:ext cx="1371206" cy="28541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58131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2CDAEDB-0080-31F1-9E08-70C0B4DFB2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21</a:t>
            </a:fld>
            <a:endParaRPr lang="en"/>
          </a:p>
        </p:txBody>
      </p:sp>
      <p:pic>
        <p:nvPicPr>
          <p:cNvPr id="4" name="Рисунок 3" descr="Изображение выглядит как текст, снимок экрана, Шрифт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7C775263-E57A-219F-FE3F-4C56905A6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18" y="1467270"/>
            <a:ext cx="3681600" cy="220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275BA0-3B5E-6E92-0AC1-6EF504987E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99" b="35712"/>
          <a:stretch/>
        </p:blipFill>
        <p:spPr>
          <a:xfrm>
            <a:off x="4267667" y="1094226"/>
            <a:ext cx="4726641" cy="2541760"/>
          </a:xfrm>
          <a:prstGeom prst="rect">
            <a:avLst/>
          </a:prstGeom>
        </p:spPr>
      </p:pic>
      <p:sp>
        <p:nvSpPr>
          <p:cNvPr id="9" name="Google Shape;213;p27">
            <a:extLst>
              <a:ext uri="{FF2B5EF4-FFF2-40B4-BE49-F238E27FC236}">
                <a16:creationId xmlns:a16="http://schemas.microsoft.com/office/drawing/2014/main" id="{174BC491-7097-9DE0-1C24-52DC0B82C6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03319" y="113405"/>
            <a:ext cx="8031873" cy="4368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990"/>
            </a:pPr>
            <a:r>
              <a:rPr lang="ru-RU" sz="1720" b="1" dirty="0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Клинические рекомендации «Артериальная гипертензия у взрослых»</a:t>
            </a:r>
            <a:endParaRPr sz="1720"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243910-F140-857A-3D04-A085D763F3E9}"/>
              </a:ext>
            </a:extLst>
          </p:cNvPr>
          <p:cNvSpPr txBox="1"/>
          <p:nvPr/>
        </p:nvSpPr>
        <p:spPr>
          <a:xfrm>
            <a:off x="4489518" y="48398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rgbClr val="00B0F0"/>
                </a:solidFill>
                <a:latin typeface="Roboto" panose="02000000000000000000" pitchFamily="2" charset="0"/>
              </a:rPr>
              <a:t>Приложение В. Информация для пациента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DFF412-9463-F2D5-2D66-104985BDAAEA}"/>
              </a:ext>
            </a:extLst>
          </p:cNvPr>
          <p:cNvSpPr txBox="1"/>
          <p:nvPr/>
        </p:nvSpPr>
        <p:spPr>
          <a:xfrm>
            <a:off x="231019" y="483981"/>
            <a:ext cx="40366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solidFill>
                  <a:srgbClr val="00B0F0"/>
                </a:solidFill>
                <a:effectLst/>
                <a:latin typeface="Roboto" panose="02000000000000000000" pitchFamily="2" charset="0"/>
              </a:defRPr>
            </a:lvl1pPr>
          </a:lstStyle>
          <a:p>
            <a:r>
              <a:rPr lang="ru-RU" dirty="0"/>
              <a:t>Таблица П1/Г4. Начало антигипертензивной терапии (изменение образа жизни и лекарственные препараты) при различных значениях АД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D84205-8C84-0A78-6617-8AE2C6EA7B07}"/>
              </a:ext>
            </a:extLst>
          </p:cNvPr>
          <p:cNvSpPr txBox="1"/>
          <p:nvPr/>
        </p:nvSpPr>
        <p:spPr>
          <a:xfrm>
            <a:off x="4297658" y="3799984"/>
            <a:ext cx="4572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PT Serif" panose="020A0603040505020204" pitchFamily="18" charset="-52"/>
              </a:rPr>
              <a:t>Коррекцию факторов риска требуется проводить не только пациенту, но и членам его семьи. Она осуществляется путем реализации </a:t>
            </a:r>
            <a:r>
              <a:rPr lang="ru-RU" b="1" dirty="0">
                <a:solidFill>
                  <a:srgbClr val="222222"/>
                </a:solidFill>
                <a:latin typeface="PT Serif" panose="020A0603040505020204" pitchFamily="18" charset="-52"/>
              </a:rPr>
              <a:t>программ семейной первичной профилактики и воспитания, составленных врачом.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58970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"/>
          <p:cNvSpPr txBox="1">
            <a:spLocks noGrp="1"/>
          </p:cNvSpPr>
          <p:nvPr>
            <p:ph type="title"/>
          </p:nvPr>
        </p:nvSpPr>
        <p:spPr>
          <a:xfrm>
            <a:off x="311700" y="235475"/>
            <a:ext cx="8517000" cy="7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 b="1" dirty="0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Работа сценария мониторинга</a:t>
            </a:r>
            <a:endParaRPr sz="1720" b="1" dirty="0">
              <a:solidFill>
                <a:srgbClr val="006C88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 dirty="0">
                <a:latin typeface="Nunito"/>
                <a:ea typeface="Nunito"/>
                <a:cs typeface="Nunito"/>
                <a:sym typeface="Nunito"/>
              </a:rPr>
              <a:t>информационные материалы </a:t>
            </a:r>
            <a:r>
              <a:rPr lang="ru-RU" sz="1720" dirty="0">
                <a:latin typeface="Nunito"/>
                <a:ea typeface="Nunito"/>
                <a:cs typeface="Nunito"/>
                <a:sym typeface="Nunito"/>
              </a:rPr>
              <a:t>и курсы формирования навыков рекомендованного </a:t>
            </a:r>
            <a:r>
              <a:rPr lang="ru-RU" sz="1720">
                <a:latin typeface="Nunito"/>
                <a:ea typeface="Nunito"/>
                <a:cs typeface="Nunito"/>
                <a:sym typeface="Nunito"/>
              </a:rPr>
              <a:t>образа жизни</a:t>
            </a:r>
            <a:endParaRPr sz="172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14" name="Google Shape;21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4650" y="1126869"/>
            <a:ext cx="4164048" cy="305735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7"/>
          <p:cNvSpPr txBox="1"/>
          <p:nvPr/>
        </p:nvSpPr>
        <p:spPr>
          <a:xfrm>
            <a:off x="311700" y="4184125"/>
            <a:ext cx="41640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10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Элементы геймификации и мотивирования пациентов. Комплексные сценарии формирования навыков рекомендованного образа жизни</a:t>
            </a:r>
            <a:endParaRPr sz="10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6" name="Google Shape;216;p27"/>
          <p:cNvSpPr txBox="1"/>
          <p:nvPr/>
        </p:nvSpPr>
        <p:spPr>
          <a:xfrm>
            <a:off x="4664675" y="4184125"/>
            <a:ext cx="41640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По необходимости интеллектуальный агент может </a:t>
            </a:r>
            <a:r>
              <a:rPr lang="en" sz="10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автоматически отправлять пациенту материалы </a:t>
            </a:r>
            <a:r>
              <a:rPr lang="en" sz="10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(информацию, рекомендации, памятки и др.)</a:t>
            </a:r>
            <a:endParaRPr sz="10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8" name="Google Shape;218;p27"/>
          <p:cNvSpPr txBox="1">
            <a:spLocks noGrp="1"/>
          </p:cNvSpPr>
          <p:nvPr>
            <p:ph type="sldNum" idx="12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3" name="Рисунок 2" descr="Изображение выглядит как текст, электроника, снимок экрана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id="{DD1AD349-17F5-945C-67AF-F3D2C9036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24" y="1126869"/>
            <a:ext cx="1371206" cy="28541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Изображение выглядит как текст, электроника, снимок экран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CBFF4145-0208-7862-45FE-7D02011AB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500" y="1126868"/>
            <a:ext cx="1371206" cy="28541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57011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8"/>
          <p:cNvPicPr preferRelativeResize="0"/>
          <p:nvPr/>
        </p:nvPicPr>
        <p:blipFill rotWithShape="1">
          <a:blip r:embed="rId3">
            <a:alphaModFix/>
          </a:blip>
          <a:srcRect l="-3260" r="3260"/>
          <a:stretch/>
        </p:blipFill>
        <p:spPr>
          <a:xfrm>
            <a:off x="4032925" y="1377750"/>
            <a:ext cx="1546424" cy="154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6375" y="156200"/>
            <a:ext cx="1349775" cy="16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8"/>
          <p:cNvSpPr txBox="1">
            <a:spLocks noGrp="1"/>
          </p:cNvSpPr>
          <p:nvPr>
            <p:ph type="title"/>
          </p:nvPr>
        </p:nvSpPr>
        <p:spPr>
          <a:xfrm>
            <a:off x="313500" y="235450"/>
            <a:ext cx="8517000" cy="7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>
                <a:latin typeface="Nunito"/>
                <a:ea typeface="Nunito"/>
                <a:cs typeface="Nunito"/>
                <a:sym typeface="Nunito"/>
              </a:rPr>
              <a:t>Использование Medsenger </a:t>
            </a:r>
            <a:endParaRPr sz="172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>
                <a:latin typeface="Nunito"/>
                <a:ea typeface="Nunito"/>
                <a:cs typeface="Nunito"/>
                <a:sym typeface="Nunito"/>
              </a:rPr>
              <a:t>совместно с </a:t>
            </a:r>
            <a:r>
              <a:rPr lang="en" sz="1720" b="1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устройствами домашнего мониторинга</a:t>
            </a:r>
            <a:endParaRPr sz="1720" b="1">
              <a:solidFill>
                <a:srgbClr val="006C8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26" name="Google Shape;226;p28"/>
          <p:cNvPicPr preferRelativeResize="0"/>
          <p:nvPr/>
        </p:nvPicPr>
        <p:blipFill rotWithShape="1">
          <a:blip r:embed="rId5">
            <a:alphaModFix/>
          </a:blip>
          <a:srcRect t="3558"/>
          <a:stretch/>
        </p:blipFill>
        <p:spPr>
          <a:xfrm>
            <a:off x="3340538" y="902400"/>
            <a:ext cx="1220400" cy="1179900"/>
          </a:xfrm>
          <a:prstGeom prst="round2DiagRect">
            <a:avLst>
              <a:gd name="adj1" fmla="val 50000"/>
              <a:gd name="adj2" fmla="val 30534"/>
            </a:avLst>
          </a:prstGeom>
          <a:noFill/>
          <a:ln>
            <a:noFill/>
          </a:ln>
        </p:spPr>
      </p:pic>
      <p:pic>
        <p:nvPicPr>
          <p:cNvPr id="227" name="Google Shape;22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1325" y="3063600"/>
            <a:ext cx="2798700" cy="20799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28" name="Google Shape;22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063605"/>
            <a:ext cx="1181326" cy="207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8" descr="Распакованная упаковка: прибор, манжета, зарядка"/>
          <p:cNvPicPr preferRelativeResize="0"/>
          <p:nvPr/>
        </p:nvPicPr>
        <p:blipFill rotWithShape="1">
          <a:blip r:embed="rId8">
            <a:alphaModFix/>
          </a:blip>
          <a:srcRect b="2305"/>
          <a:stretch/>
        </p:blipFill>
        <p:spPr>
          <a:xfrm>
            <a:off x="1381476" y="883575"/>
            <a:ext cx="1546425" cy="1514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8"/>
          <p:cNvPicPr preferRelativeResize="0"/>
          <p:nvPr/>
        </p:nvPicPr>
        <p:blipFill rotWithShape="1">
          <a:blip r:embed="rId9">
            <a:alphaModFix/>
          </a:blip>
          <a:srcRect t="7137" b="20769"/>
          <a:stretch/>
        </p:blipFill>
        <p:spPr>
          <a:xfrm>
            <a:off x="233675" y="156201"/>
            <a:ext cx="1485775" cy="1436587"/>
          </a:xfrm>
          <a:prstGeom prst="rect">
            <a:avLst/>
          </a:prstGeom>
          <a:noFill/>
          <a:ln>
            <a:noFill/>
          </a:ln>
          <a:effectLst>
            <a:outerShdw blurRad="85725" dist="28575" dir="4440000" algn="bl" rotWithShape="0">
              <a:srgbClr val="000000">
                <a:alpha val="41000"/>
              </a:srgbClr>
            </a:outerShdw>
          </a:effectLst>
        </p:spPr>
      </p:pic>
      <p:pic>
        <p:nvPicPr>
          <p:cNvPr id="231" name="Google Shape;231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5382" y="2031437"/>
            <a:ext cx="1440900" cy="10293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pic>
      <p:pic>
        <p:nvPicPr>
          <p:cNvPr id="232" name="Google Shape;232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20100" y="3095737"/>
            <a:ext cx="2122450" cy="203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8"/>
          <p:cNvPicPr preferRelativeResize="0"/>
          <p:nvPr/>
        </p:nvPicPr>
        <p:blipFill rotWithShape="1">
          <a:blip r:embed="rId12">
            <a:alphaModFix/>
          </a:blip>
          <a:srcRect t="16846" r="37296"/>
          <a:stretch/>
        </p:blipFill>
        <p:spPr>
          <a:xfrm>
            <a:off x="5647000" y="902400"/>
            <a:ext cx="1485775" cy="108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8"/>
          <p:cNvSpPr txBox="1">
            <a:spLocks noGrp="1"/>
          </p:cNvSpPr>
          <p:nvPr>
            <p:ph type="sldNum" idx="12"/>
          </p:nvPr>
        </p:nvSpPr>
        <p:spPr>
          <a:xfrm>
            <a:off x="8595308" y="47417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Nunito"/>
                <a:ea typeface="Nunito"/>
                <a:cs typeface="Nunito"/>
                <a:sym typeface="Nunito"/>
              </a:rPr>
              <a:t>23</a:t>
            </a:fld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35" name="Google Shape;235;p2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2850" y="1684016"/>
            <a:ext cx="930300" cy="672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15025" y="2478469"/>
            <a:ext cx="1665725" cy="463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8"/>
          <p:cNvPicPr preferRelativeResize="0"/>
          <p:nvPr/>
        </p:nvPicPr>
        <p:blipFill rotWithShape="1">
          <a:blip r:embed="rId15">
            <a:alphaModFix/>
          </a:blip>
          <a:srcRect t="11024"/>
          <a:stretch/>
        </p:blipFill>
        <p:spPr>
          <a:xfrm>
            <a:off x="6182025" y="1909451"/>
            <a:ext cx="2413275" cy="125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8"/>
          <p:cNvPicPr preferRelativeResize="0"/>
          <p:nvPr/>
        </p:nvPicPr>
        <p:blipFill rotWithShape="1">
          <a:blip r:embed="rId16">
            <a:alphaModFix/>
          </a:blip>
          <a:srcRect t="675" b="1361"/>
          <a:stretch/>
        </p:blipFill>
        <p:spPr>
          <a:xfrm>
            <a:off x="6582626" y="3150675"/>
            <a:ext cx="1000632" cy="190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681700" y="3150675"/>
            <a:ext cx="1014453" cy="1905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83;g2b04a1be170_0_40">
            <a:extLst>
              <a:ext uri="{FF2B5EF4-FFF2-40B4-BE49-F238E27FC236}">
                <a16:creationId xmlns:a16="http://schemas.microsoft.com/office/drawing/2014/main" id="{EBE8B1B6-ABB4-69AC-0962-827C80AECAF5}"/>
              </a:ext>
            </a:extLst>
          </p:cNvPr>
          <p:cNvSpPr txBox="1">
            <a:spLocks/>
          </p:cNvSpPr>
          <p:nvPr/>
        </p:nvSpPr>
        <p:spPr>
          <a:xfrm>
            <a:off x="69534" y="777459"/>
            <a:ext cx="4992892" cy="3272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ct val="111111"/>
            </a:pPr>
            <a:r>
              <a:rPr lang="ru-RU" sz="1800" b="1" dirty="0"/>
              <a:t>Текущий статус проекта (начиная с 17 октября):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111111"/>
            </a:pPr>
            <a:r>
              <a:rPr lang="ru-RU" sz="1350" dirty="0"/>
              <a:t> </a:t>
            </a:r>
            <a:r>
              <a:rPr lang="ru-RU" sz="1575" dirty="0"/>
              <a:t>- подключены все 7 женских консультаций г. Оренбурга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111111"/>
            </a:pPr>
            <a:r>
              <a:rPr lang="ru-RU" sz="1575" dirty="0"/>
              <a:t>          - участвуют </a:t>
            </a:r>
            <a:r>
              <a:rPr lang="ru-RU" sz="1575" b="1" dirty="0"/>
              <a:t>65</a:t>
            </a:r>
            <a:r>
              <a:rPr lang="ru-RU" sz="1575" dirty="0"/>
              <a:t> врачей-гинекологов и </a:t>
            </a:r>
            <a:r>
              <a:rPr lang="ru-RU" sz="1575" b="1" dirty="0"/>
              <a:t>65 </a:t>
            </a:r>
            <a:r>
              <a:rPr lang="ru-RU" sz="1575" dirty="0"/>
              <a:t>акушерок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111111"/>
            </a:pPr>
            <a:r>
              <a:rPr lang="ru-RU" sz="1575" dirty="0"/>
              <a:t>          -  к мониторингу подключено </a:t>
            </a:r>
            <a:r>
              <a:rPr lang="ru-RU" sz="1575" b="1" dirty="0"/>
              <a:t>2422 </a:t>
            </a:r>
            <a:r>
              <a:rPr lang="ru-RU" sz="1575" dirty="0"/>
              <a:t>беременных в т.ч.</a:t>
            </a:r>
            <a:endParaRPr lang="en-US" sz="1575" dirty="0"/>
          </a:p>
          <a:p>
            <a:pPr>
              <a:lnSpc>
                <a:spcPct val="100000"/>
              </a:lnSpc>
              <a:spcBef>
                <a:spcPts val="0"/>
              </a:spcBef>
              <a:buSzPct val="111111"/>
            </a:pPr>
            <a:r>
              <a:rPr lang="ru-RU" sz="1575" dirty="0"/>
              <a:t>	- 112 с </a:t>
            </a:r>
            <a:r>
              <a:rPr lang="ru-RU" sz="1575" dirty="0" err="1"/>
              <a:t>гестационным</a:t>
            </a:r>
            <a:r>
              <a:rPr lang="ru-RU" sz="1575" dirty="0"/>
              <a:t> сахарным диабетом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111111"/>
            </a:pPr>
            <a:r>
              <a:rPr lang="ru-RU" sz="1575" dirty="0"/>
              <a:t>	- 142 с артериальной гипертензией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111111"/>
            </a:pPr>
            <a:r>
              <a:rPr lang="ru-RU" sz="1575" dirty="0"/>
              <a:t>	- 3</a:t>
            </a:r>
            <a:r>
              <a:rPr lang="en-US" sz="1575" dirty="0"/>
              <a:t>24</a:t>
            </a:r>
            <a:r>
              <a:rPr lang="ru-RU" sz="1575" dirty="0"/>
              <a:t> эпизодов ОРВИ и </a:t>
            </a:r>
            <a:r>
              <a:rPr lang="en-US" sz="1575" dirty="0"/>
              <a:t>Covid</a:t>
            </a:r>
            <a:endParaRPr lang="ru-RU" sz="1575" dirty="0"/>
          </a:p>
          <a:p>
            <a:pPr>
              <a:lnSpc>
                <a:spcPct val="100000"/>
              </a:lnSpc>
              <a:spcBef>
                <a:spcPts val="0"/>
              </a:spcBef>
              <a:buSzPct val="111111"/>
            </a:pPr>
            <a:r>
              <a:rPr lang="ru-RU" sz="1575" dirty="0"/>
              <a:t>          </a:t>
            </a:r>
            <a:r>
              <a:rPr lang="en-US" sz="1575" dirty="0"/>
              <a:t>- </a:t>
            </a:r>
            <a:r>
              <a:rPr lang="ru-RU" sz="1575" dirty="0"/>
              <a:t>более </a:t>
            </a:r>
            <a:r>
              <a:rPr lang="ru-RU" sz="1575" b="1" dirty="0"/>
              <a:t>91000 </a:t>
            </a:r>
            <a:r>
              <a:rPr lang="ru-RU" sz="1575" dirty="0"/>
              <a:t>дней дистанционного наблюдения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111111"/>
            </a:pPr>
            <a:r>
              <a:rPr lang="ru-RU" sz="1575" dirty="0"/>
              <a:t>          - еженедельно подключают 180-200 беременных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111111"/>
            </a:pPr>
            <a:r>
              <a:rPr lang="ru-RU" sz="1575" dirty="0"/>
              <a:t>- подключены автоматические тонометры и КТГ-мониторы</a:t>
            </a:r>
          </a:p>
          <a:p>
            <a:pPr>
              <a:lnSpc>
                <a:spcPct val="100000"/>
              </a:lnSpc>
              <a:spcBef>
                <a:spcPts val="0"/>
              </a:spcBef>
              <a:buSzPct val="111111"/>
            </a:pPr>
            <a:r>
              <a:rPr lang="ru-RU" sz="1575" dirty="0"/>
              <a:t> </a:t>
            </a:r>
            <a:endParaRPr lang="ru-RU" sz="1800" dirty="0"/>
          </a:p>
        </p:txBody>
      </p:sp>
      <p:sp>
        <p:nvSpPr>
          <p:cNvPr id="6" name="Google Shape;62;p14">
            <a:extLst>
              <a:ext uri="{FF2B5EF4-FFF2-40B4-BE49-F238E27FC236}">
                <a16:creationId xmlns:a16="http://schemas.microsoft.com/office/drawing/2014/main" id="{555C137C-05EC-E6F5-9766-29063611F46A}"/>
              </a:ext>
            </a:extLst>
          </p:cNvPr>
          <p:cNvSpPr/>
          <p:nvPr/>
        </p:nvSpPr>
        <p:spPr>
          <a:xfrm>
            <a:off x="0" y="1"/>
            <a:ext cx="9144001" cy="71446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/>
            <a:r>
              <a:rPr lang="ru-RU" sz="1800" b="1" u="sng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Оренбургская область: </a:t>
            </a:r>
            <a:r>
              <a:rPr lang="ru-RU" sz="18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дистанционная поддержка и мониторинг беременных  (проект: «Мы всегда рядом»)</a:t>
            </a:r>
          </a:p>
        </p:txBody>
      </p:sp>
      <p:pic>
        <p:nvPicPr>
          <p:cNvPr id="7" name="Google Shape;70;p13">
            <a:extLst>
              <a:ext uri="{FF2B5EF4-FFF2-40B4-BE49-F238E27FC236}">
                <a16:creationId xmlns:a16="http://schemas.microsoft.com/office/drawing/2014/main" id="{5314520A-89B4-32AD-821C-4D6C5FB294E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0826" y="3878035"/>
            <a:ext cx="634253" cy="12654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685C220-CAAB-0552-796E-D83EFE782723}"/>
              </a:ext>
            </a:extLst>
          </p:cNvPr>
          <p:cNvSpPr txBox="1">
            <a:spLocks/>
          </p:cNvSpPr>
          <p:nvPr/>
        </p:nvSpPr>
        <p:spPr>
          <a:xfrm>
            <a:off x="5062426" y="777459"/>
            <a:ext cx="2242993" cy="2603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725" b="1" dirty="0"/>
              <a:t>Задачи проекта 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8C9C1E3-3849-DAEA-6976-7287A469F4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449"/>
          <a:stretch/>
        </p:blipFill>
        <p:spPr>
          <a:xfrm>
            <a:off x="5106009" y="1037783"/>
            <a:ext cx="4037992" cy="2368878"/>
          </a:xfrm>
          <a:prstGeom prst="rect">
            <a:avLst/>
          </a:prstGeom>
        </p:spPr>
      </p:pic>
      <p:graphicFrame>
        <p:nvGraphicFramePr>
          <p:cNvPr id="29" name="Схема 28">
            <a:extLst>
              <a:ext uri="{FF2B5EF4-FFF2-40B4-BE49-F238E27FC236}">
                <a16:creationId xmlns:a16="http://schemas.microsoft.com/office/drawing/2014/main" id="{1B2BF50F-14E8-FE9C-38AD-F566A4A714BC}"/>
              </a:ext>
            </a:extLst>
          </p:cNvPr>
          <p:cNvGraphicFramePr/>
          <p:nvPr/>
        </p:nvGraphicFramePr>
        <p:xfrm>
          <a:off x="152638" y="3642593"/>
          <a:ext cx="7938170" cy="1777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0" name="Google Shape;97;p17">
            <a:extLst>
              <a:ext uri="{FF2B5EF4-FFF2-40B4-BE49-F238E27FC236}">
                <a16:creationId xmlns:a16="http://schemas.microsoft.com/office/drawing/2014/main" id="{E52B2FCE-7852-867D-5C2F-7688035B73D9}"/>
              </a:ext>
            </a:extLst>
          </p:cNvPr>
          <p:cNvSpPr txBox="1">
            <a:spLocks/>
          </p:cNvSpPr>
          <p:nvPr/>
        </p:nvSpPr>
        <p:spPr>
          <a:xfrm>
            <a:off x="111538" y="3579598"/>
            <a:ext cx="8689562" cy="3591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1725" b="1" dirty="0"/>
              <a:t>Разработан эффективный сценарий мониторинга на платформа </a:t>
            </a:r>
            <a:r>
              <a:rPr lang="en-US" sz="1725" b="1" dirty="0"/>
              <a:t>Medsenger.AI</a:t>
            </a:r>
            <a:r>
              <a:rPr lang="ru-RU" sz="1725" b="1" dirty="0"/>
              <a:t> </a:t>
            </a:r>
          </a:p>
        </p:txBody>
      </p:sp>
      <p:pic>
        <p:nvPicPr>
          <p:cNvPr id="3" name="Google Shape;159;p23">
            <a:extLst>
              <a:ext uri="{FF2B5EF4-FFF2-40B4-BE49-F238E27FC236}">
                <a16:creationId xmlns:a16="http://schemas.microsoft.com/office/drawing/2014/main" id="{8287B70A-9872-FF09-E6AD-7ACB7CD4436D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46083" y="3023193"/>
            <a:ext cx="714049" cy="583301"/>
          </a:xfrm>
          <a:prstGeom prst="rect">
            <a:avLst/>
          </a:prstGeom>
          <a:solidFill>
            <a:srgbClr val="E8E8E8"/>
          </a:solidFill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69F03A-C702-2AAF-9B6C-AB910A160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133" y="3023193"/>
            <a:ext cx="714049" cy="58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333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E2DF6B-D1C5-317A-DA79-EE8C16C7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9" y="-114807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ru-RU" dirty="0"/>
              <a:t>Неожиданный результат пилотного проекта в Самаре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9B058E6-CC58-5525-A386-5CD207EAD5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FEDC509F-42BE-6DEE-65E4-EA17170B09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2255118"/>
              </p:ext>
            </p:extLst>
          </p:nvPr>
        </p:nvGraphicFramePr>
        <p:xfrm>
          <a:off x="1751478" y="339175"/>
          <a:ext cx="5641041" cy="3576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633A7D8-BBCC-3B15-29CF-FF297D5154A6}"/>
              </a:ext>
            </a:extLst>
          </p:cNvPr>
          <p:cNvSpPr txBox="1"/>
          <p:nvPr/>
        </p:nvSpPr>
        <p:spPr>
          <a:xfrm>
            <a:off x="-73959" y="3781160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just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группе 2 (измерение собственным «обычным» тонометром) практически 2/3 пациентов измеряют давление более 2-х раз в день. </a:t>
            </a:r>
          </a:p>
          <a:p>
            <a:pPr marL="228600" algn="just"/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группе 1 (с «выданным» автоматическим тонометром) 2/3 пациентов измеряют давление менее 2-х раз в день. </a:t>
            </a:r>
          </a:p>
        </p:txBody>
      </p:sp>
    </p:spTree>
    <p:extLst>
      <p:ext uri="{BB962C8B-B14F-4D97-AF65-F5344CB8AC3E}">
        <p14:creationId xmlns:p14="http://schemas.microsoft.com/office/powerpoint/2010/main" val="3811539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0172F0B-549B-42D5-BEB2-0519CA26A01F}"/>
              </a:ext>
            </a:extLst>
          </p:cNvPr>
          <p:cNvSpPr/>
          <p:nvPr/>
        </p:nvSpPr>
        <p:spPr>
          <a:xfrm>
            <a:off x="4450760" y="2077177"/>
            <a:ext cx="3429000" cy="27930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indent="-257175" defTabSz="685800">
              <a:buClrTx/>
              <a:buFont typeface="+mj-lt"/>
              <a:buAutoNum type="arabicPeriod"/>
              <a:defRPr/>
            </a:pPr>
            <a:r>
              <a:rPr lang="ru-RU" sz="1350" kern="1200" dirty="0">
                <a:solidFill>
                  <a:srgbClr val="363636"/>
                </a:solidFill>
                <a:latin typeface="Calibri"/>
                <a:ea typeface="+mn-ea"/>
                <a:cs typeface="+mn-cs"/>
              </a:rPr>
              <a:t>Разработка и исследование лекарств.</a:t>
            </a:r>
          </a:p>
          <a:p>
            <a:pPr marL="257175" indent="-257175" defTabSz="685800">
              <a:buClrTx/>
              <a:buFont typeface="+mj-lt"/>
              <a:buAutoNum type="arabicPeriod"/>
              <a:defRPr/>
            </a:pPr>
            <a:r>
              <a:rPr lang="ru-RU" sz="1350" kern="1200" dirty="0">
                <a:solidFill>
                  <a:srgbClr val="363636"/>
                </a:solidFill>
                <a:latin typeface="Calibri"/>
                <a:ea typeface="+mn-ea"/>
                <a:cs typeface="+mn-cs"/>
              </a:rPr>
              <a:t>Медицинские изображения и диагностика.</a:t>
            </a:r>
          </a:p>
          <a:p>
            <a:pPr marL="257175" indent="-257175" defTabSz="685800">
              <a:buClrTx/>
              <a:buFont typeface="+mj-lt"/>
              <a:buAutoNum type="arabicPeriod"/>
              <a:defRPr/>
            </a:pPr>
            <a:r>
              <a:rPr lang="ru-RU" sz="1350" kern="1200" dirty="0">
                <a:solidFill>
                  <a:srgbClr val="363636"/>
                </a:solidFill>
                <a:latin typeface="Calibri"/>
                <a:ea typeface="+mn-ea"/>
                <a:cs typeface="+mn-cs"/>
              </a:rPr>
              <a:t>Система поддержки принятия врачебных решений.</a:t>
            </a:r>
          </a:p>
          <a:p>
            <a:pPr marL="257175" indent="-257175" defTabSz="685800">
              <a:buClrTx/>
              <a:buFont typeface="+mj-lt"/>
              <a:buAutoNum type="arabicPeriod"/>
              <a:defRPr/>
            </a:pPr>
            <a:r>
              <a:rPr lang="ru-RU" sz="1350" kern="1200" dirty="0">
                <a:solidFill>
                  <a:srgbClr val="363636"/>
                </a:solidFill>
                <a:latin typeface="Calibri"/>
                <a:ea typeface="+mn-ea"/>
                <a:cs typeface="+mn-cs"/>
              </a:rPr>
              <a:t>Прогнозная аналитика и анализ рисков.</a:t>
            </a:r>
          </a:p>
          <a:p>
            <a:pPr marL="257175" indent="-257175" defTabSz="685800">
              <a:buClrTx/>
              <a:buFont typeface="+mj-lt"/>
              <a:buAutoNum type="arabicPeriod"/>
              <a:defRPr/>
            </a:pPr>
            <a:r>
              <a:rPr lang="ru-RU" sz="1350" kern="1200" dirty="0">
                <a:solidFill>
                  <a:srgbClr val="363636"/>
                </a:solidFill>
                <a:latin typeface="Calibri"/>
                <a:ea typeface="+mn-ea"/>
                <a:cs typeface="+mn-cs"/>
              </a:rPr>
              <a:t>Управление и мониторинг образа жизни</a:t>
            </a:r>
          </a:p>
          <a:p>
            <a:pPr marL="257175" indent="-257175" defTabSz="685800">
              <a:buClrTx/>
              <a:buFont typeface="+mj-lt"/>
              <a:buAutoNum type="arabicPeriod"/>
              <a:defRPr/>
            </a:pPr>
            <a:r>
              <a:rPr lang="ru-RU" sz="1350" kern="1200" dirty="0">
                <a:solidFill>
                  <a:srgbClr val="363636"/>
                </a:solidFill>
                <a:latin typeface="Calibri"/>
                <a:ea typeface="+mn-ea"/>
                <a:cs typeface="+mn-cs"/>
              </a:rPr>
              <a:t>Обработка и анализ информации с носимых устройств.</a:t>
            </a:r>
          </a:p>
          <a:p>
            <a:pPr marL="257175" indent="-257175" defTabSz="685800">
              <a:buClrTx/>
              <a:buFont typeface="+mj-lt"/>
              <a:buAutoNum type="arabicPeriod"/>
              <a:defRPr/>
            </a:pPr>
            <a:r>
              <a:rPr lang="ru-RU" sz="1350" kern="1200" dirty="0">
                <a:solidFill>
                  <a:srgbClr val="363636"/>
                </a:solidFill>
                <a:latin typeface="Calibri"/>
                <a:ea typeface="+mn-ea"/>
                <a:cs typeface="+mn-cs"/>
              </a:rPr>
              <a:t>Менеджмент хронических состояний.</a:t>
            </a:r>
          </a:p>
          <a:p>
            <a:pPr marL="257175" indent="-257175" defTabSz="685800">
              <a:buClrTx/>
              <a:buFont typeface="+mj-lt"/>
              <a:buAutoNum type="arabicPeriod"/>
              <a:defRPr/>
            </a:pPr>
            <a:r>
              <a:rPr lang="ru-RU" sz="1350" kern="1200" dirty="0">
                <a:solidFill>
                  <a:srgbClr val="363636"/>
                </a:solidFill>
                <a:latin typeface="Calibri"/>
                <a:ea typeface="+mn-ea"/>
                <a:cs typeface="+mn-cs"/>
              </a:rPr>
              <a:t>Виртуальные ассистенты.</a:t>
            </a:r>
          </a:p>
          <a:p>
            <a:pPr marL="257175" indent="-257175" defTabSz="685800">
              <a:buClrTx/>
              <a:buFont typeface="+mj-lt"/>
              <a:buAutoNum type="arabicPeriod"/>
              <a:defRPr/>
            </a:pPr>
            <a:r>
              <a:rPr lang="ru-RU" sz="1350" kern="1200" dirty="0">
                <a:solidFill>
                  <a:srgbClr val="363636"/>
                </a:solidFill>
                <a:latin typeface="Calibri"/>
                <a:ea typeface="+mn-ea"/>
                <a:cs typeface="+mn-cs"/>
              </a:rPr>
              <a:t>Психическое здоровье.</a:t>
            </a:r>
          </a:p>
          <a:p>
            <a:pPr marL="257175" indent="-257175" defTabSz="685800">
              <a:buClrTx/>
              <a:buFont typeface="+mj-lt"/>
              <a:buAutoNum type="arabicPeriod"/>
              <a:defRPr/>
            </a:pPr>
            <a:r>
              <a:rPr lang="ru-RU" sz="1350" kern="1200" dirty="0">
                <a:solidFill>
                  <a:srgbClr val="363636"/>
                </a:solidFill>
                <a:latin typeface="Calibri"/>
                <a:ea typeface="+mn-ea"/>
                <a:cs typeface="+mn-cs"/>
              </a:rPr>
              <a:t>Неотложная помощь и хирургия.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5B5715-0DB7-43C1-8C22-26871BB9D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23568"/>
            <a:ext cx="2980031" cy="32334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E1F37F2-454E-4143-A9CB-2B75BAD6715A}"/>
              </a:ext>
            </a:extLst>
          </p:cNvPr>
          <p:cNvSpPr/>
          <p:nvPr/>
        </p:nvSpPr>
        <p:spPr>
          <a:xfrm>
            <a:off x="1181468" y="2077177"/>
            <a:ext cx="340439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685800">
              <a:buClrTx/>
              <a:buFont typeface="+mj-lt"/>
              <a:buAutoNum type="arabicPeriod"/>
              <a:defRPr/>
            </a:pPr>
            <a:r>
              <a:rPr lang="en-US" sz="1350" kern="1200" dirty="0">
                <a:solidFill>
                  <a:srgbClr val="363636"/>
                </a:solidFill>
                <a:latin typeface="Calibri"/>
                <a:ea typeface="+mn-ea"/>
                <a:cs typeface="+mn-cs"/>
              </a:rPr>
              <a:t>Drug Discovery and Research</a:t>
            </a:r>
          </a:p>
          <a:p>
            <a:pPr marL="257175" indent="-257175" defTabSz="685800">
              <a:buClrTx/>
              <a:buFont typeface="+mj-lt"/>
              <a:buAutoNum type="arabicPeriod"/>
              <a:defRPr/>
            </a:pPr>
            <a:r>
              <a:rPr lang="en-US" sz="1350" kern="1200" dirty="0">
                <a:solidFill>
                  <a:srgbClr val="363636"/>
                </a:solidFill>
                <a:latin typeface="Calibri"/>
                <a:ea typeface="+mn-ea"/>
                <a:cs typeface="+mn-cs"/>
              </a:rPr>
              <a:t>Medical Imaging and Diagnostics</a:t>
            </a:r>
            <a:endParaRPr lang="ru-RU" sz="1350" kern="1200" dirty="0">
              <a:solidFill>
                <a:srgbClr val="363636"/>
              </a:solidFill>
              <a:latin typeface="Calibri"/>
              <a:ea typeface="+mn-ea"/>
              <a:cs typeface="+mn-cs"/>
            </a:endParaRPr>
          </a:p>
          <a:p>
            <a:pPr marL="257175" indent="-257175" defTabSz="685800">
              <a:buClrTx/>
              <a:buFont typeface="+mj-lt"/>
              <a:buAutoNum type="arabicPeriod"/>
              <a:defRPr/>
            </a:pPr>
            <a:endParaRPr lang="en-US" sz="1350" kern="1200" dirty="0">
              <a:solidFill>
                <a:srgbClr val="363636"/>
              </a:solidFill>
              <a:latin typeface="Calibri"/>
              <a:ea typeface="+mn-ea"/>
              <a:cs typeface="+mn-cs"/>
            </a:endParaRPr>
          </a:p>
          <a:p>
            <a:pPr marL="257175" indent="-257175" defTabSz="685800">
              <a:buClrTx/>
              <a:buFont typeface="+mj-lt"/>
              <a:buAutoNum type="arabicPeriod"/>
              <a:defRPr/>
            </a:pPr>
            <a:r>
              <a:rPr lang="en-US" sz="1350" kern="1200" dirty="0">
                <a:solidFill>
                  <a:srgbClr val="363636"/>
                </a:solidFill>
                <a:latin typeface="Calibri"/>
                <a:ea typeface="+mn-ea"/>
                <a:cs typeface="+mn-cs"/>
              </a:rPr>
              <a:t>Clinical Decision Support System</a:t>
            </a:r>
            <a:endParaRPr lang="ru-RU" sz="1350" kern="1200" dirty="0">
              <a:solidFill>
                <a:srgbClr val="363636"/>
              </a:solidFill>
              <a:latin typeface="Calibri"/>
              <a:ea typeface="+mn-ea"/>
              <a:cs typeface="+mn-cs"/>
            </a:endParaRPr>
          </a:p>
          <a:p>
            <a:pPr marL="257175" indent="-257175" defTabSz="685800">
              <a:buClrTx/>
              <a:buFont typeface="+mj-lt"/>
              <a:buAutoNum type="arabicPeriod"/>
              <a:defRPr/>
            </a:pPr>
            <a:endParaRPr lang="en-US" sz="1350" kern="1200" dirty="0">
              <a:solidFill>
                <a:srgbClr val="363636"/>
              </a:solidFill>
              <a:latin typeface="Calibri"/>
              <a:ea typeface="+mn-ea"/>
              <a:cs typeface="+mn-cs"/>
            </a:endParaRPr>
          </a:p>
          <a:p>
            <a:pPr marL="257175" indent="-257175" defTabSz="685800">
              <a:buClrTx/>
              <a:buFont typeface="+mj-lt"/>
              <a:buAutoNum type="arabicPeriod"/>
              <a:defRPr/>
            </a:pPr>
            <a:r>
              <a:rPr lang="en-US" sz="1350" kern="1200" dirty="0">
                <a:solidFill>
                  <a:srgbClr val="363636"/>
                </a:solidFill>
                <a:latin typeface="Calibri"/>
                <a:ea typeface="+mn-ea"/>
                <a:cs typeface="+mn-cs"/>
              </a:rPr>
              <a:t>Predictive Insight and Risk Analytics</a:t>
            </a:r>
          </a:p>
          <a:p>
            <a:pPr marL="257175" indent="-257175" defTabSz="685800">
              <a:buClrTx/>
              <a:buFont typeface="+mj-lt"/>
              <a:buAutoNum type="arabicPeriod"/>
              <a:defRPr/>
            </a:pPr>
            <a:r>
              <a:rPr lang="en-US" sz="1350" kern="1200" dirty="0">
                <a:solidFill>
                  <a:srgbClr val="363636"/>
                </a:solidFill>
                <a:latin typeface="Calibri"/>
                <a:ea typeface="+mn-ea"/>
                <a:cs typeface="+mn-cs"/>
              </a:rPr>
              <a:t>Lifestyle Management and Monitoring</a:t>
            </a:r>
            <a:endParaRPr lang="ru-RU" sz="1350" kern="1200" dirty="0">
              <a:solidFill>
                <a:srgbClr val="363636"/>
              </a:solidFill>
              <a:latin typeface="Calibri"/>
              <a:ea typeface="+mn-ea"/>
              <a:cs typeface="+mn-cs"/>
            </a:endParaRPr>
          </a:p>
          <a:p>
            <a:pPr marL="257175" indent="-257175" defTabSz="685800">
              <a:buClrTx/>
              <a:buFont typeface="+mj-lt"/>
              <a:buAutoNum type="arabicPeriod"/>
              <a:defRPr/>
            </a:pPr>
            <a:r>
              <a:rPr lang="en-US" sz="1350" kern="1200" dirty="0">
                <a:solidFill>
                  <a:srgbClr val="363636"/>
                </a:solidFill>
                <a:latin typeface="Calibri"/>
                <a:ea typeface="+mn-ea"/>
                <a:cs typeface="+mn-cs"/>
              </a:rPr>
              <a:t>Wearables/Sensor Data Insight</a:t>
            </a:r>
            <a:endParaRPr lang="ru-RU" sz="1350" kern="1200" dirty="0">
              <a:solidFill>
                <a:srgbClr val="363636"/>
              </a:solidFill>
              <a:latin typeface="Calibri"/>
              <a:ea typeface="+mn-ea"/>
              <a:cs typeface="+mn-cs"/>
            </a:endParaRPr>
          </a:p>
          <a:p>
            <a:pPr marL="257175" indent="-257175" defTabSz="685800">
              <a:buClrTx/>
              <a:buFont typeface="+mj-lt"/>
              <a:buAutoNum type="arabicPeriod"/>
              <a:defRPr/>
            </a:pPr>
            <a:endParaRPr lang="en-US" sz="1350" kern="1200" dirty="0">
              <a:solidFill>
                <a:srgbClr val="363636"/>
              </a:solidFill>
              <a:latin typeface="Calibri"/>
              <a:ea typeface="+mn-ea"/>
              <a:cs typeface="+mn-cs"/>
            </a:endParaRPr>
          </a:p>
          <a:p>
            <a:pPr marL="257175" indent="-257175" defTabSz="685800">
              <a:buClrTx/>
              <a:buFont typeface="+mj-lt"/>
              <a:buAutoNum type="arabicPeriod"/>
              <a:defRPr/>
            </a:pPr>
            <a:r>
              <a:rPr lang="en-US" sz="1350" kern="1200" dirty="0">
                <a:solidFill>
                  <a:srgbClr val="363636"/>
                </a:solidFill>
                <a:latin typeface="Calibri"/>
                <a:ea typeface="+mn-ea"/>
                <a:cs typeface="+mn-cs"/>
              </a:rPr>
              <a:t>Chronic Condition Management</a:t>
            </a:r>
          </a:p>
          <a:p>
            <a:pPr marL="257175" indent="-257175" defTabSz="685800">
              <a:buClrTx/>
              <a:buFont typeface="+mj-lt"/>
              <a:buAutoNum type="arabicPeriod"/>
              <a:defRPr/>
            </a:pPr>
            <a:r>
              <a:rPr lang="en-US" sz="1350" kern="1200" dirty="0">
                <a:solidFill>
                  <a:srgbClr val="363636"/>
                </a:solidFill>
                <a:latin typeface="Calibri"/>
                <a:ea typeface="+mn-ea"/>
                <a:cs typeface="+mn-cs"/>
              </a:rPr>
              <a:t>Virtual Assistance</a:t>
            </a:r>
          </a:p>
          <a:p>
            <a:pPr marL="257175" indent="-257175" defTabSz="685800">
              <a:buClrTx/>
              <a:buFont typeface="+mj-lt"/>
              <a:buAutoNum type="arabicPeriod"/>
              <a:defRPr/>
            </a:pPr>
            <a:r>
              <a:rPr lang="en-US" sz="1350" kern="1200" dirty="0">
                <a:solidFill>
                  <a:srgbClr val="363636"/>
                </a:solidFill>
                <a:latin typeface="Calibri"/>
                <a:ea typeface="+mn-ea"/>
                <a:cs typeface="+mn-cs"/>
              </a:rPr>
              <a:t>Mental Health</a:t>
            </a:r>
          </a:p>
          <a:p>
            <a:pPr marL="257175" indent="-257175" defTabSz="685800">
              <a:buClrTx/>
              <a:buFont typeface="+mj-lt"/>
              <a:buAutoNum type="arabicPeriod"/>
              <a:defRPr/>
            </a:pPr>
            <a:r>
              <a:rPr lang="en-US" sz="1350" kern="1200" dirty="0">
                <a:solidFill>
                  <a:srgbClr val="363636"/>
                </a:solidFill>
                <a:latin typeface="Calibri"/>
                <a:ea typeface="+mn-ea"/>
                <a:cs typeface="+mn-cs"/>
              </a:rPr>
              <a:t>Emergency Room and Surgery</a:t>
            </a:r>
          </a:p>
          <a:p>
            <a:pPr defTabSz="685800">
              <a:buClrTx/>
              <a:defRPr/>
            </a:pPr>
            <a:endParaRPr lang="en-US" sz="1350" kern="1200" dirty="0">
              <a:solidFill>
                <a:srgbClr val="363636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D57221-B552-46A1-8491-69AE09C4EB7F}"/>
              </a:ext>
            </a:extLst>
          </p:cNvPr>
          <p:cNvSpPr/>
          <p:nvPr/>
        </p:nvSpPr>
        <p:spPr>
          <a:xfrm>
            <a:off x="1333501" y="4964480"/>
            <a:ext cx="6833394" cy="173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525" u="sng" kern="12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3"/>
              </a:rPr>
              <a:t>https://store.frost.com/artificial-intelligence-top-10-applications-in-healthcare-global-2018</a:t>
            </a:r>
            <a:r>
              <a:rPr lang="ru-RU" sz="525" u="sng" kern="12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3"/>
              </a:rPr>
              <a:t> </a:t>
            </a:r>
            <a:r>
              <a:rPr lang="en-US" sz="525" u="sng" kern="12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3"/>
              </a:rPr>
              <a:t>-2022.html?utm_campaign=GCN_TH_13Aug19&amp;utm_medium=email&amp;utm_source=Eloqua&amp;utm_content=CFRSU000006125491</a:t>
            </a:r>
            <a:endParaRPr lang="ru-RU" sz="525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A28CD6-0741-4E6E-B556-C176F443FFA8}"/>
              </a:ext>
            </a:extLst>
          </p:cNvPr>
          <p:cNvSpPr txBox="1"/>
          <p:nvPr/>
        </p:nvSpPr>
        <p:spPr>
          <a:xfrm>
            <a:off x="1418799" y="1753829"/>
            <a:ext cx="29297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ru-RU" sz="135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250 глобальных компаний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57E6D3-EC74-4F95-9506-482C72D0B321}"/>
              </a:ext>
            </a:extLst>
          </p:cNvPr>
          <p:cNvSpPr txBox="1"/>
          <p:nvPr/>
        </p:nvSpPr>
        <p:spPr>
          <a:xfrm>
            <a:off x="4700394" y="1722875"/>
            <a:ext cx="29297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ru-RU" sz="135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В России </a:t>
            </a:r>
            <a:r>
              <a:rPr lang="en-US" sz="135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  <a:r>
              <a:rPr lang="ru-RU" sz="135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 – мелких, средних и …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7C513D16-248A-4649-BE55-6636CDF7AC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81468" y="176341"/>
            <a:ext cx="7834785" cy="59413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200" dirty="0"/>
              <a:t>10 основных направлений использований ИИ в медицине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666AA8-20FC-EB2B-4654-567526DE252E}"/>
              </a:ext>
            </a:extLst>
          </p:cNvPr>
          <p:cNvSpPr txBox="1"/>
          <p:nvPr/>
        </p:nvSpPr>
        <p:spPr>
          <a:xfrm>
            <a:off x="0" y="0"/>
            <a:ext cx="1129551" cy="86177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5000" b="1" dirty="0">
                <a:solidFill>
                  <a:schemeClr val="accent1">
                    <a:lumMod val="75000"/>
                  </a:schemeClr>
                </a:solidFill>
                <a:cs typeface="Aldhabi" panose="020F0502020204030204" pitchFamily="2" charset="-78"/>
              </a:rPr>
              <a:t>И</a:t>
            </a:r>
            <a:r>
              <a:rPr lang="ru-RU" sz="5000" b="1" dirty="0">
                <a:solidFill>
                  <a:srgbClr val="00B050"/>
                </a:solidFill>
                <a:cs typeface="Aldhabi" panose="020F0502020204030204" pitchFamily="2" charset="-78"/>
              </a:rPr>
              <a:t>И</a:t>
            </a:r>
          </a:p>
        </p:txBody>
      </p:sp>
    </p:spTree>
    <p:extLst>
      <p:ext uri="{BB962C8B-B14F-4D97-AF65-F5344CB8AC3E}">
        <p14:creationId xmlns:p14="http://schemas.microsoft.com/office/powerpoint/2010/main" val="2768458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4C4F32D-7293-4F54-A159-949959249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8A1443F8-145B-7646-96E8-583CE8BDDBC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77E66CA-FD75-42CD-926B-3F2135290045}"/>
              </a:ext>
            </a:extLst>
          </p:cNvPr>
          <p:cNvSpPr txBox="1">
            <a:spLocks/>
          </p:cNvSpPr>
          <p:nvPr/>
        </p:nvSpPr>
        <p:spPr>
          <a:xfrm>
            <a:off x="605118" y="292815"/>
            <a:ext cx="7913593" cy="85550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dirty="0"/>
              <a:t>… из них в сегменте ПМП – половина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35834F-0120-447A-8714-C84A943F4611}"/>
              </a:ext>
            </a:extLst>
          </p:cNvPr>
          <p:cNvSpPr/>
          <p:nvPr/>
        </p:nvSpPr>
        <p:spPr>
          <a:xfrm>
            <a:off x="1640541" y="2090521"/>
            <a:ext cx="6210192" cy="21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685800">
              <a:spcAft>
                <a:spcPts val="450"/>
              </a:spcAft>
              <a:buClrTx/>
              <a:buFont typeface="+mj-lt"/>
              <a:buAutoNum type="arabicPeriod" startAt="5"/>
              <a:defRPr/>
            </a:pPr>
            <a:r>
              <a:rPr lang="ru-RU" sz="2000" kern="1200" dirty="0">
                <a:solidFill>
                  <a:srgbClr val="363636"/>
                </a:solidFill>
                <a:latin typeface="+mj-lt"/>
                <a:ea typeface="+mn-ea"/>
                <a:cs typeface="+mn-cs"/>
              </a:rPr>
              <a:t>Управление и мониторинг образа жизни</a:t>
            </a:r>
          </a:p>
          <a:p>
            <a:pPr marL="257175" indent="-257175" defTabSz="685800">
              <a:spcAft>
                <a:spcPts val="450"/>
              </a:spcAft>
              <a:buClrTx/>
              <a:buFont typeface="+mj-lt"/>
              <a:buAutoNum type="arabicPeriod" startAt="5"/>
              <a:defRPr/>
            </a:pPr>
            <a:r>
              <a:rPr lang="ru-RU" sz="2000" kern="1200" dirty="0">
                <a:solidFill>
                  <a:srgbClr val="363636"/>
                </a:solidFill>
                <a:latin typeface="+mj-lt"/>
                <a:ea typeface="+mn-ea"/>
                <a:cs typeface="+mn-cs"/>
              </a:rPr>
              <a:t>Обработка и анализ информации с носимых устройств.</a:t>
            </a:r>
          </a:p>
          <a:p>
            <a:pPr marL="257175" indent="-257175" defTabSz="685800">
              <a:spcAft>
                <a:spcPts val="450"/>
              </a:spcAft>
              <a:buClrTx/>
              <a:buFont typeface="+mj-lt"/>
              <a:buAutoNum type="arabicPeriod" startAt="5"/>
              <a:defRPr/>
            </a:pPr>
            <a:r>
              <a:rPr lang="ru-RU" sz="2000" kern="1200" dirty="0">
                <a:solidFill>
                  <a:srgbClr val="363636"/>
                </a:solidFill>
                <a:latin typeface="+mj-lt"/>
                <a:ea typeface="+mn-ea"/>
                <a:cs typeface="+mn-cs"/>
              </a:rPr>
              <a:t>Менеджмент хронических состояний.</a:t>
            </a:r>
          </a:p>
          <a:p>
            <a:pPr marL="257175" indent="-257175" defTabSz="685800">
              <a:spcAft>
                <a:spcPts val="450"/>
              </a:spcAft>
              <a:buClrTx/>
              <a:buFont typeface="+mj-lt"/>
              <a:buAutoNum type="arabicPeriod" startAt="5"/>
              <a:defRPr/>
            </a:pPr>
            <a:r>
              <a:rPr lang="ru-RU" sz="2000" kern="1200" dirty="0">
                <a:solidFill>
                  <a:srgbClr val="363636"/>
                </a:solidFill>
                <a:latin typeface="+mj-lt"/>
                <a:ea typeface="+mn-ea"/>
                <a:cs typeface="+mn-cs"/>
              </a:rPr>
              <a:t>Виртуальные ассистенты.</a:t>
            </a:r>
          </a:p>
          <a:p>
            <a:pPr marL="257175" indent="-257175" defTabSz="685800">
              <a:spcAft>
                <a:spcPts val="450"/>
              </a:spcAft>
              <a:buClrTx/>
              <a:buFont typeface="+mj-lt"/>
              <a:buAutoNum type="arabicPeriod" startAt="5"/>
              <a:defRPr/>
            </a:pPr>
            <a:r>
              <a:rPr lang="ru-RU" sz="2000" kern="1200" dirty="0">
                <a:solidFill>
                  <a:srgbClr val="363636"/>
                </a:solidFill>
                <a:latin typeface="+mj-lt"/>
                <a:ea typeface="+mn-ea"/>
                <a:cs typeface="+mn-cs"/>
              </a:rPr>
              <a:t>Психическое здоровье.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2E7870-EAA2-4C91-BB38-74BDC9B3A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95" y="1148317"/>
            <a:ext cx="2317705" cy="25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59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0" descr="what-is-telemedicine_2.jpeg"/>
          <p:cNvPicPr preferRelativeResize="0"/>
          <p:nvPr/>
        </p:nvPicPr>
        <p:blipFill rotWithShape="1">
          <a:blip r:embed="rId3">
            <a:alphaModFix/>
          </a:blip>
          <a:srcRect b="9779"/>
          <a:stretch/>
        </p:blipFill>
        <p:spPr>
          <a:xfrm>
            <a:off x="-600" y="-109899"/>
            <a:ext cx="9145200" cy="46405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0"/>
          <p:cNvSpPr/>
          <p:nvPr/>
        </p:nvSpPr>
        <p:spPr>
          <a:xfrm>
            <a:off x="-112200" y="-118361"/>
            <a:ext cx="9368400" cy="1857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0"/>
          <p:cNvSpPr/>
          <p:nvPr/>
        </p:nvSpPr>
        <p:spPr>
          <a:xfrm>
            <a:off x="154050" y="-88200"/>
            <a:ext cx="4523400" cy="17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6C88"/>
                </a:solidFill>
                <a:latin typeface="Nunito Black"/>
                <a:ea typeface="Nunito Black"/>
                <a:cs typeface="Nunito Black"/>
                <a:sym typeface="Nunito Black"/>
              </a:rPr>
              <a:t>Medsenger.AI</a:t>
            </a:r>
            <a:endParaRPr sz="2000" dirty="0">
              <a:solidFill>
                <a:srgbClr val="006C88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Платформа дистанционного мониторинга и ведения пациента </a:t>
            </a:r>
            <a:endParaRPr sz="2000" dirty="0">
              <a:solidFill>
                <a:srgbClr val="006C88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его лечащим врачом</a:t>
            </a:r>
            <a:endParaRPr sz="2000" dirty="0">
              <a:solidFill>
                <a:srgbClr val="006C8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56" name="Google Shape;25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4625" y="4627352"/>
            <a:ext cx="1804425" cy="38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050" y="4530676"/>
            <a:ext cx="1895626" cy="51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24375" y="4627352"/>
            <a:ext cx="533440" cy="38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0"/>
          <p:cNvSpPr/>
          <p:nvPr/>
        </p:nvSpPr>
        <p:spPr>
          <a:xfrm>
            <a:off x="4677400" y="-132450"/>
            <a:ext cx="4572600" cy="17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"/>
              <a:buChar char="●"/>
            </a:pPr>
            <a:endParaRPr lang="ru-RU" sz="1800" u="sng" dirty="0">
              <a:solidFill>
                <a:schemeClr val="hlink"/>
              </a:solidFill>
              <a:latin typeface="Nunito"/>
              <a:ea typeface="Nunito"/>
              <a:cs typeface="Nunito"/>
              <a:sym typeface="Nunito"/>
              <a:hlinkClick r:id="rId7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"/>
              <a:buChar char="●"/>
            </a:pPr>
            <a:r>
              <a:rPr lang="en" sz="1800" u="sng" dirty="0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7"/>
              </a:rPr>
              <a:t>https://medsenger.ru/about</a:t>
            </a:r>
            <a:r>
              <a:rPr lang="en" sz="1800" dirty="0">
                <a:solidFill>
                  <a:srgbClr val="24A8B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br>
              <a:rPr lang="en" sz="1800" dirty="0">
                <a:solidFill>
                  <a:srgbClr val="24A8B5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" sz="1800" u="sng" dirty="0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8"/>
              </a:rPr>
              <a:t>https://medsenger.ai/</a:t>
            </a:r>
            <a:r>
              <a:rPr lang="en" sz="1800" dirty="0">
                <a:solidFill>
                  <a:srgbClr val="24A8B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800" dirty="0">
              <a:solidFill>
                <a:srgbClr val="24A8B5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"/>
              <a:buChar char="●"/>
            </a:pPr>
            <a:r>
              <a:rPr lang="en" sz="1800" u="sng" dirty="0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9"/>
              </a:rPr>
              <a:t>info@medsenger.ru</a:t>
            </a:r>
            <a:r>
              <a:rPr lang="en" sz="1800" dirty="0">
                <a:solidFill>
                  <a:srgbClr val="24A8B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800" dirty="0">
              <a:solidFill>
                <a:srgbClr val="24A8B5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Font typeface="Nunito"/>
              <a:buChar char="●"/>
            </a:pPr>
            <a:r>
              <a:rPr lang="en" sz="1800" dirty="0">
                <a:solidFill>
                  <a:srgbClr val="24A8B5"/>
                </a:solidFill>
                <a:latin typeface="Nunito"/>
                <a:ea typeface="Nunito"/>
                <a:cs typeface="Nunito"/>
                <a:sym typeface="Nunito"/>
              </a:rPr>
              <a:t>+7 (9</a:t>
            </a:r>
            <a:r>
              <a:rPr lang="ru-RU" sz="1800" dirty="0">
                <a:solidFill>
                  <a:srgbClr val="24A8B5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1800" dirty="0">
                <a:solidFill>
                  <a:srgbClr val="24A8B5"/>
                </a:solidFill>
                <a:latin typeface="Nunito"/>
                <a:ea typeface="Nunito"/>
                <a:cs typeface="Nunito"/>
                <a:sym typeface="Nunito"/>
              </a:rPr>
              <a:t>6) </a:t>
            </a:r>
            <a:r>
              <a:rPr lang="ru-RU" sz="1800" dirty="0">
                <a:solidFill>
                  <a:srgbClr val="24A8B5"/>
                </a:solidFill>
                <a:latin typeface="Nunito"/>
                <a:ea typeface="Nunito"/>
                <a:cs typeface="Nunito"/>
                <a:sym typeface="Nunito"/>
              </a:rPr>
              <a:t>235</a:t>
            </a:r>
            <a:r>
              <a:rPr lang="en" sz="1800" dirty="0">
                <a:solidFill>
                  <a:srgbClr val="24A8B5"/>
                </a:solidFill>
                <a:latin typeface="Nunito"/>
                <a:ea typeface="Nunito"/>
                <a:cs typeface="Nunito"/>
                <a:sym typeface="Nunito"/>
              </a:rPr>
              <a:t>-5</a:t>
            </a:r>
            <a:r>
              <a:rPr lang="ru-RU" sz="1800" dirty="0">
                <a:solidFill>
                  <a:srgbClr val="24A8B5"/>
                </a:solidFill>
                <a:latin typeface="Nunito"/>
                <a:ea typeface="Nunito"/>
                <a:cs typeface="Nunito"/>
                <a:sym typeface="Nunito"/>
              </a:rPr>
              <a:t>8</a:t>
            </a:r>
            <a:r>
              <a:rPr lang="en" sz="1800" dirty="0">
                <a:solidFill>
                  <a:srgbClr val="24A8B5"/>
                </a:solidFill>
                <a:latin typeface="Nunito"/>
                <a:ea typeface="Nunito"/>
                <a:cs typeface="Nunito"/>
                <a:sym typeface="Nunito"/>
              </a:rPr>
              <a:t>-</a:t>
            </a:r>
            <a:r>
              <a:rPr lang="ru-RU" sz="1800" dirty="0">
                <a:solidFill>
                  <a:srgbClr val="24A8B5"/>
                </a:solidFill>
                <a:latin typeface="Nunito"/>
                <a:ea typeface="Nunito"/>
                <a:cs typeface="Nunito"/>
                <a:sym typeface="Nunito"/>
              </a:rPr>
              <a:t>6</a:t>
            </a:r>
            <a:r>
              <a:rPr lang="en" sz="1800" dirty="0">
                <a:solidFill>
                  <a:srgbClr val="24A8B5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br>
              <a:rPr lang="en" sz="1800" dirty="0">
                <a:solidFill>
                  <a:srgbClr val="24A8B5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ru-RU" sz="1800" dirty="0">
                <a:solidFill>
                  <a:srgbClr val="24A8B5"/>
                </a:solidFill>
                <a:latin typeface="Nunito"/>
                <a:ea typeface="Nunito"/>
                <a:cs typeface="Nunito"/>
                <a:sym typeface="Nunito"/>
              </a:rPr>
              <a:t>Зингерман Борис</a:t>
            </a:r>
            <a:r>
              <a:rPr lang="en" sz="1800" dirty="0">
                <a:solidFill>
                  <a:srgbClr val="24A8B5"/>
                </a:solidFill>
                <a:latin typeface="Nunito"/>
                <a:ea typeface="Nunito"/>
                <a:cs typeface="Nunito"/>
                <a:sym typeface="Nunito"/>
              </a:rPr>
              <a:t>, ООО “АйПат”</a:t>
            </a:r>
            <a:endParaRPr sz="1800" dirty="0">
              <a:solidFill>
                <a:srgbClr val="24A8B5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60" name="Google Shape;260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90400" y="1162050"/>
            <a:ext cx="277750" cy="27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89050" y="687750"/>
            <a:ext cx="277750" cy="27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790400" y="64100"/>
            <a:ext cx="277750" cy="27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0D5DD2-5A86-AC33-7C31-9DB2F1436C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B5A93D-DF06-087A-AA4B-A5F9C3DD3816}"/>
              </a:ext>
            </a:extLst>
          </p:cNvPr>
          <p:cNvSpPr txBox="1"/>
          <p:nvPr/>
        </p:nvSpPr>
        <p:spPr>
          <a:xfrm>
            <a:off x="457201" y="1660712"/>
            <a:ext cx="2951449" cy="240065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5000" b="1" dirty="0">
                <a:solidFill>
                  <a:schemeClr val="accent1">
                    <a:lumMod val="75000"/>
                  </a:schemeClr>
                </a:solidFill>
                <a:cs typeface="Aldhabi" panose="020F0502020204030204" pitchFamily="2" charset="-78"/>
              </a:rPr>
              <a:t>И</a:t>
            </a:r>
            <a:r>
              <a:rPr lang="ru-RU" sz="15000" b="1" dirty="0">
                <a:solidFill>
                  <a:srgbClr val="00B050"/>
                </a:solidFill>
                <a:cs typeface="Aldhabi" panose="020F0502020204030204" pitchFamily="2" charset="-78"/>
              </a:rPr>
              <a:t>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70B98-CFD8-9586-18BA-E7B9BE9A09D1}"/>
              </a:ext>
            </a:extLst>
          </p:cNvPr>
          <p:cNvSpPr txBox="1"/>
          <p:nvPr/>
        </p:nvSpPr>
        <p:spPr>
          <a:xfrm>
            <a:off x="4132599" y="1664504"/>
            <a:ext cx="4554452" cy="240065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5000" b="1" dirty="0">
                <a:solidFill>
                  <a:srgbClr val="FF0000"/>
                </a:solidFill>
              </a:rPr>
              <a:t>П</a:t>
            </a:r>
            <a:r>
              <a:rPr lang="ru-RU" sz="15000" b="1" dirty="0">
                <a:solidFill>
                  <a:srgbClr val="FFC000"/>
                </a:solidFill>
              </a:rPr>
              <a:t>М</a:t>
            </a:r>
            <a:r>
              <a:rPr lang="ru-RU" sz="15000" b="1" dirty="0">
                <a:solidFill>
                  <a:srgbClr val="7030A0"/>
                </a:solidFill>
              </a:rPr>
              <a:t>П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4344D27-13F5-5783-F613-70596B3213B6}"/>
              </a:ext>
            </a:extLst>
          </p:cNvPr>
          <p:cNvSpPr/>
          <p:nvPr/>
        </p:nvSpPr>
        <p:spPr>
          <a:xfrm>
            <a:off x="1435491" y="102337"/>
            <a:ext cx="5708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Важные буквы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7140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F8E76-6A7C-5379-6630-70071A786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29" y="-1"/>
            <a:ext cx="8794942" cy="6937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3A707E"/>
                </a:solidFill>
              </a:rPr>
              <a:t>Дистанционный мониторинг: федеральный проект </a:t>
            </a:r>
            <a:br>
              <a:rPr lang="ru-RU" dirty="0">
                <a:solidFill>
                  <a:srgbClr val="3A707E"/>
                </a:solidFill>
              </a:rPr>
            </a:br>
            <a:r>
              <a:rPr lang="ru-RU" dirty="0">
                <a:solidFill>
                  <a:srgbClr val="3A707E"/>
                </a:solidFill>
              </a:rPr>
              <a:t>«Персональные медицинские помощники»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32F5F8-C9A6-3216-EB91-962B75EF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7" t="1625" r="4747"/>
          <a:stretch/>
        </p:blipFill>
        <p:spPr>
          <a:xfrm>
            <a:off x="429659" y="765543"/>
            <a:ext cx="2834089" cy="43446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1443B1-471E-6EA1-B80C-891272C5BB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5" r="6002"/>
          <a:stretch/>
        </p:blipFill>
        <p:spPr>
          <a:xfrm>
            <a:off x="6089576" y="765542"/>
            <a:ext cx="2834089" cy="42728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64BA5A-687A-98D8-DCF6-958D8D94D913}"/>
              </a:ext>
            </a:extLst>
          </p:cNvPr>
          <p:cNvSpPr txBox="1"/>
          <p:nvPr/>
        </p:nvSpPr>
        <p:spPr>
          <a:xfrm>
            <a:off x="3508745" y="765542"/>
            <a:ext cx="2371510" cy="4456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ru-RU" sz="1013" b="1" kern="1200" dirty="0">
                <a:latin typeface="Raleway"/>
                <a:ea typeface="+mn-ea"/>
                <a:cs typeface="+mn-cs"/>
              </a:rPr>
              <a:t>Участвуют: 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ru-RU" sz="1013" kern="1200" dirty="0">
                <a:latin typeface="Raleway"/>
                <a:ea typeface="+mn-ea"/>
                <a:cs typeface="+mn-cs"/>
              </a:rPr>
              <a:t>8 пилотных регионов*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ru-RU" sz="1013" kern="1200" dirty="0">
                <a:latin typeface="Raleway"/>
                <a:ea typeface="+mn-ea"/>
                <a:cs typeface="+mn-cs"/>
              </a:rPr>
              <a:t>НМИЦ кардиологии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ru-RU" sz="1013" kern="1200" dirty="0">
                <a:latin typeface="Raleway"/>
                <a:ea typeface="+mn-ea"/>
                <a:cs typeface="+mn-cs"/>
              </a:rPr>
              <a:t>НМИЦ эндокринологии 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ru-RU" sz="1013" kern="1200" dirty="0">
                <a:latin typeface="Raleway"/>
                <a:ea typeface="+mn-ea"/>
                <a:cs typeface="+mn-cs"/>
              </a:rPr>
              <a:t>Корпорация </a:t>
            </a:r>
            <a:r>
              <a:rPr lang="ru-RU" sz="1013" kern="1200" dirty="0" err="1">
                <a:latin typeface="Raleway"/>
                <a:ea typeface="+mn-ea"/>
                <a:cs typeface="+mn-cs"/>
              </a:rPr>
              <a:t>Ростех</a:t>
            </a:r>
            <a:endParaRPr lang="ru-RU" sz="1013" kern="1200" dirty="0">
              <a:latin typeface="Raleway"/>
              <a:ea typeface="+mn-ea"/>
              <a:cs typeface="+mn-cs"/>
            </a:endParaRPr>
          </a:p>
          <a:p>
            <a:pPr defTabSz="685800">
              <a:buClrTx/>
            </a:pPr>
            <a:endParaRPr lang="ru-RU" sz="1013" kern="1200" dirty="0">
              <a:latin typeface="Raleway"/>
              <a:ea typeface="+mn-ea"/>
              <a:cs typeface="+mn-cs"/>
            </a:endParaRPr>
          </a:p>
          <a:p>
            <a:pPr defTabSz="685800">
              <a:buClrTx/>
            </a:pPr>
            <a:r>
              <a:rPr lang="ru-RU" sz="1013" b="1" kern="1200" dirty="0">
                <a:latin typeface="Raleway"/>
                <a:ea typeface="+mn-ea"/>
                <a:cs typeface="+mn-cs"/>
              </a:rPr>
              <a:t>Цели: </a:t>
            </a:r>
          </a:p>
          <a:p>
            <a:pPr defTabSz="685800">
              <a:buClrTx/>
            </a:pPr>
            <a:r>
              <a:rPr lang="ru-RU" sz="1013" kern="1200" dirty="0">
                <a:latin typeface="Raleway"/>
                <a:ea typeface="+mn-ea"/>
                <a:cs typeface="+mn-cs"/>
              </a:rPr>
              <a:t>к 2030 годы половина пациентов</a:t>
            </a:r>
          </a:p>
          <a:p>
            <a:pPr defTabSz="685800">
              <a:buClrTx/>
            </a:pPr>
            <a:r>
              <a:rPr lang="ru-RU" sz="1013" kern="1200" dirty="0">
                <a:latin typeface="Raleway"/>
                <a:ea typeface="+mn-ea"/>
                <a:cs typeface="+mn-cs"/>
              </a:rPr>
              <a:t>с гипертонией и диабетом будут</a:t>
            </a:r>
          </a:p>
          <a:p>
            <a:pPr defTabSz="685800">
              <a:buClrTx/>
            </a:pPr>
            <a:r>
              <a:rPr lang="ru-RU" sz="1013" kern="1200" dirty="0">
                <a:latin typeface="Raleway"/>
                <a:ea typeface="+mn-ea"/>
                <a:cs typeface="+mn-cs"/>
              </a:rPr>
              <a:t>подключены к дистанционному </a:t>
            </a:r>
          </a:p>
          <a:p>
            <a:pPr defTabSz="685800">
              <a:buClrTx/>
            </a:pPr>
            <a:r>
              <a:rPr lang="ru-RU" sz="1013" kern="1200" dirty="0">
                <a:latin typeface="Raleway"/>
                <a:ea typeface="+mn-ea"/>
                <a:cs typeface="+mn-cs"/>
              </a:rPr>
              <a:t>мониторингу с использованием </a:t>
            </a:r>
          </a:p>
          <a:p>
            <a:pPr defTabSz="685800">
              <a:buClrTx/>
            </a:pPr>
            <a:r>
              <a:rPr lang="ru-RU" sz="1013" kern="1200" dirty="0">
                <a:latin typeface="Raleway"/>
                <a:ea typeface="+mn-ea"/>
                <a:cs typeface="+mn-cs"/>
              </a:rPr>
              <a:t>Тонометров и глюкометров с автоматической передачей данных. </a:t>
            </a:r>
          </a:p>
          <a:p>
            <a:pPr defTabSz="685800">
              <a:buClrTx/>
            </a:pPr>
            <a:endParaRPr lang="ru-RU" sz="1013" kern="1200" dirty="0">
              <a:latin typeface="Raleway"/>
              <a:ea typeface="+mn-ea"/>
              <a:cs typeface="+mn-cs"/>
            </a:endParaRPr>
          </a:p>
          <a:p>
            <a:pPr defTabSz="685800">
              <a:buClrTx/>
            </a:pPr>
            <a:r>
              <a:rPr lang="ru-RU" sz="1013" b="1" kern="1200" dirty="0">
                <a:latin typeface="Raleway"/>
                <a:ea typeface="+mn-ea"/>
                <a:cs typeface="+mn-cs"/>
              </a:rPr>
              <a:t>Более 25 млн пациентов </a:t>
            </a:r>
          </a:p>
          <a:p>
            <a:pPr defTabSz="685800">
              <a:buClrTx/>
            </a:pPr>
            <a:r>
              <a:rPr lang="ru-RU" sz="1013" kern="1200" dirty="0">
                <a:latin typeface="Raleway"/>
                <a:ea typeface="+mn-ea"/>
                <a:cs typeface="+mn-cs"/>
              </a:rPr>
              <a:t>Сколько врачей будет участвовать прока не определено</a:t>
            </a:r>
          </a:p>
          <a:p>
            <a:pPr defTabSz="685800">
              <a:buClrTx/>
            </a:pPr>
            <a:endParaRPr lang="ru-RU" sz="1013" kern="1200" dirty="0">
              <a:latin typeface="Raleway"/>
              <a:ea typeface="+mn-ea"/>
              <a:cs typeface="+mn-cs"/>
            </a:endParaRPr>
          </a:p>
          <a:p>
            <a:pPr defTabSz="685800">
              <a:buClrTx/>
            </a:pPr>
            <a:r>
              <a:rPr lang="ru-RU" sz="1013" kern="1200" dirty="0">
                <a:latin typeface="Raleway"/>
                <a:ea typeface="+mn-ea"/>
                <a:cs typeface="+mn-cs"/>
              </a:rPr>
              <a:t>Пока в пилоте предусмотрены только: </a:t>
            </a:r>
          </a:p>
          <a:p>
            <a:pPr defTabSz="685800">
              <a:buClrTx/>
            </a:pPr>
            <a:r>
              <a:rPr lang="ru-RU" sz="1013" b="1" kern="1200" dirty="0">
                <a:latin typeface="Raleway"/>
                <a:ea typeface="+mn-ea"/>
                <a:cs typeface="+mn-cs"/>
              </a:rPr>
              <a:t>гипертония и диабет</a:t>
            </a:r>
          </a:p>
          <a:p>
            <a:pPr defTabSz="685800">
              <a:buClrTx/>
            </a:pPr>
            <a:endParaRPr lang="ru-RU" sz="1013" b="1" kern="1200" dirty="0">
              <a:latin typeface="Raleway"/>
              <a:ea typeface="+mn-ea"/>
              <a:cs typeface="+mn-cs"/>
            </a:endParaRPr>
          </a:p>
          <a:p>
            <a:pPr defTabSz="685800">
              <a:buClrTx/>
            </a:pPr>
            <a:r>
              <a:rPr lang="ru-RU" sz="1013" kern="1200" dirty="0">
                <a:latin typeface="Raleway"/>
                <a:ea typeface="+mn-ea"/>
                <a:cs typeface="+mn-cs"/>
              </a:rPr>
              <a:t>*Республика Татарстан, Иркутская, Магаданская, Новосибирская, Рязанская, Самарская, Тюменская области и Ханты-Мансийский автономный округ, ФМБА.</a:t>
            </a:r>
          </a:p>
        </p:txBody>
      </p:sp>
    </p:spTree>
    <p:extLst>
      <p:ext uri="{BB962C8B-B14F-4D97-AF65-F5344CB8AC3E}">
        <p14:creationId xmlns:p14="http://schemas.microsoft.com/office/powerpoint/2010/main" val="271800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6EDB96-4FFD-9682-8768-B4266A764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12" y="102125"/>
            <a:ext cx="8798682" cy="572700"/>
          </a:xfrm>
        </p:spPr>
        <p:txBody>
          <a:bodyPr>
            <a:noAutofit/>
          </a:bodyPr>
          <a:lstStyle/>
          <a:p>
            <a:r>
              <a:rPr lang="ru-RU" sz="2300" dirty="0"/>
              <a:t>Платформа Персональных медицинских помощников (ПМП)</a:t>
            </a:r>
          </a:p>
        </p:txBody>
      </p:sp>
      <p:pic>
        <p:nvPicPr>
          <p:cNvPr id="4" name="Рисунок 3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B7171F42-03D3-5568-7B1B-04FEAF25D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49" y="643672"/>
            <a:ext cx="8447103" cy="43030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68752C-090A-4AC2-1E46-AD31F8C023C9}"/>
              </a:ext>
            </a:extLst>
          </p:cNvPr>
          <p:cNvSpPr txBox="1"/>
          <p:nvPr/>
        </p:nvSpPr>
        <p:spPr>
          <a:xfrm>
            <a:off x="3274359" y="643672"/>
            <a:ext cx="5521192" cy="738664"/>
          </a:xfrm>
          <a:prstGeom prst="rect">
            <a:avLst/>
          </a:prstGeom>
          <a:solidFill>
            <a:srgbClr val="979FC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 России в 2023 году было продано 6 млн тонометров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В проекте ПМП за год 27,8 тыс. тонометров  и глюкометров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5B6E4-B32B-CE65-4322-C9F7A3696B7F}"/>
              </a:ext>
            </a:extLst>
          </p:cNvPr>
          <p:cNvSpPr txBox="1"/>
          <p:nvPr/>
        </p:nvSpPr>
        <p:spPr>
          <a:xfrm>
            <a:off x="672999" y="1062483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Тонометры и глюкометры</a:t>
            </a:r>
          </a:p>
        </p:txBody>
      </p:sp>
    </p:spTree>
    <p:extLst>
      <p:ext uri="{BB962C8B-B14F-4D97-AF65-F5344CB8AC3E}">
        <p14:creationId xmlns:p14="http://schemas.microsoft.com/office/powerpoint/2010/main" val="110572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07CC6-59CF-0591-7E6D-35A21C43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36" y="1124102"/>
            <a:ext cx="8644041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В проекте-маяке ПМП – основной упор сделан на развитее рынка </a:t>
            </a:r>
            <a:br>
              <a:rPr lang="ru-RU" b="1" dirty="0"/>
            </a:br>
            <a:r>
              <a:rPr lang="ru-RU" b="1" dirty="0"/>
              <a:t>мониторинговых медицинских устройств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dirty="0"/>
              <a:t>(при этом вопрос идеологии и технологии самого мониторинга оставлен на потом)  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CE55031-895D-6AA3-7E3F-17460BA796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38724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345A91-4CFD-A790-1B9E-563E800CF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69361"/>
            <a:ext cx="85206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Важные слова из 3-х букв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BEC4A4-1F32-291A-E2CA-62F420FB05A5}"/>
              </a:ext>
            </a:extLst>
          </p:cNvPr>
          <p:cNvSpPr txBox="1"/>
          <p:nvPr/>
        </p:nvSpPr>
        <p:spPr>
          <a:xfrm>
            <a:off x="311699" y="864720"/>
            <a:ext cx="330556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RPM</a:t>
            </a:r>
            <a:endParaRPr lang="ru-RU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ru-RU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remote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patient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monitoring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/>
            <a:endParaRPr lang="ru-RU" sz="11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дистанционный мониторинг пациентов</a:t>
            </a:r>
            <a:endParaRPr lang="ru-RU" sz="8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C57E44-8786-D79E-C111-874FB0B7AE85}"/>
              </a:ext>
            </a:extLst>
          </p:cNvPr>
          <p:cNvSpPr txBox="1"/>
          <p:nvPr/>
        </p:nvSpPr>
        <p:spPr>
          <a:xfrm>
            <a:off x="4726641" y="864720"/>
            <a:ext cx="38686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CCM</a:t>
            </a:r>
            <a:endParaRPr lang="ru-RU" sz="8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chronic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care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management</a:t>
            </a:r>
            <a:endParaRPr lang="ru-RU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управления хронической </a:t>
            </a:r>
            <a:r>
              <a:rPr lang="ru-RU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мед.помощью</a:t>
            </a:r>
            <a:endParaRPr lang="ru-RU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931745-13DD-5686-5D28-98A552FA1106}"/>
              </a:ext>
            </a:extLst>
          </p:cNvPr>
          <p:cNvSpPr txBox="1"/>
          <p:nvPr/>
        </p:nvSpPr>
        <p:spPr>
          <a:xfrm>
            <a:off x="270149" y="3636060"/>
            <a:ext cx="86037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CCM  - более избирателен, фокусируясь на пациентах с хроническими заболеваниями и полагаясь на способность и желание пациента осуществлять уход на дому. </a:t>
            </a:r>
          </a:p>
          <a:p>
            <a:endParaRPr lang="ru-RU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Тем временем, RPM сопоставляет проблемы со здоровьем пациента с конкретным устройством, предназначенным для отслеживания ключевых показателей и передачи этих данных обратно команде медицинского обслуживания.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196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1650" y="0"/>
            <a:ext cx="9140700" cy="4453200"/>
          </a:xfrm>
          <a:prstGeom prst="rect">
            <a:avLst/>
          </a:prstGeom>
          <a:solidFill>
            <a:srgbClr val="006C8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316212" y="2206325"/>
            <a:ext cx="4474188" cy="185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Medsenger.AI </a:t>
            </a:r>
            <a:r>
              <a:rPr lang="en" sz="18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– платформа дистанционного мониторинга и ведения пациента </a:t>
            </a:r>
            <a:endParaRPr sz="1800" dirty="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его лечащим врачом</a:t>
            </a:r>
            <a:endParaRPr sz="1800" dirty="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u="sng" dirty="0">
                <a:solidFill>
                  <a:srgbClr val="82EFFA"/>
                </a:solid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Узнать и </a:t>
            </a:r>
            <a:r>
              <a:rPr lang="ru-RU" sz="1800" b="1" u="sng" dirty="0" err="1">
                <a:solidFill>
                  <a:srgbClr val="82EFFA"/>
                </a:solid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потестировать</a:t>
            </a:r>
            <a:r>
              <a:rPr lang="ru-RU" sz="1800" b="1" u="sng" dirty="0">
                <a:solidFill>
                  <a:srgbClr val="82EFFA"/>
                </a:solid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тут: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 dirty="0">
                <a:solidFill>
                  <a:srgbClr val="82EFFA"/>
                </a:solid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https://medsenger.ru/</a:t>
            </a:r>
            <a:r>
              <a:rPr lang="en-US" sz="1800" b="1" u="sng" dirty="0">
                <a:solidFill>
                  <a:srgbClr val="82EFFA"/>
                </a:solidFill>
                <a:latin typeface="Nunito"/>
                <a:ea typeface="Nunito"/>
                <a:cs typeface="Nunito"/>
                <a:sym typeface="Nunito"/>
              </a:rPr>
              <a:t>about </a:t>
            </a:r>
            <a:r>
              <a:rPr lang="en" sz="1800" b="1" dirty="0">
                <a:solidFill>
                  <a:srgbClr val="82EFFA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800" b="1" dirty="0">
              <a:solidFill>
                <a:srgbClr val="82EFFA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3" name="Google Shape;63;p14" descr="logo_white_center.jpg"/>
          <p:cNvPicPr preferRelativeResize="0"/>
          <p:nvPr/>
        </p:nvPicPr>
        <p:blipFill rotWithShape="1">
          <a:blip r:embed="rId4">
            <a:alphaModFix/>
          </a:blip>
          <a:srcRect l="18261" t="24445" r="26149" b="17777"/>
          <a:stretch/>
        </p:blipFill>
        <p:spPr>
          <a:xfrm>
            <a:off x="400326" y="419500"/>
            <a:ext cx="1895624" cy="139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 descr="https://medsenger.ai/images/slider-img/banner-img-0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3616" y="351349"/>
            <a:ext cx="3524172" cy="3750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6">
            <a:alphaModFix/>
          </a:blip>
          <a:srcRect b="10"/>
          <a:stretch/>
        </p:blipFill>
        <p:spPr>
          <a:xfrm>
            <a:off x="2694625" y="973475"/>
            <a:ext cx="2050000" cy="4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85975" y="4627350"/>
            <a:ext cx="1804425" cy="38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4050" y="4530676"/>
            <a:ext cx="1895626" cy="51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24375" y="4627352"/>
            <a:ext cx="533440" cy="38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8793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xfrm>
            <a:off x="-79899" y="0"/>
            <a:ext cx="9223899" cy="7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990"/>
            </a:pPr>
            <a:r>
              <a:rPr lang="en" sz="1720" dirty="0">
                <a:solidFill>
                  <a:srgbClr val="3A707E"/>
                </a:solidFill>
                <a:latin typeface="Nunito"/>
                <a:ea typeface="Nunito"/>
                <a:cs typeface="Nunito"/>
                <a:sym typeface="Nunito"/>
              </a:rPr>
              <a:t>Пациенты, </a:t>
            </a:r>
            <a:r>
              <a:rPr lang="en" sz="1720" b="1" dirty="0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особенно нуждающиеся в </a:t>
            </a:r>
            <a:r>
              <a:rPr lang="ru-RU" sz="1720" b="1" dirty="0">
                <a:solidFill>
                  <a:srgbClr val="006C88"/>
                </a:solidFill>
                <a:latin typeface="Nunito"/>
                <a:ea typeface="Nunito"/>
                <a:cs typeface="Nunito"/>
                <a:sym typeface="Nunito"/>
              </a:rPr>
              <a:t>дистанционном мониторинге</a:t>
            </a:r>
            <a:endParaRPr sz="1720" b="1" dirty="0">
              <a:solidFill>
                <a:srgbClr val="006C8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2" name="Google Shape;152;p21"/>
          <p:cNvSpPr txBox="1">
            <a:spLocks noGrp="1"/>
          </p:cNvSpPr>
          <p:nvPr>
            <p:ph type="title"/>
          </p:nvPr>
        </p:nvSpPr>
        <p:spPr>
          <a:xfrm>
            <a:off x="0" y="558482"/>
            <a:ext cx="9144000" cy="741900"/>
          </a:xfrm>
          <a:prstGeom prst="rect">
            <a:avLst/>
          </a:prstGeom>
          <a:solidFill>
            <a:srgbClr val="006C88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990"/>
            </a:pPr>
            <a:r>
              <a:rPr lang="en" sz="132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По результатам опроса Союза медицинских организаций, </a:t>
            </a:r>
            <a:endParaRPr sz="132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ctr">
              <a:buSzPts val="990"/>
            </a:pPr>
            <a:r>
              <a:rPr lang="en" sz="132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дистанционное консультирование лечащим врачом после очного визита –</a:t>
            </a:r>
            <a:endParaRPr sz="132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ctr">
              <a:buSzPts val="990"/>
            </a:pPr>
            <a:r>
              <a:rPr lang="en" sz="1320">
                <a:solidFill>
                  <a:schemeClr val="lt1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наиболее востребованная телемедицинская услуга</a:t>
            </a:r>
            <a:r>
              <a:rPr lang="en" sz="132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132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" name="Google Shape;153;p21"/>
          <p:cNvSpPr txBox="1"/>
          <p:nvPr/>
        </p:nvSpPr>
        <p:spPr>
          <a:xfrm>
            <a:off x="313500" y="1356708"/>
            <a:ext cx="8552700" cy="3434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189" indent="-311142" defTabSz="914378">
              <a:buSzPts val="1300"/>
              <a:buFont typeface="Nunito"/>
              <a:buChar char="●"/>
            </a:pPr>
            <a:r>
              <a:rPr lang="en" sz="1300" b="1" dirty="0">
                <a:latin typeface="Nunito"/>
                <a:ea typeface="Nunito"/>
                <a:cs typeface="Nunito"/>
                <a:sym typeface="Nunito"/>
              </a:rPr>
              <a:t>Пациенты, выписывающиеся после операций или иного стационарного лечения</a:t>
            </a:r>
            <a:r>
              <a:rPr lang="en" sz="1300" dirty="0">
                <a:latin typeface="Nunito"/>
                <a:ea typeface="Nunito"/>
                <a:cs typeface="Nunito"/>
                <a:sym typeface="Nunito"/>
              </a:rPr>
              <a:t>. Это позволяет им оставаться на связи со своим лечащим врачом на весь период домашнего долечивания и реабилитации</a:t>
            </a:r>
            <a:r>
              <a:rPr lang="ru-RU" sz="1300" dirty="0">
                <a:latin typeface="Nunito"/>
                <a:ea typeface="Nunito"/>
                <a:cs typeface="Nunito"/>
                <a:sym typeface="Nunito"/>
              </a:rPr>
              <a:t> (пред- и постоперационный мониторинг)</a:t>
            </a:r>
            <a:r>
              <a:rPr lang="en" sz="1300" dirty="0">
                <a:latin typeface="Nunito"/>
                <a:ea typeface="Nunito"/>
                <a:cs typeface="Nunito"/>
                <a:sym typeface="Nunito"/>
              </a:rPr>
              <a:t>.</a:t>
            </a:r>
            <a:endParaRPr sz="1300" dirty="0">
              <a:latin typeface="Nunito"/>
              <a:ea typeface="Nunito"/>
              <a:cs typeface="Nunito"/>
              <a:sym typeface="Nunito"/>
            </a:endParaRPr>
          </a:p>
          <a:p>
            <a:pPr marL="457189" indent="-311142" defTabSz="914378">
              <a:spcBef>
                <a:spcPts val="500"/>
              </a:spcBef>
              <a:buSzPts val="1300"/>
              <a:buFont typeface="Nunito"/>
              <a:buChar char="●"/>
            </a:pPr>
            <a:r>
              <a:rPr lang="en" sz="1300" b="1" dirty="0">
                <a:latin typeface="Nunito"/>
                <a:ea typeface="Nunito"/>
                <a:cs typeface="Nunito"/>
                <a:sym typeface="Nunito"/>
              </a:rPr>
              <a:t>Хронические больные и пациенты, проходящие длительное лечение</a:t>
            </a:r>
            <a:r>
              <a:rPr lang="ru-RU" sz="1300" b="1" dirty="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ru-RU" sz="1300" dirty="0">
                <a:latin typeface="Nunito"/>
                <a:ea typeface="Nunito"/>
                <a:cs typeface="Nunito"/>
                <a:sym typeface="Nunito"/>
              </a:rPr>
              <a:t>(в первую очередь онкологическое)</a:t>
            </a:r>
            <a:r>
              <a:rPr lang="en" sz="1300" dirty="0">
                <a:latin typeface="Nunito"/>
                <a:ea typeface="Nunito"/>
                <a:cs typeface="Nunito"/>
                <a:sym typeface="Nunito"/>
              </a:rPr>
              <a:t> и  остающиеся на связи со своим лечащим врачом в промежутках между очными визитами.</a:t>
            </a:r>
            <a:endParaRPr sz="1300" dirty="0">
              <a:latin typeface="Nunito"/>
              <a:ea typeface="Nunito"/>
              <a:cs typeface="Nunito"/>
              <a:sym typeface="Nunito"/>
            </a:endParaRPr>
          </a:p>
          <a:p>
            <a:pPr marL="457189" indent="-311142" defTabSz="914378">
              <a:spcBef>
                <a:spcPts val="500"/>
              </a:spcBef>
              <a:buSzPts val="1300"/>
              <a:buFont typeface="Nunito"/>
              <a:buChar char="●"/>
            </a:pPr>
            <a:r>
              <a:rPr lang="en" sz="1300" b="1" dirty="0">
                <a:latin typeface="Nunito"/>
                <a:ea typeface="Nunito"/>
                <a:cs typeface="Nunito"/>
                <a:sym typeface="Nunito"/>
              </a:rPr>
              <a:t>Беременные</a:t>
            </a:r>
            <a:r>
              <a:rPr lang="en" sz="1300" dirty="0">
                <a:latin typeface="Nunito"/>
                <a:ea typeface="Nunito"/>
                <a:cs typeface="Nunito"/>
                <a:sym typeface="Nunito"/>
              </a:rPr>
              <a:t> и другие категории людей, постоянно следящие за своим здоровьем.</a:t>
            </a:r>
            <a:endParaRPr sz="1300" dirty="0">
              <a:latin typeface="Nunito"/>
              <a:ea typeface="Nunito"/>
              <a:cs typeface="Nunito"/>
              <a:sym typeface="Nunito"/>
            </a:endParaRPr>
          </a:p>
          <a:p>
            <a:pPr marL="457189" indent="-311142" defTabSz="914378">
              <a:spcBef>
                <a:spcPts val="500"/>
              </a:spcBef>
              <a:buSzPts val="1300"/>
              <a:buFont typeface="Nunito"/>
              <a:buChar char="●"/>
            </a:pPr>
            <a:r>
              <a:rPr lang="en" sz="1300" b="1" dirty="0">
                <a:latin typeface="Nunito"/>
                <a:ea typeface="Nunito"/>
                <a:cs typeface="Nunito"/>
                <a:sym typeface="Nunito"/>
              </a:rPr>
              <a:t>Родители малолетних детей</a:t>
            </a:r>
            <a:r>
              <a:rPr lang="en" sz="1300" dirty="0">
                <a:latin typeface="Nunito"/>
                <a:ea typeface="Nunito"/>
                <a:cs typeface="Nunito"/>
                <a:sym typeface="Nunito"/>
              </a:rPr>
              <a:t>, находящиеся на связи со своим педиатром. </a:t>
            </a:r>
            <a:endParaRPr sz="1300" dirty="0">
              <a:latin typeface="Nunito"/>
              <a:ea typeface="Nunito"/>
              <a:cs typeface="Nunito"/>
              <a:sym typeface="Nunito"/>
            </a:endParaRPr>
          </a:p>
          <a:p>
            <a:pPr marL="457189" indent="-311142" defTabSz="914378">
              <a:spcBef>
                <a:spcPts val="500"/>
              </a:spcBef>
              <a:buSzPts val="1300"/>
              <a:buFont typeface="Nunito"/>
              <a:buChar char="●"/>
            </a:pPr>
            <a:r>
              <a:rPr lang="en" sz="1300" b="1" dirty="0">
                <a:latin typeface="Nunito"/>
                <a:ea typeface="Nunito"/>
                <a:cs typeface="Nunito"/>
                <a:sym typeface="Nunito"/>
              </a:rPr>
              <a:t>Дети пожилых родителей</a:t>
            </a:r>
            <a:r>
              <a:rPr lang="en" sz="1300" dirty="0">
                <a:latin typeface="Nunito"/>
                <a:ea typeface="Nunito"/>
                <a:cs typeface="Nunito"/>
                <a:sym typeface="Nunito"/>
              </a:rPr>
              <a:t>, обеспечивающие их связь с лечащим врачом. </a:t>
            </a:r>
            <a:endParaRPr sz="1300" dirty="0">
              <a:latin typeface="Nunito"/>
              <a:ea typeface="Nunito"/>
              <a:cs typeface="Nunito"/>
              <a:sym typeface="Nunito"/>
            </a:endParaRPr>
          </a:p>
          <a:p>
            <a:pPr marL="457189" indent="-311142" defTabSz="914378">
              <a:spcBef>
                <a:spcPts val="500"/>
              </a:spcBef>
              <a:buSzPts val="1300"/>
              <a:buFont typeface="Nunito"/>
              <a:buChar char="●"/>
            </a:pPr>
            <a:r>
              <a:rPr lang="en" sz="1300" b="1" dirty="0">
                <a:latin typeface="Nunito"/>
                <a:ea typeface="Nunito"/>
                <a:cs typeface="Nunito"/>
                <a:sym typeface="Nunito"/>
              </a:rPr>
              <a:t>Родственники пациентов, проходящих стационарное лечение:</a:t>
            </a:r>
            <a:r>
              <a:rPr lang="en" sz="1300" dirty="0">
                <a:latin typeface="Nunito"/>
                <a:ea typeface="Nunito"/>
                <a:cs typeface="Nunito"/>
                <a:sym typeface="Nunito"/>
              </a:rPr>
              <a:t> услуга может быть предложена для оперативного дистанционного взаимодействия с лечащим врачом, включая ответы на вопросы о состоянии пациента. </a:t>
            </a:r>
            <a:endParaRPr sz="1300" dirty="0">
              <a:latin typeface="Nunito"/>
              <a:ea typeface="Nunito"/>
              <a:cs typeface="Nunito"/>
              <a:sym typeface="Nunito"/>
            </a:endParaRPr>
          </a:p>
          <a:p>
            <a:pPr marL="457189" indent="-311142" defTabSz="914378">
              <a:spcBef>
                <a:spcPts val="500"/>
              </a:spcBef>
              <a:spcAft>
                <a:spcPts val="500"/>
              </a:spcAft>
              <a:buSzPts val="1300"/>
              <a:buFont typeface="Nunito"/>
              <a:buChar char="●"/>
            </a:pPr>
            <a:r>
              <a:rPr lang="en" sz="1300" b="1" dirty="0">
                <a:latin typeface="Nunito"/>
                <a:ea typeface="Nunito"/>
                <a:cs typeface="Nunito"/>
                <a:sym typeface="Nunito"/>
              </a:rPr>
              <a:t>«Гарантийное обеспечение» амбулаторного визита </a:t>
            </a:r>
            <a:r>
              <a:rPr lang="en" sz="1300" dirty="0">
                <a:latin typeface="Nunito"/>
                <a:ea typeface="Nunito"/>
                <a:cs typeface="Nunito"/>
                <a:sym typeface="Nunito"/>
              </a:rPr>
              <a:t>– недельный абонемент на уточнение назначенного лечения</a:t>
            </a:r>
            <a:endParaRPr sz="1300" dirty="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k-yellow-2023">
  <a:themeElements>
    <a:clrScheme name="Sk-yellow-2023">
      <a:dk1>
        <a:srgbClr val="000000"/>
      </a:dk1>
      <a:lt1>
        <a:srgbClr val="FFFFFF"/>
      </a:lt1>
      <a:dk2>
        <a:srgbClr val="FFFFFF"/>
      </a:dk2>
      <a:lt2>
        <a:srgbClr val="E7E6E6"/>
      </a:lt2>
      <a:accent1>
        <a:srgbClr val="F8AC00"/>
      </a:accent1>
      <a:accent2>
        <a:srgbClr val="F17400"/>
      </a:accent2>
      <a:accent3>
        <a:srgbClr val="7F7F7F"/>
      </a:accent3>
      <a:accent4>
        <a:srgbClr val="D8D8D8"/>
      </a:accent4>
      <a:accent5>
        <a:srgbClr val="0075BC"/>
      </a:accent5>
      <a:accent6>
        <a:srgbClr val="050340"/>
      </a:accent6>
      <a:hlink>
        <a:srgbClr val="0563C1"/>
      </a:hlink>
      <a:folHlink>
        <a:srgbClr val="954F72"/>
      </a:folHlink>
    </a:clrScheme>
    <a:fontScheme name="Raleway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olkovo_yellow_2023.pptx" id="{9B5D51D4-3609-4484-9C5D-2137BFEFFAC0}" vid="{3B431197-7E7C-4A9A-993E-8F458C0324AD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1501</Words>
  <Application>Microsoft Office PowerPoint</Application>
  <PresentationFormat>Экран (16:9)</PresentationFormat>
  <Paragraphs>234</Paragraphs>
  <Slides>28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43" baseType="lpstr">
      <vt:lpstr>Raleway Regular</vt:lpstr>
      <vt:lpstr>Nunito</vt:lpstr>
      <vt:lpstr>Roboto</vt:lpstr>
      <vt:lpstr>PT Serif</vt:lpstr>
      <vt:lpstr>Aldhabi</vt:lpstr>
      <vt:lpstr>Raleway SemiBold</vt:lpstr>
      <vt:lpstr>Times New Roman</vt:lpstr>
      <vt:lpstr>Raleway</vt:lpstr>
      <vt:lpstr>Calibri</vt:lpstr>
      <vt:lpstr>Raleway Medium</vt:lpstr>
      <vt:lpstr>Nunito Black</vt:lpstr>
      <vt:lpstr>Arial</vt:lpstr>
      <vt:lpstr>Nunito ExtraBold</vt:lpstr>
      <vt:lpstr>Simple Light</vt:lpstr>
      <vt:lpstr>Sk-yellow-2023</vt:lpstr>
      <vt:lpstr>Презентация PowerPoint</vt:lpstr>
      <vt:lpstr>Важные буквы </vt:lpstr>
      <vt:lpstr>Презентация PowerPoint</vt:lpstr>
      <vt:lpstr>Дистанционный мониторинг: федеральный проект  «Персональные медицинские помощники» </vt:lpstr>
      <vt:lpstr>Платформа Персональных медицинских помощников (ПМП)</vt:lpstr>
      <vt:lpstr>В проекте-маяке ПМП – основной упор сделан на развитее рынка  мониторинговых медицинских устройств   (при этом вопрос идеологии и технологии самого мониторинга оставлен на потом)   </vt:lpstr>
      <vt:lpstr>Важные слова из 3-х букв</vt:lpstr>
      <vt:lpstr>Презентация PowerPoint</vt:lpstr>
      <vt:lpstr>Пациенты, особенно нуждающиеся в дистанционном мониторинге</vt:lpstr>
      <vt:lpstr> Подключение интеллектуальных агентов и  сценариев мониторинга</vt:lpstr>
      <vt:lpstr>На нашей платформе уже реализовано более 100 сценариев мониторинга  для различных медицинских специальностей</vt:lpstr>
      <vt:lpstr>Интеллектуальные агенты, включенные в сценарий, позволяют расширить возможности канала консультирования</vt:lpstr>
      <vt:lpstr>Работа сценария мониторинга Подключение и постоянное взаимодействие с пациентом</vt:lpstr>
      <vt:lpstr>Работа сценария мониторинга Медицинские опросники и лекарственные препараты</vt:lpstr>
      <vt:lpstr>Пример опросника при подборе антигипертензивной терапии</vt:lpstr>
      <vt:lpstr>Опросника при хроническом лимфолейкозе (мониторинг осложнений) 3 уровня</vt:lpstr>
      <vt:lpstr>Опросника при хроническом лимфолейкозе (мониторинг осложнений) 3 уровня</vt:lpstr>
      <vt:lpstr>Работа сценария мониторинга Графики и информационные материалы</vt:lpstr>
      <vt:lpstr>Работа сценария мониторинга планирование и проведение видеоконсультации врачом  </vt:lpstr>
      <vt:lpstr>Работа сценария мониторинга информационные материалы и курсы формирования навыков рекомендованного образа жизни</vt:lpstr>
      <vt:lpstr>Клинические рекомендации «Артериальная гипертензия у взрослых»</vt:lpstr>
      <vt:lpstr>Работа сценария мониторинга информационные материалы и курсы формирования навыков рекомендованного образа жизни</vt:lpstr>
      <vt:lpstr>Использование Medsenger  совместно с устройствами домашнего мониторинга</vt:lpstr>
      <vt:lpstr>Презентация PowerPoint</vt:lpstr>
      <vt:lpstr>Неожиданный результат пилотного проекта в Самаре</vt:lpstr>
      <vt:lpstr>10 основных направлений использований ИИ в медицине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Инна Фистул</dc:creator>
  <cp:lastModifiedBy>Boris Zingerman</cp:lastModifiedBy>
  <cp:revision>18</cp:revision>
  <dcterms:modified xsi:type="dcterms:W3CDTF">2024-04-02T09:28:13Z</dcterms:modified>
</cp:coreProperties>
</file>