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79" r:id="rId1"/>
    <p:sldMasterId id="2147483790" r:id="rId2"/>
    <p:sldMasterId id="2147483808" r:id="rId3"/>
    <p:sldMasterId id="2147483802" r:id="rId4"/>
    <p:sldMasterId id="2147483814" r:id="rId5"/>
    <p:sldMasterId id="2147483796" r:id="rId6"/>
    <p:sldMasterId id="2147483785" r:id="rId7"/>
  </p:sldMasterIdLst>
  <p:notesMasterIdLst>
    <p:notesMasterId r:id="rId25"/>
  </p:notesMasterIdLst>
  <p:handoutMasterIdLst>
    <p:handoutMasterId r:id="rId26"/>
  </p:handoutMasterIdLst>
  <p:sldIdLst>
    <p:sldId id="414" r:id="rId8"/>
    <p:sldId id="366" r:id="rId9"/>
    <p:sldId id="412" r:id="rId10"/>
    <p:sldId id="424" r:id="rId11"/>
    <p:sldId id="423" r:id="rId12"/>
    <p:sldId id="428" r:id="rId13"/>
    <p:sldId id="425" r:id="rId14"/>
    <p:sldId id="430" r:id="rId15"/>
    <p:sldId id="427" r:id="rId16"/>
    <p:sldId id="429" r:id="rId17"/>
    <p:sldId id="432" r:id="rId18"/>
    <p:sldId id="417" r:id="rId19"/>
    <p:sldId id="397" r:id="rId20"/>
    <p:sldId id="409" r:id="rId21"/>
    <p:sldId id="401" r:id="rId22"/>
    <p:sldId id="411" r:id="rId23"/>
    <p:sldId id="433" r:id="rId24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144" userDrawn="1">
          <p15:clr>
            <a:srgbClr val="A4A3A4"/>
          </p15:clr>
        </p15:guide>
        <p15:guide id="4" pos="5647" userDrawn="1">
          <p15:clr>
            <a:srgbClr val="A4A3A4"/>
          </p15:clr>
        </p15:guide>
        <p15:guide id="7" pos="5057" userDrawn="1">
          <p15:clr>
            <a:srgbClr val="A4A3A4"/>
          </p15:clr>
        </p15:guide>
        <p15:guide id="8" orient="horz" pos="604">
          <p15:clr>
            <a:srgbClr val="A4A3A4"/>
          </p15:clr>
        </p15:guide>
        <p15:guide id="10" orient="horz" pos="395" userDrawn="1">
          <p15:clr>
            <a:srgbClr val="A4A3A4"/>
          </p15:clr>
        </p15:guide>
        <p15:guide id="12" orient="horz" pos="2881">
          <p15:clr>
            <a:srgbClr val="A4A3A4"/>
          </p15:clr>
        </p15:guide>
        <p15:guide id="13" orient="horz" pos="1716" userDrawn="1">
          <p15:clr>
            <a:srgbClr val="A4A3A4"/>
          </p15:clr>
        </p15:guide>
        <p15:guide id="15" pos="1878">
          <p15:clr>
            <a:srgbClr val="A4A3A4"/>
          </p15:clr>
        </p15:guide>
        <p15:guide id="16" pos="2018" userDrawn="1">
          <p15:clr>
            <a:srgbClr val="A4A3A4"/>
          </p15:clr>
        </p15:guide>
        <p15:guide id="17">
          <p15:clr>
            <a:srgbClr val="A4A3A4"/>
          </p15:clr>
        </p15:guide>
        <p15:guide id="18" pos="3751">
          <p15:clr>
            <a:srgbClr val="A4A3A4"/>
          </p15:clr>
        </p15:guide>
        <p15:guide id="19" pos="3901" userDrawn="1">
          <p15:clr>
            <a:srgbClr val="A4A3A4"/>
          </p15:clr>
        </p15:guide>
        <p15:guide id="20" pos="1073">
          <p15:clr>
            <a:srgbClr val="A4A3A4"/>
          </p15:clr>
        </p15:guide>
        <p15:guide id="21" orient="horz" pos="327" userDrawn="1">
          <p15:clr>
            <a:srgbClr val="A4A3A4"/>
          </p15:clr>
        </p15:guide>
        <p15:guide id="22" orient="horz" pos="2899">
          <p15:clr>
            <a:srgbClr val="A4A3A4"/>
          </p15:clr>
        </p15:guide>
        <p15:guide id="23" orient="horz" pos="1416" userDrawn="1">
          <p15:clr>
            <a:srgbClr val="A4A3A4"/>
          </p15:clr>
        </p15:guide>
        <p15:guide id="24" orient="horz" pos="617">
          <p15:clr>
            <a:srgbClr val="A4A3A4"/>
          </p15:clr>
        </p15:guide>
        <p15:guide id="25" orient="horz" pos="509" userDrawn="1">
          <p15:clr>
            <a:srgbClr val="A4A3A4"/>
          </p15:clr>
        </p15:guide>
        <p15:guide id="26" orient="horz" pos="1306">
          <p15:clr>
            <a:srgbClr val="A4A3A4"/>
          </p15:clr>
        </p15:guide>
        <p15:guide id="27" orient="horz" pos="2099">
          <p15:clr>
            <a:srgbClr val="A4A3A4"/>
          </p15:clr>
        </p15:guide>
        <p15:guide id="28" orient="horz" pos="2164" userDrawn="1">
          <p15:clr>
            <a:srgbClr val="A4A3A4"/>
          </p15:clr>
        </p15:guide>
        <p15:guide id="29" pos="113" userDrawn="1">
          <p15:clr>
            <a:srgbClr val="A4A3A4"/>
          </p15:clr>
        </p15:guide>
        <p15:guide id="30" pos="5656">
          <p15:clr>
            <a:srgbClr val="A4A3A4"/>
          </p15:clr>
        </p15:guide>
        <p15:guide id="31" pos="1888">
          <p15:clr>
            <a:srgbClr val="A4A3A4"/>
          </p15:clr>
        </p15:guide>
        <p15:guide id="32" pos="1991">
          <p15:clr>
            <a:srgbClr val="A4A3A4"/>
          </p15:clr>
        </p15:guide>
        <p15:guide id="33" pos="3775">
          <p15:clr>
            <a:srgbClr val="A4A3A4"/>
          </p15:clr>
        </p15:guide>
        <p15:guide id="34" pos="3879">
          <p15:clr>
            <a:srgbClr val="A4A3A4"/>
          </p15:clr>
        </p15:guide>
        <p15:guide id="35" pos="1072">
          <p15:clr>
            <a:srgbClr val="A4A3A4"/>
          </p15:clr>
        </p15:guide>
        <p15:guide id="36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79C2"/>
    <a:srgbClr val="FFCC00"/>
    <a:srgbClr val="D9E7F7"/>
    <a:srgbClr val="D6FAD7"/>
    <a:srgbClr val="CC99FF"/>
    <a:srgbClr val="9966FF"/>
    <a:srgbClr val="FFCCCC"/>
    <a:srgbClr val="FF99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9" autoAdjust="0"/>
    <p:restoredTop sz="90564" autoAdjust="0"/>
  </p:normalViewPr>
  <p:slideViewPr>
    <p:cSldViewPr snapToGrid="0" showGuides="1">
      <p:cViewPr varScale="1">
        <p:scale>
          <a:sx n="139" d="100"/>
          <a:sy n="139" d="100"/>
        </p:scale>
        <p:origin x="990" y="102"/>
      </p:cViewPr>
      <p:guideLst>
        <p:guide pos="144"/>
        <p:guide pos="5647"/>
        <p:guide pos="5057"/>
        <p:guide orient="horz" pos="604"/>
        <p:guide orient="horz" pos="395"/>
        <p:guide orient="horz" pos="2881"/>
        <p:guide orient="horz" pos="1716"/>
        <p:guide pos="1878"/>
        <p:guide pos="2018"/>
        <p:guide/>
        <p:guide pos="3751"/>
        <p:guide pos="3901"/>
        <p:guide pos="1073"/>
        <p:guide orient="horz" pos="327"/>
        <p:guide orient="horz" pos="2899"/>
        <p:guide orient="horz" pos="1416"/>
        <p:guide orient="horz" pos="617"/>
        <p:guide orient="horz" pos="509"/>
        <p:guide orient="horz" pos="1306"/>
        <p:guide orient="horz" pos="2099"/>
        <p:guide orient="horz" pos="2164"/>
        <p:guide pos="113"/>
        <p:guide pos="5656"/>
        <p:guide pos="1888"/>
        <p:guide pos="1991"/>
        <p:guide pos="3775"/>
        <p:guide pos="3879"/>
        <p:guide pos="1072"/>
        <p:guide pos="9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5" d="100"/>
          <a:sy n="95" d="100"/>
        </p:scale>
        <p:origin x="-3630" y="-10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26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4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2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спутниковой связи с космическим аппаратом Ямал-502 с гибкой цифровой полезной нагрузкой, впервые выполненной на основе отечественной электронно-компонентной базы. Срок эксплуатации спутника - 15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предназначена для оказания услуг связи на подвижных объектах, высокоскоростного доступа в Интернет в Ка-диапазоне на всей территории России, включая регионы Арктической зоны. Совместно с КА Ямал-601 (орбитальная позиция 49 град.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связь будет обеспечена на всей территории Российской Федерации.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15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674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0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9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838" y="698500"/>
            <a:ext cx="6234112" cy="3508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22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1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01AAE-6A89-43C0-9056-976B0C30DB9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0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8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0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27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37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700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57426" y="106632"/>
            <a:ext cx="7286575" cy="48605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5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696035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8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extLst mod="1">
    <p:ext uri="{DCECCB84-F9BA-43D5-87BE-67443E8EF086}">
      <p15:sldGuideLst xmlns:p15="http://schemas.microsoft.com/office/powerpoint/2012/main">
        <p15:guide id="1" orient="horz" pos="42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имум (малый заголовок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"/>
            <a:ext cx="9144001" cy="519521"/>
          </a:xfrm>
          <a:prstGeom prst="rect">
            <a:avLst/>
          </a:prstGeom>
        </p:spPr>
        <p:txBody>
          <a:bodyPr anchor="ctr" anchorCtr="0"/>
          <a:lstStyle>
            <a:lvl1pPr>
              <a:defRPr cap="all" baseline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0" y="4549378"/>
            <a:ext cx="113713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0" y="519523"/>
            <a:ext cx="91440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75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579616" y="4902008"/>
            <a:ext cx="6841373" cy="1061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ru-RU" smtClean="0"/>
              <a:t>24.01.2017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580715" y="4792106"/>
            <a:ext cx="6833523" cy="112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/>
              <a:t>Создание сборочного производства космических аппаратов для коммерциализации космической деятельности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224205" y="4706915"/>
            <a:ext cx="35651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07F5173-7A8D-423C-8084-53FF7AE79A5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6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Заголовок 1"/>
          <p:cNvSpPr>
            <a:spLocks noGrp="1"/>
          </p:cNvSpPr>
          <p:nvPr>
            <p:ph type="title"/>
          </p:nvPr>
        </p:nvSpPr>
        <p:spPr>
          <a:xfrm>
            <a:off x="1331640" y="87474"/>
            <a:ext cx="7020780" cy="48605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66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27534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1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074FE4-708C-48C8-9300-E2738B6D0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73DB52-CABB-4F76-BCAE-8A07D98C8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2B3A70-D372-4E7B-B1CC-2D7D0A20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10782EF-08EE-4710-B3F9-B819AA9D017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417A41-A3C4-4367-A757-A37C253A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504F3F-FE83-4320-83AB-E4D4CEDA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A4B36B-8A64-4393-AFA9-B3D4A55AF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6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60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9201" y="-5786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701800" y="4859755"/>
            <a:ext cx="727710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4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4" y="910909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45920" y="45720"/>
            <a:ext cx="7332981" cy="69151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42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34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700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1238400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1238400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1699201" y="910908"/>
            <a:ext cx="7279699" cy="3713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2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701800" y="4859755"/>
            <a:ext cx="727710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2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1699201" y="2164599"/>
            <a:ext cx="7279699" cy="24375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700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701800" y="910908"/>
            <a:ext cx="7277100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701800" y="910908"/>
            <a:ext cx="7277100" cy="3713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700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700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074FE4-708C-48C8-9300-E2738B6D0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73DB52-CABB-4F76-BCAE-8A07D98C8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2B3A70-D372-4E7B-B1CC-2D7D0A20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10782EF-08EE-4710-B3F9-B819AA9D017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417A41-A3C4-4367-A757-A37C253A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504F3F-FE83-4320-83AB-E4D4CEDA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A4B36B-8A64-4393-AFA9-B3D4A55AF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699" cy="7372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9144002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152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09" y="1"/>
            <a:ext cx="7278692" cy="73723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521445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23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834" r:id="rId6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9144002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152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09" y="1"/>
            <a:ext cx="7278692" cy="73723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521445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818" r:id="rId5"/>
    <p:sldLayoutId id="2147483823" r:id="rId6"/>
    <p:sldLayoutId id="2147483825" r:id="rId7"/>
    <p:sldLayoutId id="2147483826" r:id="rId8"/>
    <p:sldLayoutId id="2147483830" r:id="rId9"/>
    <p:sldLayoutId id="2147483837" r:id="rId10"/>
    <p:sldLayoutId id="2147483838" r:id="rId11"/>
    <p:sldLayoutId id="2147483839" r:id="rId12"/>
    <p:sldLayoutId id="2147483841" r:id="rId13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2997200" y="0"/>
            <a:ext cx="6146800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9144002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152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09" y="1"/>
            <a:ext cx="7278692" cy="73723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521445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21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1" r:id="rId2"/>
    <p:sldLayoutId id="2147483813" r:id="rId3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1524000" y="0"/>
            <a:ext cx="7620000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152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09" y="1"/>
            <a:ext cx="7278692" cy="73723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1236829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5143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7" r:id="rId3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1524000" y="2073274"/>
            <a:ext cx="7620000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152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09" y="1"/>
            <a:ext cx="7278692" cy="73723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5143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-2" y="2073275"/>
            <a:ext cx="9144002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152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201" y="1"/>
            <a:ext cx="7279700" cy="73723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521445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00" r:id="rId2"/>
    <p:sldLayoutId id="2147483801" r:id="rId3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523998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9144002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1800" y="910908"/>
            <a:ext cx="7277100" cy="371316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521445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8">
            <a:extLst>
              <a:ext uri="{FF2B5EF4-FFF2-40B4-BE49-F238E27FC236}">
                <a16:creationId xmlns:a16="http://schemas.microsoft.com/office/drawing/2014/main" xmlns="" id="{28A2CB89-3137-4713-B977-E39B9B29AA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0" y="107999"/>
            <a:ext cx="1202282" cy="5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kumimoji="0" lang="ru-RU" sz="20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4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8EE12DB9-CDA9-446E-9A82-DD5545671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0" r="46568"/>
          <a:stretch/>
        </p:blipFill>
        <p:spPr>
          <a:xfrm>
            <a:off x="4567561" y="0"/>
            <a:ext cx="45764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8D63377-D1B3-4B8F-9CBC-5425690ABF81}"/>
              </a:ext>
            </a:extLst>
          </p:cNvPr>
          <p:cNvSpPr/>
          <p:nvPr/>
        </p:nvSpPr>
        <p:spPr>
          <a:xfrm>
            <a:off x="0" y="808038"/>
            <a:ext cx="4572001" cy="4351168"/>
          </a:xfrm>
          <a:prstGeom prst="rect">
            <a:avLst/>
          </a:prstGeom>
          <a:solidFill>
            <a:srgbClr val="0079C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4C786D1-5FF2-4883-A17A-6B337D577504}"/>
              </a:ext>
            </a:extLst>
          </p:cNvPr>
          <p:cNvSpPr/>
          <p:nvPr/>
        </p:nvSpPr>
        <p:spPr>
          <a:xfrm>
            <a:off x="431764" y="2068609"/>
            <a:ext cx="37040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Спутниковые технологии</a:t>
            </a:r>
          </a:p>
          <a:p>
            <a:endParaRPr lang="ru-RU" sz="2000" b="1" cap="al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cap="all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построения телемедицинских сетей в удаленных </a:t>
            </a:r>
            <a:r>
              <a:rPr 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регионах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524713" y="4665442"/>
            <a:ext cx="1518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</a:t>
            </a:r>
            <a:r>
              <a:rPr lang="en-US" sz="7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7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792332"/>
            <a:ext cx="4567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3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1800" y="3273"/>
            <a:ext cx="7332981" cy="691519"/>
          </a:xfrm>
        </p:spPr>
        <p:txBody>
          <a:bodyPr/>
          <a:lstStyle/>
          <a:p>
            <a:r>
              <a:rPr lang="ru-RU" sz="1650" dirty="0"/>
              <a:t/>
            </a:r>
            <a:br>
              <a:rPr lang="ru-RU" sz="1650" dirty="0"/>
            </a:br>
            <a:r>
              <a:rPr lang="ru-RU" sz="1800" dirty="0" smtClean="0"/>
              <a:t>ТАРИФНЫЕ* ПЛАНЫ</a:t>
            </a:r>
            <a:r>
              <a:rPr lang="en-US" sz="1800" dirty="0" smtClean="0"/>
              <a:t> </a:t>
            </a:r>
            <a:r>
              <a:rPr lang="ru-RU" sz="1800" dirty="0" smtClean="0"/>
              <a:t>КА</a:t>
            </a:r>
            <a:r>
              <a:rPr lang="en-US" sz="1800" dirty="0" smtClean="0"/>
              <a:t> </a:t>
            </a:r>
            <a:r>
              <a:rPr lang="ru-RU" sz="1800" dirty="0" smtClean="0"/>
              <a:t>ДИАПАЗОН (ПРИМЕР)</a:t>
            </a:r>
            <a:br>
              <a:rPr lang="ru-RU" sz="1800" dirty="0" smtClean="0"/>
            </a:br>
            <a:r>
              <a:rPr lang="ru-RU" sz="1800" dirty="0" smtClean="0"/>
              <a:t>ТАРИФЫ ДЕШЕВЛЕ ПО СРАВНЕНИЮ К</a:t>
            </a:r>
            <a:r>
              <a:rPr lang="en-US" sz="1800" dirty="0" smtClean="0"/>
              <a:t>U</a:t>
            </a:r>
            <a:r>
              <a:rPr lang="ru-RU" sz="1800" dirty="0" smtClean="0"/>
              <a:t> ДИАПАЗОНОМ</a:t>
            </a:r>
            <a:endParaRPr lang="ru-RU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85486"/>
              </p:ext>
            </p:extLst>
          </p:nvPr>
        </p:nvGraphicFramePr>
        <p:xfrm>
          <a:off x="1493980" y="1488934"/>
          <a:ext cx="6834533" cy="1388962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150597"/>
                <a:gridCol w="731779"/>
                <a:gridCol w="1106124"/>
                <a:gridCol w="878939"/>
                <a:gridCol w="884015"/>
                <a:gridCol w="1194362"/>
                <a:gridCol w="888717"/>
              </a:tblGrid>
              <a:tr h="5645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Название пакетного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предложения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пакета,</a:t>
                      </a:r>
                      <a:b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руб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Объём включенного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 пакет трафика,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 мегабайтах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мегабайта трафика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 пакете, руб.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Исходящая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Продолжи-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тельность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действия пакета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</a:tr>
              <a:tr h="3511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Бизнес </a:t>
                      </a: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премиум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9 000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60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0,15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100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10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60 дней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Бизнес </a:t>
                      </a: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премиум+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13 500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120 000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0,11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100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10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60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дней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93980" y="941511"/>
            <a:ext cx="660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Индивидуальное подключения каждого терминала.</a:t>
            </a:r>
            <a:b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Тарифные планы при индивидуальном расчете на каждый терминал </a:t>
            </a:r>
            <a:endParaRPr lang="en-US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473560"/>
              </p:ext>
            </p:extLst>
          </p:nvPr>
        </p:nvGraphicFramePr>
        <p:xfrm>
          <a:off x="1527528" y="3470374"/>
          <a:ext cx="6800983" cy="954356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378364"/>
                <a:gridCol w="801399"/>
                <a:gridCol w="999977"/>
                <a:gridCol w="900689"/>
                <a:gridCol w="914873"/>
                <a:gridCol w="921327"/>
                <a:gridCol w="884354"/>
              </a:tblGrid>
              <a:tr h="577326">
                <a:tc>
                  <a:txBody>
                    <a:bodyPr/>
                    <a:lstStyle/>
                    <a:p>
                      <a:endParaRPr lang="ru-RU" sz="900" dirty="0">
                        <a:latin typeface="Arial Narrow" panose="020B060602020203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n-US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мбит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/с</a:t>
                      </a:r>
                      <a:b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Общая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стоимость канала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Порядок тарификации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Исходящая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Продолжи-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тельность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действия пакета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</a:tr>
              <a:tr h="377030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Организация канала </a:t>
                      </a:r>
                      <a:r>
                        <a:rPr lang="en-US" sz="9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L3</a:t>
                      </a:r>
                      <a:endParaRPr lang="en-US" sz="9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25 000 </a:t>
                      </a:r>
                      <a:r>
                        <a:rPr lang="ru-RU" sz="900" b="1" dirty="0" err="1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руб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375 000руб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err="1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Безлимит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13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дней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93979" y="3158718"/>
            <a:ext cx="6609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Подключение всех терминалов  в групповой канал</a:t>
            </a:r>
            <a:endParaRPr lang="en-US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39" y="2258471"/>
            <a:ext cx="125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* Не является публичной офертой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C530D51C-18DA-40BB-AE9B-9A7245D4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-4536"/>
            <a:ext cx="7321551" cy="661039"/>
          </a:xfrm>
        </p:spPr>
        <p:txBody>
          <a:bodyPr/>
          <a:lstStyle/>
          <a:p>
            <a:r>
              <a:rPr lang="ru-RU" sz="1800" dirty="0" smtClean="0"/>
              <a:t>ПЛАНЫ :</a:t>
            </a:r>
            <a:br>
              <a:rPr lang="ru-RU" sz="1800" dirty="0" smtClean="0"/>
            </a:br>
            <a:r>
              <a:rPr lang="ru-RU" sz="1800" dirty="0" smtClean="0"/>
              <a:t>СПУТНИК </a:t>
            </a:r>
            <a:r>
              <a:rPr lang="ru-RU" sz="1800" dirty="0" smtClean="0"/>
              <a:t>СВЯЗИ И ВЕЩАНИЯ ЯМАЛ-502 </a:t>
            </a:r>
            <a:r>
              <a:rPr lang="en-US" sz="1800" dirty="0" smtClean="0"/>
              <a:t>~ </a:t>
            </a:r>
            <a:r>
              <a:rPr lang="ru-RU" sz="1800" dirty="0" smtClean="0"/>
              <a:t>К 2027 ГОДУ</a:t>
            </a:r>
            <a:endParaRPr lang="ru-RU" sz="1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CA6D797-4F96-4443-B68A-994110A62F29}"/>
              </a:ext>
            </a:extLst>
          </p:cNvPr>
          <p:cNvSpPr/>
          <p:nvPr/>
        </p:nvSpPr>
        <p:spPr>
          <a:xfrm>
            <a:off x="488542" y="1003251"/>
            <a:ext cx="4231640" cy="1645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AAD5BCED-0270-4DC7-A816-FB5E304DC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-171" r="23788" b="75523"/>
          <a:stretch/>
        </p:blipFill>
        <p:spPr>
          <a:xfrm>
            <a:off x="6724" y="3421849"/>
            <a:ext cx="9150723" cy="1345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578F9E2-288A-4CA0-8FD2-4F60FCBC6373}"/>
              </a:ext>
            </a:extLst>
          </p:cNvPr>
          <p:cNvSpPr txBox="1"/>
          <p:nvPr/>
        </p:nvSpPr>
        <p:spPr>
          <a:xfrm>
            <a:off x="5053929" y="2904038"/>
            <a:ext cx="772969" cy="461665"/>
          </a:xfrm>
          <a:prstGeom prst="rect">
            <a:avLst/>
          </a:prstGeom>
          <a:solidFill>
            <a:srgbClr val="0A9E5F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Ямал-502</a:t>
            </a:r>
            <a:endParaRPr lang="en-US" sz="12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90</a:t>
            </a: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°</a:t>
            </a:r>
            <a:r>
              <a:rPr lang="ru-RU" sz="12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в.д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597C82-52FC-4094-932E-BC312FC7E856}"/>
              </a:ext>
            </a:extLst>
          </p:cNvPr>
          <p:cNvSpPr txBox="1"/>
          <p:nvPr/>
        </p:nvSpPr>
        <p:spPr>
          <a:xfrm>
            <a:off x="3195234" y="2923245"/>
            <a:ext cx="772969" cy="461665"/>
          </a:xfrm>
          <a:prstGeom prst="rect">
            <a:avLst/>
          </a:prstGeom>
          <a:solidFill>
            <a:srgbClr val="8E4FBB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Ямал-</a:t>
            </a:r>
            <a:r>
              <a:rPr lang="en-US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601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49°в.д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862D6640-3054-4847-ACC2-CC7346F1E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43464">
            <a:off x="1058679" y="2770330"/>
            <a:ext cx="1441344" cy="8726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Plus 3">
            <a:extLst>
              <a:ext uri="{FF2B5EF4-FFF2-40B4-BE49-F238E27FC236}">
                <a16:creationId xmlns="" xmlns:a16="http://schemas.microsoft.com/office/drawing/2014/main" id="{D1889056-2D09-471B-AC7B-0DC5BAA56B53}"/>
              </a:ext>
            </a:extLst>
          </p:cNvPr>
          <p:cNvSpPr/>
          <p:nvPr/>
        </p:nvSpPr>
        <p:spPr>
          <a:xfrm>
            <a:off x="4182243" y="2830160"/>
            <a:ext cx="678687" cy="678687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 descr="https://catherineasquithgallery.com/uploads/posts/2021-03/1614565122_62-p-kartinka-samoleta-na-belom-fone-70.jpg">
            <a:extLst>
              <a:ext uri="{FF2B5EF4-FFF2-40B4-BE49-F238E27FC236}">
                <a16:creationId xmlns="" xmlns:a16="http://schemas.microsoft.com/office/drawing/2014/main" id="{E0F0127F-1B0F-4722-BD85-6A2C6779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43" y="4390194"/>
            <a:ext cx="91438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catherineasquithgallery.com/uploads/posts/2021-03/1614595127_2-p-poezd-na-belom-fone-2.png">
            <a:extLst>
              <a:ext uri="{FF2B5EF4-FFF2-40B4-BE49-F238E27FC236}">
                <a16:creationId xmlns="" xmlns:a16="http://schemas.microsoft.com/office/drawing/2014/main" id="{7928F315-0C84-47C3-A2AB-3E7E9513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98" y="3774852"/>
            <a:ext cx="947413" cy="42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tatic.tildacdn.com/tild6666-3932-4165-b635-616639633964/__.png">
            <a:extLst>
              <a:ext uri="{FF2B5EF4-FFF2-40B4-BE49-F238E27FC236}">
                <a16:creationId xmlns="" xmlns:a16="http://schemas.microsoft.com/office/drawing/2014/main" id="{51F3E18F-57E1-4B94-8033-4D0D8A0A6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43" y="3591409"/>
            <a:ext cx="960824" cy="5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moysidistravel.com/wp-content/uploads/2018/11/coach.png">
            <a:extLst>
              <a:ext uri="{FF2B5EF4-FFF2-40B4-BE49-F238E27FC236}">
                <a16:creationId xmlns="" xmlns:a16="http://schemas.microsoft.com/office/drawing/2014/main" id="{580A5478-2CCF-441A-9D63-E3776BED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19" y="3741696"/>
            <a:ext cx="951945" cy="6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99EBF96-71C3-4BAE-B821-358A9E482AF7}"/>
              </a:ext>
            </a:extLst>
          </p:cNvPr>
          <p:cNvSpPr/>
          <p:nvPr/>
        </p:nvSpPr>
        <p:spPr>
          <a:xfrm>
            <a:off x="529475" y="979648"/>
            <a:ext cx="40585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 Ямал-502 </a:t>
            </a: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создается с целью развития бизнеса по предоставлению спутниковых широкополосных услуг в северных регионах страны, Восточной Сибири и на Дальнем Востоке в </a:t>
            </a:r>
            <a:r>
              <a:rPr lang="ru-RU" sz="11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Ka</a:t>
            </a: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-диапазоне для массового пользователя и оказания услуг связи на подвижных объектах: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воздушный транспорт;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морской транспорт; 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автомобильный транспорт; 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железнодорожный транспорт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C4E0722-3E8A-4CA3-9BD3-3931E6A31A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55880">
            <a:off x="5910792" y="2686412"/>
            <a:ext cx="2433392" cy="901808"/>
          </a:xfrm>
          <a:prstGeom prst="rect">
            <a:avLst/>
          </a:prstGeom>
        </p:spPr>
      </p:pic>
      <p:pic>
        <p:nvPicPr>
          <p:cNvPr id="22" name="Picture 2" descr="https://www.renderhub.com/arqart/icebreaker-fesco-sakhalin/icebreaker-fesco-sakhalin-01.jpg">
            <a:extLst>
              <a:ext uri="{FF2B5EF4-FFF2-40B4-BE49-F238E27FC236}">
                <a16:creationId xmlns="" xmlns:a16="http://schemas.microsoft.com/office/drawing/2014/main" id="{F35D3B58-546E-46D8-825B-249C91C4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9500" l="12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66" y="3365703"/>
            <a:ext cx="654639" cy="40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883187" y="1231753"/>
            <a:ext cx="29806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КБ СПКА совместно </a:t>
            </a: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с </a:t>
            </a:r>
            <a:r>
              <a:rPr lang="ru-RU" sz="11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НИИ Радио ведут </a:t>
            </a:r>
            <a:r>
              <a:rPr lang="ru-RU" sz="1100" dirty="0">
                <a:solidFill>
                  <a:srgbClr val="0070C0"/>
                </a:solidFill>
                <a:latin typeface="Arial Narrow" panose="020B0606020202030204" pitchFamily="34" charset="0"/>
              </a:rPr>
              <a:t>разработку гибкой цифровой полезной </a:t>
            </a:r>
            <a:r>
              <a:rPr lang="ru-RU" sz="11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нагрузки. </a:t>
            </a:r>
          </a:p>
          <a:p>
            <a:endParaRPr lang="ru-RU" sz="1050" dirty="0" smtClean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endParaRPr lang="ru-RU" sz="1050" dirty="0" smtClean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0079C2"/>
                </a:solidFill>
                <a:latin typeface="Arial Narrow"/>
              </a:rPr>
              <a:t>ВПЕРВЫЕ БУДЕТ СОЗДАН СПУТНИК ДАННОГО КЛАССА НА ОТЕЧЕСТВЕННОЙ ЭЛЕКТРОННО-КОМПОНЕНТНОЙ БАЗЕ</a:t>
            </a:r>
            <a:endParaRPr lang="ru-RU" sz="1100" b="1" dirty="0">
              <a:solidFill>
                <a:srgbClr val="0079C2"/>
              </a:solidFill>
              <a:latin typeface="Arial Narrow"/>
            </a:endParaRPr>
          </a:p>
        </p:txBody>
      </p:sp>
      <p:pic>
        <p:nvPicPr>
          <p:cNvPr id="24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16" y="1779050"/>
            <a:ext cx="670500" cy="6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15" y="1128304"/>
            <a:ext cx="718061" cy="62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9029E2A5-97F1-4D56-881A-A72DC54880F4}"/>
              </a:ext>
            </a:extLst>
          </p:cNvPr>
          <p:cNvCxnSpPr>
            <a:cxnSpLocks/>
          </p:cNvCxnSpPr>
          <p:nvPr/>
        </p:nvCxnSpPr>
        <p:spPr bwMode="auto">
          <a:xfrm>
            <a:off x="4969167" y="1818331"/>
            <a:ext cx="1440873" cy="0"/>
          </a:xfrm>
          <a:prstGeom prst="line">
            <a:avLst/>
          </a:prstGeom>
          <a:ln w="12700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2358" y="4892722"/>
            <a:ext cx="300251" cy="16377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213483"/>
              </p:ext>
            </p:extLst>
          </p:nvPr>
        </p:nvGraphicFramePr>
        <p:xfrm>
          <a:off x="357188" y="1048929"/>
          <a:ext cx="6400800" cy="16102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62340"/>
                <a:gridCol w="1474421"/>
                <a:gridCol w="2264039"/>
              </a:tblGrid>
              <a:tr h="405386">
                <a:tc>
                  <a:txBody>
                    <a:bodyPr/>
                    <a:lstStyle/>
                    <a:p>
                      <a:pPr marL="0" algn="l" defTabSz="132019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31343" marR="31343" marT="0" marB="0" anchor="ctr"/>
                </a:tc>
                <a:tc>
                  <a:txBody>
                    <a:bodyPr/>
                    <a:lstStyle/>
                    <a:p>
                      <a:pPr marL="0" algn="ctr" defTabSz="132019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Ku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31343" marR="3134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32019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Ka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31343" marR="31343" marT="0" marB="0" anchor="ctr"/>
                </a:tc>
              </a:tr>
              <a:tr h="278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Скорости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l" defTabSz="13201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10 - 20 Мбит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с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l" defTabSz="13201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100 - 200 Мбит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с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</a:tr>
              <a:tr h="278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Габариты терминалов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indent="0" algn="l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          1 м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indent="0" algn="l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0.75 - 1.2 м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</a:tr>
              <a:tr h="369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Стоимость 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индивидуального  терминала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indent="0" algn="l">
                        <a:spcAft>
                          <a:spcPts val="0"/>
                        </a:spcAft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~ 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100 тыс. руб.*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indent="0" algn="l">
                        <a:spcAft>
                          <a:spcPts val="0"/>
                        </a:spcAft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~ 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80 тыс. </a:t>
                      </a:r>
                      <a:r>
                        <a:rPr kumimoji="0" lang="ru-RU" sz="12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руб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*. 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</a:tr>
              <a:tr h="278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Стоимость 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мегабайта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indent="0" algn="l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от 25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коп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  <a:tc>
                  <a:txBody>
                    <a:bodyPr/>
                    <a:lstStyle/>
                    <a:p>
                      <a:pPr marL="457200" indent="0" algn="l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от 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коп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1791" marR="41791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07"/>
          <a:stretch/>
        </p:blipFill>
        <p:spPr>
          <a:xfrm>
            <a:off x="1701564" y="2798451"/>
            <a:ext cx="1838438" cy="1367773"/>
          </a:xfrm>
          <a:prstGeom prst="rect">
            <a:avLst/>
          </a:prstGeom>
        </p:spPr>
      </p:pic>
      <p:pic>
        <p:nvPicPr>
          <p:cNvPr id="7" name="Picture 2" descr="http://www.gazpromcosmos.ru/upload/gil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48" y="2822639"/>
            <a:ext cx="2456772" cy="163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409" y="1149219"/>
            <a:ext cx="1892423" cy="320383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612952"/>
              </p:ext>
            </p:extLst>
          </p:nvPr>
        </p:nvGraphicFramePr>
        <p:xfrm>
          <a:off x="333787" y="2672849"/>
          <a:ext cx="6412431" cy="304800"/>
        </p:xfrm>
        <a:graphic>
          <a:graphicData uri="http://schemas.openxmlformats.org/drawingml/2006/table">
            <a:tbl>
              <a:tblPr/>
              <a:tblGrid>
                <a:gridCol w="6412431"/>
              </a:tblGrid>
              <a:tr h="277015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j-ea"/>
                          <a:cs typeface="Arial" panose="020B0604020202020204" pitchFamily="34" charset="0"/>
                        </a:rPr>
                        <a:t>Кол-во ТСР </a:t>
                      </a: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j-ea"/>
                          <a:cs typeface="Arial" panose="020B0604020202020204" pitchFamily="34" charset="0"/>
                        </a:rPr>
                        <a:t>IP 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j-ea"/>
                          <a:cs typeface="Arial" panose="020B0604020202020204" pitchFamily="34" charset="0"/>
                        </a:rPr>
                        <a:t>сессий</a:t>
                      </a: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j-ea"/>
                          <a:cs typeface="Arial" panose="020B0604020202020204" pitchFamily="34" charset="0"/>
                        </a:rPr>
                        <a:t>                                                </a:t>
                      </a: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j-ea"/>
                          <a:cs typeface="Arial" panose="020B0604020202020204" pitchFamily="34" charset="0"/>
                        </a:rPr>
                        <a:t>100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j-ea"/>
                          <a:cs typeface="Arial" panose="020B0604020202020204" pitchFamily="34" charset="0"/>
                        </a:rPr>
                        <a:t>0                                    2500                                               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Заголовок 4"/>
          <p:cNvSpPr txBox="1">
            <a:spLocks/>
          </p:cNvSpPr>
          <p:nvPr/>
        </p:nvSpPr>
        <p:spPr>
          <a:xfrm>
            <a:off x="1703388" y="0"/>
            <a:ext cx="7279699" cy="6807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endParaRPr lang="en-US" sz="1800" dirty="0" smtClean="0">
              <a:cs typeface="Arial" panose="020B0604020202020204" pitchFamily="34" charset="0"/>
            </a:endParaRPr>
          </a:p>
          <a:p>
            <a:r>
              <a:rPr lang="ru-RU" sz="1800" dirty="0" smtClean="0">
                <a:cs typeface="Arial" panose="020B0604020202020204" pitchFamily="34" charset="0"/>
              </a:rPr>
              <a:t>ЭВОЛЮЦИЯ СПУТНИКОВОЙ СВЯЗИ:  </a:t>
            </a:r>
          </a:p>
          <a:p>
            <a:r>
              <a:rPr lang="ru-RU" sz="1800" dirty="0" smtClean="0">
                <a:cs typeface="Arial" panose="020B0604020202020204" pitchFamily="34" charset="0"/>
              </a:rPr>
              <a:t>СРАВНЕНИЕ </a:t>
            </a:r>
            <a:r>
              <a:rPr lang="ru-RU" sz="1800" dirty="0">
                <a:cs typeface="Arial" panose="020B0604020202020204" pitchFamily="34" charset="0"/>
              </a:rPr>
              <a:t>УСЛУГ ШИРОКОЛОСНОГО </a:t>
            </a:r>
            <a:r>
              <a:rPr lang="ru-RU" sz="1800" dirty="0" smtClean="0">
                <a:cs typeface="Arial" panose="020B0604020202020204" pitchFamily="34" charset="0"/>
              </a:rPr>
              <a:t>ДОСТУПА В </a:t>
            </a:r>
            <a:r>
              <a:rPr lang="ru-RU" sz="1800" dirty="0">
                <a:cs typeface="Arial" panose="020B0604020202020204" pitchFamily="34" charset="0"/>
              </a:rPr>
              <a:t>KU- И KA-ДИАПАЗОНАХ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93"/>
          <a:stretch/>
        </p:blipFill>
        <p:spPr>
          <a:xfrm>
            <a:off x="1363101" y="3715796"/>
            <a:ext cx="1838438" cy="720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507" y="4305476"/>
            <a:ext cx="884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Цены и наличие необходимо уточнять непосредственно перед заключением договора.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Заказ  оборудования через  сайт 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gazpromcosmos.ru</a:t>
            </a:r>
            <a:endParaRPr lang="ru-RU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8EE12DB9-CDA9-446E-9A82-DD5545671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0" r="46568"/>
          <a:stretch/>
        </p:blipFill>
        <p:spPr>
          <a:xfrm>
            <a:off x="4567561" y="0"/>
            <a:ext cx="45764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8D63377-D1B3-4B8F-9CBC-5425690ABF81}"/>
              </a:ext>
            </a:extLst>
          </p:cNvPr>
          <p:cNvSpPr/>
          <p:nvPr/>
        </p:nvSpPr>
        <p:spPr>
          <a:xfrm>
            <a:off x="0" y="792333"/>
            <a:ext cx="4572001" cy="4351168"/>
          </a:xfrm>
          <a:prstGeom prst="rect">
            <a:avLst/>
          </a:prstGeom>
          <a:solidFill>
            <a:srgbClr val="0079C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4C786D1-5FF2-4883-A17A-6B337D577504}"/>
              </a:ext>
            </a:extLst>
          </p:cNvPr>
          <p:cNvSpPr/>
          <p:nvPr/>
        </p:nvSpPr>
        <p:spPr>
          <a:xfrm>
            <a:off x="629842" y="2121626"/>
            <a:ext cx="370403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22</a:t>
            </a:r>
            <a:r>
              <a:rPr lang="en-US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ГОД</a:t>
            </a:r>
          </a:p>
          <a:p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ГАРАНТИРОВАННАЯ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СКОРОСТЬ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НЕГАРАНТИРОВАННОМ КАНАЛЕ</a:t>
            </a:r>
            <a:r>
              <a:rPr lang="en-US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2000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УСПЕШНЫЙ ПРОЕКТ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524713" y="4665442"/>
            <a:ext cx="1518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</a:t>
            </a:r>
            <a:r>
              <a:rPr lang="en-US" sz="7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7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792332"/>
            <a:ext cx="4567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1699201" y="0"/>
            <a:ext cx="7279699" cy="7304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cs typeface="Arial" panose="020B0604020202020204" pitchFamily="34" charset="0"/>
              </a:rPr>
              <a:t>ПОДКЛЮЧЕНИЕ КЛИЕНТА – КОММЕРЧЕСКИЙ БАНК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7187" y="1094346"/>
            <a:ext cx="649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Задача :</a:t>
            </a:r>
          </a:p>
          <a:p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Подключение </a:t>
            </a:r>
            <a:r>
              <a:rPr lang="en-US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0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региональных операционных касс</a:t>
            </a:r>
          </a:p>
          <a:p>
            <a:pPr marL="342900" indent="-16351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</a:t>
            </a: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7 -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резервный канал </a:t>
            </a:r>
          </a:p>
          <a:p>
            <a:pPr marL="342900" indent="-163513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13 -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основной канал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37187" y="2448780"/>
            <a:ext cx="64908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Как было:</a:t>
            </a: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Узкий канал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передачи данных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на объектах</a:t>
            </a: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Не везде есть доступ к внешней сети</a:t>
            </a: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Отсутствие контроля со стороны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центрального офиса</a:t>
            </a:r>
            <a:endParaRPr lang="ru-RU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Частые перерывы связи на объектах</a:t>
            </a: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Высокий </a:t>
            </a:r>
            <a:r>
              <a:rPr lang="ru-RU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риск утечки конфиденциальной информации </a:t>
            </a:r>
            <a:endParaRPr lang="ru-RU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792" y="3766950"/>
            <a:ext cx="2674425" cy="718639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501464" y="3825810"/>
            <a:ext cx="2479861" cy="54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68" rIns="91344" bIns="45668" anchor="ctr"/>
          <a:lstStyle/>
          <a:p>
            <a:pPr marL="0" lvl="1" eaLnBrk="0" hangingPunct="0"/>
            <a:r>
              <a:rPr lang="ru-RU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СПУТНИКОВЫЕ ТЕРМИНАЛЫ ОТ 0,75 М</a:t>
            </a:r>
          </a:p>
          <a:p>
            <a:pPr marL="0" lvl="1" eaLnBrk="0" hangingPunct="0"/>
            <a:endParaRPr lang="ru-RU" sz="1100" b="1" dirty="0" smtClean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1" eaLnBrk="0" hangingPunct="0"/>
            <a:r>
              <a:rPr lang="ru-RU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СТОИМОСТЬ: 0,75 М ОТ </a:t>
            </a:r>
            <a:r>
              <a:rPr lang="en-US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80</a:t>
            </a:r>
            <a:r>
              <a:rPr lang="ru-RU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ТЫС. РУБ.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86478" y="1352806"/>
            <a:ext cx="4924104" cy="2396923"/>
            <a:chOff x="563923" y="844898"/>
            <a:chExt cx="8736980" cy="4252931"/>
          </a:xfrm>
        </p:grpSpPr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2391" y="975427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0" name="Picture 6" descr="http://refleader.ru/files/2/fb4b2342d55dde6c6a6aeb1afae04a40.html_files/1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390" y="2525213"/>
              <a:ext cx="1324501" cy="13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Прямая со стрелкой 16"/>
            <p:cNvCxnSpPr/>
            <p:nvPr/>
          </p:nvCxnSpPr>
          <p:spPr>
            <a:xfrm>
              <a:off x="5797131" y="2727084"/>
              <a:ext cx="1074031" cy="133630"/>
            </a:xfrm>
            <a:prstGeom prst="straightConnector1">
              <a:avLst/>
            </a:prstGeom>
            <a:ln w="25400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5825026" y="1999340"/>
              <a:ext cx="933428" cy="525875"/>
            </a:xfrm>
            <a:prstGeom prst="straightConnector1">
              <a:avLst/>
            </a:prstGeom>
            <a:ln w="25400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>
              <a:stCxn id="1030" idx="0"/>
            </p:cNvCxnSpPr>
            <p:nvPr/>
          </p:nvCxnSpPr>
          <p:spPr>
            <a:xfrm flipV="1">
              <a:off x="5572642" y="1586599"/>
              <a:ext cx="252384" cy="938614"/>
            </a:xfrm>
            <a:prstGeom prst="straightConnector1">
              <a:avLst/>
            </a:prstGeom>
            <a:ln w="25400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31" idx="3"/>
            </p:cNvCxnSpPr>
            <p:nvPr/>
          </p:nvCxnSpPr>
          <p:spPr>
            <a:xfrm flipH="1" flipV="1">
              <a:off x="4483590" y="1716822"/>
              <a:ext cx="957549" cy="736281"/>
            </a:xfrm>
            <a:prstGeom prst="straightConnector1">
              <a:avLst/>
            </a:prstGeom>
            <a:ln w="25400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H="1">
              <a:off x="3638573" y="2605870"/>
              <a:ext cx="1761440" cy="384558"/>
            </a:xfrm>
            <a:prstGeom prst="straightConnector1">
              <a:avLst/>
            </a:prstGeom>
            <a:ln w="25400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056877" y="4073897"/>
              <a:ext cx="4238622" cy="102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Центральный узел сети. </a:t>
              </a:r>
            </a:p>
            <a:p>
              <a:r>
                <a:rPr lang="ru-RU" sz="1050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Может быть расположен на стороне </a:t>
              </a:r>
              <a:endParaRPr lang="en-US" sz="1050" i="1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  <a:p>
              <a:r>
                <a:rPr lang="ru-RU" sz="1050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ГКС – МО, г. Щелково  </a:t>
              </a:r>
            </a:p>
          </p:txBody>
        </p:sp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651" y="2420598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168" y="1121017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1340" y="1280511"/>
              <a:ext cx="790279" cy="11034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2018115" y="1228059"/>
              <a:ext cx="1629072" cy="450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Филиал 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20668" y="844898"/>
              <a:ext cx="1467555" cy="450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Филиал 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16874" y="1455794"/>
              <a:ext cx="1611596" cy="45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Филиал 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4376" y="2735206"/>
              <a:ext cx="1566527" cy="45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Филиал 4</a:t>
              </a:r>
            </a:p>
          </p:txBody>
        </p:sp>
        <p:pic>
          <p:nvPicPr>
            <p:cNvPr id="4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0953" y="2565375"/>
              <a:ext cx="853422" cy="11916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563923" y="1723065"/>
              <a:ext cx="2435046" cy="1064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Центральный офис</a:t>
              </a:r>
            </a:p>
            <a:p>
              <a:r>
                <a:rPr lang="ru-RU" sz="1100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Клиента/Выход в Интернет</a:t>
              </a:r>
              <a:endParaRPr lang="ru-RU" sz="1100" b="1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2639616" y="3725386"/>
              <a:ext cx="2520320" cy="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070592" y="3335496"/>
              <a:ext cx="1972575" cy="45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Наземный канал</a:t>
              </a:r>
            </a:p>
          </p:txBody>
        </p:sp>
      </p:grp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85264"/>
              </p:ext>
            </p:extLst>
          </p:nvPr>
        </p:nvGraphicFramePr>
        <p:xfrm>
          <a:off x="5273780" y="1137547"/>
          <a:ext cx="3627623" cy="334804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814677"/>
                <a:gridCol w="1812946"/>
              </a:tblGrid>
              <a:tr h="26306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3366"/>
                    </a:solidFill>
                  </a:tcPr>
                </a:tc>
              </a:tr>
              <a:tr h="14109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Самая распространенная топология построения сетей.</a:t>
                      </a:r>
                    </a:p>
                  </a:txBody>
                  <a:tcPr marL="68580" marR="68580" marT="34290" marB="34290"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Прием-передача сигнала между филиалами ведется в два скачка: </a:t>
                      </a:r>
                      <a:r>
                        <a:rPr lang="ru-RU" sz="1100" dirty="0" err="1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СтСС</a:t>
                      </a:r>
                      <a:r>
                        <a:rPr lang="ru-RU" sz="11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Спутник – ЦУС, ЦУС – Спутник – </a:t>
                      </a:r>
                      <a:r>
                        <a:rPr lang="ru-RU" sz="1100" dirty="0" err="1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СтСС</a:t>
                      </a:r>
                      <a:r>
                        <a:rPr lang="ru-RU" sz="11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 Возможная задержка голоса на 1 сек и более при связи между филиалами(!). </a:t>
                      </a:r>
                      <a:endParaRPr lang="ru-RU" sz="11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4135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Возможно динамическое перераспределение выделенного спутникового ресурса.</a:t>
                      </a:r>
                    </a:p>
                  </a:txBody>
                  <a:tcPr marL="68580" marR="68580" marT="34290" marB="34290"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32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Станции в филиалах могут иметь небольшие антенны и слабые передатчики за счет применения в центре АС большого диаметра.</a:t>
                      </a:r>
                    </a:p>
                  </a:txBody>
                  <a:tcPr marL="68580" marR="68580" marT="34290" marB="34290"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7" y="2479897"/>
            <a:ext cx="675723" cy="675723"/>
          </a:xfrm>
          <a:prstGeom prst="rect">
            <a:avLst/>
          </a:prstGeom>
        </p:spPr>
      </p:pic>
      <p:sp>
        <p:nvSpPr>
          <p:cNvPr id="41" name="Заголовок 4"/>
          <p:cNvSpPr txBox="1">
            <a:spLocks/>
          </p:cNvSpPr>
          <p:nvPr/>
        </p:nvSpPr>
        <p:spPr>
          <a:xfrm>
            <a:off x="1703388" y="0"/>
            <a:ext cx="7260136" cy="75142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cs typeface="Arial" panose="020B0604020202020204" pitchFamily="34" charset="0"/>
              </a:rPr>
              <a:t>ТОПОЛОГИЯ ЗВЕЗДА (ГРУППОВОЙ КАНАЛ): </a:t>
            </a:r>
          </a:p>
          <a:p>
            <a:r>
              <a:rPr lang="ru-RU" sz="1800" dirty="0" smtClean="0">
                <a:cs typeface="Arial" panose="020B0604020202020204" pitchFamily="34" charset="0"/>
              </a:rPr>
              <a:t>ОДИН КАНАЛ- НА ВСЕ ТЕРМИНАЛЫ (КАССЫ)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313483" y="722620"/>
            <a:ext cx="1872991" cy="90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68" rIns="91344" bIns="45668" anchor="ctr"/>
          <a:lstStyle/>
          <a:p>
            <a:pPr marL="0" lvl="1" eaLnBrk="0" hangingPunct="0"/>
            <a:r>
              <a:rPr lang="ru-RU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платформе </a:t>
            </a:r>
            <a:r>
              <a:rPr lang="en-US" sz="11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Gilat</a:t>
            </a:r>
            <a:r>
              <a:rPr lang="en-US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0" lvl="1" eaLnBrk="0" hangingPunct="0"/>
            <a:r>
              <a:rPr lang="ru-RU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Организация канала на уровнях  </a:t>
            </a:r>
            <a:r>
              <a:rPr lang="en-US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L2</a:t>
            </a:r>
            <a:r>
              <a:rPr lang="ru-RU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или</a:t>
            </a:r>
            <a:r>
              <a:rPr lang="en-US" sz="11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L3</a:t>
            </a:r>
            <a:endParaRPr lang="ru-RU" sz="1100" b="1" dirty="0" smtClean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1701800" y="0"/>
            <a:ext cx="7343509" cy="6270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cs typeface="Arial" panose="020B0604020202020204" pitchFamily="34" charset="0"/>
              </a:rPr>
              <a:t>РЕАЛИЗОВАННОЕ РЕШЕНИЕ </a:t>
            </a:r>
            <a:r>
              <a:rPr lang="ru-RU" sz="1800" dirty="0" smtClean="0">
                <a:cs typeface="Arial" panose="020B0604020202020204" pitchFamily="34" charset="0"/>
              </a:rPr>
              <a:t>:</a:t>
            </a:r>
          </a:p>
          <a:p>
            <a:r>
              <a:rPr lang="ru-RU" sz="1800" dirty="0" smtClean="0">
                <a:cs typeface="Arial" panose="020B0604020202020204" pitchFamily="34" charset="0"/>
              </a:rPr>
              <a:t> 30 </a:t>
            </a:r>
            <a:r>
              <a:rPr lang="ru-RU" sz="1800" dirty="0" smtClean="0">
                <a:cs typeface="Arial" panose="020B0604020202020204" pitchFamily="34" charset="0"/>
              </a:rPr>
              <a:t>ОБЪЕКТОВ В ГРУППОВОМ КАНАЛЕ</a:t>
            </a:r>
            <a:endParaRPr lang="ru-RU" sz="1600" dirty="0">
              <a:cs typeface="Arial" panose="020B0604020202020204" pitchFamily="34" charset="0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3284753" y="1222397"/>
            <a:ext cx="5559283" cy="3203044"/>
            <a:chOff x="3318046" y="1100597"/>
            <a:chExt cx="5825953" cy="3393156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8046" y="1100597"/>
              <a:ext cx="5825953" cy="3159169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3668752" y="3311187"/>
              <a:ext cx="4965852" cy="1182566"/>
              <a:chOff x="433137" y="3671348"/>
              <a:chExt cx="5665155" cy="1284317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536264" y="3671348"/>
                <a:ext cx="1100032" cy="4957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dirty="0" smtClean="0">
                    <a:latin typeface="Arial Narrow" panose="020B0606020202030204" pitchFamily="34" charset="0"/>
                  </a:rPr>
                  <a:t>СЕТЬ СВЯЗИ </a:t>
                </a:r>
              </a:p>
              <a:p>
                <a:pPr algn="ctr"/>
                <a:r>
                  <a:rPr lang="ru-RU" sz="1050" dirty="0" smtClean="0">
                    <a:latin typeface="Arial Narrow" panose="020B0606020202030204" pitchFamily="34" charset="0"/>
                  </a:rPr>
                  <a:t>БАНКА</a:t>
                </a:r>
                <a:endParaRPr lang="ru-RU" sz="105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4571999" y="3795104"/>
                <a:ext cx="1526293" cy="5188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dirty="0" smtClean="0">
                    <a:latin typeface="Arial Narrow" panose="020B0606020202030204" pitchFamily="34" charset="0"/>
                  </a:rPr>
                  <a:t>ОПЕРАЦИОННЫЕ КАССЫ В НЕБОЛЬШИХ ПОСЕЛКАХ </a:t>
                </a:r>
                <a:endParaRPr lang="ru-RU" sz="9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33137" y="4530748"/>
                <a:ext cx="185630" cy="4249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42427" y="4446366"/>
                <a:ext cx="165004" cy="4249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75" name="Прямоугольник 74"/>
          <p:cNvSpPr/>
          <p:nvPr/>
        </p:nvSpPr>
        <p:spPr>
          <a:xfrm>
            <a:off x="280735" y="2548302"/>
            <a:ext cx="30040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Решенные задачи:</a:t>
            </a:r>
          </a:p>
          <a:p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Подключение и передача данных в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корпоративную сеть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Банка, в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том числе, работа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с внутренними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приложениями</a:t>
            </a:r>
            <a:b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ru-RU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Сохранность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конфиденциальной информации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банка</a:t>
            </a:r>
          </a:p>
          <a:p>
            <a:endParaRPr lang="ru-RU" sz="1400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0735" y="1321962"/>
            <a:ext cx="4972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Стоимость решения на </a:t>
            </a:r>
            <a:r>
              <a:rPr lang="en-US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0 объектов: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Оборудование (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0 комплектов) – 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2 400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тыс.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руб.</a:t>
            </a:r>
            <a:endParaRPr lang="ru-RU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Ежемесячный платеж за 20 Мбит/с - 500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тыс.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руб. </a:t>
            </a:r>
            <a:endParaRPr lang="ru-RU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5719" y="831256"/>
            <a:ext cx="3876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Arial" panose="020B0604020202020204" pitchFamily="34" charset="0"/>
              </a:rPr>
              <a:t>СТЫК НА ММТС-5, ММТС-10, ММТС-9</a:t>
            </a:r>
            <a:endParaRPr lang="ru-RU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8D63377-D1B3-4B8F-9CBC-5425690ABF81}"/>
              </a:ext>
            </a:extLst>
          </p:cNvPr>
          <p:cNvSpPr/>
          <p:nvPr/>
        </p:nvSpPr>
        <p:spPr>
          <a:xfrm>
            <a:off x="0" y="792333"/>
            <a:ext cx="4572001" cy="4351168"/>
          </a:xfrm>
          <a:prstGeom prst="rect">
            <a:avLst/>
          </a:prstGeom>
          <a:solidFill>
            <a:srgbClr val="0079C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524713" y="4665442"/>
            <a:ext cx="1518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</a:t>
            </a:r>
            <a:r>
              <a:rPr lang="en-US" sz="7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7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792332"/>
            <a:ext cx="4567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4C786D1-5FF2-4883-A17A-6B337D577504}"/>
              </a:ext>
            </a:extLst>
          </p:cNvPr>
          <p:cNvSpPr/>
          <p:nvPr/>
        </p:nvSpPr>
        <p:spPr>
          <a:xfrm>
            <a:off x="226881" y="2121626"/>
            <a:ext cx="3773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Бабкина Юлия Анатольевна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Тел.: </a:t>
            </a:r>
            <a:r>
              <a:rPr lang="en-U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+7 (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916</a:t>
            </a:r>
            <a:r>
              <a:rPr lang="en-U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 150-85-96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Babkina_ya@gazprom-spacesystems.ru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0113" y="817087"/>
            <a:ext cx="8441446" cy="3968201"/>
            <a:chOff x="1132740" y="1398634"/>
            <a:chExt cx="9154372" cy="4204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93" r="7683" b="3741"/>
            <a:stretch/>
          </p:blipFill>
          <p:spPr>
            <a:xfrm>
              <a:off x="1132740" y="1398634"/>
              <a:ext cx="9154372" cy="420458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8" name="Oval 8"/>
            <p:cNvSpPr/>
            <p:nvPr/>
          </p:nvSpPr>
          <p:spPr>
            <a:xfrm>
              <a:off x="5719291" y="1650223"/>
              <a:ext cx="362739" cy="362739"/>
            </a:xfrm>
            <a:prstGeom prst="ellipse">
              <a:avLst/>
            </a:prstGeom>
            <a:solidFill>
              <a:srgbClr val="E6830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Ku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9" name="Oval 10"/>
            <p:cNvSpPr/>
            <p:nvPr/>
          </p:nvSpPr>
          <p:spPr>
            <a:xfrm>
              <a:off x="8273987" y="2055685"/>
              <a:ext cx="362739" cy="362739"/>
            </a:xfrm>
            <a:prstGeom prst="ellipse">
              <a:avLst/>
            </a:prstGeom>
            <a:solidFill>
              <a:srgbClr val="0072BA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Ku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Oval 11"/>
            <p:cNvSpPr/>
            <p:nvPr/>
          </p:nvSpPr>
          <p:spPr>
            <a:xfrm>
              <a:off x="7850793" y="2055684"/>
              <a:ext cx="362739" cy="362739"/>
            </a:xfrm>
            <a:prstGeom prst="ellipse">
              <a:avLst/>
            </a:prstGeom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C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11" name="Oval 12"/>
            <p:cNvSpPr/>
            <p:nvPr/>
          </p:nvSpPr>
          <p:spPr>
            <a:xfrm>
              <a:off x="3687989" y="3914088"/>
              <a:ext cx="362739" cy="36273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Ku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12" name="Oval 13"/>
            <p:cNvSpPr/>
            <p:nvPr/>
          </p:nvSpPr>
          <p:spPr>
            <a:xfrm>
              <a:off x="6779944" y="3855717"/>
              <a:ext cx="362739" cy="362739"/>
            </a:xfrm>
            <a:prstGeom prst="ellipse">
              <a:avLst/>
            </a:prstGeom>
            <a:solidFill>
              <a:srgbClr val="0072BA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Ku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14" name="Oval 16"/>
            <p:cNvSpPr/>
            <p:nvPr/>
          </p:nvSpPr>
          <p:spPr>
            <a:xfrm>
              <a:off x="5389449" y="2885586"/>
              <a:ext cx="362739" cy="36273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C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15" name="Oval 17"/>
            <p:cNvSpPr/>
            <p:nvPr/>
          </p:nvSpPr>
          <p:spPr>
            <a:xfrm>
              <a:off x="5290916" y="1650221"/>
              <a:ext cx="362739" cy="362739"/>
            </a:xfrm>
            <a:prstGeom prst="ellipse">
              <a:avLst/>
            </a:prstGeom>
            <a:solidFill>
              <a:srgbClr val="E6830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C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3579006" y="4782160"/>
              <a:ext cx="947433" cy="362739"/>
            </a:xfrm>
            <a:prstGeom prst="roundRect">
              <a:avLst>
                <a:gd name="adj" fmla="val 33039"/>
              </a:avLst>
            </a:prstGeom>
            <a:noFill/>
            <a:ln>
              <a:noFill/>
            </a:ln>
            <a:effectLst/>
            <a:extLst/>
          </p:spPr>
          <p:txBody>
            <a:bodyPr lIns="36000" tIns="36000" rIns="36000" bIns="3600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825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ЯМАЛ-</a:t>
              </a:r>
              <a:r>
                <a:rPr lang="en-US" sz="825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601</a:t>
              </a:r>
              <a:r>
                <a:rPr lang="ru-RU" sz="825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/>
              </a:r>
              <a:br>
                <a:rPr lang="ru-RU" sz="825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</a:br>
              <a:r>
                <a:rPr lang="en-US" sz="825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49E</a:t>
              </a:r>
              <a:endParaRPr lang="ru-RU" sz="825" b="1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5260690" y="4775204"/>
              <a:ext cx="947433" cy="362739"/>
            </a:xfrm>
            <a:prstGeom prst="roundRect">
              <a:avLst>
                <a:gd name="adj" fmla="val 33039"/>
              </a:avLst>
            </a:prstGeom>
            <a:noFill/>
            <a:ln>
              <a:noFill/>
            </a:ln>
            <a:effectLst/>
            <a:extLst/>
          </p:spPr>
          <p:txBody>
            <a:bodyPr lIns="36000" tIns="36000" rIns="36000" bIns="3600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  <a:t>ЯМАЛ-</a:t>
              </a:r>
              <a:r>
                <a:rPr lang="en-US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  <a:t>4</a:t>
              </a:r>
              <a:r>
                <a:rPr lang="ru-RU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  <a:t>0</a:t>
              </a:r>
              <a:r>
                <a:rPr lang="en-US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  <a:t>1</a:t>
              </a:r>
              <a:r>
                <a:rPr lang="ru-RU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  <a:t/>
              </a:r>
              <a:br>
                <a:rPr lang="ru-RU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</a:br>
              <a:r>
                <a:rPr lang="en-US" sz="825" b="1" dirty="0">
                  <a:solidFill>
                    <a:srgbClr val="967200"/>
                  </a:solidFill>
                  <a:latin typeface="Arial Narrow" panose="020B0606020202030204" pitchFamily="34" charset="0"/>
                </a:rPr>
                <a:t>90E</a:t>
              </a:r>
              <a:endParaRPr lang="ru-RU" sz="825" b="1" dirty="0">
                <a:solidFill>
                  <a:srgbClr val="9672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4429176" y="4771503"/>
              <a:ext cx="947433" cy="362739"/>
            </a:xfrm>
            <a:prstGeom prst="roundRect">
              <a:avLst>
                <a:gd name="adj" fmla="val 33039"/>
              </a:avLst>
            </a:prstGeom>
            <a:noFill/>
            <a:ln>
              <a:noFill/>
            </a:ln>
            <a:effectLst/>
            <a:extLst/>
          </p:spPr>
          <p:txBody>
            <a:bodyPr lIns="36000" tIns="36000" rIns="36000" bIns="3600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825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ЯМАЛ-</a:t>
              </a:r>
              <a:r>
                <a:rPr lang="en-US" sz="825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4</a:t>
              </a:r>
              <a:r>
                <a:rPr lang="ru-RU" sz="825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02</a:t>
              </a:r>
              <a:br>
                <a:rPr lang="ru-RU" sz="825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</a:br>
              <a:r>
                <a:rPr lang="en-US" sz="825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55E</a:t>
              </a:r>
              <a:endParaRPr lang="ru-RU" sz="825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7940674" y="4686493"/>
              <a:ext cx="1051205" cy="554068"/>
            </a:xfrm>
            <a:prstGeom prst="roundRect">
              <a:avLst>
                <a:gd name="adj" fmla="val 33039"/>
              </a:avLst>
            </a:prstGeom>
            <a:noFill/>
            <a:ln>
              <a:noFill/>
            </a:ln>
            <a:effectLst/>
            <a:extLst/>
          </p:spPr>
          <p:txBody>
            <a:bodyPr lIns="36000" tIns="36000" rIns="36000" bIns="3600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825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ЯМАЛ-</a:t>
              </a:r>
              <a:r>
                <a:rPr lang="en-US" sz="825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300K</a:t>
              </a:r>
              <a:r>
                <a:rPr lang="ru-RU" sz="825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/>
              </a:r>
              <a:br>
                <a:rPr lang="ru-RU" sz="825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</a:br>
              <a:r>
                <a:rPr lang="en-US" sz="825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183E</a:t>
              </a:r>
              <a:endParaRPr lang="ru-RU" sz="825" b="1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" name="Oval 16"/>
            <p:cNvSpPr/>
            <p:nvPr/>
          </p:nvSpPr>
          <p:spPr>
            <a:xfrm>
              <a:off x="4153154" y="2012960"/>
              <a:ext cx="362739" cy="36273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 err="1">
                  <a:latin typeface="Arial Narrow" panose="020B0606020202030204" pitchFamily="34" charset="0"/>
                </a:rPr>
                <a:t>Ka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6991651" y="4707091"/>
              <a:ext cx="1051205" cy="554068"/>
            </a:xfrm>
            <a:prstGeom prst="roundRect">
              <a:avLst>
                <a:gd name="adj" fmla="val 33039"/>
              </a:avLst>
            </a:prstGeom>
            <a:noFill/>
            <a:ln>
              <a:noFill/>
            </a:ln>
            <a:effectLst/>
            <a:extLst/>
          </p:spPr>
          <p:txBody>
            <a:bodyPr lIns="36000" tIns="36000" rIns="36000" bIns="3600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ru-RU" sz="825" b="1" dirty="0">
                  <a:solidFill>
                    <a:srgbClr val="00B0F0"/>
                  </a:solidFill>
                  <a:latin typeface="Arial Narrow" panose="020B0606020202030204" pitchFamily="34" charset="0"/>
                </a:rPr>
                <a:t>ЯМАЛ-202</a:t>
              </a:r>
              <a:br>
                <a:rPr lang="ru-RU" sz="825" b="1" dirty="0">
                  <a:solidFill>
                    <a:srgbClr val="00B0F0"/>
                  </a:solidFill>
                  <a:latin typeface="Arial Narrow" panose="020B0606020202030204" pitchFamily="34" charset="0"/>
                </a:rPr>
              </a:br>
              <a:r>
                <a:rPr lang="en-US" sz="825" b="1" dirty="0">
                  <a:solidFill>
                    <a:srgbClr val="00B0F0"/>
                  </a:solidFill>
                  <a:latin typeface="Arial Narrow" panose="020B0606020202030204" pitchFamily="34" charset="0"/>
                </a:rPr>
                <a:t>1</a:t>
              </a:r>
              <a:r>
                <a:rPr lang="ru-RU" sz="825" b="1" dirty="0">
                  <a:solidFill>
                    <a:srgbClr val="00B0F0"/>
                  </a:solidFill>
                  <a:latin typeface="Arial Narrow" panose="020B0606020202030204" pitchFamily="34" charset="0"/>
                </a:rPr>
                <a:t>63.5</a:t>
              </a:r>
              <a:r>
                <a:rPr lang="en-US" sz="825" b="1" dirty="0">
                  <a:solidFill>
                    <a:srgbClr val="00B0F0"/>
                  </a:solidFill>
                  <a:latin typeface="Arial Narrow" panose="020B0606020202030204" pitchFamily="34" charset="0"/>
                </a:rPr>
                <a:t>E</a:t>
              </a:r>
              <a:endParaRPr lang="ru-RU" sz="825" b="1" dirty="0">
                <a:solidFill>
                  <a:srgbClr val="00B0F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Oval 11"/>
            <p:cNvSpPr/>
            <p:nvPr/>
          </p:nvSpPr>
          <p:spPr>
            <a:xfrm>
              <a:off x="8978798" y="3208201"/>
              <a:ext cx="362739" cy="3627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>
                  <a:latin typeface="Arial Narrow" panose="020B0606020202030204" pitchFamily="34" charset="0"/>
                </a:rPr>
                <a:t>C</a:t>
              </a:r>
              <a:endParaRPr lang="ru-RU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6988" y="3248324"/>
              <a:ext cx="544320" cy="9734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2543" y="3260439"/>
              <a:ext cx="544320" cy="9734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3756" y="3245001"/>
              <a:ext cx="544320" cy="9734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13018" y="3250765"/>
              <a:ext cx="544320" cy="9734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0216" y="3234710"/>
              <a:ext cx="544320" cy="9734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9201" y="143528"/>
            <a:ext cx="7279699" cy="524756"/>
          </a:xfrm>
        </p:spPr>
        <p:txBody>
          <a:bodyPr/>
          <a:lstStyle/>
          <a:p>
            <a:r>
              <a:rPr lang="ru-RU" sz="1800" dirty="0">
                <a:cs typeface="Arial" panose="020B0604020202020204" pitchFamily="34" charset="0"/>
              </a:rPr>
              <a:t>ОРБИТАЛЬНАЯ ГРУППИРОВКА </a:t>
            </a:r>
            <a:r>
              <a:rPr lang="ru-RU" sz="1800" dirty="0" smtClean="0">
                <a:cs typeface="Arial" panose="020B0604020202020204" pitchFamily="34" charset="0"/>
              </a:rPr>
              <a:t>И </a:t>
            </a:r>
            <a:r>
              <a:rPr lang="ru-RU" sz="1800" dirty="0">
                <a:cs typeface="Arial" panose="020B0604020202020204" pitchFamily="34" charset="0"/>
              </a:rPr>
              <a:t>ЗОНА </a:t>
            </a:r>
            <a:r>
              <a:rPr lang="ru-RU" sz="1800" dirty="0" smtClean="0">
                <a:cs typeface="Arial" panose="020B0604020202020204" pitchFamily="34" charset="0"/>
              </a:rPr>
              <a:t>ОБСЛУЖИВАНИЯ </a:t>
            </a:r>
            <a:r>
              <a:rPr lang="ru-RU" sz="1800" dirty="0">
                <a:cs typeface="Arial" panose="020B0604020202020204" pitchFamily="34" charset="0"/>
              </a:rPr>
              <a:t>СИСТЕМЫ </a:t>
            </a:r>
            <a:r>
              <a:rPr lang="ru-RU" sz="1800" dirty="0" smtClean="0">
                <a:cs typeface="Arial" panose="020B0604020202020204" pitchFamily="34" charset="0"/>
              </a:rPr>
              <a:t>"ЯМАЛ"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3614" y="4397012"/>
            <a:ext cx="5021521" cy="2456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ОБЩАЯ ПРОПУСКНАЯ СПОСОБНОСТЬ – БОЛЕЕ 50 ГБИТ/С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817087"/>
            <a:ext cx="1789779" cy="3942323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01157" y="707484"/>
            <a:ext cx="1680584" cy="4319561"/>
          </a:xfrm>
        </p:spPr>
        <p:txBody>
          <a:bodyPr anchor="ctr"/>
          <a:lstStyle/>
          <a:p>
            <a:pPr indent="0" algn="r"/>
            <a:endParaRPr lang="ru-RU" sz="1200" dirty="0">
              <a:solidFill>
                <a:schemeClr val="bg1"/>
              </a:solidFill>
            </a:endParaRPr>
          </a:p>
          <a:p>
            <a:pPr indent="0"/>
            <a:r>
              <a:rPr lang="ru-RU" sz="1400" dirty="0">
                <a:solidFill>
                  <a:schemeClr val="bg1"/>
                </a:solidFill>
              </a:rPr>
              <a:t>В зоне обслуживания </a:t>
            </a:r>
            <a:r>
              <a:rPr lang="ru-RU" sz="1400" dirty="0" smtClean="0">
                <a:solidFill>
                  <a:schemeClr val="bg1"/>
                </a:solidFill>
              </a:rPr>
              <a:t>проживает более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3 </a:t>
            </a:r>
            <a:r>
              <a:rPr lang="ru-RU" sz="1400" b="1" dirty="0">
                <a:solidFill>
                  <a:schemeClr val="bg1"/>
                </a:solidFill>
              </a:rPr>
              <a:t>млрд человек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Емкость спутников "Ямал" используется для предоставления </a:t>
            </a:r>
            <a:r>
              <a:rPr lang="ru-RU" sz="1400" dirty="0" smtClean="0">
                <a:solidFill>
                  <a:schemeClr val="bg1"/>
                </a:solidFill>
              </a:rPr>
              <a:t>услуг более чем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100 странах </a:t>
            </a:r>
            <a:r>
              <a:rPr lang="ru-RU" sz="1400" b="1" dirty="0" smtClean="0">
                <a:solidFill>
                  <a:schemeClr val="bg1"/>
                </a:solidFill>
              </a:rPr>
              <a:t>мира</a:t>
            </a:r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Территория России покрыта на 100%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Пропускная </a:t>
            </a:r>
            <a:r>
              <a:rPr lang="ru-RU" sz="1400" dirty="0" smtClean="0">
                <a:solidFill>
                  <a:schemeClr val="bg1"/>
                </a:solidFill>
              </a:rPr>
              <a:t>способность: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более </a:t>
            </a:r>
            <a:r>
              <a:rPr lang="ru-RU" sz="1400" b="1" dirty="0" smtClean="0">
                <a:solidFill>
                  <a:schemeClr val="bg1"/>
                </a:solidFill>
              </a:rPr>
              <a:t>50 </a:t>
            </a:r>
            <a:r>
              <a:rPr lang="ru-RU" sz="1400" b="1" dirty="0">
                <a:solidFill>
                  <a:schemeClr val="bg1"/>
                </a:solidFill>
              </a:rPr>
              <a:t>Гбит/с</a:t>
            </a:r>
          </a:p>
          <a:p>
            <a:endParaRPr lang="ru-RU" sz="1400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8EE12DB9-CDA9-446E-9A82-DD5545671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0" r="46568"/>
          <a:stretch/>
        </p:blipFill>
        <p:spPr>
          <a:xfrm>
            <a:off x="4567561" y="0"/>
            <a:ext cx="45764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8D63377-D1B3-4B8F-9CBC-5425690ABF81}"/>
              </a:ext>
            </a:extLst>
          </p:cNvPr>
          <p:cNvSpPr/>
          <p:nvPr/>
        </p:nvSpPr>
        <p:spPr>
          <a:xfrm>
            <a:off x="0" y="792333"/>
            <a:ext cx="4572001" cy="4351168"/>
          </a:xfrm>
          <a:prstGeom prst="rect">
            <a:avLst/>
          </a:prstGeom>
          <a:solidFill>
            <a:srgbClr val="0079C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4C786D1-5FF2-4883-A17A-6B337D577504}"/>
              </a:ext>
            </a:extLst>
          </p:cNvPr>
          <p:cNvSpPr/>
          <p:nvPr/>
        </p:nvSpPr>
        <p:spPr>
          <a:xfrm>
            <a:off x="629842" y="2121626"/>
            <a:ext cx="393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ПОДКЛЮЧЕНИЕ УДАЛЕННЫХ ОБЪЕКТОВ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494520" y="464740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792332"/>
            <a:ext cx="4567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1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2BCAE6A2-337E-4A25-9FC9-C3F4507F3803}"/>
              </a:ext>
            </a:extLst>
          </p:cNvPr>
          <p:cNvGrpSpPr/>
          <p:nvPr/>
        </p:nvGrpSpPr>
        <p:grpSpPr>
          <a:xfrm>
            <a:off x="193834" y="1371206"/>
            <a:ext cx="6748455" cy="2789689"/>
            <a:chOff x="455519" y="2024955"/>
            <a:chExt cx="8997940" cy="3719585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69A67181-FE74-4AD2-A296-AD050BB50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6097" y="2024955"/>
              <a:ext cx="3456990" cy="3249570"/>
            </a:xfrm>
            <a:prstGeom prst="rect">
              <a:avLst/>
            </a:prstGeom>
          </p:spPr>
        </p:pic>
        <p:sp>
          <p:nvSpPr>
            <p:cNvPr id="15" name="Rectangle 1">
              <a:extLst>
                <a:ext uri="{FF2B5EF4-FFF2-40B4-BE49-F238E27FC236}">
                  <a16:creationId xmlns="" xmlns:a16="http://schemas.microsoft.com/office/drawing/2014/main" id="{2701395D-8965-41C5-9BEB-BB7B05865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9611" y="2133514"/>
              <a:ext cx="3593848" cy="361102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14313" indent="-214313" eaLnBrk="1" hangingPunct="1">
                <a:buFont typeface="Arial" panose="020B0604020202020204" pitchFamily="34" charset="0"/>
                <a:buChar char="•"/>
                <a:defRPr/>
              </a:pPr>
              <a:endParaRPr lang="ru-RU" altLang="ru-RU" sz="1050" dirty="0">
                <a:solidFill>
                  <a:srgbClr val="0070C0"/>
                </a:solidFill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endParaRPr lang="en-US" altLang="ru-RU" sz="1050" dirty="0">
                <a:solidFill>
                  <a:srgbClr val="0070C0"/>
                </a:solidFill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altLang="ru-RU" sz="12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Ku-</a:t>
              </a:r>
              <a:r>
                <a:rPr lang="ru-RU" altLang="ru-RU" sz="12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диапазон</a:t>
              </a:r>
            </a:p>
            <a:p>
              <a:pPr lvl="1" eaLnBrk="1" hangingPunct="1">
                <a:defRPr/>
              </a:pPr>
              <a:r>
                <a:rPr lang="ru-RU" altLang="ru-RU" sz="1200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до 10 </a:t>
              </a: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Мбит/с к абоненту</a:t>
              </a:r>
            </a:p>
            <a:p>
              <a:pPr lvl="1" eaLnBrk="1" hangingPunct="1">
                <a:defRPr/>
              </a:pPr>
              <a:r>
                <a:rPr lang="ru-RU" altLang="ru-RU" sz="1200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До 5  </a:t>
              </a: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Мбит/с от </a:t>
              </a:r>
              <a:r>
                <a:rPr lang="ru-RU" altLang="ru-RU" sz="1200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абонента</a:t>
              </a:r>
            </a:p>
            <a:p>
              <a:pPr lvl="1" eaLnBrk="1" hangingPunct="1">
                <a:defRPr/>
              </a:pPr>
              <a:endParaRPr lang="ru-RU" altLang="ru-RU" sz="12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altLang="ru-RU" sz="12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K</a:t>
              </a:r>
              <a:r>
                <a:rPr lang="ru-RU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а</a:t>
              </a:r>
              <a:r>
                <a:rPr lang="en-US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-</a:t>
              </a:r>
              <a:r>
                <a:rPr lang="ru-RU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диапазон (индивидуальный терминал)</a:t>
              </a:r>
            </a:p>
            <a:p>
              <a:pPr lvl="1" eaLnBrk="1" hangingPunct="1">
                <a:defRPr/>
              </a:pP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до 100 Мбит/с к абоненту</a:t>
              </a:r>
            </a:p>
            <a:p>
              <a:pPr lvl="1" eaLnBrk="1" hangingPunct="1">
                <a:defRPr/>
              </a:pP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до 10 Мбит/с от абонента </a:t>
              </a:r>
            </a:p>
            <a:p>
              <a:pPr eaLnBrk="1" hangingPunct="1">
                <a:defRPr/>
              </a:pPr>
              <a:endParaRPr lang="ru-RU" alt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altLang="ru-RU" sz="12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K</a:t>
              </a:r>
              <a:r>
                <a:rPr lang="ru-RU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а</a:t>
              </a:r>
              <a:r>
                <a:rPr lang="en-US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-</a:t>
              </a:r>
              <a:r>
                <a:rPr lang="ru-RU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диапазон </a:t>
              </a:r>
              <a:r>
                <a:rPr lang="ru-RU" altLang="ru-RU" sz="1200" b="1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(коллективный </a:t>
              </a:r>
              <a:r>
                <a:rPr lang="ru-RU" altLang="ru-RU" sz="1200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терминал)</a:t>
              </a:r>
            </a:p>
            <a:p>
              <a:pPr lvl="1" eaLnBrk="1" hangingPunct="1">
                <a:defRPr/>
              </a:pP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до </a:t>
              </a:r>
              <a:r>
                <a:rPr lang="ru-RU" altLang="ru-RU" sz="1200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200 </a:t>
              </a: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Мбит/с к абоненту</a:t>
              </a:r>
            </a:p>
            <a:p>
              <a:pPr lvl="1" eaLnBrk="1" hangingPunct="1">
                <a:defRPr/>
              </a:pP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до </a:t>
              </a:r>
              <a:r>
                <a:rPr lang="ru-RU" altLang="ru-RU" sz="1200" dirty="0" smtClean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50 </a:t>
              </a:r>
              <a:r>
                <a:rPr lang="ru-RU" altLang="ru-RU" sz="12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Мбит/с от абонента </a:t>
              </a:r>
            </a:p>
            <a:p>
              <a:pPr lvl="1" eaLnBrk="1" hangingPunct="1">
                <a:defRPr/>
              </a:pPr>
              <a:endParaRPr lang="ru-RU" altLang="ru-RU" sz="12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lvl="1" eaLnBrk="1" hangingPunct="1">
                <a:defRPr/>
              </a:pPr>
              <a:endParaRPr lang="ru-RU" altLang="ru-RU" sz="120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5425D4AB-2042-4714-9AA1-EE97DBCB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351" y="2883496"/>
              <a:ext cx="2037316" cy="259324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B37A9CA5-D366-4894-9276-6035EED1F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740" y="4208840"/>
              <a:ext cx="1073337" cy="984632"/>
            </a:xfrm>
            <a:prstGeom prst="rect">
              <a:avLst/>
            </a:prstGeom>
          </p:spPr>
        </p:pic>
        <p:pic>
          <p:nvPicPr>
            <p:cNvPr id="1026" name="Picture 2" descr="http://vpoint.dp.ua/shares/files/reshenie_rabochie_stancii_6.png">
              <a:extLst>
                <a:ext uri="{FF2B5EF4-FFF2-40B4-BE49-F238E27FC236}">
                  <a16:creationId xmlns="" xmlns:a16="http://schemas.microsoft.com/office/drawing/2014/main" id="{63515837-1F5B-4DA7-A63E-AA5735926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19" y="4203368"/>
              <a:ext cx="1878961" cy="11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F9BB8AE6-49DA-4137-85ED-6DC125C90DB0}"/>
                </a:ext>
              </a:extLst>
            </p:cNvPr>
            <p:cNvSpPr/>
            <p:nvPr/>
          </p:nvSpPr>
          <p:spPr>
            <a:xfrm>
              <a:off x="1572496" y="5298234"/>
              <a:ext cx="189488" cy="18948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="" xmlns:a16="http://schemas.microsoft.com/office/drawing/2014/main" id="{59B82173-AA51-4ACA-85EF-0EB8958FC7B1}"/>
                </a:ext>
              </a:extLst>
            </p:cNvPr>
            <p:cNvSpPr/>
            <p:nvPr/>
          </p:nvSpPr>
          <p:spPr>
            <a:xfrm>
              <a:off x="4063944" y="2811035"/>
              <a:ext cx="189488" cy="18948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76D7A1EC-D52A-4199-B858-07659C0A3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17510" y="2909413"/>
              <a:ext cx="719557" cy="127070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="" xmlns:a16="http://schemas.microsoft.com/office/drawing/2014/main" id="{C70EECFD-87D7-46F6-BC8A-FBE10411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10309" y="5241175"/>
              <a:ext cx="1707873" cy="455433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9201" y="-8016"/>
            <a:ext cx="6346249" cy="737238"/>
          </a:xfrm>
        </p:spPr>
        <p:txBody>
          <a:bodyPr/>
          <a:lstStyle/>
          <a:p>
            <a:r>
              <a:rPr lang="ru-RU" sz="1800" dirty="0" smtClean="0"/>
              <a:t>СПУТНИКОВЫЙ ИНТЕРНЕТ ДЛЯ ТРУДНОДОСТУПНЫХ РАЙОНОВ</a:t>
            </a:r>
            <a:endParaRPr lang="ru-RU" sz="1800" dirty="0"/>
          </a:p>
        </p:txBody>
      </p:sp>
      <p:pic>
        <p:nvPicPr>
          <p:cNvPr id="1028" name="Picture 4" descr="https://www.gazprom-spacesystems.ru/upload/iblock/9cb/9cb5f0ca18c7077ef3a7222b9458232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"/>
          <a:stretch/>
        </p:blipFill>
        <p:spPr bwMode="auto">
          <a:xfrm>
            <a:off x="7265311" y="1053548"/>
            <a:ext cx="1645119" cy="111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gazprom-spacesystems.ru/upload/iblock/9dc/9dc00cffa75ee6c1d0a35cc042dead3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40" y="2262981"/>
            <a:ext cx="1640989" cy="21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AE9C5626-1773-4F93-A7AC-1A131266665A}"/>
              </a:ext>
            </a:extLst>
          </p:cNvPr>
          <p:cNvSpPr/>
          <p:nvPr/>
        </p:nvSpPr>
        <p:spPr>
          <a:xfrm rot="16200000">
            <a:off x="899595" y="685801"/>
            <a:ext cx="1403161" cy="19905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2620" y="1058342"/>
            <a:ext cx="1851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Оснащение связью поликлиник, лабораторий, оздоровительных центров  и временных госпиталей </a:t>
            </a:r>
            <a:endParaRPr lang="ru-RU" sz="1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E9C5626-1773-4F93-A7AC-1A131266665A}"/>
              </a:ext>
            </a:extLst>
          </p:cNvPr>
          <p:cNvSpPr/>
          <p:nvPr/>
        </p:nvSpPr>
        <p:spPr>
          <a:xfrm rot="16200000">
            <a:off x="899595" y="2167816"/>
            <a:ext cx="1403161" cy="19905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Прямоугольник 18"/>
          <p:cNvSpPr/>
          <p:nvPr/>
        </p:nvSpPr>
        <p:spPr>
          <a:xfrm>
            <a:off x="682621" y="2540358"/>
            <a:ext cx="1805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200" b="1" dirty="0">
                <a:solidFill>
                  <a:prstClr val="white"/>
                </a:solidFill>
                <a:latin typeface="Arial Narrow" panose="020B0606020202030204" pitchFamily="34" charset="0"/>
              </a:rPr>
              <a:t>Проведение </a:t>
            </a:r>
            <a:r>
              <a:rPr lang="en-US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дистанционных консультаций ( в </a:t>
            </a:r>
            <a:r>
              <a:rPr lang="ru-RU" sz="1200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т.ч</a:t>
            </a:r>
            <a:r>
              <a:rPr lang="ru-RU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. через </a:t>
            </a:r>
            <a:r>
              <a:rPr lang="en-US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ZOOM/Skype/</a:t>
            </a:r>
            <a:r>
              <a:rPr lang="en-US" sz="1200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Whatsapp</a:t>
            </a:r>
            <a:r>
              <a:rPr lang="ru-RU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)</a:t>
            </a:r>
            <a:endParaRPr lang="ru-RU" sz="1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E9C5626-1773-4F93-A7AC-1A131266665A}"/>
              </a:ext>
            </a:extLst>
          </p:cNvPr>
          <p:cNvSpPr/>
          <p:nvPr/>
        </p:nvSpPr>
        <p:spPr>
          <a:xfrm rot="16200000">
            <a:off x="2959749" y="696712"/>
            <a:ext cx="1403161" cy="19687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Прямоугольник 22"/>
          <p:cNvSpPr/>
          <p:nvPr/>
        </p:nvSpPr>
        <p:spPr>
          <a:xfrm>
            <a:off x="2753686" y="1058342"/>
            <a:ext cx="18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Дистанционный медосмотр водителей/сотрудников</a:t>
            </a:r>
            <a:endParaRPr lang="ru-RU" sz="1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E9C5626-1773-4F93-A7AC-1A131266665A}"/>
              </a:ext>
            </a:extLst>
          </p:cNvPr>
          <p:cNvSpPr/>
          <p:nvPr/>
        </p:nvSpPr>
        <p:spPr>
          <a:xfrm rot="16200000">
            <a:off x="2957894" y="2176764"/>
            <a:ext cx="1403161" cy="1972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Прямоугольник 24"/>
          <p:cNvSpPr/>
          <p:nvPr/>
        </p:nvSpPr>
        <p:spPr>
          <a:xfrm>
            <a:off x="2749868" y="2540358"/>
            <a:ext cx="1786970" cy="120032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Оснащение ФАП  связью для работы в ЕСИА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717206" y="1058342"/>
            <a:ext cx="191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prstClr val="white"/>
                </a:solidFill>
              </a:rPr>
              <a:t>«БИЗНЕС </a:t>
            </a:r>
            <a:r>
              <a:rPr lang="ru-RU" sz="900" b="1" dirty="0" smtClean="0">
                <a:solidFill>
                  <a:prstClr val="white"/>
                </a:solidFill>
              </a:rPr>
              <a:t>КОМФОРТ»</a:t>
            </a:r>
            <a:endParaRPr lang="ru-RU" sz="1350" b="1" dirty="0">
              <a:solidFill>
                <a:prstClr val="white"/>
              </a:solidFill>
            </a:endParaRPr>
          </a:p>
          <a:p>
            <a:pPr>
              <a:spcAft>
                <a:spcPts val="180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6 600 </a:t>
            </a:r>
            <a:r>
              <a:rPr lang="ru-RU" b="1" dirty="0">
                <a:solidFill>
                  <a:prstClr val="white"/>
                </a:solidFill>
              </a:rPr>
              <a:t>руб.</a:t>
            </a:r>
            <a:endParaRPr lang="ru-RU" sz="675" dirty="0">
              <a:solidFill>
                <a:prstClr val="white"/>
              </a:solidFill>
            </a:endParaRPr>
          </a:p>
          <a:p>
            <a:pPr lvl="0"/>
            <a:r>
              <a:rPr lang="ru-RU" sz="750" dirty="0">
                <a:solidFill>
                  <a:prstClr val="white"/>
                </a:solidFill>
              </a:rPr>
              <a:t>Период действия – </a:t>
            </a:r>
            <a:r>
              <a:rPr lang="ru-RU" sz="750" dirty="0" smtClean="0">
                <a:solidFill>
                  <a:prstClr val="white"/>
                </a:solidFill>
              </a:rPr>
              <a:t>1 месяц</a:t>
            </a:r>
            <a:endParaRPr lang="ru-RU" sz="750" dirty="0">
              <a:solidFill>
                <a:prstClr val="white"/>
              </a:solidFill>
            </a:endParaRPr>
          </a:p>
          <a:p>
            <a:pPr lvl="0"/>
            <a:r>
              <a:rPr lang="ru-RU" sz="750" dirty="0">
                <a:solidFill>
                  <a:prstClr val="white"/>
                </a:solidFill>
              </a:rPr>
              <a:t>Скорость – до </a:t>
            </a:r>
            <a:r>
              <a:rPr lang="ru-RU" sz="750" dirty="0" smtClean="0">
                <a:solidFill>
                  <a:prstClr val="white"/>
                </a:solidFill>
              </a:rPr>
              <a:t>100 </a:t>
            </a:r>
            <a:r>
              <a:rPr lang="ru-RU" sz="750" dirty="0">
                <a:solidFill>
                  <a:prstClr val="white"/>
                </a:solidFill>
              </a:rPr>
              <a:t>Мбит/с</a:t>
            </a:r>
          </a:p>
          <a:p>
            <a:pPr lvl="0"/>
            <a:r>
              <a:rPr lang="ru-RU" sz="750" dirty="0">
                <a:solidFill>
                  <a:prstClr val="white"/>
                </a:solidFill>
              </a:rPr>
              <a:t>Включенный объем трафика – </a:t>
            </a:r>
            <a:r>
              <a:rPr lang="ru-RU" sz="750" dirty="0" smtClean="0">
                <a:solidFill>
                  <a:prstClr val="white"/>
                </a:solidFill>
              </a:rPr>
              <a:t>40 </a:t>
            </a:r>
            <a:r>
              <a:rPr lang="ru-RU" sz="750" dirty="0">
                <a:solidFill>
                  <a:prstClr val="white"/>
                </a:solidFill>
              </a:rPr>
              <a:t>Гб</a:t>
            </a:r>
          </a:p>
          <a:p>
            <a:pPr lvl="0"/>
            <a:r>
              <a:rPr lang="ru-RU" sz="750" dirty="0">
                <a:solidFill>
                  <a:prstClr val="white"/>
                </a:solidFill>
              </a:rPr>
              <a:t>Стоимость 1 Мб трафика – </a:t>
            </a:r>
            <a:r>
              <a:rPr lang="ru-RU" sz="750" dirty="0" smtClean="0">
                <a:solidFill>
                  <a:prstClr val="white"/>
                </a:solidFill>
              </a:rPr>
              <a:t>0,16 </a:t>
            </a:r>
            <a:r>
              <a:rPr lang="ru-RU" sz="750" dirty="0">
                <a:solidFill>
                  <a:prstClr val="white"/>
                </a:solidFill>
              </a:rPr>
              <a:t>руб</a:t>
            </a:r>
            <a:r>
              <a:rPr lang="ru-RU" sz="750" dirty="0" smtClean="0">
                <a:solidFill>
                  <a:prstClr val="white"/>
                </a:solidFill>
              </a:rPr>
              <a:t>.</a:t>
            </a:r>
            <a:endParaRPr lang="ru-RU" sz="750" dirty="0">
              <a:solidFill>
                <a:schemeClr val="bg1"/>
              </a:solidFill>
            </a:endParaRPr>
          </a:p>
        </p:txBody>
      </p:sp>
      <p:sp>
        <p:nvSpPr>
          <p:cNvPr id="20" name="Заголовок 4"/>
          <p:cNvSpPr txBox="1">
            <a:spLocks/>
          </p:cNvSpPr>
          <p:nvPr/>
        </p:nvSpPr>
        <p:spPr>
          <a:xfrm>
            <a:off x="1699201" y="0"/>
            <a:ext cx="7279699" cy="66094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cs typeface="Arial" panose="020B0604020202020204" pitchFamily="34" charset="0"/>
              </a:rPr>
              <a:t>ИСТОРИИ ПРИМЕНЕНИЯ ТЕРМИНАЛА В УДАЛЕННЫХ РЕГИОНАХ :</a:t>
            </a:r>
          </a:p>
          <a:p>
            <a:r>
              <a:rPr lang="ru-RU" sz="1800" dirty="0" smtClean="0">
                <a:cs typeface="Arial" panose="020B0604020202020204" pitchFamily="34" charset="0"/>
              </a:rPr>
              <a:t>УСТАНОВКА ТЕРМИНАЛА ЗА 40 МИНУТ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2737" y="3892511"/>
            <a:ext cx="54870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900"/>
              <a:tabLst>
                <a:tab pos="353854" algn="l"/>
                <a:tab pos="489109" algn="l"/>
              </a:tabLst>
            </a:pP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Segoe UI Emoji" panose="020B0502040204020203" pitchFamily="34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ea typeface="Segoe UI Emoji" panose="020B0502040204020203" pitchFamily="34" charset="0"/>
              </a:rPr>
              <a:t>  </a:t>
            </a:r>
            <a:r>
              <a:rPr lang="ru-RU" sz="1000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Услуги </a:t>
            </a:r>
            <a:r>
              <a:rPr lang="ru-RU" sz="1000" dirty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оказываются </a:t>
            </a:r>
            <a:r>
              <a:rPr lang="ru-RU" sz="1000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на условиях:</a:t>
            </a:r>
            <a:endParaRPr lang="ru-RU" sz="1000" dirty="0">
              <a:solidFill>
                <a:srgbClr val="0070C0"/>
              </a:solidFill>
              <a:latin typeface="Arial Narrow" panose="020B0606020202030204" pitchFamily="34" charset="0"/>
              <a:ea typeface="Segoe UI Emoji" panose="020B0502040204020203" pitchFamily="34" charset="0"/>
            </a:endParaRPr>
          </a:p>
          <a:p>
            <a:pPr marL="557213" lvl="1" indent="-214313" algn="just">
              <a:buFont typeface="+mj-lt"/>
              <a:buAutoNum type="arabicPeriod"/>
              <a:tabLst>
                <a:tab pos="353854" algn="l"/>
                <a:tab pos="556736" algn="l"/>
              </a:tabLst>
            </a:pPr>
            <a:r>
              <a:rPr lang="ru-RU" sz="1000" dirty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100-процентная предоплата </a:t>
            </a:r>
            <a:r>
              <a:rPr lang="ru-RU" sz="1000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услуг</a:t>
            </a:r>
            <a:endParaRPr lang="ru-RU" sz="1000" dirty="0">
              <a:solidFill>
                <a:srgbClr val="0070C0"/>
              </a:solidFill>
              <a:latin typeface="Arial Narrow" panose="020B0606020202030204" pitchFamily="34" charset="0"/>
              <a:ea typeface="Segoe UI Emoji" panose="020B0502040204020203" pitchFamily="34" charset="0"/>
            </a:endParaRPr>
          </a:p>
          <a:p>
            <a:pPr marL="557213" lvl="1" indent="-214313" algn="just">
              <a:buFont typeface="+mj-lt"/>
              <a:buAutoNum type="arabicPeriod"/>
              <a:tabLst>
                <a:tab pos="353854" algn="l"/>
                <a:tab pos="556736" algn="l"/>
              </a:tabLst>
            </a:pPr>
            <a:r>
              <a:rPr lang="ru-RU" sz="1000" dirty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Заключение договора путем акцепта Публичной оферты через </a:t>
            </a:r>
            <a:r>
              <a:rPr lang="ru-RU" sz="1000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Интернет-сайт</a:t>
            </a:r>
            <a:endParaRPr lang="ru-RU" sz="1000" dirty="0">
              <a:solidFill>
                <a:srgbClr val="0070C0"/>
              </a:solidFill>
              <a:latin typeface="Arial Narrow" panose="020B0606020202030204" pitchFamily="34" charset="0"/>
              <a:ea typeface="Segoe UI Emoji" panose="020B0502040204020203" pitchFamily="34" charset="0"/>
            </a:endParaRPr>
          </a:p>
          <a:p>
            <a:pPr marL="557213" lvl="1" indent="-214313" algn="just">
              <a:buFont typeface="+mj-lt"/>
              <a:buAutoNum type="arabicPeriod"/>
              <a:tabLst>
                <a:tab pos="353854" algn="l"/>
                <a:tab pos="556736" algn="l"/>
              </a:tabLst>
            </a:pPr>
            <a:r>
              <a:rPr lang="ru-RU" sz="1000" dirty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Самообслуживание </a:t>
            </a:r>
            <a:r>
              <a:rPr lang="ru-RU" sz="1000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через </a:t>
            </a:r>
            <a:r>
              <a:rPr lang="ru-RU" sz="1000" dirty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Личный кабинет на сайте </a:t>
            </a:r>
            <a:r>
              <a:rPr lang="ru-RU" sz="1000" b="1" dirty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www.gazpromcosmos.ru</a:t>
            </a:r>
            <a:r>
              <a:rPr lang="ru-RU" sz="1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.</a:t>
            </a:r>
          </a:p>
          <a:p>
            <a:pPr marL="557213" lvl="1" indent="-214313" algn="just">
              <a:buFont typeface="+mj-lt"/>
              <a:buAutoNum type="arabicPeriod"/>
              <a:tabLst>
                <a:tab pos="353854" algn="l"/>
                <a:tab pos="556736" algn="l"/>
              </a:tabLst>
            </a:pPr>
            <a:r>
              <a:rPr lang="ru-RU" sz="1000" dirty="0" smtClean="0">
                <a:solidFill>
                  <a:srgbClr val="0070C0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Оплата через Интернет эквайринг</a:t>
            </a:r>
            <a:endParaRPr lang="ru-RU" sz="1000" dirty="0">
              <a:solidFill>
                <a:srgbClr val="0070C0"/>
              </a:solidFill>
              <a:latin typeface="Arial Narrow" panose="020B0606020202030204" pitchFamily="34" charset="0"/>
              <a:ea typeface="Segoe UI Emoj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16" y="969081"/>
            <a:ext cx="2498182" cy="31425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166" y="2816884"/>
            <a:ext cx="1712311" cy="1616076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1699201" y="0"/>
            <a:ext cx="7279699" cy="721567"/>
          </a:xfrm>
        </p:spPr>
        <p:txBody>
          <a:bodyPr/>
          <a:lstStyle/>
          <a:p>
            <a:pPr algn="l"/>
            <a:r>
              <a:rPr lang="ru-RU" sz="1800" b="0" dirty="0" smtClean="0">
                <a:solidFill>
                  <a:schemeClr val="bg1"/>
                </a:solidFill>
              </a:rPr>
              <a:t>СПЕЦИФИКАЦИЯ ОБОРУДОВАНИЯ: ДЛЯ ОРГАНИЗАЦИИ </a:t>
            </a:r>
            <a:r>
              <a:rPr lang="en-US" sz="1800" dirty="0" smtClean="0"/>
              <a:t>WI-FI </a:t>
            </a:r>
            <a:r>
              <a:rPr lang="ru-RU" sz="1800" dirty="0" smtClean="0"/>
              <a:t>ЗОНЫ ВНУТРЕННЕГО ИСПОЛНЕНИЯ В ФАП/ПОЛЕВОМ ГОСПИТАЛЕ/ЛАБОРАТОРИИ</a:t>
            </a:r>
            <a:endParaRPr lang="ru-RU" altLang="ru-RU" sz="1800" b="0" dirty="0">
              <a:solidFill>
                <a:schemeClr val="bg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91004"/>
              </p:ext>
            </p:extLst>
          </p:nvPr>
        </p:nvGraphicFramePr>
        <p:xfrm>
          <a:off x="82502" y="1471290"/>
          <a:ext cx="5369523" cy="2858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61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20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00475">
                <a:tc gridSpan="2"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Оборудования для </a:t>
                      </a:r>
                      <a:r>
                        <a:rPr lang="en-US" sz="1200" b="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Wi-Fi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зоны внутреннего исполнения 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78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Стоимость руб.</a:t>
                      </a:r>
                      <a:br>
                        <a:rPr lang="ru-RU" sz="1200" b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без НДС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896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Индивидуальный абонентский терминал (Ка</a:t>
                      </a: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</a:t>
                      </a: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)</a:t>
                      </a: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83 000/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100 000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256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ИБП</a:t>
                      </a: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* (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при нестабильной подаче э/энергии)</a:t>
                      </a: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34 000*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784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Точка беспроводного доступа внутреннего исполнения (</a:t>
                      </a:r>
                      <a:r>
                        <a:rPr lang="ru-RU" sz="1200" b="0" kern="12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Wi-Fi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000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451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IP-</a:t>
                      </a: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телефон,</a:t>
                      </a:r>
                      <a:r>
                        <a:rPr lang="ru-RU" sz="1200" b="0" kern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ноутбук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119 570</a:t>
                      </a:r>
                      <a:endParaRPr lang="ru-RU" sz="1200" b="0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251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ИТОГО</a:t>
                      </a:r>
                      <a:endParaRPr lang="ru-RU" sz="1200" b="1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41</a:t>
                      </a: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524</a:t>
                      </a: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58 524</a:t>
                      </a:r>
                      <a:endParaRPr lang="ru-RU" sz="1200" b="1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Picture 6" descr="https://www.gazprom-spacesystems.ru/upload/iblock/7ca/7ca7ce018d43ad2d710d25d1f64822d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 b="22740"/>
          <a:stretch/>
        </p:blipFill>
        <p:spPr bwMode="auto">
          <a:xfrm>
            <a:off x="5587308" y="846085"/>
            <a:ext cx="2763179" cy="24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450" y="2247899"/>
            <a:ext cx="1920449" cy="2673133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03388" y="0"/>
            <a:ext cx="7236512" cy="737238"/>
          </a:xfrm>
        </p:spPr>
        <p:txBody>
          <a:bodyPr lIns="0" tIns="0" rIns="0" bIns="0" anchor="b" anchorCtr="0"/>
          <a:lstStyle/>
          <a:p>
            <a:r>
              <a:rPr lang="ru-RU" sz="1800" dirty="0" smtClean="0"/>
              <a:t>ПОКРЫТИЕ</a:t>
            </a:r>
            <a:r>
              <a:rPr lang="ru-RU" sz="1800" b="1" cap="all" dirty="0" smtClean="0">
                <a:cs typeface="Arial" panose="020B0604020202020204" pitchFamily="34" charset="0"/>
              </a:rPr>
              <a:t> </a:t>
            </a:r>
            <a:r>
              <a:rPr lang="ru-RU" sz="1800" dirty="0" smtClean="0"/>
              <a:t>СПУТНИКАМИ </a:t>
            </a:r>
            <a:r>
              <a:rPr lang="ru-RU" sz="1800" dirty="0" smtClean="0"/>
              <a:t>ЯМАЛ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>KU </a:t>
            </a:r>
            <a:r>
              <a:rPr lang="ru-RU" sz="1800" dirty="0" smtClean="0"/>
              <a:t>ДИАПАЗОН   В ТЧ ДЛЯ АРКТИЧЕСКОЙ ЗОНЫ</a:t>
            </a:r>
            <a:endParaRPr lang="ru-RU" sz="18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92341" y="1024994"/>
            <a:ext cx="5916573" cy="3237623"/>
            <a:chOff x="257346" y="1024994"/>
            <a:chExt cx="5168824" cy="177761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346" y="1095326"/>
              <a:ext cx="5168824" cy="1707279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" name="Text Box 8"/>
            <p:cNvSpPr txBox="1"/>
            <p:nvPr/>
          </p:nvSpPr>
          <p:spPr>
            <a:xfrm>
              <a:off x="2751755" y="1024994"/>
              <a:ext cx="1842915" cy="22652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СЕВЕРНЫЙ МОРСКОЙ ПУТЬ</a:t>
              </a:r>
              <a:endParaRPr lang="ru-RU" sz="1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Text Box 8"/>
            <p:cNvSpPr txBox="1"/>
            <p:nvPr/>
          </p:nvSpPr>
          <p:spPr>
            <a:xfrm>
              <a:off x="2454420" y="1448578"/>
              <a:ext cx="1493378" cy="26431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АРКТИЧЕСКАЯ ЗОНА</a:t>
              </a:r>
              <a:endParaRPr lang="ru-RU" sz="1400" b="1" dirty="0">
                <a:solidFill>
                  <a:prstClr val="white"/>
                </a:solidFill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489671" y="2008505"/>
              <a:ext cx="702436" cy="22414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rgbClr val="00B050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dirty="0" smtClean="0">
                  <a:solidFill>
                    <a:srgbClr val="2F9747"/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Ямал-402</a:t>
              </a:r>
              <a:endParaRPr lang="ru-RU" sz="1400" dirty="0">
                <a:solidFill>
                  <a:srgbClr val="2F9747"/>
                </a:solidFill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12"/>
            <p:cNvSpPr txBox="1"/>
            <p:nvPr/>
          </p:nvSpPr>
          <p:spPr>
            <a:xfrm>
              <a:off x="2413165" y="2095533"/>
              <a:ext cx="655156" cy="23198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rgbClr val="C00000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dirty="0" smtClean="0">
                  <a:solidFill>
                    <a:srgbClr val="F79646">
                      <a:lumMod val="50000"/>
                    </a:srgbClr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Ямал-401</a:t>
              </a:r>
              <a:endParaRPr lang="ru-RU" sz="1400" dirty="0">
                <a:solidFill>
                  <a:srgbClr val="F79646">
                    <a:lumMod val="50000"/>
                  </a:srgbClr>
                </a:solidFill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Text Box 12"/>
            <p:cNvSpPr txBox="1"/>
            <p:nvPr/>
          </p:nvSpPr>
          <p:spPr>
            <a:xfrm>
              <a:off x="4474934" y="2008505"/>
              <a:ext cx="720214" cy="20245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rgbClr val="0079C2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Calibri" panose="020F0502020204030204" pitchFamily="34" charset="0"/>
                </a:rPr>
                <a:t>Ямал-300К</a:t>
              </a:r>
              <a:endParaRPr lang="ru-RU" sz="1400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192838" y="1155425"/>
            <a:ext cx="2899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Для обеспечения непрерывной связью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</a:t>
            </a:r>
            <a:b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доступом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Интернет производственных и социально значимых объектов в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Арктической</a:t>
            </a:r>
            <a:b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зоне, </a:t>
            </a: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включая Северный морской </a:t>
            </a: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путь </a:t>
            </a:r>
            <a:b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на космических аппаратах Ямал-402,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Ямал-401 и Ямал-300К</a:t>
            </a:r>
            <a:endParaRPr lang="ru-RU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388" y="3273"/>
            <a:ext cx="7332981" cy="691519"/>
          </a:xfrm>
        </p:spPr>
        <p:txBody>
          <a:bodyPr/>
          <a:lstStyle/>
          <a:p>
            <a:r>
              <a:rPr lang="ru-RU" sz="1650" dirty="0"/>
              <a:t/>
            </a:r>
            <a:br>
              <a:rPr lang="ru-RU" sz="1650" dirty="0"/>
            </a:br>
            <a:r>
              <a:rPr lang="ru-RU" sz="1800" dirty="0" smtClean="0"/>
              <a:t>ТАРИФНЫЕ* ПЛАНЫ </a:t>
            </a:r>
            <a:r>
              <a:rPr lang="ru-RU" sz="1800" dirty="0" smtClean="0"/>
              <a:t>СПУТНИКИ ЯМАЛ, </a:t>
            </a:r>
            <a:r>
              <a:rPr lang="en-US" sz="1800" dirty="0" smtClean="0"/>
              <a:t>KU </a:t>
            </a:r>
            <a:r>
              <a:rPr lang="ru-RU" sz="1800" dirty="0" smtClean="0"/>
              <a:t>ДИАПАЗОН (ПРИМЕР) </a:t>
            </a:r>
            <a:endParaRPr lang="ru-RU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716069"/>
              </p:ext>
            </p:extLst>
          </p:nvPr>
        </p:nvGraphicFramePr>
        <p:xfrm>
          <a:off x="1493980" y="1488934"/>
          <a:ext cx="6834533" cy="1388962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150597"/>
                <a:gridCol w="731779"/>
                <a:gridCol w="1106124"/>
                <a:gridCol w="878939"/>
                <a:gridCol w="884015"/>
                <a:gridCol w="1194362"/>
                <a:gridCol w="888717"/>
              </a:tblGrid>
              <a:tr h="5645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Название пакетного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предложения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пакета,</a:t>
                      </a:r>
                      <a:b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руб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Объём включенного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 пакет трафика,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 мегабайтах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мегабайта трафика</a:t>
                      </a:r>
                      <a:b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 пакете, руб.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Исходящая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Продолжи-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тельность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действия пакета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</a:tr>
              <a:tr h="3511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Бизнес </a:t>
                      </a: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премиум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9 000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0,30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9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90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дней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Бизнес </a:t>
                      </a:r>
                      <a:r>
                        <a:rPr lang="ru-RU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премиум+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13 500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0,27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9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90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дней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93980" y="941511"/>
            <a:ext cx="660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Индивидуальное подключения каждого терминала.</a:t>
            </a:r>
            <a:b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Тарифные планы при индивидуальном расчете на каждый терминал </a:t>
            </a:r>
            <a:endParaRPr lang="en-US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51956"/>
              </p:ext>
            </p:extLst>
          </p:nvPr>
        </p:nvGraphicFramePr>
        <p:xfrm>
          <a:off x="1527528" y="3470374"/>
          <a:ext cx="6800983" cy="954356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378364"/>
                <a:gridCol w="801399"/>
                <a:gridCol w="999977"/>
                <a:gridCol w="900689"/>
                <a:gridCol w="914873"/>
                <a:gridCol w="921327"/>
                <a:gridCol w="884354"/>
              </a:tblGrid>
              <a:tr h="577326">
                <a:tc>
                  <a:txBody>
                    <a:bodyPr/>
                    <a:lstStyle/>
                    <a:p>
                      <a:endParaRPr lang="ru-RU" sz="900" dirty="0">
                        <a:latin typeface="Arial Narrow" panose="020B0606020202030204" pitchFamily="34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n-US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мбит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/с</a:t>
                      </a:r>
                      <a:b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Общая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стоимость канала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Порядок тарификации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Исходящая скорость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Продолжи-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тельность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действия пакета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</a:tr>
              <a:tr h="377030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Организация канала </a:t>
                      </a:r>
                      <a:r>
                        <a:rPr lang="en-US" sz="9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L3</a:t>
                      </a:r>
                      <a:endParaRPr lang="en-US" sz="9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b="1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~150 000 </a:t>
                      </a:r>
                      <a:r>
                        <a:rPr lang="ru-RU" sz="900" b="1" dirty="0" err="1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руб</a:t>
                      </a:r>
                      <a:endParaRPr lang="en-US" sz="9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310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00руб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err="1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Безлимит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</a:t>
                      </a:r>
                      <a:r>
                        <a:rPr lang="ru-RU" sz="9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 Мбит/сек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30 </a:t>
                      </a: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дней</a:t>
                      </a:r>
                      <a:endParaRPr lang="en-US" sz="90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93979" y="3158718"/>
            <a:ext cx="6609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Подключение всех терминалов  в групповой канал</a:t>
            </a:r>
            <a:endParaRPr lang="en-US" sz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39" y="2258471"/>
            <a:ext cx="125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* Не является публичной офертой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388" y="0"/>
            <a:ext cx="7332981" cy="691519"/>
          </a:xfrm>
        </p:spPr>
        <p:txBody>
          <a:bodyPr/>
          <a:lstStyle/>
          <a:p>
            <a:r>
              <a:rPr lang="ru-RU" sz="1800" dirty="0" smtClean="0"/>
              <a:t>ПОКРЫТИЕ</a:t>
            </a:r>
            <a:r>
              <a:rPr lang="ru-RU" sz="1800" b="1" cap="all" dirty="0" smtClean="0">
                <a:cs typeface="Arial" panose="020B0604020202020204" pitchFamily="34" charset="0"/>
              </a:rPr>
              <a:t> </a:t>
            </a:r>
            <a:r>
              <a:rPr lang="ru-RU" sz="1800" dirty="0" smtClean="0"/>
              <a:t>СПУТНИКОМ ЯМАЛ </a:t>
            </a:r>
            <a:r>
              <a:rPr lang="ru-RU" sz="1800" dirty="0" smtClean="0"/>
              <a:t>601, </a:t>
            </a:r>
            <a:r>
              <a:rPr lang="en-US" sz="1800" dirty="0" smtClean="0"/>
              <a:t>K</a:t>
            </a:r>
            <a:r>
              <a:rPr lang="ru-RU" sz="1800" dirty="0" smtClean="0"/>
              <a:t>А</a:t>
            </a:r>
            <a:r>
              <a:rPr lang="en-US" sz="1800" dirty="0" smtClean="0"/>
              <a:t> </a:t>
            </a:r>
            <a:r>
              <a:rPr lang="ru-RU" sz="1800" dirty="0" smtClean="0"/>
              <a:t>ДИАПАЗОН</a:t>
            </a:r>
            <a:endParaRPr lang="en-US" sz="1800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15C4B7E2-4A33-470A-866A-3C3E8B863A4C}"/>
              </a:ext>
            </a:extLst>
          </p:cNvPr>
          <p:cNvSpPr/>
          <p:nvPr/>
        </p:nvSpPr>
        <p:spPr>
          <a:xfrm>
            <a:off x="1703388" y="4836130"/>
            <a:ext cx="15785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www.gazpromcosmos.ru 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34" y="880458"/>
            <a:ext cx="8198497" cy="37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12084</TotalTime>
  <Words>1047</Words>
  <Application>Microsoft Office PowerPoint</Application>
  <PresentationFormat>Экран (16:9)</PresentationFormat>
  <Paragraphs>282</Paragraphs>
  <Slides>17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Arial Narrow</vt:lpstr>
      <vt:lpstr>Calibri</vt:lpstr>
      <vt:lpstr>Segoe UI Emoji</vt:lpstr>
      <vt:lpstr>Times New Roman</vt:lpstr>
      <vt:lpstr>7_Специальное оформление</vt:lpstr>
      <vt:lpstr>8_Специальное оформление</vt:lpstr>
      <vt:lpstr>12_Специальное оформление</vt:lpstr>
      <vt:lpstr>11_Специальное оформление</vt:lpstr>
      <vt:lpstr>13_Специальное оформление</vt:lpstr>
      <vt:lpstr>10_Специальное оформление</vt:lpstr>
      <vt:lpstr>9_Специальное оформление</vt:lpstr>
      <vt:lpstr>Презентация PowerPoint</vt:lpstr>
      <vt:lpstr>ОРБИТАЛЬНАЯ ГРУППИРОВКА И ЗОНА ОБСЛУЖИВАНИЯ СИСТЕМЫ "ЯМАЛ"</vt:lpstr>
      <vt:lpstr>Презентация PowerPoint</vt:lpstr>
      <vt:lpstr>СПУТНИКОВЫЙ ИНТЕРНЕТ ДЛЯ ТРУДНОДОСТУПНЫХ РАЙОНОВ</vt:lpstr>
      <vt:lpstr>Презентация PowerPoint</vt:lpstr>
      <vt:lpstr>СПЕЦИФИКАЦИЯ ОБОРУДОВАНИЯ: ДЛЯ ОРГАНИЗАЦИИ WI-FI ЗОНЫ ВНУТРЕННЕГО ИСПОЛНЕНИЯ В ФАП/ПОЛЕВОМ ГОСПИТАЛЕ/ЛАБОРАТОРИИ</vt:lpstr>
      <vt:lpstr>ПОКРЫТИЕ СПУТНИКАМИ ЯМАЛ KU ДИАПАЗОН   В ТЧ ДЛЯ АРКТИЧЕСКОЙ ЗОНЫ</vt:lpstr>
      <vt:lpstr> ТАРИФНЫЕ* ПЛАНЫ СПУТНИКИ ЯМАЛ, KU ДИАПАЗОН (ПРИМЕР) </vt:lpstr>
      <vt:lpstr>ПОКРЫТИЕ СПУТНИКОМ ЯМАЛ 601, KА ДИАПАЗОН</vt:lpstr>
      <vt:lpstr> ТАРИФНЫЕ* ПЛАНЫ КА ДИАПАЗОН (ПРИМЕР) ТАРИФЫ ДЕШЕВЛЕ ПО СРАВНЕНИЮ КU ДИАПАЗОНОМ</vt:lpstr>
      <vt:lpstr>ПЛАНЫ : СПУТНИК СВЯЗИ И ВЕЩАНИЯ ЯМАЛ-502 ~ К 2027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Бабкина Юлия Анатольевна</cp:lastModifiedBy>
  <cp:revision>581</cp:revision>
  <cp:lastPrinted>2022-06-21T14:19:07Z</cp:lastPrinted>
  <dcterms:created xsi:type="dcterms:W3CDTF">2016-02-05T10:31:15Z</dcterms:created>
  <dcterms:modified xsi:type="dcterms:W3CDTF">2024-04-02T12:16:31Z</dcterms:modified>
</cp:coreProperties>
</file>