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70" r:id="rId6"/>
    <p:sldId id="266" r:id="rId7"/>
    <p:sldId id="268" r:id="rId8"/>
    <p:sldId id="26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24537-2120-C83E-AD58-1CE57EB6B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554857-595F-4BDD-FF81-C72EAB97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D4E1A-DDE7-1EA5-0425-D7CF2D43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EA0E0-18D6-53D9-2BCF-413F6A84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D676DC-FFBF-9993-0A8E-58D76ABA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A9897-8A9B-990A-BBF3-41526B65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1AAC5E-4229-3CB0-C244-A42A4E50B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D8150-5197-0967-CCEC-6BA5F76F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8BA8D-2000-683E-8AB7-8D08E5B4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D80BD1-6758-4FDA-B707-0543CC30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7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F059AE-4651-CC4F-0CA0-AB183BD86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DD739-F3E1-7DD7-C946-4EA658E14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CB4B83-AD46-8308-A5E5-40FC5A6E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F4C63-6CC8-78A0-6C04-58395BB5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600863-B5EB-86A2-19C9-7DE8B11E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8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CD16B-6612-30C4-0F88-2CA6C197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99653-BCCA-C162-C4BF-7A9E29BF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28A799-07D5-79B5-579B-0B71DBFE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B6847-0AE2-99E4-7025-6332BB2B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64696-B3E2-75B3-E8E5-57ED9790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04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A1D93-6148-3E1B-58C9-1E79823A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0FB74-3AFD-288B-0722-B54887478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2754-9E3A-18FC-9B27-78BB4C92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A9064-9AD3-36C3-0F58-F903F028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BC160-92BB-36C8-506F-760A4D4F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4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E8AA8-1C7A-71F9-8261-0BBF5656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4C14C-6E8C-2B60-CDB7-B1E4B365D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DF1893-53C7-4EC4-B58D-35BD3B4B5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2DC0F-F1F3-0AC3-C865-98BED4C9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E4ABC-CDC3-73AB-6604-92174875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AF302-2DCF-0B9B-30F0-33441817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4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82261-D052-F446-393A-E18763A2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9080B-E8A1-F265-0513-F5C841C37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E5C7DF-64E0-BA57-87EA-A72D2AC38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B10933-388D-F13E-B9CC-09D8C8AB2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431641-8170-FD3C-DAE8-C0EA12E51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5485C4-B1B4-FDA3-9CD0-390493B4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A67018-16FC-73FF-1122-F7E55ADE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214D5B-6F1D-D35A-62DB-C2D19EF3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2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AA447-0C02-C637-E408-0D8CE14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939ACD-71D9-CDDC-DA8B-1901E91A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82650E-25D8-5E64-13BA-CE677CF4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A249E7-1E00-A15E-F19D-8096C689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84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AA9FF1-F5C1-4C19-0BD6-40B42C43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3B399A-24D4-2BA6-DCBC-5FA0FC72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C32EAB-0E3C-24FA-4F46-85C13FFB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599C3-9978-4672-6B51-78E7F05C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7BE74-08A5-0232-6F70-BD946594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C9EC3-FF56-6C04-145A-28BF6721A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904A9-3DAB-7C73-4281-FB3888DD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6277B-D386-2560-4D67-53054948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BB43A3-EBC3-359F-234C-FE1DF847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5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F1101-C4AF-7CEE-EE86-AB79E85E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95F3B8-F01A-E77F-208D-88873FAF1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6EC3-3A04-88A9-4E25-4B71737C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59B900-CCBB-F9EC-01D2-2D703A12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BB2D07-0054-7CF4-FBEB-2D6277AA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33815-9364-D64D-ED7E-49EFB263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9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9B227-9AA4-64E8-FDDE-0B5C141F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A21D86-F526-DBC4-80B5-DC664C1CE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66A06-0F4E-9B97-5015-9DA5420EE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DED3B-0E6F-432F-AD5A-3C48C36690CA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781C8-AF2D-3D61-FA3B-F1BB8A629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6BC08-A909-CDEC-8400-E49DCAD6B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17B1B-F57D-4C28-BE42-305D4C0C2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C7B876-B66D-A75C-ACD1-91FDAE479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724" y="351807"/>
            <a:ext cx="1536167" cy="610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E520D5-9370-E833-40AF-F6A1BF0F4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4831"/>
            <a:ext cx="1879315" cy="747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CF610-5333-BCD5-3062-8EE524A1EB9E}"/>
              </a:ext>
            </a:extLst>
          </p:cNvPr>
          <p:cNvSpPr txBox="1"/>
          <p:nvPr/>
        </p:nvSpPr>
        <p:spPr>
          <a:xfrm>
            <a:off x="530087" y="1202674"/>
            <a:ext cx="92765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3800" dirty="0">
                <a:solidFill>
                  <a:srgbClr val="00B0F0"/>
                </a:solidFill>
                <a:latin typeface="Arial Black" panose="020B0A04020102020204" pitchFamily="34" charset="0"/>
              </a:rPr>
              <a:t>Основные изменения в законах здравоохранения: как правильно выстроить бизнес процессы в медицинском учреждении в 2024 году</a:t>
            </a:r>
            <a:r>
              <a:rPr lang="ru-RU" sz="3800" dirty="0"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»</a:t>
            </a:r>
            <a:endParaRPr lang="ru-RU" sz="3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CAEFA-8E5E-5AAD-B77F-99CD80CD8025}"/>
              </a:ext>
            </a:extLst>
          </p:cNvPr>
          <p:cNvSpPr txBox="1"/>
          <p:nvPr/>
        </p:nvSpPr>
        <p:spPr>
          <a:xfrm>
            <a:off x="4580878" y="4187687"/>
            <a:ext cx="4284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Manrope"/>
              </a:rPr>
              <a:t>Черноусов Алексей Евгеньевич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C5A02-3A6A-D655-D717-B234A6486DEC}"/>
              </a:ext>
            </a:extLst>
          </p:cNvPr>
          <p:cNvSpPr txBox="1"/>
          <p:nvPr/>
        </p:nvSpPr>
        <p:spPr>
          <a:xfrm>
            <a:off x="4996067" y="4556178"/>
            <a:ext cx="386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  <a:latin typeface="Manrope"/>
              </a:rPr>
              <a:t>Генеральный директор</a:t>
            </a:r>
          </a:p>
          <a:p>
            <a:r>
              <a:rPr lang="ru-RU" sz="1600" dirty="0">
                <a:effectLst/>
                <a:latin typeface="Manrope"/>
              </a:rPr>
              <a:t>Смарт Дельта Системс</a:t>
            </a:r>
            <a:endParaRPr lang="ru-RU" sz="1600" dirty="0">
              <a:latin typeface="Manrope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7B1B04-E6A1-739E-F1D2-2A67C06CF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31" y="3197318"/>
            <a:ext cx="2551895" cy="330249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377F47-4D8E-17F9-EA01-AD8DCC2447C9}"/>
              </a:ext>
            </a:extLst>
          </p:cNvPr>
          <p:cNvSpPr/>
          <p:nvPr/>
        </p:nvSpPr>
        <p:spPr>
          <a:xfrm>
            <a:off x="630315" y="5024761"/>
            <a:ext cx="949910" cy="1475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2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C2A3DC-68C3-A813-E003-14D96C1A6757}"/>
              </a:ext>
            </a:extLst>
          </p:cNvPr>
          <p:cNvSpPr txBox="1"/>
          <p:nvPr/>
        </p:nvSpPr>
        <p:spPr>
          <a:xfrm>
            <a:off x="530087" y="265043"/>
            <a:ext cx="5798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Чем регламентируется?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E3666-A6E2-8BAD-206A-5494F5267D95}"/>
              </a:ext>
            </a:extLst>
          </p:cNvPr>
          <p:cNvSpPr txBox="1"/>
          <p:nvPr/>
        </p:nvSpPr>
        <p:spPr>
          <a:xfrm>
            <a:off x="537269" y="1266664"/>
            <a:ext cx="6128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/>
              </a:rPr>
              <a:t>Приказ Минздрава РФ № 947н от 7 сентября 2020  г.</a:t>
            </a:r>
            <a:r>
              <a:rPr lang="ru-RU" dirty="0">
                <a:effectLst/>
              </a:rPr>
              <a:t>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ED932-0C2C-C59B-0677-BA0C22771548}"/>
              </a:ext>
            </a:extLst>
          </p:cNvPr>
          <p:cNvSpPr txBox="1"/>
          <p:nvPr/>
        </p:nvSpPr>
        <p:spPr>
          <a:xfrm>
            <a:off x="530088" y="1645038"/>
            <a:ext cx="64278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effectLst/>
              </a:rPr>
              <a:t>«Об утверждении Порядка организации системы документооборота в сфере охраны здоровья в части ведения медицинской документации </a:t>
            </a:r>
            <a:r>
              <a:rPr lang="ru-RU" sz="1700" dirty="0">
                <a:effectLst/>
                <a:latin typeface="Manrope"/>
              </a:rPr>
              <a:t>в форме электронных документов»</a:t>
            </a:r>
            <a:endParaRPr lang="ru-RU" sz="1700" dirty="0">
              <a:latin typeface="Manrop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5AF28-5386-557A-AE34-9D901B4A6472}"/>
              </a:ext>
            </a:extLst>
          </p:cNvPr>
          <p:cNvSpPr txBox="1"/>
          <p:nvPr/>
        </p:nvSpPr>
        <p:spPr>
          <a:xfrm>
            <a:off x="471009" y="2860819"/>
            <a:ext cx="626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/>
              </a:rPr>
              <a:t>Методические рекомендации ФГБУ «ЦНИИОИЗ» по переходу на ведение медицинской документации в форме электронных документов от 05.09.2021 г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B2E92-6CA7-0FE0-FE24-271570255FAB}"/>
              </a:ext>
            </a:extLst>
          </p:cNvPr>
          <p:cNvSpPr txBox="1"/>
          <p:nvPr/>
        </p:nvSpPr>
        <p:spPr>
          <a:xfrm>
            <a:off x="480668" y="4514341"/>
            <a:ext cx="6268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/>
              </a:rPr>
              <a:t>Приказ Минздрава РФ № 530н от 5 августа 2022 г.</a:t>
            </a:r>
            <a:endParaRPr lang="ru-RU" sz="2000" b="1" dirty="0">
              <a:latin typeface="Manrop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E2B98-DCD4-D0A5-DBAA-6429A7E6E96B}"/>
              </a:ext>
            </a:extLst>
          </p:cNvPr>
          <p:cNvSpPr txBox="1"/>
          <p:nvPr/>
        </p:nvSpPr>
        <p:spPr>
          <a:xfrm>
            <a:off x="414129" y="4917934"/>
            <a:ext cx="6427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«Об утверждении унифицированных форм медицинской документации, используемых в медицинских организациях, оказывающих медицинскую помощь в стационарных условиях, в условиях дневного стационара и порядков их ведения»</a:t>
            </a:r>
            <a:endParaRPr lang="ru-RU" sz="1700" dirty="0">
              <a:latin typeface="Manrop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F76AD-F956-7045-0756-33C18D5B499F}"/>
              </a:ext>
            </a:extLst>
          </p:cNvPr>
          <p:cNvSpPr txBox="1"/>
          <p:nvPr/>
        </p:nvSpPr>
        <p:spPr>
          <a:xfrm>
            <a:off x="7159987" y="697912"/>
            <a:ext cx="49723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effectLst/>
              </a:rPr>
              <a:t>•ФЗ от 21 ноября 2011 г. № 323-ФЗ «Об основах охраны здоровья граждан в Российской Федерации»;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•ФЗ от 29 ноября 2010 г. № 326-ФЗ «Об обязательном медицинском страховании в Российской Федерации»;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•ФЗ от 6 апреля 2011 г. № 63-ФЗ «Об электронной подписи»;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•ФЗ от 27 июля 2006 г. № 152-ФЗ «О персональных данных»;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•ФЗ от 27 июля 2006 г. № 149-ФЗ «Об информации, информационных технологиях и о защите информации»;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•ПП РФ от 5 мая 2018 г. № 555 «О единой государственной информационной системе в сфере здравоохранения»;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•ПП РФ от 12 апреля 2018 г. № 447 «Об утверждении правил взаимодействия иных информационных систем, предназначенных для сбора, хранения, обработки и предоставления информации, касающейся деятельности медицинских организаций и предоставляемых ими услуг, с информационными системами в сфере здравоохранения и медицинскими организациями»;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•ПП РФ от 28 ноября 2011 г. № 977 «О федеральной государственной информационной системе «Единая система идентификации и аутентификации в инфраструктуре, обеспечивающей информационно-технологическое взаимодействие информационных систем, используемых для предоставления государственных и муниципальных услуг в электронной форме»;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•ПП РФ от 1 ноября 2012 г. № 1119 «Об утверждении требований к защите персональных данных при их обработке в информационных системах персональных данных»;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•Приказ Минздрава РФ от 15 декабря 2014 г. № 834н «Об утверждении унифицированных форм медицинской документации, используемых в медицинских организациях, оказывающих медицинскую помощь в амбулаторных условиях, и порядков по их заполнению»;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•Приказ Минздрава РФ от 14.09.2020 № 972н «Об утверждении Порядка выдачи медицинскими организациями справок и медицинских заключений»;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•Приказ Минздрава РФ от 31.07.2020 г. № 789н «Об утверждении порядка и сроков предоставления медицинских документов (их копий) и выписок из них»; приказ Минздрава России от 27 августа 2020 г. № 906н «Об утверждении перечня, порядка ведения и использования классификаторов, справочников и иной нормативно-справочной информации в сфере здравоохранения»;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•Приказ Минздрава РФ от 5 августа 2022 г. № 530н «Об утверждении унифицированных форм медицинской документации, используемых в медицинских организациях, оказывающих медицинскую помощь в стационарных условиях, в условиях дневного стационара и порядков их ведения»;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22828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3B6F5C-0F4C-C983-B047-626C38773C95}"/>
              </a:ext>
            </a:extLst>
          </p:cNvPr>
          <p:cNvSpPr txBox="1"/>
          <p:nvPr/>
        </p:nvSpPr>
        <p:spPr>
          <a:xfrm>
            <a:off x="529389" y="256674"/>
            <a:ext cx="588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Сроки перехода на ЭДО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768ED-0AB9-59C5-8A05-D26053C0D2A9}"/>
              </a:ext>
            </a:extLst>
          </p:cNvPr>
          <p:cNvSpPr txBox="1"/>
          <p:nvPr/>
        </p:nvSpPr>
        <p:spPr>
          <a:xfrm>
            <a:off x="529388" y="2151624"/>
            <a:ext cx="29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</a:rPr>
              <a:t>До 31 декабря 2023 года</a:t>
            </a:r>
            <a:endParaRPr lang="ru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030F5-1D35-CF9D-0C6A-059170A7D803}"/>
              </a:ext>
            </a:extLst>
          </p:cNvPr>
          <p:cNvSpPr txBox="1"/>
          <p:nvPr/>
        </p:nvSpPr>
        <p:spPr>
          <a:xfrm>
            <a:off x="537410" y="3168317"/>
            <a:ext cx="29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</a:rPr>
              <a:t>с 01 сентября 2023 года</a:t>
            </a:r>
            <a:endParaRPr lang="ru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1FACD-276C-EE24-55C3-C6A903AE5D0D}"/>
              </a:ext>
            </a:extLst>
          </p:cNvPr>
          <p:cNvSpPr txBox="1"/>
          <p:nvPr/>
        </p:nvSpPr>
        <p:spPr>
          <a:xfrm>
            <a:off x="585535" y="3713748"/>
            <a:ext cx="29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</a:rPr>
              <a:t>До 31 декабря 2024 года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495FB-C2B6-6247-2AF1-2115BED5FE5C}"/>
              </a:ext>
            </a:extLst>
          </p:cNvPr>
          <p:cNvSpPr txBox="1"/>
          <p:nvPr/>
        </p:nvSpPr>
        <p:spPr>
          <a:xfrm>
            <a:off x="529388" y="4685709"/>
            <a:ext cx="29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</a:rPr>
              <a:t>с 01 марта 2025 года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2904D-3974-AB4F-46ED-2DC749699690}"/>
              </a:ext>
            </a:extLst>
          </p:cNvPr>
          <p:cNvSpPr txBox="1"/>
          <p:nvPr/>
        </p:nvSpPr>
        <p:spPr>
          <a:xfrm>
            <a:off x="521366" y="1257977"/>
            <a:ext cx="29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/>
              </a:rPr>
              <a:t>с 1 января 2022 года</a:t>
            </a:r>
            <a:endParaRPr lang="ru-RU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7ED5E-ACC1-88F0-41B8-FD93F0B57325}"/>
              </a:ext>
            </a:extLst>
          </p:cNvPr>
          <p:cNvSpPr txBox="1"/>
          <p:nvPr/>
        </p:nvSpPr>
        <p:spPr>
          <a:xfrm>
            <a:off x="3962395" y="1279754"/>
            <a:ext cx="7636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Передача направления на Медико-социальную экспертизу в электронном виде </a:t>
            </a:r>
            <a:br>
              <a:rPr lang="ru-RU" sz="1300" dirty="0">
                <a:effectLst/>
              </a:rPr>
            </a:br>
            <a:r>
              <a:rPr lang="ru-RU" sz="1300" dirty="0">
                <a:effectLst/>
              </a:rPr>
              <a:t>(Совместный Приказ Министерства труда и социальной защиты Российской Федерации N 27н, Министерства здравоохранения Российской Федерации N 36н от 01.02.2021 и последующие)</a:t>
            </a:r>
            <a:endParaRPr lang="ru-RU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1B747-BBB6-D8DD-0C3D-B8C1C2D7863A}"/>
              </a:ext>
            </a:extLst>
          </p:cNvPr>
          <p:cNvSpPr txBox="1"/>
          <p:nvPr/>
        </p:nvSpPr>
        <p:spPr>
          <a:xfrm>
            <a:off x="3962394" y="2214486"/>
            <a:ext cx="76360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Стационарные медицинские организации должны перейти на ЭДО в части формирования выписных эпикризов </a:t>
            </a:r>
            <a:r>
              <a:rPr lang="ru-RU" sz="1300" dirty="0">
                <a:effectLst/>
              </a:rPr>
              <a:t>(Решение Заседания Коллегии Правительства Российской Федерации от 31.10.2022)</a:t>
            </a:r>
            <a:endParaRPr lang="ru-RU" sz="1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7F1FAA-4FE9-7D68-0707-D2476AF9ADD1}"/>
              </a:ext>
            </a:extLst>
          </p:cNvPr>
          <p:cNvSpPr txBox="1"/>
          <p:nvPr/>
        </p:nvSpPr>
        <p:spPr>
          <a:xfrm>
            <a:off x="3942347" y="3199095"/>
            <a:ext cx="763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Передача СЭМД для формирования Электронной медицинской книжки </a:t>
            </a:r>
            <a:r>
              <a:rPr lang="ru-RU" sz="1300" dirty="0">
                <a:effectLst/>
              </a:rPr>
              <a:t>(Приказ 90н)</a:t>
            </a:r>
            <a:endParaRPr lang="ru-RU" sz="13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3F231-04BA-9415-4C01-9056592CA0E9}"/>
              </a:ext>
            </a:extLst>
          </p:cNvPr>
          <p:cNvSpPr txBox="1"/>
          <p:nvPr/>
        </p:nvSpPr>
        <p:spPr>
          <a:xfrm>
            <a:off x="3970417" y="3768679"/>
            <a:ext cx="76360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Министерство здравоохранения должно обеспечить переход на ЭДО всех медицинских организаций </a:t>
            </a:r>
            <a:r>
              <a:rPr lang="ru-RU" sz="1300" dirty="0">
                <a:effectLst/>
              </a:rPr>
              <a:t>(Решение Заседания Коллегии Правительства Российской Федерации от 31.10.2022)</a:t>
            </a:r>
            <a:endParaRPr lang="ru-RU" sz="1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F2BE2-8780-A7EE-F193-C9B81D2F0014}"/>
              </a:ext>
            </a:extLst>
          </p:cNvPr>
          <p:cNvSpPr txBox="1"/>
          <p:nvPr/>
        </p:nvSpPr>
        <p:spPr>
          <a:xfrm>
            <a:off x="3966405" y="4733726"/>
            <a:ext cx="763604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</a:rPr>
              <a:t>Обязательное формирование всех документации в стационаре в электронном виде </a:t>
            </a:r>
            <a:r>
              <a:rPr lang="ru-RU" sz="1300" dirty="0">
                <a:effectLst/>
              </a:rPr>
              <a:t>(Приказ №530н)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86396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40DB8B-C177-9753-5A38-4CD62F79E445}"/>
              </a:ext>
            </a:extLst>
          </p:cNvPr>
          <p:cNvSpPr txBox="1"/>
          <p:nvPr/>
        </p:nvSpPr>
        <p:spPr>
          <a:xfrm>
            <a:off x="513347" y="256674"/>
            <a:ext cx="9765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Минимальные условия перехода на ЭДО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D1FF5-8D98-B727-4271-DD8A28137507}"/>
              </a:ext>
            </a:extLst>
          </p:cNvPr>
          <p:cNvSpPr txBox="1"/>
          <p:nvPr/>
        </p:nvSpPr>
        <p:spPr>
          <a:xfrm>
            <a:off x="3914275" y="1315453"/>
            <a:ext cx="728311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effectLst/>
              </a:rPr>
              <a:t>1.Есть МИС, отвечающая 911н Приказу, позволяющая подписывать документы УКЭП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2.Проведены мероприятия по защите информации в МИС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3.Данные в ФРМР и ФРМО актуализированы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4.МИС интегрирована с ЕГИСЗ.РЭМД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5.Сотрудники обеспечены УКЭП.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6.Сотрудники обучены использовать УКЭП в МИС.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7.Руководителем МО принят локальный акт о переходе на электронный документооборот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9835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40DB8B-C177-9753-5A38-4CD62F79E445}"/>
              </a:ext>
            </a:extLst>
          </p:cNvPr>
          <p:cNvSpPr txBox="1"/>
          <p:nvPr/>
        </p:nvSpPr>
        <p:spPr>
          <a:xfrm>
            <a:off x="513347" y="256674"/>
            <a:ext cx="5113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Развитие в 2024 году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D1FF5-8D98-B727-4271-DD8A28137507}"/>
              </a:ext>
            </a:extLst>
          </p:cNvPr>
          <p:cNvSpPr txBox="1"/>
          <p:nvPr/>
        </p:nvSpPr>
        <p:spPr>
          <a:xfrm>
            <a:off x="3914275" y="1315453"/>
            <a:ext cx="728311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effectLst/>
              </a:rPr>
              <a:t>1.</a:t>
            </a:r>
            <a:r>
              <a:rPr lang="ru-RU" sz="2000" b="1" dirty="0"/>
              <a:t>В 2024 году выходи 22 новых СЭМД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effectLst/>
              </a:rPr>
              <a:t>2. Выходят десятки новых редакций СЭМД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3.</a:t>
            </a:r>
            <a:r>
              <a:rPr lang="en-US" sz="2000" b="1" dirty="0">
                <a:effectLst/>
              </a:rPr>
              <a:t> </a:t>
            </a:r>
            <a:r>
              <a:rPr lang="ru-RU" sz="2000" b="1" dirty="0">
                <a:effectLst/>
              </a:rPr>
              <a:t>Помимо это появилось требование формирования справок в ФНС в новом формате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693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2BBAD8-AB6D-7FDA-624D-C8C6895A823D}"/>
              </a:ext>
            </a:extLst>
          </p:cNvPr>
          <p:cNvSpPr txBox="1"/>
          <p:nvPr/>
        </p:nvSpPr>
        <p:spPr>
          <a:xfrm>
            <a:off x="513347" y="272716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Интеграция с РЭМД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75853-20AE-83F1-5C31-BC4BF98FC9E7}"/>
              </a:ext>
            </a:extLst>
          </p:cNvPr>
          <p:cNvSpPr txBox="1"/>
          <p:nvPr/>
        </p:nvSpPr>
        <p:spPr>
          <a:xfrm>
            <a:off x="3836483" y="1588169"/>
            <a:ext cx="4551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/>
              </a:rPr>
              <a:t>Клиника может подключиться к ЕГИСЗ</a:t>
            </a:r>
            <a:r>
              <a:rPr lang="ru-RU" dirty="0">
                <a:effectLst/>
              </a:rPr>
              <a:t>: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0A00F-FFB2-3831-A7FC-41938041902A}"/>
              </a:ext>
            </a:extLst>
          </p:cNvPr>
          <p:cNvSpPr txBox="1"/>
          <p:nvPr/>
        </p:nvSpPr>
        <p:spPr>
          <a:xfrm>
            <a:off x="3868567" y="3730732"/>
            <a:ext cx="5467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/>
              </a:rPr>
              <a:t>Проблемы, с которыми сталкиваются клиенты: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006AE-7B1E-FDEA-963E-10CD58D3C541}"/>
              </a:ext>
            </a:extLst>
          </p:cNvPr>
          <p:cNvSpPr txBox="1"/>
          <p:nvPr/>
        </p:nvSpPr>
        <p:spPr>
          <a:xfrm>
            <a:off x="3852525" y="2061898"/>
            <a:ext cx="3879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effectLst/>
              </a:rPr>
              <a:t>•Самостоятельно, подключившись к ЗСПД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•Через ГИС субъекта РФ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•Через Иную информационную систему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947A4-686E-2254-7DEC-D345B8E82F59}"/>
              </a:ext>
            </a:extLst>
          </p:cNvPr>
          <p:cNvSpPr txBox="1"/>
          <p:nvPr/>
        </p:nvSpPr>
        <p:spPr>
          <a:xfrm>
            <a:off x="3868567" y="4247925"/>
            <a:ext cx="6802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effectLst/>
              </a:rPr>
              <a:t>•Нормализация справочников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•Приведение собственных форматов медицинских документов к </a:t>
            </a:r>
            <a:r>
              <a:rPr lang="ru-RU" sz="1600" dirty="0" err="1">
                <a:effectLst/>
              </a:rPr>
              <a:t>СЭМДам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•Необходимость указания СНИЛС для пациентов для большинства </a:t>
            </a:r>
            <a:r>
              <a:rPr lang="ru-RU" sz="1600" dirty="0" err="1">
                <a:effectLst/>
              </a:rPr>
              <a:t>СЭМДов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844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DE1384-071B-C33D-7FCC-2ED75A1806B9}"/>
              </a:ext>
            </a:extLst>
          </p:cNvPr>
          <p:cNvSpPr txBox="1"/>
          <p:nvPr/>
        </p:nvSpPr>
        <p:spPr>
          <a:xfrm>
            <a:off x="513347" y="256674"/>
            <a:ext cx="792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E65D00"/>
                </a:solidFill>
                <a:effectLst/>
                <a:latin typeface="Arial Black" panose="020B0A04020102020204" pitchFamily="34" charset="0"/>
              </a:rPr>
              <a:t>Перспективы. ЭДО с пациентами</a:t>
            </a:r>
            <a:endParaRPr lang="ru-RU" sz="3200" dirty="0">
              <a:solidFill>
                <a:srgbClr val="E65D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C636D-E986-D190-2FB2-F129CF0DDB63}"/>
              </a:ext>
            </a:extLst>
          </p:cNvPr>
          <p:cNvSpPr txBox="1"/>
          <p:nvPr/>
        </p:nvSpPr>
        <p:spPr>
          <a:xfrm>
            <a:off x="4042611" y="1900227"/>
            <a:ext cx="697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Договор на оказание медицинских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Дополнительные соглашения и документы к Договору: сметы, планы лечения, акты выполненных работ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Информированные добровольные согласия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39B49-4054-5B86-B6A9-6A4C60A2A106}"/>
              </a:ext>
            </a:extLst>
          </p:cNvPr>
          <p:cNvSpPr txBox="1"/>
          <p:nvPr/>
        </p:nvSpPr>
        <p:spPr>
          <a:xfrm>
            <a:off x="3930316" y="1282135"/>
            <a:ext cx="693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/>
              </a:rPr>
              <a:t>Какие документы можно подписывать в электронном виде:</a:t>
            </a:r>
            <a:endParaRPr lang="ru-RU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90515-31F7-A5F8-2318-27655E80FCDB}"/>
              </a:ext>
            </a:extLst>
          </p:cNvPr>
          <p:cNvSpPr txBox="1"/>
          <p:nvPr/>
        </p:nvSpPr>
        <p:spPr>
          <a:xfrm>
            <a:off x="537162" y="3366375"/>
            <a:ext cx="7419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</a:rPr>
              <a:t>Схема подписи документов с пациентами в электронном виде</a:t>
            </a:r>
            <a:endParaRPr lang="ru-RU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12800-8166-D4C0-61F8-ED864042BA8A}"/>
              </a:ext>
            </a:extLst>
          </p:cNvPr>
          <p:cNvSpPr txBox="1"/>
          <p:nvPr/>
        </p:nvSpPr>
        <p:spPr>
          <a:xfrm>
            <a:off x="513347" y="3864514"/>
            <a:ext cx="84702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/>
              </a:rPr>
              <a:t>Вариант А (дистанционно через сайт):</a:t>
            </a:r>
            <a:br>
              <a:rPr lang="ru-RU" dirty="0">
                <a:effectLst/>
              </a:rPr>
            </a:br>
            <a:r>
              <a:rPr lang="ru-RU" sz="1600" dirty="0">
                <a:effectLst/>
              </a:rPr>
              <a:t>-Пациент обращается на сайт клиники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-авторизуется через Госуслуги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-Изучает документы и акцептует документ посредством ввода кода из </a:t>
            </a:r>
            <a:r>
              <a:rPr lang="ru-RU" sz="1600" dirty="0" err="1">
                <a:effectLst/>
              </a:rPr>
              <a:t>авторизационной</a:t>
            </a:r>
            <a:r>
              <a:rPr lang="ru-RU" sz="1600" dirty="0">
                <a:effectLst/>
              </a:rPr>
              <a:t> </a:t>
            </a:r>
            <a:r>
              <a:rPr lang="en-US" sz="1600" dirty="0">
                <a:effectLst/>
              </a:rPr>
              <a:t>SMS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Вариант Б (офлайн в клинике):</a:t>
            </a:r>
            <a:br>
              <a:rPr lang="ru-RU" dirty="0">
                <a:effectLst/>
              </a:rPr>
            </a:br>
            <a:r>
              <a:rPr lang="ru-RU" sz="1600" dirty="0">
                <a:effectLst/>
              </a:rPr>
              <a:t>-Пациент подписывает бумажный документ о равнозначности акцепта с помощью кода из SMS и его живой подписи</a:t>
            </a:r>
            <a:r>
              <a:rPr lang="en-US" sz="1600" dirty="0"/>
              <a:t>, </a:t>
            </a:r>
            <a:r>
              <a:rPr lang="ru-RU" sz="1600" dirty="0"/>
              <a:t>также подтверждая актуальный телефонный номер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-Сотрудник клиники отправляет ссылку на документ и код для акцепта в SMS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-Пациент сообщает код из SMS сотруднику – документ считается подписанным пациентом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0425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C3D80C-FF41-559D-C19D-96F3C8EDA4EC}"/>
              </a:ext>
            </a:extLst>
          </p:cNvPr>
          <p:cNvSpPr txBox="1"/>
          <p:nvPr/>
        </p:nvSpPr>
        <p:spPr>
          <a:xfrm>
            <a:off x="1171074" y="5069306"/>
            <a:ext cx="261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effectLst/>
                <a:latin typeface="Manrope"/>
              </a:rPr>
              <a:t>+7 495 775 3435</a:t>
            </a:r>
            <a:endParaRPr lang="ru-RU" sz="2800" dirty="0">
              <a:latin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78694-0383-BE2B-B44C-A9AAF3CF05B1}"/>
              </a:ext>
            </a:extLst>
          </p:cNvPr>
          <p:cNvSpPr txBox="1"/>
          <p:nvPr/>
        </p:nvSpPr>
        <p:spPr>
          <a:xfrm>
            <a:off x="1235242" y="5560442"/>
            <a:ext cx="223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Manrope"/>
              </a:rPr>
              <a:t>info@sdsys.ru</a:t>
            </a:r>
            <a:endParaRPr lang="ru-RU" sz="2800" dirty="0">
              <a:latin typeface="Manrop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8D773-F907-83BF-3604-553A207F6A26}"/>
              </a:ext>
            </a:extLst>
          </p:cNvPr>
          <p:cNvSpPr txBox="1"/>
          <p:nvPr/>
        </p:nvSpPr>
        <p:spPr>
          <a:xfrm>
            <a:off x="3374742" y="2593885"/>
            <a:ext cx="5442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Спасибо за внимание!</a:t>
            </a:r>
            <a:endParaRPr lang="ru-RU" sz="32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E8C03-FF94-5E7F-7C11-8BFEB89B9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110" y="3780270"/>
            <a:ext cx="2619628" cy="27282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C7B876-B66D-A75C-ACD1-91FDAE47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724" y="351807"/>
            <a:ext cx="1536167" cy="610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E520D5-9370-E833-40AF-F6A1BF0F4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4831"/>
            <a:ext cx="1879315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968</Words>
  <Application>Microsoft Office PowerPoint</Application>
  <PresentationFormat>Широкоэкранный</PresentationFormat>
  <Paragraphs>42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Manrope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Olya Zamaraeva</dc:creator>
  <cp:lastModifiedBy>XPS</cp:lastModifiedBy>
  <cp:revision>9</cp:revision>
  <dcterms:created xsi:type="dcterms:W3CDTF">2023-11-13T20:50:28Z</dcterms:created>
  <dcterms:modified xsi:type="dcterms:W3CDTF">2024-04-02T10:20:10Z</dcterms:modified>
</cp:coreProperties>
</file>