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3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82" r:id="rId2"/>
    <p:sldMasterId id="2147483802" r:id="rId3"/>
    <p:sldMasterId id="2147483851" r:id="rId4"/>
  </p:sldMasterIdLst>
  <p:notesMasterIdLst>
    <p:notesMasterId r:id="rId37"/>
  </p:notesMasterIdLst>
  <p:sldIdLst>
    <p:sldId id="293" r:id="rId5"/>
    <p:sldId id="416" r:id="rId6"/>
    <p:sldId id="417" r:id="rId7"/>
    <p:sldId id="418" r:id="rId8"/>
    <p:sldId id="420" r:id="rId9"/>
    <p:sldId id="421" r:id="rId10"/>
    <p:sldId id="414" r:id="rId11"/>
    <p:sldId id="419" r:id="rId12"/>
    <p:sldId id="400" r:id="rId13"/>
    <p:sldId id="422" r:id="rId14"/>
    <p:sldId id="425" r:id="rId15"/>
    <p:sldId id="428" r:id="rId16"/>
    <p:sldId id="265" r:id="rId17"/>
    <p:sldId id="423" r:id="rId18"/>
    <p:sldId id="424" r:id="rId19"/>
    <p:sldId id="374" r:id="rId20"/>
    <p:sldId id="375" r:id="rId21"/>
    <p:sldId id="413" r:id="rId22"/>
    <p:sldId id="357" r:id="rId23"/>
    <p:sldId id="412" r:id="rId24"/>
    <p:sldId id="256" r:id="rId25"/>
    <p:sldId id="301" r:id="rId26"/>
    <p:sldId id="267" r:id="rId27"/>
    <p:sldId id="358" r:id="rId28"/>
    <p:sldId id="386" r:id="rId29"/>
    <p:sldId id="387" r:id="rId30"/>
    <p:sldId id="388" r:id="rId31"/>
    <p:sldId id="389" r:id="rId32"/>
    <p:sldId id="390" r:id="rId33"/>
    <p:sldId id="392" r:id="rId34"/>
    <p:sldId id="405" r:id="rId35"/>
    <p:sldId id="339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1104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епан Шаталов" initials="С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E"/>
    <a:srgbClr val="FFFFFF"/>
    <a:srgbClr val="5298FF"/>
    <a:srgbClr val="ACACAC"/>
    <a:srgbClr val="F58D12"/>
    <a:srgbClr val="FF9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1092" autoAdjust="0"/>
  </p:normalViewPr>
  <p:slideViewPr>
    <p:cSldViewPr snapToGrid="0" snapToObjects="1">
      <p:cViewPr>
        <p:scale>
          <a:sx n="33" d="100"/>
          <a:sy n="33" d="100"/>
        </p:scale>
        <p:origin x="696" y="60"/>
      </p:cViewPr>
      <p:guideLst>
        <p:guide pos="1104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C18C3-7A34-48ED-B019-CB286F522020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52A264-FA9A-4920-AAE7-B437318CA364}">
      <dgm:prSet phldrT="[Text]"/>
      <dgm:spPr/>
      <dgm:t>
        <a:bodyPr/>
        <a:lstStyle/>
        <a:p>
          <a:r>
            <a:rPr lang="ru-RU" dirty="0"/>
            <a:t>ПГУ</a:t>
          </a:r>
          <a:endParaRPr lang="en-US" dirty="0"/>
        </a:p>
      </dgm:t>
    </dgm:pt>
    <dgm:pt modelId="{9BD23B72-55D7-4E05-94BB-672B0371692F}" type="parTrans" cxnId="{98E7401B-1164-457B-9322-77C66D73C1CC}">
      <dgm:prSet/>
      <dgm:spPr/>
      <dgm:t>
        <a:bodyPr/>
        <a:lstStyle/>
        <a:p>
          <a:endParaRPr lang="en-US"/>
        </a:p>
      </dgm:t>
    </dgm:pt>
    <dgm:pt modelId="{6D0D9E9C-6907-4286-B25D-1EE098341FFA}" type="sibTrans" cxnId="{98E7401B-1164-457B-9322-77C66D73C1CC}">
      <dgm:prSet/>
      <dgm:spPr/>
      <dgm:t>
        <a:bodyPr/>
        <a:lstStyle/>
        <a:p>
          <a:endParaRPr lang="en-US"/>
        </a:p>
      </dgm:t>
    </dgm:pt>
    <dgm:pt modelId="{F255BBEF-C195-4E0E-BEDF-729523D75517}">
      <dgm:prSet phldrT="[Text]"/>
      <dgm:spPr/>
      <dgm:t>
        <a:bodyPr/>
        <a:lstStyle/>
        <a:p>
          <a:r>
            <a:rPr lang="ru-RU" dirty="0"/>
            <a:t>РМИС (ГИС)</a:t>
          </a:r>
          <a:endParaRPr lang="en-US" dirty="0"/>
        </a:p>
      </dgm:t>
    </dgm:pt>
    <dgm:pt modelId="{F21A33B8-D5F3-4549-83FF-0FB7D6439ADE}" type="parTrans" cxnId="{E9673A39-F9B1-4FE6-81D5-F741068F1A95}">
      <dgm:prSet/>
      <dgm:spPr/>
      <dgm:t>
        <a:bodyPr/>
        <a:lstStyle/>
        <a:p>
          <a:endParaRPr lang="en-US"/>
        </a:p>
      </dgm:t>
    </dgm:pt>
    <dgm:pt modelId="{BBE4FF78-F052-4845-94B6-467397B5F642}" type="sibTrans" cxnId="{E9673A39-F9B1-4FE6-81D5-F741068F1A95}">
      <dgm:prSet/>
      <dgm:spPr/>
      <dgm:t>
        <a:bodyPr/>
        <a:lstStyle/>
        <a:p>
          <a:endParaRPr lang="en-US"/>
        </a:p>
      </dgm:t>
    </dgm:pt>
    <dgm:pt modelId="{706E7518-18D6-4362-B67C-40A17A9365F4}">
      <dgm:prSet phldrT="[Text]"/>
      <dgm:spPr/>
      <dgm:t>
        <a:bodyPr/>
        <a:lstStyle/>
        <a:p>
          <a:r>
            <a:rPr lang="ru-RU" dirty="0"/>
            <a:t>Единый портал пациентов</a:t>
          </a:r>
          <a:endParaRPr lang="en-US" dirty="0"/>
        </a:p>
      </dgm:t>
    </dgm:pt>
    <dgm:pt modelId="{5BAB54F6-653C-4F84-BB50-75FDC6C01F56}" type="parTrans" cxnId="{9294027E-68B6-4818-9D45-3C88AF9D1CD6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7000" r="-127000"/>
          </a:stretch>
        </a:blipFill>
      </dgm:spPr>
      <dgm:t>
        <a:bodyPr/>
        <a:lstStyle/>
        <a:p>
          <a:endParaRPr lang="en-US"/>
        </a:p>
      </dgm:t>
    </dgm:pt>
    <dgm:pt modelId="{1C27DD54-3ACC-490A-BDE5-BD9BBC70E867}" type="sibTrans" cxnId="{9294027E-68B6-4818-9D45-3C88AF9D1CD6}">
      <dgm:prSet/>
      <dgm:spPr/>
      <dgm:t>
        <a:bodyPr/>
        <a:lstStyle/>
        <a:p>
          <a:endParaRPr lang="en-US"/>
        </a:p>
      </dgm:t>
    </dgm:pt>
    <dgm:pt modelId="{C49CC36F-547F-4EAB-8FA1-04BB7908ABAB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1</a:t>
          </a:r>
        </a:p>
      </dgm:t>
    </dgm:pt>
    <dgm:pt modelId="{16937DD2-DCF6-4F37-B58A-7177AA97128C}" type="parTrans" cxnId="{7DE25746-2839-4047-8226-26095CD4A894}">
      <dgm:prSet/>
      <dgm:spPr/>
      <dgm:t>
        <a:bodyPr/>
        <a:lstStyle/>
        <a:p>
          <a:endParaRPr lang="en-US"/>
        </a:p>
      </dgm:t>
    </dgm:pt>
    <dgm:pt modelId="{FF131FFD-9C0C-449B-A291-03BCA88B2C66}" type="sibTrans" cxnId="{7DE25746-2839-4047-8226-26095CD4A894}">
      <dgm:prSet/>
      <dgm:spPr/>
      <dgm:t>
        <a:bodyPr/>
        <a:lstStyle/>
        <a:p>
          <a:endParaRPr lang="en-US"/>
        </a:p>
      </dgm:t>
    </dgm:pt>
    <dgm:pt modelId="{AC5DC66F-D1AC-4579-85A2-50BA9492B649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2</a:t>
          </a:r>
        </a:p>
      </dgm:t>
    </dgm:pt>
    <dgm:pt modelId="{9200B1D4-C07F-46D3-A9DE-580899A3A4DD}" type="parTrans" cxnId="{3E213C82-6ECF-4729-A304-BDDE14D9C528}">
      <dgm:prSet/>
      <dgm:spPr/>
      <dgm:t>
        <a:bodyPr/>
        <a:lstStyle/>
        <a:p>
          <a:endParaRPr lang="en-US"/>
        </a:p>
      </dgm:t>
    </dgm:pt>
    <dgm:pt modelId="{8147CFFA-E501-4C07-941D-7A85E819E655}" type="sibTrans" cxnId="{3E213C82-6ECF-4729-A304-BDDE14D9C528}">
      <dgm:prSet/>
      <dgm:spPr/>
      <dgm:t>
        <a:bodyPr/>
        <a:lstStyle/>
        <a:p>
          <a:endParaRPr lang="en-US"/>
        </a:p>
      </dgm:t>
    </dgm:pt>
    <dgm:pt modelId="{56DE46CF-1592-4A48-831F-1B3A2F77548B}">
      <dgm:prSet phldrT="[Text]"/>
      <dgm:spPr/>
      <dgm:t>
        <a:bodyPr/>
        <a:lstStyle/>
        <a:p>
          <a:r>
            <a:rPr lang="ru-RU" b="1" dirty="0"/>
            <a:t>МИС</a:t>
          </a:r>
          <a:r>
            <a:rPr lang="en-US" b="1" baseline="-25000" dirty="0"/>
            <a:t>n</a:t>
          </a:r>
          <a:endParaRPr lang="en-US" b="1" dirty="0"/>
        </a:p>
      </dgm:t>
    </dgm:pt>
    <dgm:pt modelId="{1923A551-6531-4205-9610-14B3C29F27DF}" type="parTrans" cxnId="{79B6789C-3CF6-41EB-AACF-1DA0CED59E42}">
      <dgm:prSet/>
      <dgm:spPr/>
      <dgm:t>
        <a:bodyPr/>
        <a:lstStyle/>
        <a:p>
          <a:endParaRPr lang="en-US"/>
        </a:p>
      </dgm:t>
    </dgm:pt>
    <dgm:pt modelId="{2D71EC8B-5A6B-490C-8094-898ACE15B277}" type="sibTrans" cxnId="{79B6789C-3CF6-41EB-AACF-1DA0CED59E42}">
      <dgm:prSet/>
      <dgm:spPr/>
      <dgm:t>
        <a:bodyPr/>
        <a:lstStyle/>
        <a:p>
          <a:endParaRPr lang="en-US"/>
        </a:p>
      </dgm:t>
    </dgm:pt>
    <dgm:pt modelId="{ECBDF514-BB25-48FF-B68B-912A905AF4FA}">
      <dgm:prSet phldrT="[Text]"/>
      <dgm:spPr/>
      <dgm:t>
        <a:bodyPr/>
        <a:lstStyle/>
        <a:p>
          <a:r>
            <a:rPr lang="ru-RU" dirty="0"/>
            <a:t>…</a:t>
          </a:r>
          <a:endParaRPr lang="en-US" dirty="0"/>
        </a:p>
      </dgm:t>
    </dgm:pt>
    <dgm:pt modelId="{CCBD0318-E842-4BDA-87A6-FC2E1D18B04B}" type="parTrans" cxnId="{4AE813E9-620A-4821-A8A6-B1E4DC7A802C}">
      <dgm:prSet/>
      <dgm:spPr/>
      <dgm:t>
        <a:bodyPr/>
        <a:lstStyle/>
        <a:p>
          <a:endParaRPr lang="en-US"/>
        </a:p>
      </dgm:t>
    </dgm:pt>
    <dgm:pt modelId="{BDA3BFF7-69A9-44F6-BC10-3B127987BECB}" type="sibTrans" cxnId="{4AE813E9-620A-4821-A8A6-B1E4DC7A802C}">
      <dgm:prSet/>
      <dgm:spPr/>
      <dgm:t>
        <a:bodyPr/>
        <a:lstStyle/>
        <a:p>
          <a:endParaRPr lang="en-US"/>
        </a:p>
      </dgm:t>
    </dgm:pt>
    <dgm:pt modelId="{B4E3B5BB-B4B5-4708-AE89-6DC22FB5719A}">
      <dgm:prSet phldrT="[Text]"/>
      <dgm:spPr/>
      <dgm:t>
        <a:bodyPr/>
        <a:lstStyle/>
        <a:p>
          <a:r>
            <a:rPr lang="ru-RU" dirty="0"/>
            <a:t>ЕГИСЗ/РЭМД</a:t>
          </a:r>
          <a:endParaRPr lang="en-US" dirty="0"/>
        </a:p>
      </dgm:t>
    </dgm:pt>
    <dgm:pt modelId="{08347A5A-803B-4D79-B6B1-BCB2CB009A76}" type="sibTrans" cxnId="{17B3A037-176E-4E27-8919-170655A35D52}">
      <dgm:prSet/>
      <dgm:spPr/>
      <dgm:t>
        <a:bodyPr/>
        <a:lstStyle/>
        <a:p>
          <a:endParaRPr lang="en-US"/>
        </a:p>
      </dgm:t>
    </dgm:pt>
    <dgm:pt modelId="{305D0580-6A91-4501-B618-6068C3D98AB9}" type="parTrans" cxnId="{17B3A037-176E-4E27-8919-170655A35D52}">
      <dgm:prSet/>
      <dgm:spPr/>
      <dgm:t>
        <a:bodyPr/>
        <a:lstStyle/>
        <a:p>
          <a:endParaRPr lang="en-US"/>
        </a:p>
      </dgm:t>
    </dgm:pt>
    <dgm:pt modelId="{3135EEE7-22CF-4C1B-A265-F3F4DD2FE4E2}" type="pres">
      <dgm:prSet presAssocID="{0D4C18C3-7A34-48ED-B019-CB286F52202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9AE1FE-5D7E-4954-877B-F3D7A8E242BD}" type="pres">
      <dgm:prSet presAssocID="{A152A264-FA9A-4920-AAE7-B437318CA364}" presName="hierRoot1" presStyleCnt="0"/>
      <dgm:spPr/>
    </dgm:pt>
    <dgm:pt modelId="{9A3026BA-9CDA-4838-B147-EEEDF1C31C8A}" type="pres">
      <dgm:prSet presAssocID="{A152A264-FA9A-4920-AAE7-B437318CA364}" presName="composite" presStyleCnt="0"/>
      <dgm:spPr/>
    </dgm:pt>
    <dgm:pt modelId="{E47EC13B-1353-488B-B4F5-80721903610C}" type="pres">
      <dgm:prSet presAssocID="{A152A264-FA9A-4920-AAE7-B437318CA364}" presName="background" presStyleLbl="node0" presStyleIdx="0" presStyleCnt="2"/>
      <dgm:spPr/>
    </dgm:pt>
    <dgm:pt modelId="{7C28634E-7B75-4398-831B-391A50D1F90A}" type="pres">
      <dgm:prSet presAssocID="{A152A264-FA9A-4920-AAE7-B437318CA364}" presName="text" presStyleLbl="fgAcc0" presStyleIdx="0" presStyleCnt="2">
        <dgm:presLayoutVars>
          <dgm:chPref val="3"/>
        </dgm:presLayoutVars>
      </dgm:prSet>
      <dgm:spPr/>
    </dgm:pt>
    <dgm:pt modelId="{F0D0A5EF-24C2-411B-B430-6FC0B4AA59D0}" type="pres">
      <dgm:prSet presAssocID="{A152A264-FA9A-4920-AAE7-B437318CA364}" presName="hierChild2" presStyleCnt="0"/>
      <dgm:spPr/>
    </dgm:pt>
    <dgm:pt modelId="{17ED97D9-4BFC-4F8F-AF46-30D5351C4241}" type="pres">
      <dgm:prSet presAssocID="{B4E3B5BB-B4B5-4708-AE89-6DC22FB5719A}" presName="hierRoot1" presStyleCnt="0"/>
      <dgm:spPr/>
    </dgm:pt>
    <dgm:pt modelId="{EC6D2DAC-0D13-456D-9C3B-1E23D68287F7}" type="pres">
      <dgm:prSet presAssocID="{B4E3B5BB-B4B5-4708-AE89-6DC22FB5719A}" presName="composite" presStyleCnt="0"/>
      <dgm:spPr/>
    </dgm:pt>
    <dgm:pt modelId="{3E081142-D333-4C4C-96A2-0BEB20AF385A}" type="pres">
      <dgm:prSet presAssocID="{B4E3B5BB-B4B5-4708-AE89-6DC22FB5719A}" presName="background" presStyleLbl="node0" presStyleIdx="1" presStyleCnt="2"/>
      <dgm:spPr/>
    </dgm:pt>
    <dgm:pt modelId="{113B2079-6535-4569-AE61-830CD46AB125}" type="pres">
      <dgm:prSet presAssocID="{B4E3B5BB-B4B5-4708-AE89-6DC22FB5719A}" presName="text" presStyleLbl="fgAcc0" presStyleIdx="1" presStyleCnt="2">
        <dgm:presLayoutVars>
          <dgm:chPref val="3"/>
        </dgm:presLayoutVars>
      </dgm:prSet>
      <dgm:spPr/>
    </dgm:pt>
    <dgm:pt modelId="{F4A020A0-079F-4BE8-B13F-06ADFB18BF8D}" type="pres">
      <dgm:prSet presAssocID="{B4E3B5BB-B4B5-4708-AE89-6DC22FB5719A}" presName="hierChild2" presStyleCnt="0"/>
      <dgm:spPr/>
    </dgm:pt>
    <dgm:pt modelId="{E25C5CC6-39B9-4937-B7F4-90D6EE04C4BB}" type="pres">
      <dgm:prSet presAssocID="{F21A33B8-D5F3-4549-83FF-0FB7D6439ADE}" presName="Name10" presStyleLbl="parChTrans1D2" presStyleIdx="0" presStyleCnt="2"/>
      <dgm:spPr/>
    </dgm:pt>
    <dgm:pt modelId="{532D5419-259D-4744-962F-543AEBE9B7D1}" type="pres">
      <dgm:prSet presAssocID="{F255BBEF-C195-4E0E-BEDF-729523D75517}" presName="hierRoot2" presStyleCnt="0"/>
      <dgm:spPr/>
    </dgm:pt>
    <dgm:pt modelId="{6857AFF9-1A2E-4C0C-BC2D-5625A6C1FBFD}" type="pres">
      <dgm:prSet presAssocID="{F255BBEF-C195-4E0E-BEDF-729523D75517}" presName="composite2" presStyleCnt="0"/>
      <dgm:spPr/>
    </dgm:pt>
    <dgm:pt modelId="{A0A9E7E0-F4F1-49F5-95D6-D189C5233C7E}" type="pres">
      <dgm:prSet presAssocID="{F255BBEF-C195-4E0E-BEDF-729523D75517}" presName="background2" presStyleLbl="node2" presStyleIdx="0" presStyleCnt="2"/>
      <dgm:spPr/>
    </dgm:pt>
    <dgm:pt modelId="{DF2E0EB6-50C7-4CFF-AF07-0C49DE267FB2}" type="pres">
      <dgm:prSet presAssocID="{F255BBEF-C195-4E0E-BEDF-729523D75517}" presName="text2" presStyleLbl="fgAcc2" presStyleIdx="0" presStyleCnt="2">
        <dgm:presLayoutVars>
          <dgm:chPref val="3"/>
        </dgm:presLayoutVars>
      </dgm:prSet>
      <dgm:spPr/>
    </dgm:pt>
    <dgm:pt modelId="{AF35AEB7-055F-4933-9B4E-203C31DCCEF6}" type="pres">
      <dgm:prSet presAssocID="{F255BBEF-C195-4E0E-BEDF-729523D75517}" presName="hierChild3" presStyleCnt="0"/>
      <dgm:spPr/>
    </dgm:pt>
    <dgm:pt modelId="{12E4FC21-259F-4FDE-B42B-2BB429590A2E}" type="pres">
      <dgm:prSet presAssocID="{16937DD2-DCF6-4F37-B58A-7177AA97128C}" presName="Name17" presStyleLbl="parChTrans1D3" presStyleIdx="0" presStyleCnt="4"/>
      <dgm:spPr/>
    </dgm:pt>
    <dgm:pt modelId="{3D769CEC-C50F-4673-A523-96E022218B80}" type="pres">
      <dgm:prSet presAssocID="{C49CC36F-547F-4EAB-8FA1-04BB7908ABAB}" presName="hierRoot3" presStyleCnt="0"/>
      <dgm:spPr/>
    </dgm:pt>
    <dgm:pt modelId="{97ED6E45-8FE3-4B4F-9984-75853FC9C570}" type="pres">
      <dgm:prSet presAssocID="{C49CC36F-547F-4EAB-8FA1-04BB7908ABAB}" presName="composite3" presStyleCnt="0"/>
      <dgm:spPr/>
    </dgm:pt>
    <dgm:pt modelId="{4FCDE9A4-D22F-46F2-B2F2-E4D2DF7B77BB}" type="pres">
      <dgm:prSet presAssocID="{C49CC36F-547F-4EAB-8FA1-04BB7908ABAB}" presName="background3" presStyleLbl="node3" presStyleIdx="0" presStyleCnt="4"/>
      <dgm:spPr/>
    </dgm:pt>
    <dgm:pt modelId="{653F328C-41C5-4BF2-8F48-C267DF721FF3}" type="pres">
      <dgm:prSet presAssocID="{C49CC36F-547F-4EAB-8FA1-04BB7908ABAB}" presName="text3" presStyleLbl="fgAcc3" presStyleIdx="0" presStyleCnt="4">
        <dgm:presLayoutVars>
          <dgm:chPref val="3"/>
        </dgm:presLayoutVars>
      </dgm:prSet>
      <dgm:spPr/>
    </dgm:pt>
    <dgm:pt modelId="{08A26F5F-9F2E-4608-AAD9-BF41665293E8}" type="pres">
      <dgm:prSet presAssocID="{C49CC36F-547F-4EAB-8FA1-04BB7908ABAB}" presName="hierChild4" presStyleCnt="0"/>
      <dgm:spPr/>
    </dgm:pt>
    <dgm:pt modelId="{CE0A141C-B11C-41E0-8400-8CBD47318BAF}" type="pres">
      <dgm:prSet presAssocID="{9200B1D4-C07F-46D3-A9DE-580899A3A4DD}" presName="Name17" presStyleLbl="parChTrans1D3" presStyleIdx="1" presStyleCnt="4"/>
      <dgm:spPr/>
    </dgm:pt>
    <dgm:pt modelId="{B870134F-550C-49F4-9958-05907B5B99BD}" type="pres">
      <dgm:prSet presAssocID="{AC5DC66F-D1AC-4579-85A2-50BA9492B649}" presName="hierRoot3" presStyleCnt="0"/>
      <dgm:spPr/>
    </dgm:pt>
    <dgm:pt modelId="{76DED816-61BA-44EF-823E-0BD209D86E52}" type="pres">
      <dgm:prSet presAssocID="{AC5DC66F-D1AC-4579-85A2-50BA9492B649}" presName="composite3" presStyleCnt="0"/>
      <dgm:spPr/>
    </dgm:pt>
    <dgm:pt modelId="{F5415ED9-9C82-4A2E-89EC-DFD6F147465B}" type="pres">
      <dgm:prSet presAssocID="{AC5DC66F-D1AC-4579-85A2-50BA9492B649}" presName="background3" presStyleLbl="node3" presStyleIdx="1" presStyleCnt="4"/>
      <dgm:spPr/>
    </dgm:pt>
    <dgm:pt modelId="{5ACB6F2E-897A-49AE-A93E-C394C5105778}" type="pres">
      <dgm:prSet presAssocID="{AC5DC66F-D1AC-4579-85A2-50BA9492B649}" presName="text3" presStyleLbl="fgAcc3" presStyleIdx="1" presStyleCnt="4">
        <dgm:presLayoutVars>
          <dgm:chPref val="3"/>
        </dgm:presLayoutVars>
      </dgm:prSet>
      <dgm:spPr/>
    </dgm:pt>
    <dgm:pt modelId="{38E97DD7-2BC6-418F-993E-0AEB0FFF0347}" type="pres">
      <dgm:prSet presAssocID="{AC5DC66F-D1AC-4579-85A2-50BA9492B649}" presName="hierChild4" presStyleCnt="0"/>
      <dgm:spPr/>
    </dgm:pt>
    <dgm:pt modelId="{AA967B9F-80F1-4994-B772-EDB773E5F1C5}" type="pres">
      <dgm:prSet presAssocID="{CCBD0318-E842-4BDA-87A6-FC2E1D18B04B}" presName="Name17" presStyleLbl="parChTrans1D3" presStyleIdx="2" presStyleCnt="4"/>
      <dgm:spPr/>
    </dgm:pt>
    <dgm:pt modelId="{94B083EE-5FA3-46B6-A34C-48A7671F68D7}" type="pres">
      <dgm:prSet presAssocID="{ECBDF514-BB25-48FF-B68B-912A905AF4FA}" presName="hierRoot3" presStyleCnt="0"/>
      <dgm:spPr/>
    </dgm:pt>
    <dgm:pt modelId="{AF2A2C8A-C3CC-48D4-B6A1-445A601A4F8A}" type="pres">
      <dgm:prSet presAssocID="{ECBDF514-BB25-48FF-B68B-912A905AF4FA}" presName="composite3" presStyleCnt="0"/>
      <dgm:spPr/>
    </dgm:pt>
    <dgm:pt modelId="{AD8D3ACE-13BE-4690-8363-2FE1829F5483}" type="pres">
      <dgm:prSet presAssocID="{ECBDF514-BB25-48FF-B68B-912A905AF4FA}" presName="background3" presStyleLbl="node3" presStyleIdx="2" presStyleCnt="4"/>
      <dgm:spPr/>
    </dgm:pt>
    <dgm:pt modelId="{4E00B2A3-D8A7-43DB-ABF1-DD9402E24EC6}" type="pres">
      <dgm:prSet presAssocID="{ECBDF514-BB25-48FF-B68B-912A905AF4FA}" presName="text3" presStyleLbl="fgAcc3" presStyleIdx="2" presStyleCnt="4">
        <dgm:presLayoutVars>
          <dgm:chPref val="3"/>
        </dgm:presLayoutVars>
      </dgm:prSet>
      <dgm:spPr/>
    </dgm:pt>
    <dgm:pt modelId="{8BC89EFF-5EB2-4202-A08C-E64E3859CF23}" type="pres">
      <dgm:prSet presAssocID="{ECBDF514-BB25-48FF-B68B-912A905AF4FA}" presName="hierChild4" presStyleCnt="0"/>
      <dgm:spPr/>
    </dgm:pt>
    <dgm:pt modelId="{1ACA4CC8-205C-4488-8322-6EDF43F5E012}" type="pres">
      <dgm:prSet presAssocID="{1923A551-6531-4205-9610-14B3C29F27DF}" presName="Name17" presStyleLbl="parChTrans1D3" presStyleIdx="3" presStyleCnt="4"/>
      <dgm:spPr/>
    </dgm:pt>
    <dgm:pt modelId="{A444353E-0BC7-4813-8925-7A360F935454}" type="pres">
      <dgm:prSet presAssocID="{56DE46CF-1592-4A48-831F-1B3A2F77548B}" presName="hierRoot3" presStyleCnt="0"/>
      <dgm:spPr/>
    </dgm:pt>
    <dgm:pt modelId="{2BE75B61-F466-4BBD-B84C-64BCA250A106}" type="pres">
      <dgm:prSet presAssocID="{56DE46CF-1592-4A48-831F-1B3A2F77548B}" presName="composite3" presStyleCnt="0"/>
      <dgm:spPr/>
    </dgm:pt>
    <dgm:pt modelId="{8751791C-2792-44CC-8151-CB7AC0A119F4}" type="pres">
      <dgm:prSet presAssocID="{56DE46CF-1592-4A48-831F-1B3A2F77548B}" presName="background3" presStyleLbl="node3" presStyleIdx="3" presStyleCnt="4"/>
      <dgm:spPr/>
    </dgm:pt>
    <dgm:pt modelId="{D5B8D343-B25E-4D6D-BAA1-293FD409423B}" type="pres">
      <dgm:prSet presAssocID="{56DE46CF-1592-4A48-831F-1B3A2F77548B}" presName="text3" presStyleLbl="fgAcc3" presStyleIdx="3" presStyleCnt="4">
        <dgm:presLayoutVars>
          <dgm:chPref val="3"/>
        </dgm:presLayoutVars>
      </dgm:prSet>
      <dgm:spPr/>
    </dgm:pt>
    <dgm:pt modelId="{310F0A2F-9A22-4B92-A6F5-2A6D1574226D}" type="pres">
      <dgm:prSet presAssocID="{56DE46CF-1592-4A48-831F-1B3A2F77548B}" presName="hierChild4" presStyleCnt="0"/>
      <dgm:spPr/>
    </dgm:pt>
    <dgm:pt modelId="{C216A43B-DA23-4A3D-BBE6-DC94AB950FB2}" type="pres">
      <dgm:prSet presAssocID="{5BAB54F6-653C-4F84-BB50-75FDC6C01F56}" presName="Name10" presStyleLbl="parChTrans1D2" presStyleIdx="1" presStyleCnt="2"/>
      <dgm:spPr/>
    </dgm:pt>
    <dgm:pt modelId="{53D64E76-9239-4D9F-97E3-80583B9F4419}" type="pres">
      <dgm:prSet presAssocID="{706E7518-18D6-4362-B67C-40A17A9365F4}" presName="hierRoot2" presStyleCnt="0"/>
      <dgm:spPr/>
    </dgm:pt>
    <dgm:pt modelId="{E007D569-D8BB-454D-B45C-D06D1200132B}" type="pres">
      <dgm:prSet presAssocID="{706E7518-18D6-4362-B67C-40A17A9365F4}" presName="composite2" presStyleCnt="0"/>
      <dgm:spPr/>
    </dgm:pt>
    <dgm:pt modelId="{63D03723-F7E0-47F9-A58E-8F2A62009ADD}" type="pres">
      <dgm:prSet presAssocID="{706E7518-18D6-4362-B67C-40A17A9365F4}" presName="background2" presStyleLbl="node2" presStyleIdx="1" presStyleCnt="2"/>
      <dgm:spPr/>
    </dgm:pt>
    <dgm:pt modelId="{FD1B37B2-8FAC-4721-9D2E-32CF6B158BA3}" type="pres">
      <dgm:prSet presAssocID="{706E7518-18D6-4362-B67C-40A17A9365F4}" presName="text2" presStyleLbl="fgAcc2" presStyleIdx="1" presStyleCnt="2">
        <dgm:presLayoutVars>
          <dgm:chPref val="3"/>
        </dgm:presLayoutVars>
      </dgm:prSet>
      <dgm:spPr/>
    </dgm:pt>
    <dgm:pt modelId="{A45E1FAD-D2CF-41B2-8F87-87164C6BFE7A}" type="pres">
      <dgm:prSet presAssocID="{706E7518-18D6-4362-B67C-40A17A9365F4}" presName="hierChild3" presStyleCnt="0"/>
      <dgm:spPr/>
    </dgm:pt>
  </dgm:ptLst>
  <dgm:cxnLst>
    <dgm:cxn modelId="{98E7401B-1164-457B-9322-77C66D73C1CC}" srcId="{0D4C18C3-7A34-48ED-B019-CB286F522020}" destId="{A152A264-FA9A-4920-AAE7-B437318CA364}" srcOrd="0" destOrd="0" parTransId="{9BD23B72-55D7-4E05-94BB-672B0371692F}" sibTransId="{6D0D9E9C-6907-4286-B25D-1EE098341FFA}"/>
    <dgm:cxn modelId="{2B18DE1C-EAD3-4D8F-9777-F692F2072D37}" type="presOf" srcId="{706E7518-18D6-4362-B67C-40A17A9365F4}" destId="{FD1B37B2-8FAC-4721-9D2E-32CF6B158BA3}" srcOrd="0" destOrd="0" presId="urn:microsoft.com/office/officeart/2005/8/layout/hierarchy1"/>
    <dgm:cxn modelId="{17B3A037-176E-4E27-8919-170655A35D52}" srcId="{0D4C18C3-7A34-48ED-B019-CB286F522020}" destId="{B4E3B5BB-B4B5-4708-AE89-6DC22FB5719A}" srcOrd="1" destOrd="0" parTransId="{305D0580-6A91-4501-B618-6068C3D98AB9}" sibTransId="{08347A5A-803B-4D79-B6B1-BCB2CB009A76}"/>
    <dgm:cxn modelId="{E9673A39-F9B1-4FE6-81D5-F741068F1A95}" srcId="{B4E3B5BB-B4B5-4708-AE89-6DC22FB5719A}" destId="{F255BBEF-C195-4E0E-BEDF-729523D75517}" srcOrd="0" destOrd="0" parTransId="{F21A33B8-D5F3-4549-83FF-0FB7D6439ADE}" sibTransId="{BBE4FF78-F052-4845-94B6-467397B5F642}"/>
    <dgm:cxn modelId="{6F844F3B-034C-4CCA-A493-A9540F24A513}" type="presOf" srcId="{C49CC36F-547F-4EAB-8FA1-04BB7908ABAB}" destId="{653F328C-41C5-4BF2-8F48-C267DF721FF3}" srcOrd="0" destOrd="0" presId="urn:microsoft.com/office/officeart/2005/8/layout/hierarchy1"/>
    <dgm:cxn modelId="{4667EA64-5665-4C11-BDF7-8D38D5CE163D}" type="presOf" srcId="{1923A551-6531-4205-9610-14B3C29F27DF}" destId="{1ACA4CC8-205C-4488-8322-6EDF43F5E012}" srcOrd="0" destOrd="0" presId="urn:microsoft.com/office/officeart/2005/8/layout/hierarchy1"/>
    <dgm:cxn modelId="{5B3A4B66-8BF2-4E2E-AE46-8D0D211BC325}" type="presOf" srcId="{CCBD0318-E842-4BDA-87A6-FC2E1D18B04B}" destId="{AA967B9F-80F1-4994-B772-EDB773E5F1C5}" srcOrd="0" destOrd="0" presId="urn:microsoft.com/office/officeart/2005/8/layout/hierarchy1"/>
    <dgm:cxn modelId="{7DE25746-2839-4047-8226-26095CD4A894}" srcId="{F255BBEF-C195-4E0E-BEDF-729523D75517}" destId="{C49CC36F-547F-4EAB-8FA1-04BB7908ABAB}" srcOrd="0" destOrd="0" parTransId="{16937DD2-DCF6-4F37-B58A-7177AA97128C}" sibTransId="{FF131FFD-9C0C-449B-A291-03BCA88B2C66}"/>
    <dgm:cxn modelId="{171C714E-574D-4C34-AEA9-8FA101D8699C}" type="presOf" srcId="{9200B1D4-C07F-46D3-A9DE-580899A3A4DD}" destId="{CE0A141C-B11C-41E0-8400-8CBD47318BAF}" srcOrd="0" destOrd="0" presId="urn:microsoft.com/office/officeart/2005/8/layout/hierarchy1"/>
    <dgm:cxn modelId="{ABE4226F-2A51-4CD5-9EA7-DA5D4FB1CA08}" type="presOf" srcId="{16937DD2-DCF6-4F37-B58A-7177AA97128C}" destId="{12E4FC21-259F-4FDE-B42B-2BB429590A2E}" srcOrd="0" destOrd="0" presId="urn:microsoft.com/office/officeart/2005/8/layout/hierarchy1"/>
    <dgm:cxn modelId="{7D580C57-79D0-4125-8F48-B076C435DCEF}" type="presOf" srcId="{0D4C18C3-7A34-48ED-B019-CB286F522020}" destId="{3135EEE7-22CF-4C1B-A265-F3F4DD2FE4E2}" srcOrd="0" destOrd="0" presId="urn:microsoft.com/office/officeart/2005/8/layout/hierarchy1"/>
    <dgm:cxn modelId="{36BDCA77-B492-4680-B16B-766B827920DD}" type="presOf" srcId="{56DE46CF-1592-4A48-831F-1B3A2F77548B}" destId="{D5B8D343-B25E-4D6D-BAA1-293FD409423B}" srcOrd="0" destOrd="0" presId="urn:microsoft.com/office/officeart/2005/8/layout/hierarchy1"/>
    <dgm:cxn modelId="{9294027E-68B6-4818-9D45-3C88AF9D1CD6}" srcId="{B4E3B5BB-B4B5-4708-AE89-6DC22FB5719A}" destId="{706E7518-18D6-4362-B67C-40A17A9365F4}" srcOrd="1" destOrd="0" parTransId="{5BAB54F6-653C-4F84-BB50-75FDC6C01F56}" sibTransId="{1C27DD54-3ACC-490A-BDE5-BD9BBC70E867}"/>
    <dgm:cxn modelId="{3E213C82-6ECF-4729-A304-BDDE14D9C528}" srcId="{F255BBEF-C195-4E0E-BEDF-729523D75517}" destId="{AC5DC66F-D1AC-4579-85A2-50BA9492B649}" srcOrd="1" destOrd="0" parTransId="{9200B1D4-C07F-46D3-A9DE-580899A3A4DD}" sibTransId="{8147CFFA-E501-4C07-941D-7A85E819E655}"/>
    <dgm:cxn modelId="{79B6789C-3CF6-41EB-AACF-1DA0CED59E42}" srcId="{F255BBEF-C195-4E0E-BEDF-729523D75517}" destId="{56DE46CF-1592-4A48-831F-1B3A2F77548B}" srcOrd="3" destOrd="0" parTransId="{1923A551-6531-4205-9610-14B3C29F27DF}" sibTransId="{2D71EC8B-5A6B-490C-8094-898ACE15B277}"/>
    <dgm:cxn modelId="{E3F9D2A8-CF10-4BDC-99BF-42C958B8FAED}" type="presOf" srcId="{A152A264-FA9A-4920-AAE7-B437318CA364}" destId="{7C28634E-7B75-4398-831B-391A50D1F90A}" srcOrd="0" destOrd="0" presId="urn:microsoft.com/office/officeart/2005/8/layout/hierarchy1"/>
    <dgm:cxn modelId="{52BB82AA-0694-4081-A1B3-6D018DE41321}" type="presOf" srcId="{5BAB54F6-653C-4F84-BB50-75FDC6C01F56}" destId="{C216A43B-DA23-4A3D-BBE6-DC94AB950FB2}" srcOrd="0" destOrd="0" presId="urn:microsoft.com/office/officeart/2005/8/layout/hierarchy1"/>
    <dgm:cxn modelId="{672A5CAB-197F-4E31-A0C8-362D75E2E240}" type="presOf" srcId="{AC5DC66F-D1AC-4579-85A2-50BA9492B649}" destId="{5ACB6F2E-897A-49AE-A93E-C394C5105778}" srcOrd="0" destOrd="0" presId="urn:microsoft.com/office/officeart/2005/8/layout/hierarchy1"/>
    <dgm:cxn modelId="{580B47AB-162A-4358-97FF-43AF38C5CB57}" type="presOf" srcId="{F21A33B8-D5F3-4549-83FF-0FB7D6439ADE}" destId="{E25C5CC6-39B9-4937-B7F4-90D6EE04C4BB}" srcOrd="0" destOrd="0" presId="urn:microsoft.com/office/officeart/2005/8/layout/hierarchy1"/>
    <dgm:cxn modelId="{FC478DB0-7E7A-4E9A-A5AC-5D7A7FB93EE5}" type="presOf" srcId="{B4E3B5BB-B4B5-4708-AE89-6DC22FB5719A}" destId="{113B2079-6535-4569-AE61-830CD46AB125}" srcOrd="0" destOrd="0" presId="urn:microsoft.com/office/officeart/2005/8/layout/hierarchy1"/>
    <dgm:cxn modelId="{4D36CAD7-C187-4BC6-830A-C0AAA408EE08}" type="presOf" srcId="{ECBDF514-BB25-48FF-B68B-912A905AF4FA}" destId="{4E00B2A3-D8A7-43DB-ABF1-DD9402E24EC6}" srcOrd="0" destOrd="0" presId="urn:microsoft.com/office/officeart/2005/8/layout/hierarchy1"/>
    <dgm:cxn modelId="{3AE2B2E2-2634-4040-BB40-989A1505E721}" type="presOf" srcId="{F255BBEF-C195-4E0E-BEDF-729523D75517}" destId="{DF2E0EB6-50C7-4CFF-AF07-0C49DE267FB2}" srcOrd="0" destOrd="0" presId="urn:microsoft.com/office/officeart/2005/8/layout/hierarchy1"/>
    <dgm:cxn modelId="{4AE813E9-620A-4821-A8A6-B1E4DC7A802C}" srcId="{F255BBEF-C195-4E0E-BEDF-729523D75517}" destId="{ECBDF514-BB25-48FF-B68B-912A905AF4FA}" srcOrd="2" destOrd="0" parTransId="{CCBD0318-E842-4BDA-87A6-FC2E1D18B04B}" sibTransId="{BDA3BFF7-69A9-44F6-BC10-3B127987BECB}"/>
    <dgm:cxn modelId="{6E95081E-0362-4761-91B8-42F46E8081F5}" type="presParOf" srcId="{3135EEE7-22CF-4C1B-A265-F3F4DD2FE4E2}" destId="{209AE1FE-5D7E-4954-877B-F3D7A8E242BD}" srcOrd="0" destOrd="0" presId="urn:microsoft.com/office/officeart/2005/8/layout/hierarchy1"/>
    <dgm:cxn modelId="{ED448501-3378-4CD0-A465-F44AEA6441F9}" type="presParOf" srcId="{209AE1FE-5D7E-4954-877B-F3D7A8E242BD}" destId="{9A3026BA-9CDA-4838-B147-EEEDF1C31C8A}" srcOrd="0" destOrd="0" presId="urn:microsoft.com/office/officeart/2005/8/layout/hierarchy1"/>
    <dgm:cxn modelId="{BDDD0683-E4C2-4236-995E-8D98899C065C}" type="presParOf" srcId="{9A3026BA-9CDA-4838-B147-EEEDF1C31C8A}" destId="{E47EC13B-1353-488B-B4F5-80721903610C}" srcOrd="0" destOrd="0" presId="urn:microsoft.com/office/officeart/2005/8/layout/hierarchy1"/>
    <dgm:cxn modelId="{DC7B7FDC-3D46-4BF5-94FE-E32CE474831C}" type="presParOf" srcId="{9A3026BA-9CDA-4838-B147-EEEDF1C31C8A}" destId="{7C28634E-7B75-4398-831B-391A50D1F90A}" srcOrd="1" destOrd="0" presId="urn:microsoft.com/office/officeart/2005/8/layout/hierarchy1"/>
    <dgm:cxn modelId="{3055186A-8B2B-4FB9-A80F-57077574157B}" type="presParOf" srcId="{209AE1FE-5D7E-4954-877B-F3D7A8E242BD}" destId="{F0D0A5EF-24C2-411B-B430-6FC0B4AA59D0}" srcOrd="1" destOrd="0" presId="urn:microsoft.com/office/officeart/2005/8/layout/hierarchy1"/>
    <dgm:cxn modelId="{1D630274-307A-4985-9C2E-CB5FF6C5F765}" type="presParOf" srcId="{3135EEE7-22CF-4C1B-A265-F3F4DD2FE4E2}" destId="{17ED97D9-4BFC-4F8F-AF46-30D5351C4241}" srcOrd="1" destOrd="0" presId="urn:microsoft.com/office/officeart/2005/8/layout/hierarchy1"/>
    <dgm:cxn modelId="{DB260B04-520F-4A4B-AD76-0DD947C04334}" type="presParOf" srcId="{17ED97D9-4BFC-4F8F-AF46-30D5351C4241}" destId="{EC6D2DAC-0D13-456D-9C3B-1E23D68287F7}" srcOrd="0" destOrd="0" presId="urn:microsoft.com/office/officeart/2005/8/layout/hierarchy1"/>
    <dgm:cxn modelId="{F2C7F9E9-DDA0-4E0C-BE06-E3FA72C4D54B}" type="presParOf" srcId="{EC6D2DAC-0D13-456D-9C3B-1E23D68287F7}" destId="{3E081142-D333-4C4C-96A2-0BEB20AF385A}" srcOrd="0" destOrd="0" presId="urn:microsoft.com/office/officeart/2005/8/layout/hierarchy1"/>
    <dgm:cxn modelId="{FDD7C6C9-BFF8-421B-835F-53AB7C93B8B5}" type="presParOf" srcId="{EC6D2DAC-0D13-456D-9C3B-1E23D68287F7}" destId="{113B2079-6535-4569-AE61-830CD46AB125}" srcOrd="1" destOrd="0" presId="urn:microsoft.com/office/officeart/2005/8/layout/hierarchy1"/>
    <dgm:cxn modelId="{89F1F510-61F3-4AEE-913B-033B52CD089E}" type="presParOf" srcId="{17ED97D9-4BFC-4F8F-AF46-30D5351C4241}" destId="{F4A020A0-079F-4BE8-B13F-06ADFB18BF8D}" srcOrd="1" destOrd="0" presId="urn:microsoft.com/office/officeart/2005/8/layout/hierarchy1"/>
    <dgm:cxn modelId="{D7C6D83E-1B3A-4229-B00D-C3E3DB4C0B69}" type="presParOf" srcId="{F4A020A0-079F-4BE8-B13F-06ADFB18BF8D}" destId="{E25C5CC6-39B9-4937-B7F4-90D6EE04C4BB}" srcOrd="0" destOrd="0" presId="urn:microsoft.com/office/officeart/2005/8/layout/hierarchy1"/>
    <dgm:cxn modelId="{ECA5A2DB-22C0-4133-AB09-6C466B3D5A0B}" type="presParOf" srcId="{F4A020A0-079F-4BE8-B13F-06ADFB18BF8D}" destId="{532D5419-259D-4744-962F-543AEBE9B7D1}" srcOrd="1" destOrd="0" presId="urn:microsoft.com/office/officeart/2005/8/layout/hierarchy1"/>
    <dgm:cxn modelId="{B310E835-F0AD-4298-87F7-1E698D6BE2B0}" type="presParOf" srcId="{532D5419-259D-4744-962F-543AEBE9B7D1}" destId="{6857AFF9-1A2E-4C0C-BC2D-5625A6C1FBFD}" srcOrd="0" destOrd="0" presId="urn:microsoft.com/office/officeart/2005/8/layout/hierarchy1"/>
    <dgm:cxn modelId="{934389DB-DDF8-4E77-961A-D05E4DD5727A}" type="presParOf" srcId="{6857AFF9-1A2E-4C0C-BC2D-5625A6C1FBFD}" destId="{A0A9E7E0-F4F1-49F5-95D6-D189C5233C7E}" srcOrd="0" destOrd="0" presId="urn:microsoft.com/office/officeart/2005/8/layout/hierarchy1"/>
    <dgm:cxn modelId="{938376CC-7BD0-426F-A5B6-9568A68079BD}" type="presParOf" srcId="{6857AFF9-1A2E-4C0C-BC2D-5625A6C1FBFD}" destId="{DF2E0EB6-50C7-4CFF-AF07-0C49DE267FB2}" srcOrd="1" destOrd="0" presId="urn:microsoft.com/office/officeart/2005/8/layout/hierarchy1"/>
    <dgm:cxn modelId="{BD0041F3-3D64-421E-A847-C03EBEAC20A0}" type="presParOf" srcId="{532D5419-259D-4744-962F-543AEBE9B7D1}" destId="{AF35AEB7-055F-4933-9B4E-203C31DCCEF6}" srcOrd="1" destOrd="0" presId="urn:microsoft.com/office/officeart/2005/8/layout/hierarchy1"/>
    <dgm:cxn modelId="{87A57AB5-77CA-43D6-A048-8486CAD56019}" type="presParOf" srcId="{AF35AEB7-055F-4933-9B4E-203C31DCCEF6}" destId="{12E4FC21-259F-4FDE-B42B-2BB429590A2E}" srcOrd="0" destOrd="0" presId="urn:microsoft.com/office/officeart/2005/8/layout/hierarchy1"/>
    <dgm:cxn modelId="{5FC814D8-FC18-4F12-81E4-38A8BFA02D47}" type="presParOf" srcId="{AF35AEB7-055F-4933-9B4E-203C31DCCEF6}" destId="{3D769CEC-C50F-4673-A523-96E022218B80}" srcOrd="1" destOrd="0" presId="urn:microsoft.com/office/officeart/2005/8/layout/hierarchy1"/>
    <dgm:cxn modelId="{93E415BB-8A07-4215-85DB-9E1DD2DD2BAA}" type="presParOf" srcId="{3D769CEC-C50F-4673-A523-96E022218B80}" destId="{97ED6E45-8FE3-4B4F-9984-75853FC9C570}" srcOrd="0" destOrd="0" presId="urn:microsoft.com/office/officeart/2005/8/layout/hierarchy1"/>
    <dgm:cxn modelId="{0E6ABDC7-36FD-4741-8531-878278D602B0}" type="presParOf" srcId="{97ED6E45-8FE3-4B4F-9984-75853FC9C570}" destId="{4FCDE9A4-D22F-46F2-B2F2-E4D2DF7B77BB}" srcOrd="0" destOrd="0" presId="urn:microsoft.com/office/officeart/2005/8/layout/hierarchy1"/>
    <dgm:cxn modelId="{EAAB73BF-2F7C-45A7-9271-82937B760EC7}" type="presParOf" srcId="{97ED6E45-8FE3-4B4F-9984-75853FC9C570}" destId="{653F328C-41C5-4BF2-8F48-C267DF721FF3}" srcOrd="1" destOrd="0" presId="urn:microsoft.com/office/officeart/2005/8/layout/hierarchy1"/>
    <dgm:cxn modelId="{1F280BFD-D49F-4B9D-8255-8B91F0C0E291}" type="presParOf" srcId="{3D769CEC-C50F-4673-A523-96E022218B80}" destId="{08A26F5F-9F2E-4608-AAD9-BF41665293E8}" srcOrd="1" destOrd="0" presId="urn:microsoft.com/office/officeart/2005/8/layout/hierarchy1"/>
    <dgm:cxn modelId="{789831B4-ED19-4C63-8333-F740E066D221}" type="presParOf" srcId="{AF35AEB7-055F-4933-9B4E-203C31DCCEF6}" destId="{CE0A141C-B11C-41E0-8400-8CBD47318BAF}" srcOrd="2" destOrd="0" presId="urn:microsoft.com/office/officeart/2005/8/layout/hierarchy1"/>
    <dgm:cxn modelId="{57FBB03B-29CA-484F-A89E-1E19202E7699}" type="presParOf" srcId="{AF35AEB7-055F-4933-9B4E-203C31DCCEF6}" destId="{B870134F-550C-49F4-9958-05907B5B99BD}" srcOrd="3" destOrd="0" presId="urn:microsoft.com/office/officeart/2005/8/layout/hierarchy1"/>
    <dgm:cxn modelId="{A4F57B1D-F91E-4DEC-B869-D2340FF1C79C}" type="presParOf" srcId="{B870134F-550C-49F4-9958-05907B5B99BD}" destId="{76DED816-61BA-44EF-823E-0BD209D86E52}" srcOrd="0" destOrd="0" presId="urn:microsoft.com/office/officeart/2005/8/layout/hierarchy1"/>
    <dgm:cxn modelId="{2BC3C3E3-E208-440F-8D39-E5607F69E0D6}" type="presParOf" srcId="{76DED816-61BA-44EF-823E-0BD209D86E52}" destId="{F5415ED9-9C82-4A2E-89EC-DFD6F147465B}" srcOrd="0" destOrd="0" presId="urn:microsoft.com/office/officeart/2005/8/layout/hierarchy1"/>
    <dgm:cxn modelId="{809BCC87-F126-4916-A4D2-4114F39FDAFF}" type="presParOf" srcId="{76DED816-61BA-44EF-823E-0BD209D86E52}" destId="{5ACB6F2E-897A-49AE-A93E-C394C5105778}" srcOrd="1" destOrd="0" presId="urn:microsoft.com/office/officeart/2005/8/layout/hierarchy1"/>
    <dgm:cxn modelId="{4A79D8CE-6047-42D9-BD4A-C3496041E2CE}" type="presParOf" srcId="{B870134F-550C-49F4-9958-05907B5B99BD}" destId="{38E97DD7-2BC6-418F-993E-0AEB0FFF0347}" srcOrd="1" destOrd="0" presId="urn:microsoft.com/office/officeart/2005/8/layout/hierarchy1"/>
    <dgm:cxn modelId="{AA3636D6-24AF-4352-9109-C542137D899A}" type="presParOf" srcId="{AF35AEB7-055F-4933-9B4E-203C31DCCEF6}" destId="{AA967B9F-80F1-4994-B772-EDB773E5F1C5}" srcOrd="4" destOrd="0" presId="urn:microsoft.com/office/officeart/2005/8/layout/hierarchy1"/>
    <dgm:cxn modelId="{83AEF51D-378D-4263-8F63-772C4440F3E2}" type="presParOf" srcId="{AF35AEB7-055F-4933-9B4E-203C31DCCEF6}" destId="{94B083EE-5FA3-46B6-A34C-48A7671F68D7}" srcOrd="5" destOrd="0" presId="urn:microsoft.com/office/officeart/2005/8/layout/hierarchy1"/>
    <dgm:cxn modelId="{DF274AE6-DF4C-46ED-879A-3D7A3EDF13F7}" type="presParOf" srcId="{94B083EE-5FA3-46B6-A34C-48A7671F68D7}" destId="{AF2A2C8A-C3CC-48D4-B6A1-445A601A4F8A}" srcOrd="0" destOrd="0" presId="urn:microsoft.com/office/officeart/2005/8/layout/hierarchy1"/>
    <dgm:cxn modelId="{164638E7-8BE6-478A-8E94-B2C97D92D060}" type="presParOf" srcId="{AF2A2C8A-C3CC-48D4-B6A1-445A601A4F8A}" destId="{AD8D3ACE-13BE-4690-8363-2FE1829F5483}" srcOrd="0" destOrd="0" presId="urn:microsoft.com/office/officeart/2005/8/layout/hierarchy1"/>
    <dgm:cxn modelId="{7476C8D8-46D2-4A67-ADD9-7EB2220BEBCF}" type="presParOf" srcId="{AF2A2C8A-C3CC-48D4-B6A1-445A601A4F8A}" destId="{4E00B2A3-D8A7-43DB-ABF1-DD9402E24EC6}" srcOrd="1" destOrd="0" presId="urn:microsoft.com/office/officeart/2005/8/layout/hierarchy1"/>
    <dgm:cxn modelId="{3A300D9F-C96A-4BAF-9F01-378FC8777E4A}" type="presParOf" srcId="{94B083EE-5FA3-46B6-A34C-48A7671F68D7}" destId="{8BC89EFF-5EB2-4202-A08C-E64E3859CF23}" srcOrd="1" destOrd="0" presId="urn:microsoft.com/office/officeart/2005/8/layout/hierarchy1"/>
    <dgm:cxn modelId="{1FCCFC4F-81F7-4D19-9374-7AE5957CE5D3}" type="presParOf" srcId="{AF35AEB7-055F-4933-9B4E-203C31DCCEF6}" destId="{1ACA4CC8-205C-4488-8322-6EDF43F5E012}" srcOrd="6" destOrd="0" presId="urn:microsoft.com/office/officeart/2005/8/layout/hierarchy1"/>
    <dgm:cxn modelId="{C9A83F03-0B87-40E5-8559-36E8C89A5732}" type="presParOf" srcId="{AF35AEB7-055F-4933-9B4E-203C31DCCEF6}" destId="{A444353E-0BC7-4813-8925-7A360F935454}" srcOrd="7" destOrd="0" presId="urn:microsoft.com/office/officeart/2005/8/layout/hierarchy1"/>
    <dgm:cxn modelId="{508B1CA6-9BD1-4952-B8B0-3AFDAF3B0EE0}" type="presParOf" srcId="{A444353E-0BC7-4813-8925-7A360F935454}" destId="{2BE75B61-F466-4BBD-B84C-64BCA250A106}" srcOrd="0" destOrd="0" presId="urn:microsoft.com/office/officeart/2005/8/layout/hierarchy1"/>
    <dgm:cxn modelId="{289D3D5C-9617-418F-BD4F-9EF09704113C}" type="presParOf" srcId="{2BE75B61-F466-4BBD-B84C-64BCA250A106}" destId="{8751791C-2792-44CC-8151-CB7AC0A119F4}" srcOrd="0" destOrd="0" presId="urn:microsoft.com/office/officeart/2005/8/layout/hierarchy1"/>
    <dgm:cxn modelId="{D18064F6-CFF5-4B9C-8411-F716F6C1A611}" type="presParOf" srcId="{2BE75B61-F466-4BBD-B84C-64BCA250A106}" destId="{D5B8D343-B25E-4D6D-BAA1-293FD409423B}" srcOrd="1" destOrd="0" presId="urn:microsoft.com/office/officeart/2005/8/layout/hierarchy1"/>
    <dgm:cxn modelId="{D2AC42DD-9CD7-4AAA-B55E-5CCED6A82023}" type="presParOf" srcId="{A444353E-0BC7-4813-8925-7A360F935454}" destId="{310F0A2F-9A22-4B92-A6F5-2A6D1574226D}" srcOrd="1" destOrd="0" presId="urn:microsoft.com/office/officeart/2005/8/layout/hierarchy1"/>
    <dgm:cxn modelId="{CF846679-C937-4BA0-98BB-CDEB98D90E9A}" type="presParOf" srcId="{F4A020A0-079F-4BE8-B13F-06ADFB18BF8D}" destId="{C216A43B-DA23-4A3D-BBE6-DC94AB950FB2}" srcOrd="2" destOrd="0" presId="urn:microsoft.com/office/officeart/2005/8/layout/hierarchy1"/>
    <dgm:cxn modelId="{B3425775-4124-46FF-9A71-23AD3E28AA50}" type="presParOf" srcId="{F4A020A0-079F-4BE8-B13F-06ADFB18BF8D}" destId="{53D64E76-9239-4D9F-97E3-80583B9F4419}" srcOrd="3" destOrd="0" presId="urn:microsoft.com/office/officeart/2005/8/layout/hierarchy1"/>
    <dgm:cxn modelId="{007EB764-14CB-4332-8CCE-F7D57A3C46E2}" type="presParOf" srcId="{53D64E76-9239-4D9F-97E3-80583B9F4419}" destId="{E007D569-D8BB-454D-B45C-D06D1200132B}" srcOrd="0" destOrd="0" presId="urn:microsoft.com/office/officeart/2005/8/layout/hierarchy1"/>
    <dgm:cxn modelId="{00DCD783-3F56-4942-93A6-ED3D64BD150D}" type="presParOf" srcId="{E007D569-D8BB-454D-B45C-D06D1200132B}" destId="{63D03723-F7E0-47F9-A58E-8F2A62009ADD}" srcOrd="0" destOrd="0" presId="urn:microsoft.com/office/officeart/2005/8/layout/hierarchy1"/>
    <dgm:cxn modelId="{A7D9C922-FD3F-4CB1-830D-00B14CAC4627}" type="presParOf" srcId="{E007D569-D8BB-454D-B45C-D06D1200132B}" destId="{FD1B37B2-8FAC-4721-9D2E-32CF6B158BA3}" srcOrd="1" destOrd="0" presId="urn:microsoft.com/office/officeart/2005/8/layout/hierarchy1"/>
    <dgm:cxn modelId="{3DC6BAB0-345B-4E49-AF34-8645E1C3F8E1}" type="presParOf" srcId="{53D64E76-9239-4D9F-97E3-80583B9F4419}" destId="{A45E1FAD-D2CF-41B2-8F87-87164C6BFE7A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B08E2-BFD6-4176-A348-0D6609638C38}" type="doc">
      <dgm:prSet loTypeId="urn:microsoft.com/office/officeart/2011/layout/HexagonRadial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14098F-70E5-4416-A41A-EC11735D168F}">
      <dgm:prSet phldrT="[Text]" custT="1"/>
      <dgm:spPr/>
      <dgm:t>
        <a:bodyPr/>
        <a:lstStyle/>
        <a:p>
          <a:r>
            <a:rPr lang="ru-RU" sz="3600" b="1" dirty="0"/>
            <a:t>Шина обмена медицинскими данными </a:t>
          </a:r>
        </a:p>
        <a:p>
          <a:r>
            <a:rPr lang="ru-RU" sz="3600" b="1"/>
            <a:t>ИИС для ЕГИСЗ</a:t>
          </a:r>
          <a:endParaRPr lang="en-US" sz="3600" b="1" dirty="0"/>
        </a:p>
      </dgm:t>
    </dgm:pt>
    <dgm:pt modelId="{5E744EB2-FD03-4269-8DE5-A70F058F2C69}" type="parTrans" cxnId="{89023918-460D-4CBA-8B16-EA8386777F0D}">
      <dgm:prSet/>
      <dgm:spPr/>
      <dgm:t>
        <a:bodyPr/>
        <a:lstStyle/>
        <a:p>
          <a:endParaRPr lang="en-US"/>
        </a:p>
      </dgm:t>
    </dgm:pt>
    <dgm:pt modelId="{72F2E2D7-DF42-45A7-9397-7D66FDE64CA7}" type="sibTrans" cxnId="{89023918-460D-4CBA-8B16-EA8386777F0D}">
      <dgm:prSet/>
      <dgm:spPr/>
      <dgm:t>
        <a:bodyPr/>
        <a:lstStyle/>
        <a:p>
          <a:endParaRPr lang="en-US"/>
        </a:p>
      </dgm:t>
    </dgm:pt>
    <dgm:pt modelId="{04C5B553-C2A9-4804-BB63-D65254D30EA5}">
      <dgm:prSet phldrT="[Text]" custT="1"/>
      <dgm:spPr/>
      <dgm:t>
        <a:bodyPr/>
        <a:lstStyle/>
        <a:p>
          <a:r>
            <a:rPr lang="ru-RU" sz="2800" dirty="0"/>
            <a:t>Мобильное и веб приложение для пациентов </a:t>
          </a:r>
        </a:p>
      </dgm:t>
    </dgm:pt>
    <dgm:pt modelId="{4A5716A8-AAB9-410D-8484-1A85149B896A}" type="parTrans" cxnId="{541C5F9E-200F-421E-A588-30B4831FA760}">
      <dgm:prSet/>
      <dgm:spPr/>
      <dgm:t>
        <a:bodyPr/>
        <a:lstStyle/>
        <a:p>
          <a:endParaRPr lang="en-US"/>
        </a:p>
      </dgm:t>
    </dgm:pt>
    <dgm:pt modelId="{9598E27F-A678-4E7C-81AF-7C5A00265A7A}" type="sibTrans" cxnId="{541C5F9E-200F-421E-A588-30B4831FA760}">
      <dgm:prSet/>
      <dgm:spPr/>
      <dgm:t>
        <a:bodyPr/>
        <a:lstStyle/>
        <a:p>
          <a:endParaRPr lang="en-US"/>
        </a:p>
      </dgm:t>
    </dgm:pt>
    <dgm:pt modelId="{5AC62C97-6826-4966-B2CB-644F45A86581}">
      <dgm:prSet phldrT="[Text]" custT="1"/>
      <dgm:spPr/>
      <dgm:t>
        <a:bodyPr/>
        <a:lstStyle/>
        <a:p>
          <a:r>
            <a:rPr lang="ru-RU" sz="3200" dirty="0"/>
            <a:t>Онлайн-запись для пациентов</a:t>
          </a:r>
          <a:endParaRPr lang="en-US" sz="3200" dirty="0"/>
        </a:p>
      </dgm:t>
    </dgm:pt>
    <dgm:pt modelId="{CDA47C95-10AF-4B81-BF3D-2B867BA9A9F4}" type="parTrans" cxnId="{E202F743-A546-4A64-94A6-8463CAD3C0A0}">
      <dgm:prSet/>
      <dgm:spPr/>
      <dgm:t>
        <a:bodyPr/>
        <a:lstStyle/>
        <a:p>
          <a:endParaRPr lang="en-US"/>
        </a:p>
      </dgm:t>
    </dgm:pt>
    <dgm:pt modelId="{5C03313F-D2DF-4A8F-A958-2D193D0969EA}" type="sibTrans" cxnId="{E202F743-A546-4A64-94A6-8463CAD3C0A0}">
      <dgm:prSet/>
      <dgm:spPr/>
      <dgm:t>
        <a:bodyPr/>
        <a:lstStyle/>
        <a:p>
          <a:endParaRPr lang="en-US"/>
        </a:p>
      </dgm:t>
    </dgm:pt>
    <dgm:pt modelId="{1963F9F2-04CC-402C-8397-096D7FDAE5DF}">
      <dgm:prSet phldrT="[Text]" custT="1"/>
      <dgm:spPr/>
      <dgm:t>
        <a:bodyPr/>
        <a:lstStyle/>
        <a:p>
          <a:r>
            <a:rPr lang="en-US" sz="2800" dirty="0"/>
            <a:t>PRM</a:t>
          </a:r>
          <a:r>
            <a:rPr lang="ru-RU" sz="2800" dirty="0"/>
            <a:t> (рабочий кабинет)</a:t>
          </a:r>
          <a:r>
            <a:rPr lang="en-US" sz="2800" dirty="0"/>
            <a:t> </a:t>
          </a:r>
          <a:r>
            <a:rPr lang="ru-RU" sz="2800" dirty="0"/>
            <a:t>для клиник</a:t>
          </a:r>
          <a:endParaRPr lang="en-US" sz="2800" dirty="0"/>
        </a:p>
      </dgm:t>
    </dgm:pt>
    <dgm:pt modelId="{3A769C53-90D5-4AF0-A2F0-3C4F0DD52309}" type="parTrans" cxnId="{B274CC8B-5962-4CC0-AAC1-250146D19D11}">
      <dgm:prSet/>
      <dgm:spPr/>
      <dgm:t>
        <a:bodyPr/>
        <a:lstStyle/>
        <a:p>
          <a:endParaRPr lang="en-US"/>
        </a:p>
      </dgm:t>
    </dgm:pt>
    <dgm:pt modelId="{9E77251B-72BB-4C10-B25A-2FC60ED5B9F2}" type="sibTrans" cxnId="{B274CC8B-5962-4CC0-AAC1-250146D19D11}">
      <dgm:prSet/>
      <dgm:spPr/>
      <dgm:t>
        <a:bodyPr/>
        <a:lstStyle/>
        <a:p>
          <a:endParaRPr lang="en-US"/>
        </a:p>
      </dgm:t>
    </dgm:pt>
    <dgm:pt modelId="{24683B4F-6677-4159-9EC4-C2CE2A5E14E8}">
      <dgm:prSet phldrT="[Text]" custT="1"/>
      <dgm:spPr/>
      <dgm:t>
        <a:bodyPr/>
        <a:lstStyle/>
        <a:p>
          <a:r>
            <a:rPr lang="ru-RU" sz="2800" dirty="0"/>
            <a:t>Модуль Электронной Медицинской Карты (ЭМК)</a:t>
          </a:r>
          <a:endParaRPr lang="en-US" sz="2800" dirty="0"/>
        </a:p>
      </dgm:t>
    </dgm:pt>
    <dgm:pt modelId="{DFA36ED1-1525-4EE6-9933-268FB2BAFA33}" type="parTrans" cxnId="{B2FA9567-913C-4B13-82D0-4D9C7E3E6628}">
      <dgm:prSet/>
      <dgm:spPr/>
      <dgm:t>
        <a:bodyPr/>
        <a:lstStyle/>
        <a:p>
          <a:endParaRPr lang="en-US"/>
        </a:p>
      </dgm:t>
    </dgm:pt>
    <dgm:pt modelId="{204479A2-6CAF-4720-A8F6-4C04AD119481}" type="sibTrans" cxnId="{B2FA9567-913C-4B13-82D0-4D9C7E3E6628}">
      <dgm:prSet/>
      <dgm:spPr/>
      <dgm:t>
        <a:bodyPr/>
        <a:lstStyle/>
        <a:p>
          <a:endParaRPr lang="en-US"/>
        </a:p>
      </dgm:t>
    </dgm:pt>
    <dgm:pt modelId="{6EB049B5-89E8-4184-9B7F-15B37FBD515F}">
      <dgm:prSet phldrT="[Text]" custT="1"/>
      <dgm:spPr/>
      <dgm:t>
        <a:bodyPr/>
        <a:lstStyle/>
        <a:p>
          <a:r>
            <a:rPr lang="ru-RU" sz="2600" dirty="0"/>
            <a:t>Телемедицина (браузер или мобильное приложение)</a:t>
          </a:r>
          <a:endParaRPr lang="en-US" sz="2600" dirty="0"/>
        </a:p>
      </dgm:t>
    </dgm:pt>
    <dgm:pt modelId="{FB58FD97-CB6A-4E87-8983-E33BD7E0D62D}" type="parTrans" cxnId="{4454C2B1-C314-480B-88D2-D863E92FD682}">
      <dgm:prSet/>
      <dgm:spPr/>
      <dgm:t>
        <a:bodyPr/>
        <a:lstStyle/>
        <a:p>
          <a:endParaRPr lang="en-US"/>
        </a:p>
      </dgm:t>
    </dgm:pt>
    <dgm:pt modelId="{56A60FB1-E9B7-4350-8B52-D7600BC44053}" type="sibTrans" cxnId="{4454C2B1-C314-480B-88D2-D863E92FD682}">
      <dgm:prSet/>
      <dgm:spPr/>
      <dgm:t>
        <a:bodyPr/>
        <a:lstStyle/>
        <a:p>
          <a:endParaRPr lang="en-US"/>
        </a:p>
      </dgm:t>
    </dgm:pt>
    <dgm:pt modelId="{86737010-BFDE-4AA8-955A-31FD2C7758C1}">
      <dgm:prSet phldrT="[Text]"/>
      <dgm:spPr/>
      <dgm:t>
        <a:bodyPr/>
        <a:lstStyle/>
        <a:p>
          <a:r>
            <a:rPr lang="ru-RU" dirty="0"/>
            <a:t>Электронные рецепты и назначения</a:t>
          </a:r>
          <a:endParaRPr lang="en-US" dirty="0"/>
        </a:p>
      </dgm:t>
    </dgm:pt>
    <dgm:pt modelId="{59AF9283-902F-4B0A-95FD-BA4B10D841C1}" type="parTrans" cxnId="{E334D5B1-CCF8-49AF-80DE-54EFBC370308}">
      <dgm:prSet/>
      <dgm:spPr/>
      <dgm:t>
        <a:bodyPr/>
        <a:lstStyle/>
        <a:p>
          <a:endParaRPr lang="en-US"/>
        </a:p>
      </dgm:t>
    </dgm:pt>
    <dgm:pt modelId="{946CB082-F892-4215-9936-47E170C23B32}" type="sibTrans" cxnId="{E334D5B1-CCF8-49AF-80DE-54EFBC370308}">
      <dgm:prSet/>
      <dgm:spPr/>
      <dgm:t>
        <a:bodyPr/>
        <a:lstStyle/>
        <a:p>
          <a:endParaRPr lang="en-US"/>
        </a:p>
      </dgm:t>
    </dgm:pt>
    <dgm:pt modelId="{23DFD582-81A2-4763-A606-16C5B24E6834}" type="pres">
      <dgm:prSet presAssocID="{136B08E2-BFD6-4176-A348-0D6609638C3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885F054-9407-4CC3-8D73-0E469F87F189}" type="pres">
      <dgm:prSet presAssocID="{F614098F-70E5-4416-A41A-EC11735D168F}" presName="Parent" presStyleLbl="node0" presStyleIdx="0" presStyleCnt="1" custScaleX="106028">
        <dgm:presLayoutVars>
          <dgm:chMax val="6"/>
          <dgm:chPref val="6"/>
        </dgm:presLayoutVars>
      </dgm:prSet>
      <dgm:spPr/>
    </dgm:pt>
    <dgm:pt modelId="{FD4254C8-2C56-4319-BA76-6C6341F06071}" type="pres">
      <dgm:prSet presAssocID="{04C5B553-C2A9-4804-BB63-D65254D30EA5}" presName="Accent1" presStyleCnt="0"/>
      <dgm:spPr/>
    </dgm:pt>
    <dgm:pt modelId="{C2F44D27-C559-4E58-9FEB-58B15C7AB241}" type="pres">
      <dgm:prSet presAssocID="{04C5B553-C2A9-4804-BB63-D65254D30EA5}" presName="Accent" presStyleLbl="bgShp" presStyleIdx="0" presStyleCnt="6"/>
      <dgm:spPr/>
    </dgm:pt>
    <dgm:pt modelId="{10062D15-63F5-439E-9F80-BE0BEBE87583}" type="pres">
      <dgm:prSet presAssocID="{04C5B553-C2A9-4804-BB63-D65254D30EA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7DCE66F-FA79-43A1-9BDF-3106880FD0DF}" type="pres">
      <dgm:prSet presAssocID="{5AC62C97-6826-4966-B2CB-644F45A86581}" presName="Accent2" presStyleCnt="0"/>
      <dgm:spPr/>
    </dgm:pt>
    <dgm:pt modelId="{308A3CF7-CE12-45FF-BE05-6E8B1C0707A6}" type="pres">
      <dgm:prSet presAssocID="{5AC62C97-6826-4966-B2CB-644F45A86581}" presName="Accent" presStyleLbl="bgShp" presStyleIdx="1" presStyleCnt="6"/>
      <dgm:spPr/>
    </dgm:pt>
    <dgm:pt modelId="{238A8E00-E3D0-49BF-84A7-47AE0BA5B467}" type="pres">
      <dgm:prSet presAssocID="{5AC62C97-6826-4966-B2CB-644F45A8658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1C6E402-5C0C-40F1-9511-ADDEC4B6136A}" type="pres">
      <dgm:prSet presAssocID="{1963F9F2-04CC-402C-8397-096D7FDAE5DF}" presName="Accent3" presStyleCnt="0"/>
      <dgm:spPr/>
    </dgm:pt>
    <dgm:pt modelId="{9D4CE2D5-A91C-40ED-804D-3B83685034E5}" type="pres">
      <dgm:prSet presAssocID="{1963F9F2-04CC-402C-8397-096D7FDAE5DF}" presName="Accent" presStyleLbl="bgShp" presStyleIdx="2" presStyleCnt="6"/>
      <dgm:spPr/>
    </dgm:pt>
    <dgm:pt modelId="{0B020B37-5BE6-41F7-A323-8EF63E524FC3}" type="pres">
      <dgm:prSet presAssocID="{1963F9F2-04CC-402C-8397-096D7FDAE5D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9DDB070-8B12-451D-BA5D-EE44897614CA}" type="pres">
      <dgm:prSet presAssocID="{24683B4F-6677-4159-9EC4-C2CE2A5E14E8}" presName="Accent4" presStyleCnt="0"/>
      <dgm:spPr/>
    </dgm:pt>
    <dgm:pt modelId="{88EBC979-7E03-4930-8608-B56CAC0E11CE}" type="pres">
      <dgm:prSet presAssocID="{24683B4F-6677-4159-9EC4-C2CE2A5E14E8}" presName="Accent" presStyleLbl="bgShp" presStyleIdx="3" presStyleCnt="6"/>
      <dgm:spPr/>
    </dgm:pt>
    <dgm:pt modelId="{232C979F-BCA7-48D7-8DDB-15EAC969E076}" type="pres">
      <dgm:prSet presAssocID="{24683B4F-6677-4159-9EC4-C2CE2A5E14E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592C239-CD29-4BAA-A2EA-8D081E44D5B3}" type="pres">
      <dgm:prSet presAssocID="{6EB049B5-89E8-4184-9B7F-15B37FBD515F}" presName="Accent5" presStyleCnt="0"/>
      <dgm:spPr/>
    </dgm:pt>
    <dgm:pt modelId="{582AA191-8EC1-40E5-9D0B-45309AD8E664}" type="pres">
      <dgm:prSet presAssocID="{6EB049B5-89E8-4184-9B7F-15B37FBD515F}" presName="Accent" presStyleLbl="bgShp" presStyleIdx="4" presStyleCnt="6"/>
      <dgm:spPr/>
    </dgm:pt>
    <dgm:pt modelId="{7F65CCA1-6EB4-4B9E-8B7D-2621E015D7D9}" type="pres">
      <dgm:prSet presAssocID="{6EB049B5-89E8-4184-9B7F-15B37FBD515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5C0B93F-79BA-4A28-8906-1A318BAC3492}" type="pres">
      <dgm:prSet presAssocID="{86737010-BFDE-4AA8-955A-31FD2C7758C1}" presName="Accent6" presStyleCnt="0"/>
      <dgm:spPr/>
    </dgm:pt>
    <dgm:pt modelId="{F973AB39-8DF6-425F-B25C-B4FB6796D3DD}" type="pres">
      <dgm:prSet presAssocID="{86737010-BFDE-4AA8-955A-31FD2C7758C1}" presName="Accent" presStyleLbl="bgShp" presStyleIdx="5" presStyleCnt="6"/>
      <dgm:spPr/>
    </dgm:pt>
    <dgm:pt modelId="{42916640-40B9-46D1-8C69-3508550347C9}" type="pres">
      <dgm:prSet presAssocID="{86737010-BFDE-4AA8-955A-31FD2C7758C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9023918-460D-4CBA-8B16-EA8386777F0D}" srcId="{136B08E2-BFD6-4176-A348-0D6609638C38}" destId="{F614098F-70E5-4416-A41A-EC11735D168F}" srcOrd="0" destOrd="0" parTransId="{5E744EB2-FD03-4269-8DE5-A70F058F2C69}" sibTransId="{72F2E2D7-DF42-45A7-9397-7D66FDE64CA7}"/>
    <dgm:cxn modelId="{235DAD37-D327-BD4F-ACC8-003C88330B9D}" type="presOf" srcId="{86737010-BFDE-4AA8-955A-31FD2C7758C1}" destId="{42916640-40B9-46D1-8C69-3508550347C9}" srcOrd="0" destOrd="0" presId="urn:microsoft.com/office/officeart/2011/layout/HexagonRadial"/>
    <dgm:cxn modelId="{D9F74D5D-2422-1745-909B-EED7F07F73D3}" type="presOf" srcId="{136B08E2-BFD6-4176-A348-0D6609638C38}" destId="{23DFD582-81A2-4763-A606-16C5B24E6834}" srcOrd="0" destOrd="0" presId="urn:microsoft.com/office/officeart/2011/layout/HexagonRadial"/>
    <dgm:cxn modelId="{E202F743-A546-4A64-94A6-8463CAD3C0A0}" srcId="{F614098F-70E5-4416-A41A-EC11735D168F}" destId="{5AC62C97-6826-4966-B2CB-644F45A86581}" srcOrd="1" destOrd="0" parTransId="{CDA47C95-10AF-4B81-BF3D-2B867BA9A9F4}" sibTransId="{5C03313F-D2DF-4A8F-A958-2D193D0969EA}"/>
    <dgm:cxn modelId="{B2FA9567-913C-4B13-82D0-4D9C7E3E6628}" srcId="{F614098F-70E5-4416-A41A-EC11735D168F}" destId="{24683B4F-6677-4159-9EC4-C2CE2A5E14E8}" srcOrd="3" destOrd="0" parTransId="{DFA36ED1-1525-4EE6-9933-268FB2BAFA33}" sibTransId="{204479A2-6CAF-4720-A8F6-4C04AD119481}"/>
    <dgm:cxn modelId="{75206658-6373-9444-A659-DF5F48BECD9C}" type="presOf" srcId="{F614098F-70E5-4416-A41A-EC11735D168F}" destId="{6885F054-9407-4CC3-8D73-0E469F87F189}" srcOrd="0" destOrd="0" presId="urn:microsoft.com/office/officeart/2011/layout/HexagonRadial"/>
    <dgm:cxn modelId="{EF3D4F86-36C1-8A40-8F9C-C38660D60009}" type="presOf" srcId="{5AC62C97-6826-4966-B2CB-644F45A86581}" destId="{238A8E00-E3D0-49BF-84A7-47AE0BA5B467}" srcOrd="0" destOrd="0" presId="urn:microsoft.com/office/officeart/2011/layout/HexagonRadial"/>
    <dgm:cxn modelId="{B274CC8B-5962-4CC0-AAC1-250146D19D11}" srcId="{F614098F-70E5-4416-A41A-EC11735D168F}" destId="{1963F9F2-04CC-402C-8397-096D7FDAE5DF}" srcOrd="2" destOrd="0" parTransId="{3A769C53-90D5-4AF0-A2F0-3C4F0DD52309}" sibTransId="{9E77251B-72BB-4C10-B25A-2FC60ED5B9F2}"/>
    <dgm:cxn modelId="{541C5F9E-200F-421E-A588-30B4831FA760}" srcId="{F614098F-70E5-4416-A41A-EC11735D168F}" destId="{04C5B553-C2A9-4804-BB63-D65254D30EA5}" srcOrd="0" destOrd="0" parTransId="{4A5716A8-AAB9-410D-8484-1A85149B896A}" sibTransId="{9598E27F-A678-4E7C-81AF-7C5A00265A7A}"/>
    <dgm:cxn modelId="{7C8EA8A1-8BC2-7548-9EBF-96B26829FBA9}" type="presOf" srcId="{6EB049B5-89E8-4184-9B7F-15B37FBD515F}" destId="{7F65CCA1-6EB4-4B9E-8B7D-2621E015D7D9}" srcOrd="0" destOrd="0" presId="urn:microsoft.com/office/officeart/2011/layout/HexagonRadial"/>
    <dgm:cxn modelId="{F60FB8A7-1D06-8141-BC97-D3A97E2F2BEF}" type="presOf" srcId="{04C5B553-C2A9-4804-BB63-D65254D30EA5}" destId="{10062D15-63F5-439E-9F80-BE0BEBE87583}" srcOrd="0" destOrd="0" presId="urn:microsoft.com/office/officeart/2011/layout/HexagonRadial"/>
    <dgm:cxn modelId="{830F6AAC-CF6D-F94A-98A5-8F50B4E905E7}" type="presOf" srcId="{1963F9F2-04CC-402C-8397-096D7FDAE5DF}" destId="{0B020B37-5BE6-41F7-A323-8EF63E524FC3}" srcOrd="0" destOrd="0" presId="urn:microsoft.com/office/officeart/2011/layout/HexagonRadial"/>
    <dgm:cxn modelId="{4454C2B1-C314-480B-88D2-D863E92FD682}" srcId="{F614098F-70E5-4416-A41A-EC11735D168F}" destId="{6EB049B5-89E8-4184-9B7F-15B37FBD515F}" srcOrd="4" destOrd="0" parTransId="{FB58FD97-CB6A-4E87-8983-E33BD7E0D62D}" sibTransId="{56A60FB1-E9B7-4350-8B52-D7600BC44053}"/>
    <dgm:cxn modelId="{E334D5B1-CCF8-49AF-80DE-54EFBC370308}" srcId="{F614098F-70E5-4416-A41A-EC11735D168F}" destId="{86737010-BFDE-4AA8-955A-31FD2C7758C1}" srcOrd="5" destOrd="0" parTransId="{59AF9283-902F-4B0A-95FD-BA4B10D841C1}" sibTransId="{946CB082-F892-4215-9936-47E170C23B32}"/>
    <dgm:cxn modelId="{A0A088D3-3F8F-7E4D-B7F3-89AC7B850DAE}" type="presOf" srcId="{24683B4F-6677-4159-9EC4-C2CE2A5E14E8}" destId="{232C979F-BCA7-48D7-8DDB-15EAC969E076}" srcOrd="0" destOrd="0" presId="urn:microsoft.com/office/officeart/2011/layout/HexagonRadial"/>
    <dgm:cxn modelId="{EBA41ACE-47B3-0341-916F-9AF5B6F51DF5}" type="presParOf" srcId="{23DFD582-81A2-4763-A606-16C5B24E6834}" destId="{6885F054-9407-4CC3-8D73-0E469F87F189}" srcOrd="0" destOrd="0" presId="urn:microsoft.com/office/officeart/2011/layout/HexagonRadial"/>
    <dgm:cxn modelId="{C76AF03D-A39B-AF4E-8F1B-54E011ABEEFD}" type="presParOf" srcId="{23DFD582-81A2-4763-A606-16C5B24E6834}" destId="{FD4254C8-2C56-4319-BA76-6C6341F06071}" srcOrd="1" destOrd="0" presId="urn:microsoft.com/office/officeart/2011/layout/HexagonRadial"/>
    <dgm:cxn modelId="{E99FD478-6879-DD49-B536-A86413A6C06A}" type="presParOf" srcId="{FD4254C8-2C56-4319-BA76-6C6341F06071}" destId="{C2F44D27-C559-4E58-9FEB-58B15C7AB241}" srcOrd="0" destOrd="0" presId="urn:microsoft.com/office/officeart/2011/layout/HexagonRadial"/>
    <dgm:cxn modelId="{41A48364-252F-6B4E-B7B9-509F3A53EBDA}" type="presParOf" srcId="{23DFD582-81A2-4763-A606-16C5B24E6834}" destId="{10062D15-63F5-439E-9F80-BE0BEBE87583}" srcOrd="2" destOrd="0" presId="urn:microsoft.com/office/officeart/2011/layout/HexagonRadial"/>
    <dgm:cxn modelId="{16CC0539-3EA7-6744-BAC1-DA916D174B50}" type="presParOf" srcId="{23DFD582-81A2-4763-A606-16C5B24E6834}" destId="{E7DCE66F-FA79-43A1-9BDF-3106880FD0DF}" srcOrd="3" destOrd="0" presId="urn:microsoft.com/office/officeart/2011/layout/HexagonRadial"/>
    <dgm:cxn modelId="{19A989FD-9CF7-A24F-AA94-D90C1D6BAB92}" type="presParOf" srcId="{E7DCE66F-FA79-43A1-9BDF-3106880FD0DF}" destId="{308A3CF7-CE12-45FF-BE05-6E8B1C0707A6}" srcOrd="0" destOrd="0" presId="urn:microsoft.com/office/officeart/2011/layout/HexagonRadial"/>
    <dgm:cxn modelId="{2C08665C-E7F6-3D47-93FC-56046C8A6569}" type="presParOf" srcId="{23DFD582-81A2-4763-A606-16C5B24E6834}" destId="{238A8E00-E3D0-49BF-84A7-47AE0BA5B467}" srcOrd="4" destOrd="0" presId="urn:microsoft.com/office/officeart/2011/layout/HexagonRadial"/>
    <dgm:cxn modelId="{67B02D50-C372-624E-AD39-997DDBD569B7}" type="presParOf" srcId="{23DFD582-81A2-4763-A606-16C5B24E6834}" destId="{B1C6E402-5C0C-40F1-9511-ADDEC4B6136A}" srcOrd="5" destOrd="0" presId="urn:microsoft.com/office/officeart/2011/layout/HexagonRadial"/>
    <dgm:cxn modelId="{61DC57B2-BD9E-6245-95F4-3863E6DB0022}" type="presParOf" srcId="{B1C6E402-5C0C-40F1-9511-ADDEC4B6136A}" destId="{9D4CE2D5-A91C-40ED-804D-3B83685034E5}" srcOrd="0" destOrd="0" presId="urn:microsoft.com/office/officeart/2011/layout/HexagonRadial"/>
    <dgm:cxn modelId="{74ECECF3-A18C-FE49-9CCC-A06059E7FF96}" type="presParOf" srcId="{23DFD582-81A2-4763-A606-16C5B24E6834}" destId="{0B020B37-5BE6-41F7-A323-8EF63E524FC3}" srcOrd="6" destOrd="0" presId="urn:microsoft.com/office/officeart/2011/layout/HexagonRadial"/>
    <dgm:cxn modelId="{0B3309B5-3F84-D44F-9E14-AAC6B9F11E4F}" type="presParOf" srcId="{23DFD582-81A2-4763-A606-16C5B24E6834}" destId="{19DDB070-8B12-451D-BA5D-EE44897614CA}" srcOrd="7" destOrd="0" presId="urn:microsoft.com/office/officeart/2011/layout/HexagonRadial"/>
    <dgm:cxn modelId="{28DB3FF4-3900-0F49-BC3D-C975D75C0342}" type="presParOf" srcId="{19DDB070-8B12-451D-BA5D-EE44897614CA}" destId="{88EBC979-7E03-4930-8608-B56CAC0E11CE}" srcOrd="0" destOrd="0" presId="urn:microsoft.com/office/officeart/2011/layout/HexagonRadial"/>
    <dgm:cxn modelId="{862D37A2-CD6F-564F-A6E2-4C4462A4B9A7}" type="presParOf" srcId="{23DFD582-81A2-4763-A606-16C5B24E6834}" destId="{232C979F-BCA7-48D7-8DDB-15EAC969E076}" srcOrd="8" destOrd="0" presId="urn:microsoft.com/office/officeart/2011/layout/HexagonRadial"/>
    <dgm:cxn modelId="{816168E0-15D5-A648-AB2C-9B8BE92D9A74}" type="presParOf" srcId="{23DFD582-81A2-4763-A606-16C5B24E6834}" destId="{B592C239-CD29-4BAA-A2EA-8D081E44D5B3}" srcOrd="9" destOrd="0" presId="urn:microsoft.com/office/officeart/2011/layout/HexagonRadial"/>
    <dgm:cxn modelId="{C8D7BF09-E519-384F-90F3-DE22572FF6A2}" type="presParOf" srcId="{B592C239-CD29-4BAA-A2EA-8D081E44D5B3}" destId="{582AA191-8EC1-40E5-9D0B-45309AD8E664}" srcOrd="0" destOrd="0" presId="urn:microsoft.com/office/officeart/2011/layout/HexagonRadial"/>
    <dgm:cxn modelId="{27F12546-97E9-9444-8DDE-54FF47E3718C}" type="presParOf" srcId="{23DFD582-81A2-4763-A606-16C5B24E6834}" destId="{7F65CCA1-6EB4-4B9E-8B7D-2621E015D7D9}" srcOrd="10" destOrd="0" presId="urn:microsoft.com/office/officeart/2011/layout/HexagonRadial"/>
    <dgm:cxn modelId="{6A096E99-40F2-D74A-8D99-9B28B7199B72}" type="presParOf" srcId="{23DFD582-81A2-4763-A606-16C5B24E6834}" destId="{F5C0B93F-79BA-4A28-8906-1A318BAC3492}" srcOrd="11" destOrd="0" presId="urn:microsoft.com/office/officeart/2011/layout/HexagonRadial"/>
    <dgm:cxn modelId="{49387219-0579-0D44-BCB1-76048274B93F}" type="presParOf" srcId="{F5C0B93F-79BA-4A28-8906-1A318BAC3492}" destId="{F973AB39-8DF6-425F-B25C-B4FB6796D3DD}" srcOrd="0" destOrd="0" presId="urn:microsoft.com/office/officeart/2011/layout/HexagonRadial"/>
    <dgm:cxn modelId="{BF848718-BA41-CE42-BF37-5F802AAEAB7E}" type="presParOf" srcId="{23DFD582-81A2-4763-A606-16C5B24E6834}" destId="{42916640-40B9-46D1-8C69-3508550347C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6A43B-DA23-4A3D-BBE6-DC94AB950FB2}">
      <dsp:nvSpPr>
        <dsp:cNvPr id="0" name=""/>
        <dsp:cNvSpPr/>
      </dsp:nvSpPr>
      <dsp:spPr>
        <a:xfrm>
          <a:off x="7273565" y="2795837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1508890" y="489360"/>
              </a:lnTo>
              <a:lnTo>
                <a:pt x="1508890" y="7180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A4CC8-205C-4488-8322-6EDF43F5E012}">
      <dsp:nvSpPr>
        <dsp:cNvPr id="0" name=""/>
        <dsp:cNvSpPr/>
      </dsp:nvSpPr>
      <dsp:spPr>
        <a:xfrm>
          <a:off x="5764675" y="5081806"/>
          <a:ext cx="452667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4526670" y="489360"/>
              </a:lnTo>
              <a:lnTo>
                <a:pt x="452667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67B9F-80F1-4994-B772-EDB773E5F1C5}">
      <dsp:nvSpPr>
        <dsp:cNvPr id="0" name=""/>
        <dsp:cNvSpPr/>
      </dsp:nvSpPr>
      <dsp:spPr>
        <a:xfrm>
          <a:off x="5764675" y="5081806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60"/>
              </a:lnTo>
              <a:lnTo>
                <a:pt x="1508890" y="489360"/>
              </a:lnTo>
              <a:lnTo>
                <a:pt x="150889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0A141C-B11C-41E0-8400-8CBD47318BAF}">
      <dsp:nvSpPr>
        <dsp:cNvPr id="0" name=""/>
        <dsp:cNvSpPr/>
      </dsp:nvSpPr>
      <dsp:spPr>
        <a:xfrm>
          <a:off x="4255785" y="5081806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1508890" y="0"/>
              </a:moveTo>
              <a:lnTo>
                <a:pt x="150889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4FC21-259F-4FDE-B42B-2BB429590A2E}">
      <dsp:nvSpPr>
        <dsp:cNvPr id="0" name=""/>
        <dsp:cNvSpPr/>
      </dsp:nvSpPr>
      <dsp:spPr>
        <a:xfrm>
          <a:off x="1238004" y="5081806"/>
          <a:ext cx="4526670" cy="718094"/>
        </a:xfrm>
        <a:custGeom>
          <a:avLst/>
          <a:gdLst/>
          <a:ahLst/>
          <a:cxnLst/>
          <a:rect l="0" t="0" r="0" b="0"/>
          <a:pathLst>
            <a:path>
              <a:moveTo>
                <a:pt x="4526670" y="0"/>
              </a:moveTo>
              <a:lnTo>
                <a:pt x="452667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C5CC6-39B9-4937-B7F4-90D6EE04C4BB}">
      <dsp:nvSpPr>
        <dsp:cNvPr id="0" name=""/>
        <dsp:cNvSpPr/>
      </dsp:nvSpPr>
      <dsp:spPr>
        <a:xfrm>
          <a:off x="5764675" y="2795837"/>
          <a:ext cx="1508890" cy="718094"/>
        </a:xfrm>
        <a:custGeom>
          <a:avLst/>
          <a:gdLst/>
          <a:ahLst/>
          <a:cxnLst/>
          <a:rect l="0" t="0" r="0" b="0"/>
          <a:pathLst>
            <a:path>
              <a:moveTo>
                <a:pt x="1508890" y="0"/>
              </a:moveTo>
              <a:lnTo>
                <a:pt x="1508890" y="489360"/>
              </a:lnTo>
              <a:lnTo>
                <a:pt x="0" y="489360"/>
              </a:lnTo>
              <a:lnTo>
                <a:pt x="0" y="7180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EC13B-1353-488B-B4F5-80721903610C}">
      <dsp:nvSpPr>
        <dsp:cNvPr id="0" name=""/>
        <dsp:cNvSpPr/>
      </dsp:nvSpPr>
      <dsp:spPr>
        <a:xfrm>
          <a:off x="3021238" y="1227963"/>
          <a:ext cx="2469093" cy="1567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28634E-7B75-4398-831B-391A50D1F90A}">
      <dsp:nvSpPr>
        <dsp:cNvPr id="0" name=""/>
        <dsp:cNvSpPr/>
      </dsp:nvSpPr>
      <dsp:spPr>
        <a:xfrm>
          <a:off x="3295582" y="1488589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ПГУ</a:t>
          </a:r>
          <a:endParaRPr lang="en-US" sz="2900" kern="1200" dirty="0"/>
        </a:p>
      </dsp:txBody>
      <dsp:txXfrm>
        <a:off x="3341503" y="1534510"/>
        <a:ext cx="2377251" cy="1476032"/>
      </dsp:txXfrm>
    </dsp:sp>
    <dsp:sp modelId="{3E081142-D333-4C4C-96A2-0BEB20AF385A}">
      <dsp:nvSpPr>
        <dsp:cNvPr id="0" name=""/>
        <dsp:cNvSpPr/>
      </dsp:nvSpPr>
      <dsp:spPr>
        <a:xfrm>
          <a:off x="6039019" y="1227963"/>
          <a:ext cx="2469093" cy="1567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3B2079-6535-4569-AE61-830CD46AB125}">
      <dsp:nvSpPr>
        <dsp:cNvPr id="0" name=""/>
        <dsp:cNvSpPr/>
      </dsp:nvSpPr>
      <dsp:spPr>
        <a:xfrm>
          <a:off x="6313363" y="1488589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ЕГИСЗ/РЭМД</a:t>
          </a:r>
          <a:endParaRPr lang="en-US" sz="2900" kern="1200" dirty="0"/>
        </a:p>
      </dsp:txBody>
      <dsp:txXfrm>
        <a:off x="6359284" y="1534510"/>
        <a:ext cx="2377251" cy="1476032"/>
      </dsp:txXfrm>
    </dsp:sp>
    <dsp:sp modelId="{A0A9E7E0-F4F1-49F5-95D6-D189C5233C7E}">
      <dsp:nvSpPr>
        <dsp:cNvPr id="0" name=""/>
        <dsp:cNvSpPr/>
      </dsp:nvSpPr>
      <dsp:spPr>
        <a:xfrm>
          <a:off x="4530129" y="3513932"/>
          <a:ext cx="2469093" cy="1567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2E0EB6-50C7-4CFF-AF07-0C49DE267FB2}">
      <dsp:nvSpPr>
        <dsp:cNvPr id="0" name=""/>
        <dsp:cNvSpPr/>
      </dsp:nvSpPr>
      <dsp:spPr>
        <a:xfrm>
          <a:off x="4804472" y="3774558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РМИС (ГИС)</a:t>
          </a:r>
          <a:endParaRPr lang="en-US" sz="2900" kern="1200" dirty="0"/>
        </a:p>
      </dsp:txBody>
      <dsp:txXfrm>
        <a:off x="4850393" y="3820479"/>
        <a:ext cx="2377251" cy="1476032"/>
      </dsp:txXfrm>
    </dsp:sp>
    <dsp:sp modelId="{4FCDE9A4-D22F-46F2-B2F2-E4D2DF7B77BB}">
      <dsp:nvSpPr>
        <dsp:cNvPr id="0" name=""/>
        <dsp:cNvSpPr/>
      </dsp:nvSpPr>
      <dsp:spPr>
        <a:xfrm>
          <a:off x="3458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3F328C-41C5-4BF2-8F48-C267DF721FF3}">
      <dsp:nvSpPr>
        <dsp:cNvPr id="0" name=""/>
        <dsp:cNvSpPr/>
      </dsp:nvSpPr>
      <dsp:spPr>
        <a:xfrm>
          <a:off x="277801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1</a:t>
          </a:r>
        </a:p>
      </dsp:txBody>
      <dsp:txXfrm>
        <a:off x="323722" y="6106448"/>
        <a:ext cx="2377251" cy="1476032"/>
      </dsp:txXfrm>
    </dsp:sp>
    <dsp:sp modelId="{F5415ED9-9C82-4A2E-89EC-DFD6F147465B}">
      <dsp:nvSpPr>
        <dsp:cNvPr id="0" name=""/>
        <dsp:cNvSpPr/>
      </dsp:nvSpPr>
      <dsp:spPr>
        <a:xfrm>
          <a:off x="3021238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CB6F2E-897A-49AE-A93E-C394C5105778}">
      <dsp:nvSpPr>
        <dsp:cNvPr id="0" name=""/>
        <dsp:cNvSpPr/>
      </dsp:nvSpPr>
      <dsp:spPr>
        <a:xfrm>
          <a:off x="3295582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2</a:t>
          </a:r>
        </a:p>
      </dsp:txBody>
      <dsp:txXfrm>
        <a:off x="3341503" y="6106448"/>
        <a:ext cx="2377251" cy="1476032"/>
      </dsp:txXfrm>
    </dsp:sp>
    <dsp:sp modelId="{AD8D3ACE-13BE-4690-8363-2FE1829F5483}">
      <dsp:nvSpPr>
        <dsp:cNvPr id="0" name=""/>
        <dsp:cNvSpPr/>
      </dsp:nvSpPr>
      <dsp:spPr>
        <a:xfrm>
          <a:off x="6039019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00B2A3-D8A7-43DB-ABF1-DD9402E24EC6}">
      <dsp:nvSpPr>
        <dsp:cNvPr id="0" name=""/>
        <dsp:cNvSpPr/>
      </dsp:nvSpPr>
      <dsp:spPr>
        <a:xfrm>
          <a:off x="6313363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…</a:t>
          </a:r>
          <a:endParaRPr lang="en-US" sz="2900" kern="1200" dirty="0"/>
        </a:p>
      </dsp:txBody>
      <dsp:txXfrm>
        <a:off x="6359284" y="6106448"/>
        <a:ext cx="2377251" cy="1476032"/>
      </dsp:txXfrm>
    </dsp:sp>
    <dsp:sp modelId="{8751791C-2792-44CC-8151-CB7AC0A119F4}">
      <dsp:nvSpPr>
        <dsp:cNvPr id="0" name=""/>
        <dsp:cNvSpPr/>
      </dsp:nvSpPr>
      <dsp:spPr>
        <a:xfrm>
          <a:off x="9056799" y="5799900"/>
          <a:ext cx="2469093" cy="1567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B8D343-B25E-4D6D-BAA1-293FD409423B}">
      <dsp:nvSpPr>
        <dsp:cNvPr id="0" name=""/>
        <dsp:cNvSpPr/>
      </dsp:nvSpPr>
      <dsp:spPr>
        <a:xfrm>
          <a:off x="9331143" y="6060527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МИС</a:t>
          </a:r>
          <a:r>
            <a:rPr lang="en-US" sz="2900" b="1" kern="1200" baseline="-25000" dirty="0"/>
            <a:t>n</a:t>
          </a:r>
          <a:endParaRPr lang="en-US" sz="2900" b="1" kern="1200" dirty="0"/>
        </a:p>
      </dsp:txBody>
      <dsp:txXfrm>
        <a:off x="9377064" y="6106448"/>
        <a:ext cx="2377251" cy="1476032"/>
      </dsp:txXfrm>
    </dsp:sp>
    <dsp:sp modelId="{63D03723-F7E0-47F9-A58E-8F2A62009ADD}">
      <dsp:nvSpPr>
        <dsp:cNvPr id="0" name=""/>
        <dsp:cNvSpPr/>
      </dsp:nvSpPr>
      <dsp:spPr>
        <a:xfrm>
          <a:off x="7547909" y="3513932"/>
          <a:ext cx="2469093" cy="1567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1B37B2-8FAC-4721-9D2E-32CF6B158BA3}">
      <dsp:nvSpPr>
        <dsp:cNvPr id="0" name=""/>
        <dsp:cNvSpPr/>
      </dsp:nvSpPr>
      <dsp:spPr>
        <a:xfrm>
          <a:off x="7822253" y="3774558"/>
          <a:ext cx="2469093" cy="156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Единый портал пациентов</a:t>
          </a:r>
          <a:endParaRPr lang="en-US" sz="2900" kern="1200" dirty="0"/>
        </a:p>
      </dsp:txBody>
      <dsp:txXfrm>
        <a:off x="7868174" y="3820479"/>
        <a:ext cx="2377251" cy="1476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5F054-9407-4CC3-8D73-0E469F87F189}">
      <dsp:nvSpPr>
        <dsp:cNvPr id="0" name=""/>
        <dsp:cNvSpPr/>
      </dsp:nvSpPr>
      <dsp:spPr>
        <a:xfrm>
          <a:off x="5771686" y="3496123"/>
          <a:ext cx="4711592" cy="384400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Шина обмена медицинскими данными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/>
            <a:t>ИИС для ЕГИСЗ</a:t>
          </a:r>
          <a:endParaRPr lang="en-US" sz="3600" b="1" kern="1200" dirty="0"/>
        </a:p>
      </dsp:txBody>
      <dsp:txXfrm>
        <a:off x="6530396" y="4115124"/>
        <a:ext cx="3194172" cy="2606000"/>
      </dsp:txXfrm>
    </dsp:sp>
    <dsp:sp modelId="{308A3CF7-CE12-45FF-BE05-6E8B1C0707A6}">
      <dsp:nvSpPr>
        <dsp:cNvPr id="0" name=""/>
        <dsp:cNvSpPr/>
      </dsp:nvSpPr>
      <dsp:spPr>
        <a:xfrm>
          <a:off x="8688246" y="1657028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062D15-63F5-439E-9F80-BE0BEBE87583}">
      <dsp:nvSpPr>
        <dsp:cNvPr id="0" name=""/>
        <dsp:cNvSpPr/>
      </dsp:nvSpPr>
      <dsp:spPr>
        <a:xfrm>
          <a:off x="6314951" y="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Мобильное и веб приложение для пациентов </a:t>
          </a:r>
        </a:p>
      </dsp:txBody>
      <dsp:txXfrm>
        <a:off x="6918442" y="522090"/>
        <a:ext cx="2434619" cy="2106232"/>
      </dsp:txXfrm>
    </dsp:sp>
    <dsp:sp modelId="{9D4CE2D5-A91C-40ED-804D-3B83685034E5}">
      <dsp:nvSpPr>
        <dsp:cNvPr id="0" name=""/>
        <dsp:cNvSpPr/>
      </dsp:nvSpPr>
      <dsp:spPr>
        <a:xfrm>
          <a:off x="10644973" y="4357691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8A8E00-E3D0-49BF-84A7-47AE0BA5B467}">
      <dsp:nvSpPr>
        <dsp:cNvPr id="0" name=""/>
        <dsp:cNvSpPr/>
      </dsp:nvSpPr>
      <dsp:spPr>
        <a:xfrm>
          <a:off x="9654722" y="1937715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Онлайн-запись для пациентов</a:t>
          </a:r>
          <a:endParaRPr lang="en-US" sz="3200" kern="1200" dirty="0"/>
        </a:p>
      </dsp:txBody>
      <dsp:txXfrm>
        <a:off x="10258213" y="2459805"/>
        <a:ext cx="2434619" cy="2106232"/>
      </dsp:txXfrm>
    </dsp:sp>
    <dsp:sp modelId="{88EBC979-7E03-4930-8608-B56CAC0E11CE}">
      <dsp:nvSpPr>
        <dsp:cNvPr id="0" name=""/>
        <dsp:cNvSpPr/>
      </dsp:nvSpPr>
      <dsp:spPr>
        <a:xfrm>
          <a:off x="9285704" y="740623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020B37-5BE6-41F7-A323-8EF63E524FC3}">
      <dsp:nvSpPr>
        <dsp:cNvPr id="0" name=""/>
        <dsp:cNvSpPr/>
      </dsp:nvSpPr>
      <dsp:spPr>
        <a:xfrm>
          <a:off x="9654722" y="5747037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PRM</a:t>
          </a:r>
          <a:r>
            <a:rPr lang="ru-RU" sz="2800" kern="1200" dirty="0"/>
            <a:t> (рабочий кабинет)</a:t>
          </a:r>
          <a:r>
            <a:rPr lang="en-US" sz="2800" kern="1200" dirty="0"/>
            <a:t> </a:t>
          </a:r>
          <a:r>
            <a:rPr lang="ru-RU" sz="2800" kern="1200" dirty="0"/>
            <a:t>для клиник</a:t>
          </a:r>
          <a:endParaRPr lang="en-US" sz="2800" kern="1200" dirty="0"/>
        </a:p>
      </dsp:txBody>
      <dsp:txXfrm>
        <a:off x="10258213" y="6269127"/>
        <a:ext cx="2434619" cy="2106232"/>
      </dsp:txXfrm>
    </dsp:sp>
    <dsp:sp modelId="{582AA191-8EC1-40E5-9D0B-45309AD8E664}">
      <dsp:nvSpPr>
        <dsp:cNvPr id="0" name=""/>
        <dsp:cNvSpPr/>
      </dsp:nvSpPr>
      <dsp:spPr>
        <a:xfrm>
          <a:off x="5913889" y="772268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2C979F-BCA7-48D7-8DDB-15EAC969E076}">
      <dsp:nvSpPr>
        <dsp:cNvPr id="0" name=""/>
        <dsp:cNvSpPr/>
      </dsp:nvSpPr>
      <dsp:spPr>
        <a:xfrm>
          <a:off x="6314951" y="768692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Модуль Электронной Медицинской Карты (ЭМК)</a:t>
          </a:r>
          <a:endParaRPr lang="en-US" sz="2800" kern="1200" dirty="0"/>
        </a:p>
      </dsp:txBody>
      <dsp:txXfrm>
        <a:off x="6918442" y="8209010"/>
        <a:ext cx="2434619" cy="2106232"/>
      </dsp:txXfrm>
    </dsp:sp>
    <dsp:sp modelId="{F973AB39-8DF6-425F-B25C-B4FB6796D3DD}">
      <dsp:nvSpPr>
        <dsp:cNvPr id="0" name=""/>
        <dsp:cNvSpPr/>
      </dsp:nvSpPr>
      <dsp:spPr>
        <a:xfrm>
          <a:off x="3925118" y="5023103"/>
          <a:ext cx="1676604" cy="144461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65CCA1-6EB4-4B9E-8B7D-2621E015D7D9}">
      <dsp:nvSpPr>
        <dsp:cNvPr id="0" name=""/>
        <dsp:cNvSpPr/>
      </dsp:nvSpPr>
      <dsp:spPr>
        <a:xfrm>
          <a:off x="2959675" y="5749205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Телемедицина (браузер или мобильное приложение)</a:t>
          </a:r>
          <a:endParaRPr lang="en-US" sz="2600" kern="1200" dirty="0"/>
        </a:p>
      </dsp:txBody>
      <dsp:txXfrm>
        <a:off x="3563166" y="6271295"/>
        <a:ext cx="2434619" cy="2106232"/>
      </dsp:txXfrm>
    </dsp:sp>
    <dsp:sp modelId="{42916640-40B9-46D1-8C69-3508550347C9}">
      <dsp:nvSpPr>
        <dsp:cNvPr id="0" name=""/>
        <dsp:cNvSpPr/>
      </dsp:nvSpPr>
      <dsp:spPr>
        <a:xfrm>
          <a:off x="2959675" y="1933380"/>
          <a:ext cx="3641601" cy="315041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Электронные рецепты и назначения</a:t>
          </a:r>
          <a:endParaRPr lang="en-US" sz="3200" kern="1200" dirty="0"/>
        </a:p>
      </dsp:txBody>
      <dsp:txXfrm>
        <a:off x="3563166" y="2455470"/>
        <a:ext cx="2434619" cy="2106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62E9-2E9D-4865-BCFD-502DF5325C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примере ГБК Юдина, заполнить колонку стало, написать обязательно про СК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8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Сделать такие же скриншоты для Семейной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26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здесь расскажу личную историю, как я 2 часа записывался на приём</a:t>
            </a:r>
          </a:p>
          <a:p>
            <a:r>
              <a:rPr lang="ru-RU" dirty="0"/>
              <a:t>Совместим два слайда: предыдущий в плане дизайна(?), и этот в плане </a:t>
            </a:r>
            <a:r>
              <a:rPr lang="ru-RU" dirty="0" err="1"/>
              <a:t>тезизов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A4178-9715-4D46-9C00-27DABCB0D6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300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09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9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78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58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Немного о компании.</a:t>
            </a:r>
          </a:p>
          <a:p>
            <a:r>
              <a:rPr lang="ru-RU" dirty="0"/>
              <a:t>Наши основные клиенты – это клиники, и на базе интеграционной шины мы предлагаем целый ряд продуктов – личный кабинет пациента с встроенной электронной медицинской картой и онлайн-записью, </a:t>
            </a:r>
            <a:r>
              <a:rPr lang="en-US" dirty="0"/>
              <a:t>PRM-</a:t>
            </a:r>
            <a:r>
              <a:rPr lang="ru-RU" dirty="0"/>
              <a:t>систему для управления </a:t>
            </a:r>
            <a:r>
              <a:rPr lang="ru-RU" dirty="0" err="1"/>
              <a:t>пациентопотоком</a:t>
            </a:r>
            <a:r>
              <a:rPr lang="ru-RU" dirty="0"/>
              <a:t> и ресурсами клиники, модули телемедицины и электронных рецептов, модули автоматизации взаимодействия между страховыми и клиниками.</a:t>
            </a:r>
          </a:p>
          <a:p>
            <a:r>
              <a:rPr lang="ru-RU" dirty="0"/>
              <a:t>Наши партнёры – это страховые и фармкомпании, которым нужен доступ к большому количеству электронных медицинских карт,  мы рады масштабироваться вместе.</a:t>
            </a:r>
          </a:p>
          <a:p>
            <a:r>
              <a:rPr lang="ru-RU" dirty="0"/>
              <a:t>Среди инвесторов компании – Яндекс и ведущие фонды из России, США и Израиля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01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планы:</a:t>
            </a:r>
          </a:p>
          <a:p>
            <a:pPr marL="457200" indent="-457200">
              <a:buAutoNum type="arabicPeriod"/>
            </a:pPr>
            <a:r>
              <a:rPr lang="ru-RU" dirty="0"/>
              <a:t>Что дальше</a:t>
            </a:r>
          </a:p>
          <a:p>
            <a:pPr marL="457200" indent="-457200">
              <a:buAutoNum type="arabicPeriod"/>
            </a:pPr>
            <a:r>
              <a:rPr lang="ru-RU" dirty="0"/>
              <a:t>Куда идём?</a:t>
            </a:r>
          </a:p>
          <a:p>
            <a:pPr marL="457200" indent="-457200">
              <a:buAutoNum type="arabicPeriod"/>
            </a:pPr>
            <a:r>
              <a:rPr lang="ru-RU" dirty="0"/>
              <a:t>Анонс про стратегического партнёра?</a:t>
            </a:r>
          </a:p>
          <a:p>
            <a:pPr marL="457200" indent="-457200">
              <a:buAutoNum type="arabicPeriod"/>
            </a:pPr>
            <a:r>
              <a:rPr lang="ru-RU" dirty="0"/>
              <a:t>Идём в регионе</a:t>
            </a:r>
          </a:p>
          <a:p>
            <a:pPr marL="457200" indent="-457200">
              <a:buAutoNum type="arabicPeriod"/>
            </a:pPr>
            <a:r>
              <a:rPr lang="ru-RU" dirty="0"/>
              <a:t>5-6 слайд дублируют, сделать более быстрый переход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77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Нашими клиентами являются клиники и лаборатории по модели месячной абонентской платы, порядка 500 рублей за врача</a:t>
            </a:r>
          </a:p>
          <a:p>
            <a:r>
              <a:rPr lang="ru-RU" dirty="0"/>
              <a:t>А страховые и фармкомпании – партнёры по масштабированию, которых мы можем подключить к тысячам клиник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76A10-5501-440D-A824-D9040EE6D5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58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910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33442-65C6-4A1A-B3A5-52CD363B4B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But there’s a solution – Med.me is like Amadeus for medicine: the electronic health records sharing and medical appointment scheduling platform for clinics, insurance companies and other medical organizations. One of our key advantages – we do not store any medical data in our system but instead create only global immutable index of Electronic Health Records</a:t>
            </a:r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909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33442-65C6-4A1A-B3A5-52CD363B4B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But there’s a solution – Med.me is like Amadeus for medicine: the electronic health records sharing and medical appointment scheduling platform for clinics, insurance companies and other medical organizations. One of our key advantages – we do not store any medical data in our system but instead create only global immutable index of Electronic Health Records</a:t>
            </a:r>
            <a:endParaRPr lang="ru-RU" altLang="en-US" dirty="0"/>
          </a:p>
          <a:p>
            <a:pPr eaLnBrk="1" hangingPunct="1"/>
            <a:endParaRPr lang="ru-RU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7010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Описать всё на русском, на второй стороне – страховые, </a:t>
            </a:r>
            <a:r>
              <a:rPr lang="ru-RU" dirty="0" err="1"/>
              <a:t>лидгены</a:t>
            </a:r>
            <a:r>
              <a:rPr lang="ru-RU" dirty="0"/>
              <a:t>. Цель слайда – показать, что если бы попытаться сделать всё автоматически, клинике потребуется огромное количество ресурсов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610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Левую часть оставить как на старом слайде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62E9-2E9D-4865-BCFD-502DF5325CB5}" type="slidenum">
              <a:rPr kumimoji="0" lang="en-US" sz="5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067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На примере ЦКБ</a:t>
            </a:r>
          </a:p>
          <a:p>
            <a:r>
              <a:rPr lang="ru-RU" dirty="0"/>
              <a:t>Надо – лого ЦКБ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5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Ростелеком и </a:t>
            </a:r>
            <a:r>
              <a:rPr lang="ru-RU" dirty="0" err="1"/>
              <a:t>Цифромед</a:t>
            </a:r>
            <a:r>
              <a:rPr lang="ru-RU" dirty="0"/>
              <a:t> – активные игроки на региональном и федеральном уровне по цифровизации медицины. Мы рады помочь интегрировать частные и бюджетные клиники как на уровне РМИС, так и на федеральном уровне, и создать на порталах госуслуг личный кабинет пациента со сквозной ЭМК, онлайн-записью и даже назначениями врача для формирования электронного рецепта</a:t>
            </a:r>
          </a:p>
          <a:p>
            <a:r>
              <a:rPr lang="ru-RU" dirty="0"/>
              <a:t>Насрать на пилот, сразу запускаемся, пилотное внедрение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4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53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98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09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64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293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1340314" y="4293870"/>
            <a:ext cx="1703375" cy="166199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1F1F1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3657600" y="7680962"/>
            <a:ext cx="170688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7556480" y="12755881"/>
            <a:ext cx="5608320" cy="769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26549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F815-9EAA-48AD-B869-0616511F8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326609"/>
            <a:ext cx="18288000" cy="369332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C12F9-DE7F-4FB2-AE66-692BCDF63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73866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0C753-4F2D-48F1-AD9F-DCA20097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12755881"/>
            <a:ext cx="5608320" cy="769441"/>
          </a:xfrm>
        </p:spPr>
        <p:txBody>
          <a:bodyPr/>
          <a:lstStyle/>
          <a:p>
            <a:fld id="{27F7ADB1-C4AC-42D0-8688-37EA338FC99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41EDB-6B38-4A30-B44B-E4C91251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90560" y="12755881"/>
            <a:ext cx="7802880" cy="76944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98D6-F96E-4098-9E60-D5B534CE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556480" y="12755881"/>
            <a:ext cx="5608320" cy="769441"/>
          </a:xfrm>
        </p:spPr>
        <p:txBody>
          <a:bodyPr/>
          <a:lstStyle/>
          <a:p>
            <a:fld id="{57B58943-ACFA-4818-BD6F-7C11D3A7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1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1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7B65449F-4980-9740-85CB-5997F2BBA6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9526"/>
            <a:ext cx="23390224" cy="125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C3DE4ABB-DAD4-064A-85F1-24263CEB80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8" y="3783159"/>
            <a:ext cx="1171649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88250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995350" y="9163456"/>
            <a:ext cx="5796336" cy="2053820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2B3609A-A87F-024B-94D1-6CF74255F90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9726276" y="12693651"/>
            <a:ext cx="3835400" cy="73025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BF51AF-709A-A048-9CE1-C3BAB5F0D516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414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-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FE974A-0E18-1D48-A1AC-914C521371E9}"/>
              </a:ext>
            </a:extLst>
          </p:cNvPr>
          <p:cNvSpPr/>
          <p:nvPr userDrawn="1"/>
        </p:nvSpPr>
        <p:spPr>
          <a:xfrm>
            <a:off x="0" y="0"/>
            <a:ext cx="24384000" cy="13706476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0A53D65C-4A75-3448-9AE7-5A6B0B5D2B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9526"/>
            <a:ext cx="23390224" cy="125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F059299D-C84E-4D4F-A51F-C1B1839E38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8" y="3783159"/>
            <a:ext cx="1171649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88250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995350" y="9163456"/>
            <a:ext cx="5796336" cy="2053820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5D34152F-4DCE-8B4B-AAF9-4D830FF0608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9726276" y="12693651"/>
            <a:ext cx="3835400" cy="73025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BEF622-24A6-9A4C-B216-5B43007CD755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643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2">
    <p:bg>
      <p:bgPr>
        <a:solidFill>
          <a:srgbClr val="4D5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41F4E0E6-2BEE-144A-9CD4-86A46E97FD7F}"/>
              </a:ext>
            </a:extLst>
          </p:cNvPr>
          <p:cNvSpPr/>
          <p:nvPr userDrawn="1"/>
        </p:nvSpPr>
        <p:spPr>
          <a:xfrm rot="10800000">
            <a:off x="9318627" y="1"/>
            <a:ext cx="15065374" cy="12544426"/>
          </a:xfrm>
          <a:prstGeom prst="round1Rect">
            <a:avLst/>
          </a:prstGeom>
          <a:solidFill>
            <a:srgbClr val="B2E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B3CAD13-8E7C-9D4D-950C-FC8AF4569136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5019676"/>
            <a:ext cx="12379326" cy="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4659549 w 12192000"/>
              <a:gd name="connsiteY1" fmla="*/ 0 h 6858000"/>
              <a:gd name="connsiteX2" fmla="*/ 4659549 w 12192000"/>
              <a:gd name="connsiteY2" fmla="*/ 5226951 h 6858000"/>
              <a:gd name="connsiteX3" fmla="*/ 5704963 w 12192000"/>
              <a:gd name="connsiteY3" fmla="*/ 6272366 h 6858000"/>
              <a:gd name="connsiteX4" fmla="*/ 12191999 w 12192000"/>
              <a:gd name="connsiteY4" fmla="*/ 6272366 h 6858000"/>
              <a:gd name="connsiteX5" fmla="*/ 12191999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59549" y="0"/>
                </a:lnTo>
                <a:lnTo>
                  <a:pt x="4659549" y="5226951"/>
                </a:lnTo>
                <a:cubicBezTo>
                  <a:pt x="4659549" y="5804318"/>
                  <a:pt x="5127596" y="6272366"/>
                  <a:pt x="5704963" y="6272366"/>
                </a:cubicBezTo>
                <a:lnTo>
                  <a:pt x="12191999" y="627236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246" y="1322964"/>
            <a:ext cx="12573880" cy="3488116"/>
          </a:xfrm>
        </p:spPr>
        <p:txBody>
          <a:bodyPr anchor="t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0778245" y="5234357"/>
            <a:ext cx="12573878" cy="3547746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36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3030201" y="9531994"/>
            <a:ext cx="3832698" cy="1610368"/>
          </a:xfrm>
        </p:spPr>
        <p:txBody>
          <a:bodyPr anchor="ctr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2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032244" y="9531994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CE8D260E-F0C5-C74B-8F10-2A138358FFE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26276" y="10531477"/>
            <a:ext cx="3835400" cy="730250"/>
          </a:xfrm>
        </p:spPr>
        <p:txBody>
          <a:bodyPr/>
          <a:lstStyle>
            <a:lvl1pPr algn="r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2EACD7D1-C6B9-F347-911A-16746C865342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701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D42CE3A-15CE-294F-BB14-C7C1A4E971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6" y="9526"/>
            <a:ext cx="23390224" cy="125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6039246-8FAD-A84F-A35A-98768ADFD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9" y="3783159"/>
            <a:ext cx="1030922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88250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995350" y="9163456"/>
            <a:ext cx="5796336" cy="2053820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/>
          </p:nvPr>
        </p:nvSpPr>
        <p:spPr>
          <a:xfrm>
            <a:off x="13614400" y="1"/>
            <a:ext cx="10769600" cy="12544734"/>
          </a:xfrm>
          <a:custGeom>
            <a:avLst/>
            <a:gdLst>
              <a:gd name="connsiteX0" fmla="*/ 0 w 5384800"/>
              <a:gd name="connsiteY0" fmla="*/ 0 h 6272367"/>
              <a:gd name="connsiteX1" fmla="*/ 5384800 w 5384800"/>
              <a:gd name="connsiteY1" fmla="*/ 0 h 6272367"/>
              <a:gd name="connsiteX2" fmla="*/ 5384800 w 5384800"/>
              <a:gd name="connsiteY2" fmla="*/ 6272367 h 6272367"/>
              <a:gd name="connsiteX3" fmla="*/ 1113415 w 5384800"/>
              <a:gd name="connsiteY3" fmla="*/ 6272367 h 6272367"/>
              <a:gd name="connsiteX4" fmla="*/ 0 w 5384800"/>
              <a:gd name="connsiteY4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4800" h="6272367">
                <a:moveTo>
                  <a:pt x="0" y="0"/>
                </a:moveTo>
                <a:lnTo>
                  <a:pt x="5384800" y="0"/>
                </a:lnTo>
                <a:lnTo>
                  <a:pt x="5384800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FD9EBA13-CBC2-884D-98F6-C0CFC5559B9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81201" y="12693651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F85D4F70-4444-7443-9C4F-75566BF9C89D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7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6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4">
    <p:bg>
      <p:bgPr>
        <a:solidFill>
          <a:srgbClr val="4D5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1EADF8A8-92D6-1449-9E6D-1851099F5626}"/>
              </a:ext>
            </a:extLst>
          </p:cNvPr>
          <p:cNvSpPr/>
          <p:nvPr userDrawn="1"/>
        </p:nvSpPr>
        <p:spPr>
          <a:xfrm rot="10800000">
            <a:off x="9318627" y="1"/>
            <a:ext cx="15065374" cy="12544426"/>
          </a:xfrm>
          <a:prstGeom prst="round1Rect">
            <a:avLst/>
          </a:prstGeom>
          <a:solidFill>
            <a:srgbClr val="34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05389AE-67BB-E84C-8217-DF895F49C596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5019676"/>
            <a:ext cx="12379326" cy="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4659549 w 12192000"/>
              <a:gd name="connsiteY1" fmla="*/ 0 h 6858000"/>
              <a:gd name="connsiteX2" fmla="*/ 4659549 w 12192000"/>
              <a:gd name="connsiteY2" fmla="*/ 5226951 h 6858000"/>
              <a:gd name="connsiteX3" fmla="*/ 5704963 w 12192000"/>
              <a:gd name="connsiteY3" fmla="*/ 6272366 h 6858000"/>
              <a:gd name="connsiteX4" fmla="*/ 12191999 w 12192000"/>
              <a:gd name="connsiteY4" fmla="*/ 6272366 h 6858000"/>
              <a:gd name="connsiteX5" fmla="*/ 12191999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59549" y="0"/>
                </a:lnTo>
                <a:lnTo>
                  <a:pt x="4659549" y="5226951"/>
                </a:lnTo>
                <a:cubicBezTo>
                  <a:pt x="4659549" y="5804318"/>
                  <a:pt x="5127596" y="6272366"/>
                  <a:pt x="5704963" y="6272366"/>
                </a:cubicBezTo>
                <a:lnTo>
                  <a:pt x="12191999" y="627236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246" y="1322964"/>
            <a:ext cx="12573880" cy="3488116"/>
          </a:xfrm>
        </p:spPr>
        <p:txBody>
          <a:bodyPr anchor="t">
            <a:normAutofit/>
          </a:bodyPr>
          <a:lstStyle>
            <a:lvl1pPr>
              <a:defRPr sz="8800" b="0">
                <a:solidFill>
                  <a:srgbClr val="B2EC5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0778245" y="5234357"/>
            <a:ext cx="12573878" cy="3547746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3030201" y="9531994"/>
            <a:ext cx="3832698" cy="1610368"/>
          </a:xfrm>
        </p:spPr>
        <p:txBody>
          <a:bodyPr anchor="ctr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032244" y="9531994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B2F8906D-B413-5C46-A771-569801124AD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26276" y="10531477"/>
            <a:ext cx="3835400" cy="73025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23377A-F051-1F45-8791-EF731B493095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041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один скругленный угол 6">
            <a:extLst>
              <a:ext uri="{FF2B5EF4-FFF2-40B4-BE49-F238E27FC236}">
                <a16:creationId xmlns:a16="http://schemas.microsoft.com/office/drawing/2014/main" id="{B944DAC5-288D-FA4D-A0D7-0BC6C20ADEBB}"/>
              </a:ext>
            </a:extLst>
          </p:cNvPr>
          <p:cNvSpPr/>
          <p:nvPr userDrawn="1"/>
        </p:nvSpPr>
        <p:spPr>
          <a:xfrm rot="10800000">
            <a:off x="9318627" y="1"/>
            <a:ext cx="15065374" cy="1254442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FAAAE90-8D8C-8141-A2A1-FA61B06E4A83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5019676"/>
            <a:ext cx="12379326" cy="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  <a:custGeom>
            <a:avLst/>
            <a:gdLst>
              <a:gd name="connsiteX0" fmla="*/ 0 w 12192000"/>
              <a:gd name="connsiteY0" fmla="*/ 0 h 6858000"/>
              <a:gd name="connsiteX1" fmla="*/ 4659549 w 12192000"/>
              <a:gd name="connsiteY1" fmla="*/ 0 h 6858000"/>
              <a:gd name="connsiteX2" fmla="*/ 4659549 w 12192000"/>
              <a:gd name="connsiteY2" fmla="*/ 5226951 h 6858000"/>
              <a:gd name="connsiteX3" fmla="*/ 5704963 w 12192000"/>
              <a:gd name="connsiteY3" fmla="*/ 6272366 h 6858000"/>
              <a:gd name="connsiteX4" fmla="*/ 12191999 w 12192000"/>
              <a:gd name="connsiteY4" fmla="*/ 6272366 h 6858000"/>
              <a:gd name="connsiteX5" fmla="*/ 12191999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659549" y="0"/>
                </a:lnTo>
                <a:lnTo>
                  <a:pt x="4659549" y="5226951"/>
                </a:lnTo>
                <a:cubicBezTo>
                  <a:pt x="4659549" y="5804318"/>
                  <a:pt x="5127596" y="6272366"/>
                  <a:pt x="5704963" y="6272366"/>
                </a:cubicBezTo>
                <a:lnTo>
                  <a:pt x="12191999" y="627236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8246" y="1322964"/>
            <a:ext cx="12573880" cy="3488116"/>
          </a:xfrm>
        </p:spPr>
        <p:txBody>
          <a:bodyPr anchor="t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10778245" y="5234357"/>
            <a:ext cx="12573878" cy="3547746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36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13030201" y="9531994"/>
            <a:ext cx="3832698" cy="1610368"/>
          </a:xfrm>
        </p:spPr>
        <p:txBody>
          <a:bodyPr anchor="ctr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2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032244" y="9531994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7465F0BF-7D73-D04E-A26C-D5832D1BF8E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26276" y="10531477"/>
            <a:ext cx="3835400" cy="730250"/>
          </a:xfrm>
        </p:spPr>
        <p:txBody>
          <a:bodyPr/>
          <a:lstStyle>
            <a:lvl1pPr algn="r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88BCBA22-9DCD-B041-9355-FDC3269BBD8D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93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0CA78AD-2D0E-204B-AAC3-E0920FB117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783159"/>
            <a:ext cx="1030922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935169" y="9931400"/>
            <a:ext cx="6888030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2913C7D8-68FD-B743-B995-C815A6026B6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6951" y="12071351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5F3335EC-52A6-C54C-AF7E-515D330C202B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58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6">
    <p:bg>
      <p:bgPr>
        <a:solidFill>
          <a:srgbClr val="B2E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90D73AA-9644-1246-AE7F-7440FCB49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783159"/>
            <a:ext cx="10309222" cy="2489934"/>
          </a:xfrm>
        </p:spPr>
        <p:txBody>
          <a:bodyPr anchor="b">
            <a:normAutofit/>
          </a:bodyPr>
          <a:lstStyle>
            <a:lvl1pPr>
              <a:defRPr sz="88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761144"/>
            <a:ext cx="10309494" cy="291554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935169" y="9931400"/>
            <a:ext cx="6888030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66CB65C-077D-0E49-8F75-88D775BDBD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6951" y="12071351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3ACA0218-7F4B-BA48-992E-0FB53FAF6D8A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099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FF2A9-6F7B-EE4F-B748-B864C8AF2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507792"/>
            <a:ext cx="10309222" cy="262957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 b="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305274"/>
            <a:ext cx="10309494" cy="2315028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800">
                <a:solidFill>
                  <a:srgbClr val="343B3C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2872363" y="10371308"/>
            <a:ext cx="3832698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24222" y="10209062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8B761EA0-6B8A-A544-95A5-303D84CF652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96951" y="12474577"/>
            <a:ext cx="3832226" cy="730250"/>
          </a:xfrm>
        </p:spPr>
        <p:txBody>
          <a:bodyPr/>
          <a:lstStyle>
            <a:lvl1pPr algn="l">
              <a:defRPr sz="180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fld id="{02BAE6AA-146E-5641-BDD7-4F0CB53DC0B8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929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7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DD8BD-E09D-9145-B2AB-16FF1B7D6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85851"/>
            <a:ext cx="26289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99" y="3507792"/>
            <a:ext cx="10309222" cy="262957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1"/>
          </p:nvPr>
        </p:nvSpPr>
        <p:spPr>
          <a:xfrm>
            <a:off x="898527" y="6305274"/>
            <a:ext cx="10309494" cy="2315028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914400" indent="0">
              <a:buNone/>
              <a:defRPr>
                <a:solidFill>
                  <a:schemeClr val="bg1"/>
                </a:solidFill>
              </a:defRPr>
            </a:lvl2pPr>
            <a:lvl3pPr marL="1828800" indent="0">
              <a:buNone/>
              <a:defRPr>
                <a:solidFill>
                  <a:schemeClr val="bg1"/>
                </a:solidFill>
              </a:defRPr>
            </a:lvl3pPr>
            <a:lvl4pPr marL="2743200" indent="0">
              <a:buNone/>
              <a:defRPr>
                <a:solidFill>
                  <a:schemeClr val="bg1"/>
                </a:solidFill>
              </a:defRPr>
            </a:lvl4pPr>
            <a:lvl5pPr marL="365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12"/>
          </p:nvPr>
        </p:nvSpPr>
        <p:spPr>
          <a:xfrm>
            <a:off x="2872363" y="10371308"/>
            <a:ext cx="3832698" cy="1285876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400"/>
            </a:lvl3pPr>
            <a:lvl4pPr marL="2743200" indent="0">
              <a:buNone/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Рисунок 23"/>
          <p:cNvSpPr>
            <a:spLocks noGrp="1"/>
          </p:cNvSpPr>
          <p:nvPr>
            <p:ph type="pic" sz="quarter" idx="14"/>
          </p:nvPr>
        </p:nvSpPr>
        <p:spPr>
          <a:xfrm>
            <a:off x="1124222" y="10209062"/>
            <a:ext cx="1610368" cy="1610368"/>
          </a:xfrm>
          <a:prstGeom prst="roundRect">
            <a:avLst>
              <a:gd name="adj" fmla="val 18244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/>
          </a:p>
        </p:txBody>
      </p:sp>
      <p:sp>
        <p:nvSpPr>
          <p:cNvPr id="16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2192000" y="1"/>
            <a:ext cx="12192000" cy="12544734"/>
          </a:xfrm>
          <a:custGeom>
            <a:avLst/>
            <a:gdLst>
              <a:gd name="connsiteX0" fmla="*/ 0 w 6096000"/>
              <a:gd name="connsiteY0" fmla="*/ 0 h 6272367"/>
              <a:gd name="connsiteX1" fmla="*/ 711200 w 6096000"/>
              <a:gd name="connsiteY1" fmla="*/ 0 h 6272367"/>
              <a:gd name="connsiteX2" fmla="*/ 5384800 w 6096000"/>
              <a:gd name="connsiteY2" fmla="*/ 0 h 6272367"/>
              <a:gd name="connsiteX3" fmla="*/ 6096000 w 6096000"/>
              <a:gd name="connsiteY3" fmla="*/ 0 h 6272367"/>
              <a:gd name="connsiteX4" fmla="*/ 6096000 w 6096000"/>
              <a:gd name="connsiteY4" fmla="*/ 6272367 h 6272367"/>
              <a:gd name="connsiteX5" fmla="*/ 5384800 w 6096000"/>
              <a:gd name="connsiteY5" fmla="*/ 6272367 h 6272367"/>
              <a:gd name="connsiteX6" fmla="*/ 1824615 w 6096000"/>
              <a:gd name="connsiteY6" fmla="*/ 6272367 h 6272367"/>
              <a:gd name="connsiteX7" fmla="*/ 1113415 w 6096000"/>
              <a:gd name="connsiteY7" fmla="*/ 6272367 h 6272367"/>
              <a:gd name="connsiteX8" fmla="*/ 0 w 6096000"/>
              <a:gd name="connsiteY8" fmla="*/ 5158952 h 6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272367">
                <a:moveTo>
                  <a:pt x="0" y="0"/>
                </a:moveTo>
                <a:lnTo>
                  <a:pt x="711200" y="0"/>
                </a:lnTo>
                <a:lnTo>
                  <a:pt x="5384800" y="0"/>
                </a:lnTo>
                <a:lnTo>
                  <a:pt x="6096000" y="0"/>
                </a:lnTo>
                <a:lnTo>
                  <a:pt x="6096000" y="6272367"/>
                </a:lnTo>
                <a:lnTo>
                  <a:pt x="5384800" y="6272367"/>
                </a:lnTo>
                <a:lnTo>
                  <a:pt x="1824615" y="6272367"/>
                </a:lnTo>
                <a:lnTo>
                  <a:pt x="1113415" y="6272367"/>
                </a:lnTo>
                <a:cubicBezTo>
                  <a:pt x="498493" y="6272367"/>
                  <a:pt x="0" y="5773874"/>
                  <a:pt x="0" y="515895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rtlCol="0">
            <a:noAutofit/>
          </a:bodyPr>
          <a:lstStyle/>
          <a:p>
            <a:pPr lvl="0"/>
            <a:endParaRPr lang="ru-RU" noProof="0"/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3AD52007-D1AA-6347-BDFE-B65787EA552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96951" y="12474577"/>
            <a:ext cx="3832226" cy="730250"/>
          </a:xfrm>
        </p:spPr>
        <p:txBody>
          <a:bodyPr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60248C-4CC3-3047-9340-CBA9B48A7EEB}" type="datetime1">
              <a:rPr lang="ru-RU"/>
              <a:pPr>
                <a:defRPr/>
              </a:pPr>
              <a:t>28.03.2023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760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2D8A5BF-EFEF-5C46-8CA5-C6687EFCE783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CFAAC-7C8B-3249-91C5-EC9BBE70E2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711203"/>
            <a:ext cx="9804400" cy="260904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599" y="3497805"/>
            <a:ext cx="9804398" cy="2609046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3639800" y="0"/>
            <a:ext cx="10744200" cy="13716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0" name="Текст 2"/>
          <p:cNvSpPr>
            <a:spLocks noGrp="1"/>
          </p:cNvSpPr>
          <p:nvPr>
            <p:ph type="body" idx="14"/>
          </p:nvPr>
        </p:nvSpPr>
        <p:spPr>
          <a:xfrm>
            <a:off x="2387599" y="6284406"/>
            <a:ext cx="4661258" cy="6644192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5"/>
          </p:nvPr>
        </p:nvSpPr>
        <p:spPr>
          <a:xfrm>
            <a:off x="7511697" y="6284406"/>
            <a:ext cx="4661258" cy="6644192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44B9AC0-29EC-1548-9277-DD5CCB0450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886C124C-7188-9643-BA63-E1684F5B92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6D519202-126C-F24D-BB63-6AB824CF4C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024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69861F2-2ADC-D54C-BA06-E6F04F75609D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5A14D83-62AA-654F-B12A-B9518340AF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5" y="959776"/>
            <a:ext cx="9366438" cy="149046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600" y="4063451"/>
            <a:ext cx="9366436" cy="88651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3639800" y="0"/>
            <a:ext cx="10744200" cy="13716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2387600" y="2627790"/>
            <a:ext cx="9366436" cy="1278384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DDCC5F3-7BA2-224D-8250-935BFF17E4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63F481E-1CD0-5445-8658-04C2AF8236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5472C95-3D60-334F-8DB8-8EA6AC23A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4397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D3C0524-7C85-6549-A2B9-FADA6108F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5633" y="959776"/>
            <a:ext cx="8788894" cy="149046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84678" y="3891079"/>
            <a:ext cx="8788892" cy="88651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568448" y="0"/>
            <a:ext cx="10623552" cy="13716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13884678" y="2749554"/>
            <a:ext cx="878889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82E820E0-C342-8544-A2FC-48AF697BF0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FED004B-CBA4-B84F-8425-56F787545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EA342DFD-A69A-B24E-97A2-0A9F62F90C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056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3C28295-BA1C-7B47-B85C-CE58346881F9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E0556839-7BC2-EE4C-8B2F-05416BDD17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711203"/>
            <a:ext cx="9804400" cy="260904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599" y="5553477"/>
            <a:ext cx="9804398" cy="2609046"/>
          </a:xfrm>
        </p:spPr>
        <p:txBody>
          <a:bodyPr anchor="b"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13639800" y="0"/>
            <a:ext cx="10744200" cy="6858000"/>
          </a:xfrm>
          <a:solidFill>
            <a:schemeClr val="bg1">
              <a:lumMod val="7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0" name="Текст 2"/>
          <p:cNvSpPr>
            <a:spLocks noGrp="1"/>
          </p:cNvSpPr>
          <p:nvPr>
            <p:ph type="body" idx="14"/>
          </p:nvPr>
        </p:nvSpPr>
        <p:spPr>
          <a:xfrm>
            <a:off x="2387599" y="8362766"/>
            <a:ext cx="9804402" cy="4565832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3639802" y="6858000"/>
            <a:ext cx="5358412" cy="6858000"/>
          </a:xfrm>
          <a:solidFill>
            <a:schemeClr val="bg1">
              <a:lumMod val="6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5" name="Рисунок 12"/>
          <p:cNvSpPr>
            <a:spLocks noGrp="1"/>
          </p:cNvSpPr>
          <p:nvPr>
            <p:ph type="pic" sz="quarter" idx="17"/>
          </p:nvPr>
        </p:nvSpPr>
        <p:spPr>
          <a:xfrm>
            <a:off x="18998215" y="6858000"/>
            <a:ext cx="5385786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CFFE50-3431-FD44-8DFE-FE1E97A37C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E1E70D6F-BE76-8341-B5B1-521CABDF9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E1A26872-EDA4-864F-A4DC-37D04AE6ED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97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530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A531DF6-AD3D-4E4F-BBF7-442A89945E27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D4AD727-EB67-2C40-9F1B-2B476455B0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87600" y="3480046"/>
            <a:ext cx="20447000" cy="4296792"/>
          </a:xfrm>
        </p:spPr>
        <p:txBody>
          <a:bodyPr numCol="3" spcCol="504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2616200" y="8336132"/>
            <a:ext cx="21767800" cy="5379868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2" name="Текст 2"/>
          <p:cNvSpPr>
            <a:spLocks noGrp="1"/>
          </p:cNvSpPr>
          <p:nvPr>
            <p:ph type="body" idx="14"/>
          </p:nvPr>
        </p:nvSpPr>
        <p:spPr>
          <a:xfrm>
            <a:off x="2387599" y="2314550"/>
            <a:ext cx="20446994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D003E8D-550A-AD40-A2D8-67A64FD72B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1B35BD2-0689-1649-9D2D-77810FFD09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E8AEC49B-9A8B-B240-AB24-C76FD48439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4349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92E6F97-D5C8-214E-92B5-5431ABC48FB3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79123498-E390-0744-A332-CD0199B5D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17568470" y="8210552"/>
            <a:ext cx="6072576" cy="474166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47"/>
          </p:nvPr>
        </p:nvSpPr>
        <p:spPr>
          <a:xfrm>
            <a:off x="9817160" y="8190390"/>
            <a:ext cx="6072576" cy="474166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48"/>
          </p:nvPr>
        </p:nvSpPr>
        <p:spPr>
          <a:xfrm>
            <a:off x="2372138" y="8014566"/>
            <a:ext cx="6072576" cy="474166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45"/>
          </p:nvPr>
        </p:nvSpPr>
        <p:spPr>
          <a:xfrm>
            <a:off x="10198916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46"/>
          </p:nvPr>
        </p:nvSpPr>
        <p:spPr>
          <a:xfrm>
            <a:off x="17797082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9E5D6535-F67D-254E-B14E-1880AB168C16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7EB8131-E4D1-F344-BDF9-7139B38B6640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E4286AA-4734-C744-B7D7-2FF5F1FBAE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3522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D814E56-5EA2-404C-89BE-CEFCDAB7013D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1A920E3F-74EC-B34C-B03D-87ED057AE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41"/>
          </p:nvPr>
        </p:nvSpPr>
        <p:spPr>
          <a:xfrm>
            <a:off x="2360908" y="8210552"/>
            <a:ext cx="2047369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42"/>
          </p:nvPr>
        </p:nvSpPr>
        <p:spPr>
          <a:xfrm>
            <a:off x="2360910" y="9514388"/>
            <a:ext cx="10505224" cy="3241836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43"/>
          </p:nvPr>
        </p:nvSpPr>
        <p:spPr>
          <a:xfrm>
            <a:off x="13328975" y="9514388"/>
            <a:ext cx="10245622" cy="3241836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45"/>
          </p:nvPr>
        </p:nvSpPr>
        <p:spPr>
          <a:xfrm>
            <a:off x="10198916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46"/>
          </p:nvPr>
        </p:nvSpPr>
        <p:spPr>
          <a:xfrm>
            <a:off x="17797082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75AA653E-1E02-0747-92C5-ED493A503B02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8A4F47A5-D346-444D-9C28-AC3734D9001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1DE3487-45AE-2B48-ADBF-55B633F33E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860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BAE473-A5EF-D440-A755-D841E9F31DD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198296DA-8BF7-7F43-BFA1-E6560B62A9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13972004" y="9444942"/>
            <a:ext cx="9669044" cy="331128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idx="14"/>
          </p:nvPr>
        </p:nvSpPr>
        <p:spPr>
          <a:xfrm>
            <a:off x="13972002" y="8210552"/>
            <a:ext cx="9669044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40"/>
          </p:nvPr>
        </p:nvSpPr>
        <p:spPr>
          <a:xfrm>
            <a:off x="2360910" y="9444942"/>
            <a:ext cx="9669044" cy="331128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41"/>
          </p:nvPr>
        </p:nvSpPr>
        <p:spPr>
          <a:xfrm>
            <a:off x="2360908" y="8210552"/>
            <a:ext cx="9669044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45"/>
          </p:nvPr>
        </p:nvSpPr>
        <p:spPr>
          <a:xfrm>
            <a:off x="2600751" y="2756013"/>
            <a:ext cx="9429202" cy="47212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46"/>
          </p:nvPr>
        </p:nvSpPr>
        <p:spPr>
          <a:xfrm>
            <a:off x="14211845" y="2756013"/>
            <a:ext cx="9429202" cy="47212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BF7159A-030B-E841-8569-5EA91B328746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43B24B3F-5EF8-3A41-9477-DB9D75635388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3327360-541B-2F4B-A9FA-778BF3094C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2686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70703D7-8D95-D04A-988C-3CDB5421FAFB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6FE44F-B35B-BD48-9AA4-7A83085BBF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13972004" y="6492877"/>
            <a:ext cx="9669044" cy="626335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40"/>
          </p:nvPr>
        </p:nvSpPr>
        <p:spPr>
          <a:xfrm>
            <a:off x="2360910" y="6492877"/>
            <a:ext cx="9669044" cy="6263350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45"/>
          </p:nvPr>
        </p:nvSpPr>
        <p:spPr>
          <a:xfrm>
            <a:off x="2600753" y="2756013"/>
            <a:ext cx="6590750" cy="3300014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46"/>
          </p:nvPr>
        </p:nvSpPr>
        <p:spPr>
          <a:xfrm>
            <a:off x="14211847" y="2756013"/>
            <a:ext cx="6590750" cy="3300014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4DCC4358-5AC4-E04E-81A9-45D6E7510DDA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73855E8-9BC7-B34D-BD54-DD65232E8C9C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836A2292-39D6-A74E-830E-6F65F33378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568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2555DD3-EF8B-734C-912B-22518878CC8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6A6E3E83-5C8E-CF4F-AF13-8685A926B1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2387599" y="6556178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44"/>
          </p:nvPr>
        </p:nvSpPr>
        <p:spPr>
          <a:xfrm>
            <a:off x="9612827" y="6556178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45"/>
          </p:nvPr>
        </p:nvSpPr>
        <p:spPr>
          <a:xfrm>
            <a:off x="16838055" y="6556178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idx="46"/>
          </p:nvPr>
        </p:nvSpPr>
        <p:spPr>
          <a:xfrm>
            <a:off x="2387599" y="12128304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idx="50"/>
          </p:nvPr>
        </p:nvSpPr>
        <p:spPr>
          <a:xfrm>
            <a:off x="9612827" y="12128304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idx="51"/>
          </p:nvPr>
        </p:nvSpPr>
        <p:spPr>
          <a:xfrm>
            <a:off x="16838055" y="12128304"/>
            <a:ext cx="673463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52"/>
          </p:nvPr>
        </p:nvSpPr>
        <p:spPr>
          <a:xfrm>
            <a:off x="2600753" y="275601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53"/>
          </p:nvPr>
        </p:nvSpPr>
        <p:spPr>
          <a:xfrm>
            <a:off x="9775781" y="275601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54"/>
          </p:nvPr>
        </p:nvSpPr>
        <p:spPr>
          <a:xfrm>
            <a:off x="16981943" y="275601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55"/>
          </p:nvPr>
        </p:nvSpPr>
        <p:spPr>
          <a:xfrm>
            <a:off x="2600753" y="830494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56"/>
          </p:nvPr>
        </p:nvSpPr>
        <p:spPr>
          <a:xfrm>
            <a:off x="9775781" y="830494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57"/>
          </p:nvPr>
        </p:nvSpPr>
        <p:spPr>
          <a:xfrm>
            <a:off x="16981943" y="8304943"/>
            <a:ext cx="6590750" cy="3473538"/>
          </a:xfrm>
          <a:custGeom>
            <a:avLst/>
            <a:gdLst>
              <a:gd name="connsiteX0" fmla="*/ 1173972 w 4714601"/>
              <a:gd name="connsiteY0" fmla="*/ 0 h 2360619"/>
              <a:gd name="connsiteX1" fmla="*/ 1259845 w 4714601"/>
              <a:gd name="connsiteY1" fmla="*/ 0 h 2360619"/>
              <a:gd name="connsiteX2" fmla="*/ 2836109 w 4714601"/>
              <a:gd name="connsiteY2" fmla="*/ 0 h 2360619"/>
              <a:gd name="connsiteX3" fmla="*/ 2921982 w 4714601"/>
              <a:gd name="connsiteY3" fmla="*/ 0 h 2360619"/>
              <a:gd name="connsiteX4" fmla="*/ 2921982 w 4714601"/>
              <a:gd name="connsiteY4" fmla="*/ 2457 h 2360619"/>
              <a:gd name="connsiteX5" fmla="*/ 2966591 w 4714601"/>
              <a:gd name="connsiteY5" fmla="*/ 2457 h 2360619"/>
              <a:gd name="connsiteX6" fmla="*/ 2966591 w 4714601"/>
              <a:gd name="connsiteY6" fmla="*/ 0 h 2360619"/>
              <a:gd name="connsiteX7" fmla="*/ 3052464 w 4714601"/>
              <a:gd name="connsiteY7" fmla="*/ 0 h 2360619"/>
              <a:gd name="connsiteX8" fmla="*/ 4628728 w 4714601"/>
              <a:gd name="connsiteY8" fmla="*/ 0 h 2360619"/>
              <a:gd name="connsiteX9" fmla="*/ 4714601 w 4714601"/>
              <a:gd name="connsiteY9" fmla="*/ 0 h 2360619"/>
              <a:gd name="connsiteX10" fmla="*/ 4714601 w 4714601"/>
              <a:gd name="connsiteY10" fmla="*/ 188464 h 2360619"/>
              <a:gd name="connsiteX11" fmla="*/ 4714601 w 4714601"/>
              <a:gd name="connsiteY11" fmla="*/ 626010 h 2360619"/>
              <a:gd name="connsiteX12" fmla="*/ 4714601 w 4714601"/>
              <a:gd name="connsiteY12" fmla="*/ 791971 h 2360619"/>
              <a:gd name="connsiteX13" fmla="*/ 4714601 w 4714601"/>
              <a:gd name="connsiteY13" fmla="*/ 1131890 h 2360619"/>
              <a:gd name="connsiteX14" fmla="*/ 4714601 w 4714601"/>
              <a:gd name="connsiteY14" fmla="*/ 1320354 h 2360619"/>
              <a:gd name="connsiteX15" fmla="*/ 4714601 w 4714601"/>
              <a:gd name="connsiteY15" fmla="*/ 1622757 h 2360619"/>
              <a:gd name="connsiteX16" fmla="*/ 4714601 w 4714601"/>
              <a:gd name="connsiteY16" fmla="*/ 1788718 h 2360619"/>
              <a:gd name="connsiteX17" fmla="*/ 4714599 w 4714601"/>
              <a:gd name="connsiteY17" fmla="*/ 1788735 h 2360619"/>
              <a:gd name="connsiteX18" fmla="*/ 4714599 w 4714601"/>
              <a:gd name="connsiteY18" fmla="*/ 1932380 h 2360619"/>
              <a:gd name="connsiteX19" fmla="*/ 4714599 w 4714601"/>
              <a:gd name="connsiteY19" fmla="*/ 2098341 h 2360619"/>
              <a:gd name="connsiteX20" fmla="*/ 4419551 w 4714601"/>
              <a:gd name="connsiteY20" fmla="*/ 2358161 h 2360619"/>
              <a:gd name="connsiteX21" fmla="*/ 4333678 w 4714601"/>
              <a:gd name="connsiteY21" fmla="*/ 2358161 h 2360619"/>
              <a:gd name="connsiteX22" fmla="*/ 4226430 w 4714601"/>
              <a:gd name="connsiteY22" fmla="*/ 2358161 h 2360619"/>
              <a:gd name="connsiteX23" fmla="*/ 4226430 w 4714601"/>
              <a:gd name="connsiteY23" fmla="*/ 2360619 h 2360619"/>
              <a:gd name="connsiteX24" fmla="*/ 4140557 w 4714601"/>
              <a:gd name="connsiteY24" fmla="*/ 2360619 h 2360619"/>
              <a:gd name="connsiteX25" fmla="*/ 4010422 w 4714601"/>
              <a:gd name="connsiteY25" fmla="*/ 2360619 h 2360619"/>
              <a:gd name="connsiteX26" fmla="*/ 3924549 w 4714601"/>
              <a:gd name="connsiteY26" fmla="*/ 2360619 h 2360619"/>
              <a:gd name="connsiteX27" fmla="*/ 3508927 w 4714601"/>
              <a:gd name="connsiteY27" fmla="*/ 2360619 h 2360619"/>
              <a:gd name="connsiteX28" fmla="*/ 3423054 w 4714601"/>
              <a:gd name="connsiteY28" fmla="*/ 2360619 h 2360619"/>
              <a:gd name="connsiteX29" fmla="*/ 3318710 w 4714601"/>
              <a:gd name="connsiteY29" fmla="*/ 2360619 h 2360619"/>
              <a:gd name="connsiteX30" fmla="*/ 3232837 w 4714601"/>
              <a:gd name="connsiteY30" fmla="*/ 2360619 h 2360619"/>
              <a:gd name="connsiteX31" fmla="*/ 2929111 w 4714601"/>
              <a:gd name="connsiteY31" fmla="*/ 2360619 h 2360619"/>
              <a:gd name="connsiteX32" fmla="*/ 2843238 w 4714601"/>
              <a:gd name="connsiteY32" fmla="*/ 2360619 h 2360619"/>
              <a:gd name="connsiteX33" fmla="*/ 2713103 w 4714601"/>
              <a:gd name="connsiteY33" fmla="*/ 2360619 h 2360619"/>
              <a:gd name="connsiteX34" fmla="*/ 2627230 w 4714601"/>
              <a:gd name="connsiteY34" fmla="*/ 2360619 h 2360619"/>
              <a:gd name="connsiteX35" fmla="*/ 2433811 w 4714601"/>
              <a:gd name="connsiteY35" fmla="*/ 2360619 h 2360619"/>
              <a:gd name="connsiteX36" fmla="*/ 2366504 w 4714601"/>
              <a:gd name="connsiteY36" fmla="*/ 2360619 h 2360619"/>
              <a:gd name="connsiteX37" fmla="*/ 2347938 w 4714601"/>
              <a:gd name="connsiteY37" fmla="*/ 2360619 h 2360619"/>
              <a:gd name="connsiteX38" fmla="*/ 2280631 w 4714601"/>
              <a:gd name="connsiteY38" fmla="*/ 2360619 h 2360619"/>
              <a:gd name="connsiteX39" fmla="*/ 2217803 w 4714601"/>
              <a:gd name="connsiteY39" fmla="*/ 2360619 h 2360619"/>
              <a:gd name="connsiteX40" fmla="*/ 2176287 w 4714601"/>
              <a:gd name="connsiteY40" fmla="*/ 2360619 h 2360619"/>
              <a:gd name="connsiteX41" fmla="*/ 2131930 w 4714601"/>
              <a:gd name="connsiteY41" fmla="*/ 2360619 h 2360619"/>
              <a:gd name="connsiteX42" fmla="*/ 2090414 w 4714601"/>
              <a:gd name="connsiteY42" fmla="*/ 2360619 h 2360619"/>
              <a:gd name="connsiteX43" fmla="*/ 1716308 w 4714601"/>
              <a:gd name="connsiteY43" fmla="*/ 2360619 h 2360619"/>
              <a:gd name="connsiteX44" fmla="*/ 1630435 w 4714601"/>
              <a:gd name="connsiteY44" fmla="*/ 2360619 h 2360619"/>
              <a:gd name="connsiteX45" fmla="*/ 1526091 w 4714601"/>
              <a:gd name="connsiteY45" fmla="*/ 2360619 h 2360619"/>
              <a:gd name="connsiteX46" fmla="*/ 1440218 w 4714601"/>
              <a:gd name="connsiteY46" fmla="*/ 2360619 h 2360619"/>
              <a:gd name="connsiteX47" fmla="*/ 1136492 w 4714601"/>
              <a:gd name="connsiteY47" fmla="*/ 2360619 h 2360619"/>
              <a:gd name="connsiteX48" fmla="*/ 1050619 w 4714601"/>
              <a:gd name="connsiteY48" fmla="*/ 2360619 h 2360619"/>
              <a:gd name="connsiteX49" fmla="*/ 920484 w 4714601"/>
              <a:gd name="connsiteY49" fmla="*/ 2360619 h 2360619"/>
              <a:gd name="connsiteX50" fmla="*/ 834611 w 4714601"/>
              <a:gd name="connsiteY50" fmla="*/ 2360619 h 2360619"/>
              <a:gd name="connsiteX51" fmla="*/ 573885 w 4714601"/>
              <a:gd name="connsiteY51" fmla="*/ 2360619 h 2360619"/>
              <a:gd name="connsiteX52" fmla="*/ 488012 w 4714601"/>
              <a:gd name="connsiteY52" fmla="*/ 2360619 h 2360619"/>
              <a:gd name="connsiteX53" fmla="*/ 383668 w 4714601"/>
              <a:gd name="connsiteY53" fmla="*/ 2360619 h 2360619"/>
              <a:gd name="connsiteX54" fmla="*/ 297795 w 4714601"/>
              <a:gd name="connsiteY54" fmla="*/ 2360619 h 2360619"/>
              <a:gd name="connsiteX55" fmla="*/ 6052 w 4714601"/>
              <a:gd name="connsiteY55" fmla="*/ 2090602 h 2360619"/>
              <a:gd name="connsiteX56" fmla="*/ 2536 w 4714601"/>
              <a:gd name="connsiteY56" fmla="*/ 2050995 h 2360619"/>
              <a:gd name="connsiteX57" fmla="*/ 0 w 4714601"/>
              <a:gd name="connsiteY57" fmla="*/ 2050995 h 2360619"/>
              <a:gd name="connsiteX58" fmla="*/ 0 w 4714601"/>
              <a:gd name="connsiteY58" fmla="*/ 1862531 h 2360619"/>
              <a:gd name="connsiteX59" fmla="*/ 0 w 4714601"/>
              <a:gd name="connsiteY59" fmla="*/ 1424985 h 2360619"/>
              <a:gd name="connsiteX60" fmla="*/ 0 w 4714601"/>
              <a:gd name="connsiteY60" fmla="*/ 1259024 h 2360619"/>
              <a:gd name="connsiteX61" fmla="*/ 0 w 4714601"/>
              <a:gd name="connsiteY61" fmla="*/ 919105 h 2360619"/>
              <a:gd name="connsiteX62" fmla="*/ 0 w 4714601"/>
              <a:gd name="connsiteY62" fmla="*/ 730641 h 2360619"/>
              <a:gd name="connsiteX63" fmla="*/ 0 w 4714601"/>
              <a:gd name="connsiteY63" fmla="*/ 428238 h 2360619"/>
              <a:gd name="connsiteX64" fmla="*/ 0 w 4714601"/>
              <a:gd name="connsiteY64" fmla="*/ 262277 h 2360619"/>
              <a:gd name="connsiteX65" fmla="*/ 295048 w 4714601"/>
              <a:gd name="connsiteY65" fmla="*/ 2457 h 2360619"/>
              <a:gd name="connsiteX66" fmla="*/ 380921 w 4714601"/>
              <a:gd name="connsiteY66" fmla="*/ 2457 h 2360619"/>
              <a:gd name="connsiteX67" fmla="*/ 1173972 w 4714601"/>
              <a:gd name="connsiteY67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14601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2457"/>
                </a:lnTo>
                <a:lnTo>
                  <a:pt x="2966591" y="2457"/>
                </a:lnTo>
                <a:lnTo>
                  <a:pt x="2966591" y="0"/>
                </a:lnTo>
                <a:lnTo>
                  <a:pt x="3052464" y="0"/>
                </a:lnTo>
                <a:lnTo>
                  <a:pt x="4628728" y="0"/>
                </a:lnTo>
                <a:lnTo>
                  <a:pt x="4714601" y="0"/>
                </a:lnTo>
                <a:lnTo>
                  <a:pt x="4714601" y="188464"/>
                </a:lnTo>
                <a:lnTo>
                  <a:pt x="4714601" y="626010"/>
                </a:lnTo>
                <a:lnTo>
                  <a:pt x="4714601" y="791971"/>
                </a:lnTo>
                <a:lnTo>
                  <a:pt x="4714601" y="1131890"/>
                </a:lnTo>
                <a:lnTo>
                  <a:pt x="4714601" y="1320354"/>
                </a:lnTo>
                <a:lnTo>
                  <a:pt x="4714601" y="1622757"/>
                </a:lnTo>
                <a:lnTo>
                  <a:pt x="4714601" y="1788718"/>
                </a:lnTo>
                <a:lnTo>
                  <a:pt x="4714599" y="1788735"/>
                </a:lnTo>
                <a:lnTo>
                  <a:pt x="4714599" y="1932380"/>
                </a:lnTo>
                <a:lnTo>
                  <a:pt x="4714599" y="2098341"/>
                </a:lnTo>
                <a:cubicBezTo>
                  <a:pt x="4714599" y="2241836"/>
                  <a:pt x="4582502" y="2358161"/>
                  <a:pt x="4419551" y="2358161"/>
                </a:cubicBezTo>
                <a:lnTo>
                  <a:pt x="4333678" y="2358161"/>
                </a:lnTo>
                <a:lnTo>
                  <a:pt x="4226430" y="2358161"/>
                </a:lnTo>
                <a:lnTo>
                  <a:pt x="4226430" y="2360619"/>
                </a:lnTo>
                <a:lnTo>
                  <a:pt x="4140557" y="2360619"/>
                </a:lnTo>
                <a:lnTo>
                  <a:pt x="4010422" y="2360619"/>
                </a:lnTo>
                <a:lnTo>
                  <a:pt x="3924549" y="2360619"/>
                </a:lnTo>
                <a:lnTo>
                  <a:pt x="3508927" y="2360619"/>
                </a:lnTo>
                <a:lnTo>
                  <a:pt x="3423054" y="2360619"/>
                </a:lnTo>
                <a:lnTo>
                  <a:pt x="3318710" y="2360619"/>
                </a:lnTo>
                <a:lnTo>
                  <a:pt x="3232837" y="2360619"/>
                </a:lnTo>
                <a:lnTo>
                  <a:pt x="2929111" y="2360619"/>
                </a:lnTo>
                <a:lnTo>
                  <a:pt x="2843238" y="2360619"/>
                </a:lnTo>
                <a:lnTo>
                  <a:pt x="2713103" y="2360619"/>
                </a:lnTo>
                <a:lnTo>
                  <a:pt x="2627230" y="2360619"/>
                </a:lnTo>
                <a:lnTo>
                  <a:pt x="2433811" y="2360619"/>
                </a:lnTo>
                <a:lnTo>
                  <a:pt x="2366504" y="2360619"/>
                </a:lnTo>
                <a:lnTo>
                  <a:pt x="2347938" y="2360619"/>
                </a:lnTo>
                <a:lnTo>
                  <a:pt x="2280631" y="2360619"/>
                </a:lnTo>
                <a:lnTo>
                  <a:pt x="2217803" y="2360619"/>
                </a:lnTo>
                <a:lnTo>
                  <a:pt x="2176287" y="2360619"/>
                </a:lnTo>
                <a:lnTo>
                  <a:pt x="2131930" y="2360619"/>
                </a:lnTo>
                <a:lnTo>
                  <a:pt x="2090414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6CDBEA9D-D6FB-AD4B-87C5-F08485AFDD5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0BD3CC4D-A9E2-1F48-BCCA-492CDA0129B4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9A509809-04E1-A64F-B36A-1F1F147DB3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142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CE86E20-1044-914A-8DE6-2C8F2B587549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7">
            <a:extLst>
              <a:ext uri="{FF2B5EF4-FFF2-40B4-BE49-F238E27FC236}">
                <a16:creationId xmlns:a16="http://schemas.microsoft.com/office/drawing/2014/main" id="{654B3739-43F7-FB45-A34A-2527E7F85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34"/>
          </p:nvPr>
        </p:nvSpPr>
        <p:spPr>
          <a:xfrm>
            <a:off x="2387600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45"/>
          </p:nvPr>
        </p:nvSpPr>
        <p:spPr>
          <a:xfrm>
            <a:off x="7776176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46"/>
          </p:nvPr>
        </p:nvSpPr>
        <p:spPr>
          <a:xfrm>
            <a:off x="13183784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47"/>
          </p:nvPr>
        </p:nvSpPr>
        <p:spPr>
          <a:xfrm>
            <a:off x="18591394" y="6235702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48"/>
          </p:nvPr>
        </p:nvSpPr>
        <p:spPr>
          <a:xfrm>
            <a:off x="2387600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53"/>
          </p:nvPr>
        </p:nvSpPr>
        <p:spPr>
          <a:xfrm>
            <a:off x="7776176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54"/>
          </p:nvPr>
        </p:nvSpPr>
        <p:spPr>
          <a:xfrm>
            <a:off x="13183784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55"/>
          </p:nvPr>
        </p:nvSpPr>
        <p:spPr>
          <a:xfrm>
            <a:off x="18591394" y="11967866"/>
            <a:ext cx="5019408" cy="98742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Рисунок 32"/>
          <p:cNvSpPr>
            <a:spLocks noGrp="1"/>
          </p:cNvSpPr>
          <p:nvPr>
            <p:ph type="pic" sz="quarter" idx="57"/>
          </p:nvPr>
        </p:nvSpPr>
        <p:spPr>
          <a:xfrm>
            <a:off x="2363164" y="2737081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58"/>
          </p:nvPr>
        </p:nvSpPr>
        <p:spPr>
          <a:xfrm>
            <a:off x="7776160" y="2737081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59"/>
          </p:nvPr>
        </p:nvSpPr>
        <p:spPr>
          <a:xfrm>
            <a:off x="13171558" y="2737081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60"/>
          </p:nvPr>
        </p:nvSpPr>
        <p:spPr>
          <a:xfrm>
            <a:off x="18568016" y="2690539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61"/>
          </p:nvPr>
        </p:nvSpPr>
        <p:spPr>
          <a:xfrm>
            <a:off x="2363164" y="8493305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62"/>
          </p:nvPr>
        </p:nvSpPr>
        <p:spPr>
          <a:xfrm>
            <a:off x="7776160" y="8493305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63"/>
          </p:nvPr>
        </p:nvSpPr>
        <p:spPr>
          <a:xfrm>
            <a:off x="13171558" y="8493305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64"/>
          </p:nvPr>
        </p:nvSpPr>
        <p:spPr>
          <a:xfrm>
            <a:off x="18568016" y="8446763"/>
            <a:ext cx="5043844" cy="3201374"/>
          </a:xfrm>
          <a:custGeom>
            <a:avLst/>
            <a:gdLst>
              <a:gd name="connsiteX0" fmla="*/ 796046 w 2521922"/>
              <a:gd name="connsiteY0" fmla="*/ 0 h 1600687"/>
              <a:gd name="connsiteX1" fmla="*/ 854275 w 2521922"/>
              <a:gd name="connsiteY1" fmla="*/ 0 h 1600687"/>
              <a:gd name="connsiteX2" fmla="*/ 1336632 w 2521922"/>
              <a:gd name="connsiteY2" fmla="*/ 0 h 1600687"/>
              <a:gd name="connsiteX3" fmla="*/ 1394861 w 2521922"/>
              <a:gd name="connsiteY3" fmla="*/ 0 h 1600687"/>
              <a:gd name="connsiteX4" fmla="*/ 1923107 w 2521922"/>
              <a:gd name="connsiteY4" fmla="*/ 0 h 1600687"/>
              <a:gd name="connsiteX5" fmla="*/ 1981336 w 2521922"/>
              <a:gd name="connsiteY5" fmla="*/ 0 h 1600687"/>
              <a:gd name="connsiteX6" fmla="*/ 2463693 w 2521922"/>
              <a:gd name="connsiteY6" fmla="*/ 0 h 1600687"/>
              <a:gd name="connsiteX7" fmla="*/ 2521922 w 2521922"/>
              <a:gd name="connsiteY7" fmla="*/ 0 h 1600687"/>
              <a:gd name="connsiteX8" fmla="*/ 2521922 w 2521922"/>
              <a:gd name="connsiteY8" fmla="*/ 127794 h 1600687"/>
              <a:gd name="connsiteX9" fmla="*/ 2521922 w 2521922"/>
              <a:gd name="connsiteY9" fmla="*/ 424485 h 1600687"/>
              <a:gd name="connsiteX10" fmla="*/ 2521922 w 2521922"/>
              <a:gd name="connsiteY10" fmla="*/ 537019 h 1600687"/>
              <a:gd name="connsiteX11" fmla="*/ 2521922 w 2521922"/>
              <a:gd name="connsiteY11" fmla="*/ 767511 h 1600687"/>
              <a:gd name="connsiteX12" fmla="*/ 2521922 w 2521922"/>
              <a:gd name="connsiteY12" fmla="*/ 895305 h 1600687"/>
              <a:gd name="connsiteX13" fmla="*/ 2521922 w 2521922"/>
              <a:gd name="connsiteY13" fmla="*/ 1100358 h 1600687"/>
              <a:gd name="connsiteX14" fmla="*/ 2521922 w 2521922"/>
              <a:gd name="connsiteY14" fmla="*/ 1212893 h 1600687"/>
              <a:gd name="connsiteX15" fmla="*/ 2521921 w 2521922"/>
              <a:gd name="connsiteY15" fmla="*/ 1212904 h 1600687"/>
              <a:gd name="connsiteX16" fmla="*/ 2521921 w 2521922"/>
              <a:gd name="connsiteY16" fmla="*/ 1310307 h 1600687"/>
              <a:gd name="connsiteX17" fmla="*/ 2521921 w 2521922"/>
              <a:gd name="connsiteY17" fmla="*/ 1422842 h 1600687"/>
              <a:gd name="connsiteX18" fmla="*/ 2321855 w 2521922"/>
              <a:gd name="connsiteY18" fmla="*/ 1599020 h 1600687"/>
              <a:gd name="connsiteX19" fmla="*/ 2263626 w 2521922"/>
              <a:gd name="connsiteY19" fmla="*/ 1599020 h 1600687"/>
              <a:gd name="connsiteX20" fmla="*/ 2190903 w 2521922"/>
              <a:gd name="connsiteY20" fmla="*/ 1599020 h 1600687"/>
              <a:gd name="connsiteX21" fmla="*/ 2190903 w 2521922"/>
              <a:gd name="connsiteY21" fmla="*/ 1600687 h 1600687"/>
              <a:gd name="connsiteX22" fmla="*/ 2132675 w 2521922"/>
              <a:gd name="connsiteY22" fmla="*/ 1600687 h 1600687"/>
              <a:gd name="connsiteX23" fmla="*/ 2044433 w 2521922"/>
              <a:gd name="connsiteY23" fmla="*/ 1600687 h 1600687"/>
              <a:gd name="connsiteX24" fmla="*/ 1986204 w 2521922"/>
              <a:gd name="connsiteY24" fmla="*/ 1600687 h 1600687"/>
              <a:gd name="connsiteX25" fmla="*/ 1704379 w 2521922"/>
              <a:gd name="connsiteY25" fmla="*/ 1600687 h 1600687"/>
              <a:gd name="connsiteX26" fmla="*/ 1650317 w 2521922"/>
              <a:gd name="connsiteY26" fmla="*/ 1600687 h 1600687"/>
              <a:gd name="connsiteX27" fmla="*/ 1646151 w 2521922"/>
              <a:gd name="connsiteY27" fmla="*/ 1600687 h 1600687"/>
              <a:gd name="connsiteX28" fmla="*/ 1592089 w 2521922"/>
              <a:gd name="connsiteY28" fmla="*/ 1600687 h 1600687"/>
              <a:gd name="connsiteX29" fmla="*/ 1575397 w 2521922"/>
              <a:gd name="connsiteY29" fmla="*/ 1600687 h 1600687"/>
              <a:gd name="connsiteX30" fmla="*/ 1517168 w 2521922"/>
              <a:gd name="connsiteY30" fmla="*/ 1600687 h 1600687"/>
              <a:gd name="connsiteX31" fmla="*/ 1503847 w 2521922"/>
              <a:gd name="connsiteY31" fmla="*/ 1600687 h 1600687"/>
              <a:gd name="connsiteX32" fmla="*/ 1445618 w 2521922"/>
              <a:gd name="connsiteY32" fmla="*/ 1600687 h 1600687"/>
              <a:gd name="connsiteX33" fmla="*/ 1311218 w 2521922"/>
              <a:gd name="connsiteY33" fmla="*/ 1600687 h 1600687"/>
              <a:gd name="connsiteX34" fmla="*/ 1252989 w 2521922"/>
              <a:gd name="connsiteY34" fmla="*/ 1600687 h 1600687"/>
              <a:gd name="connsiteX35" fmla="*/ 1164747 w 2521922"/>
              <a:gd name="connsiteY35" fmla="*/ 1600687 h 1600687"/>
              <a:gd name="connsiteX36" fmla="*/ 1163793 w 2521922"/>
              <a:gd name="connsiteY36" fmla="*/ 1600687 h 1600687"/>
              <a:gd name="connsiteX37" fmla="*/ 1106519 w 2521922"/>
              <a:gd name="connsiteY37" fmla="*/ 1600687 h 1600687"/>
              <a:gd name="connsiteX38" fmla="*/ 1105565 w 2521922"/>
              <a:gd name="connsiteY38" fmla="*/ 1600687 h 1600687"/>
              <a:gd name="connsiteX39" fmla="*/ 1034811 w 2521922"/>
              <a:gd name="connsiteY39" fmla="*/ 1600687 h 1600687"/>
              <a:gd name="connsiteX40" fmla="*/ 976582 w 2521922"/>
              <a:gd name="connsiteY40" fmla="*/ 1600687 h 1600687"/>
              <a:gd name="connsiteX41" fmla="*/ 929726 w 2521922"/>
              <a:gd name="connsiteY41" fmla="*/ 1600687 h 1600687"/>
              <a:gd name="connsiteX42" fmla="*/ 871497 w 2521922"/>
              <a:gd name="connsiteY42" fmla="*/ 1600687 h 1600687"/>
              <a:gd name="connsiteX43" fmla="*/ 800743 w 2521922"/>
              <a:gd name="connsiteY43" fmla="*/ 1600687 h 1600687"/>
              <a:gd name="connsiteX44" fmla="*/ 770632 w 2521922"/>
              <a:gd name="connsiteY44" fmla="*/ 1600687 h 1600687"/>
              <a:gd name="connsiteX45" fmla="*/ 742515 w 2521922"/>
              <a:gd name="connsiteY45" fmla="*/ 1600687 h 1600687"/>
              <a:gd name="connsiteX46" fmla="*/ 712403 w 2521922"/>
              <a:gd name="connsiteY46" fmla="*/ 1600687 h 1600687"/>
              <a:gd name="connsiteX47" fmla="*/ 624161 w 2521922"/>
              <a:gd name="connsiteY47" fmla="*/ 1600687 h 1600687"/>
              <a:gd name="connsiteX48" fmla="*/ 565933 w 2521922"/>
              <a:gd name="connsiteY48" fmla="*/ 1600687 h 1600687"/>
              <a:gd name="connsiteX49" fmla="*/ 389140 w 2521922"/>
              <a:gd name="connsiteY49" fmla="*/ 1600687 h 1600687"/>
              <a:gd name="connsiteX50" fmla="*/ 330911 w 2521922"/>
              <a:gd name="connsiteY50" fmla="*/ 1600687 h 1600687"/>
              <a:gd name="connsiteX51" fmla="*/ 260157 w 2521922"/>
              <a:gd name="connsiteY51" fmla="*/ 1600687 h 1600687"/>
              <a:gd name="connsiteX52" fmla="*/ 201929 w 2521922"/>
              <a:gd name="connsiteY52" fmla="*/ 1600687 h 1600687"/>
              <a:gd name="connsiteX53" fmla="*/ 4104 w 2521922"/>
              <a:gd name="connsiteY53" fmla="*/ 1417594 h 1600687"/>
              <a:gd name="connsiteX54" fmla="*/ 1720 w 2521922"/>
              <a:gd name="connsiteY54" fmla="*/ 1390738 h 1600687"/>
              <a:gd name="connsiteX55" fmla="*/ 0 w 2521922"/>
              <a:gd name="connsiteY55" fmla="*/ 1390738 h 1600687"/>
              <a:gd name="connsiteX56" fmla="*/ 0 w 2521922"/>
              <a:gd name="connsiteY56" fmla="*/ 1262944 h 1600687"/>
              <a:gd name="connsiteX57" fmla="*/ 0 w 2521922"/>
              <a:gd name="connsiteY57" fmla="*/ 966253 h 1600687"/>
              <a:gd name="connsiteX58" fmla="*/ 0 w 2521922"/>
              <a:gd name="connsiteY58" fmla="*/ 853718 h 1600687"/>
              <a:gd name="connsiteX59" fmla="*/ 0 w 2521922"/>
              <a:gd name="connsiteY59" fmla="*/ 623226 h 1600687"/>
              <a:gd name="connsiteX60" fmla="*/ 0 w 2521922"/>
              <a:gd name="connsiteY60" fmla="*/ 495433 h 1600687"/>
              <a:gd name="connsiteX61" fmla="*/ 0 w 2521922"/>
              <a:gd name="connsiteY61" fmla="*/ 290379 h 1600687"/>
              <a:gd name="connsiteX62" fmla="*/ 0 w 2521922"/>
              <a:gd name="connsiteY62" fmla="*/ 177845 h 1600687"/>
              <a:gd name="connsiteX63" fmla="*/ 200066 w 2521922"/>
              <a:gd name="connsiteY63" fmla="*/ 1666 h 1600687"/>
              <a:gd name="connsiteX64" fmla="*/ 258295 w 2521922"/>
              <a:gd name="connsiteY64" fmla="*/ 1666 h 1600687"/>
              <a:gd name="connsiteX65" fmla="*/ 740652 w 2521922"/>
              <a:gd name="connsiteY65" fmla="*/ 1666 h 1600687"/>
              <a:gd name="connsiteX66" fmla="*/ 796046 w 2521922"/>
              <a:gd name="connsiteY66" fmla="*/ 1666 h 16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21922" h="1600687">
                <a:moveTo>
                  <a:pt x="796046" y="0"/>
                </a:moveTo>
                <a:lnTo>
                  <a:pt x="854275" y="0"/>
                </a:lnTo>
                <a:lnTo>
                  <a:pt x="1336632" y="0"/>
                </a:lnTo>
                <a:lnTo>
                  <a:pt x="1394861" y="0"/>
                </a:lnTo>
                <a:lnTo>
                  <a:pt x="1923107" y="0"/>
                </a:lnTo>
                <a:lnTo>
                  <a:pt x="1981336" y="0"/>
                </a:lnTo>
                <a:lnTo>
                  <a:pt x="2463693" y="0"/>
                </a:lnTo>
                <a:lnTo>
                  <a:pt x="2521922" y="0"/>
                </a:lnTo>
                <a:lnTo>
                  <a:pt x="2521922" y="127794"/>
                </a:lnTo>
                <a:lnTo>
                  <a:pt x="2521922" y="424485"/>
                </a:lnTo>
                <a:lnTo>
                  <a:pt x="2521922" y="537019"/>
                </a:lnTo>
                <a:lnTo>
                  <a:pt x="2521922" y="767511"/>
                </a:lnTo>
                <a:lnTo>
                  <a:pt x="2521922" y="895305"/>
                </a:lnTo>
                <a:lnTo>
                  <a:pt x="2521922" y="1100358"/>
                </a:lnTo>
                <a:lnTo>
                  <a:pt x="2521922" y="1212893"/>
                </a:lnTo>
                <a:lnTo>
                  <a:pt x="2521921" y="1212904"/>
                </a:lnTo>
                <a:lnTo>
                  <a:pt x="2521921" y="1310307"/>
                </a:lnTo>
                <a:lnTo>
                  <a:pt x="2521921" y="1422842"/>
                </a:lnTo>
                <a:cubicBezTo>
                  <a:pt x="2521921" y="1520143"/>
                  <a:pt x="2432349" y="1599020"/>
                  <a:pt x="2321855" y="1599020"/>
                </a:cubicBezTo>
                <a:lnTo>
                  <a:pt x="2263626" y="1599020"/>
                </a:lnTo>
                <a:lnTo>
                  <a:pt x="2190903" y="1599020"/>
                </a:lnTo>
                <a:lnTo>
                  <a:pt x="2190903" y="1600687"/>
                </a:lnTo>
                <a:lnTo>
                  <a:pt x="2132675" y="1600687"/>
                </a:lnTo>
                <a:lnTo>
                  <a:pt x="2044433" y="1600687"/>
                </a:lnTo>
                <a:lnTo>
                  <a:pt x="1986204" y="1600687"/>
                </a:lnTo>
                <a:lnTo>
                  <a:pt x="1704379" y="1600687"/>
                </a:lnTo>
                <a:lnTo>
                  <a:pt x="1650317" y="1600687"/>
                </a:lnTo>
                <a:lnTo>
                  <a:pt x="1646151" y="1600687"/>
                </a:lnTo>
                <a:lnTo>
                  <a:pt x="1592089" y="1600687"/>
                </a:lnTo>
                <a:lnTo>
                  <a:pt x="1575397" y="1600687"/>
                </a:lnTo>
                <a:lnTo>
                  <a:pt x="1517168" y="1600687"/>
                </a:lnTo>
                <a:lnTo>
                  <a:pt x="1503847" y="1600687"/>
                </a:lnTo>
                <a:lnTo>
                  <a:pt x="1445618" y="1600687"/>
                </a:lnTo>
                <a:lnTo>
                  <a:pt x="1311218" y="1600687"/>
                </a:lnTo>
                <a:lnTo>
                  <a:pt x="1252989" y="1600687"/>
                </a:lnTo>
                <a:lnTo>
                  <a:pt x="1164747" y="1600687"/>
                </a:lnTo>
                <a:lnTo>
                  <a:pt x="1163793" y="1600687"/>
                </a:lnTo>
                <a:lnTo>
                  <a:pt x="1106519" y="1600687"/>
                </a:lnTo>
                <a:lnTo>
                  <a:pt x="1105565" y="1600687"/>
                </a:lnTo>
                <a:lnTo>
                  <a:pt x="1034811" y="1600687"/>
                </a:lnTo>
                <a:lnTo>
                  <a:pt x="976582" y="1600687"/>
                </a:lnTo>
                <a:lnTo>
                  <a:pt x="929726" y="1600687"/>
                </a:lnTo>
                <a:lnTo>
                  <a:pt x="871497" y="1600687"/>
                </a:lnTo>
                <a:lnTo>
                  <a:pt x="800743" y="1600687"/>
                </a:lnTo>
                <a:lnTo>
                  <a:pt x="770632" y="1600687"/>
                </a:lnTo>
                <a:lnTo>
                  <a:pt x="742515" y="1600687"/>
                </a:lnTo>
                <a:lnTo>
                  <a:pt x="712403" y="1600687"/>
                </a:lnTo>
                <a:lnTo>
                  <a:pt x="624161" y="1600687"/>
                </a:lnTo>
                <a:lnTo>
                  <a:pt x="565933" y="1600687"/>
                </a:lnTo>
                <a:lnTo>
                  <a:pt x="389140" y="1600687"/>
                </a:lnTo>
                <a:lnTo>
                  <a:pt x="330911" y="1600687"/>
                </a:lnTo>
                <a:lnTo>
                  <a:pt x="260157" y="1600687"/>
                </a:lnTo>
                <a:lnTo>
                  <a:pt x="201929" y="1600687"/>
                </a:lnTo>
                <a:cubicBezTo>
                  <a:pt x="104348" y="1600687"/>
                  <a:pt x="22933" y="1522085"/>
                  <a:pt x="4104" y="1417594"/>
                </a:cubicBezTo>
                <a:lnTo>
                  <a:pt x="1720" y="1390738"/>
                </a:lnTo>
                <a:lnTo>
                  <a:pt x="0" y="1390738"/>
                </a:lnTo>
                <a:lnTo>
                  <a:pt x="0" y="1262944"/>
                </a:lnTo>
                <a:lnTo>
                  <a:pt x="0" y="966253"/>
                </a:lnTo>
                <a:lnTo>
                  <a:pt x="0" y="853718"/>
                </a:lnTo>
                <a:lnTo>
                  <a:pt x="0" y="623226"/>
                </a:lnTo>
                <a:lnTo>
                  <a:pt x="0" y="495433"/>
                </a:lnTo>
                <a:lnTo>
                  <a:pt x="0" y="290379"/>
                </a:lnTo>
                <a:lnTo>
                  <a:pt x="0" y="177845"/>
                </a:lnTo>
                <a:cubicBezTo>
                  <a:pt x="0" y="80544"/>
                  <a:pt x="89572" y="1666"/>
                  <a:pt x="200066" y="1666"/>
                </a:cubicBezTo>
                <a:lnTo>
                  <a:pt x="258295" y="1666"/>
                </a:lnTo>
                <a:lnTo>
                  <a:pt x="740652" y="1666"/>
                </a:lnTo>
                <a:lnTo>
                  <a:pt x="796046" y="166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728FC7DC-B087-F748-9CFE-A8AD8C3F46A5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74EFEA18-6CD8-AC40-BE7D-6E6E579A99E1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5A606F6-1536-9148-BACC-84AA9E4394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802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+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BC80047-7119-FA41-B9CD-F8C9A00BD413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D701D079-EDE5-AF46-9A1D-AF4B2A31DD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959776"/>
            <a:ext cx="20446998" cy="101458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6" name="Текст 2"/>
          <p:cNvSpPr>
            <a:spLocks noGrp="1"/>
          </p:cNvSpPr>
          <p:nvPr>
            <p:ph type="body" idx="16"/>
          </p:nvPr>
        </p:nvSpPr>
        <p:spPr>
          <a:xfrm>
            <a:off x="9321812" y="4328931"/>
            <a:ext cx="14252784" cy="314831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14"/>
          </p:nvPr>
        </p:nvSpPr>
        <p:spPr>
          <a:xfrm>
            <a:off x="9321811" y="2887422"/>
            <a:ext cx="1425278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37"/>
          </p:nvPr>
        </p:nvSpPr>
        <p:spPr>
          <a:xfrm>
            <a:off x="9321812" y="9608005"/>
            <a:ext cx="14252784" cy="3148314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2"/>
          <p:cNvSpPr>
            <a:spLocks noGrp="1"/>
          </p:cNvSpPr>
          <p:nvPr>
            <p:ph type="body" idx="38"/>
          </p:nvPr>
        </p:nvSpPr>
        <p:spPr>
          <a:xfrm>
            <a:off x="9321811" y="8166496"/>
            <a:ext cx="14252782" cy="1014580"/>
          </a:xfrm>
        </p:spPr>
        <p:txBody>
          <a:bodyPr anchor="b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>
                <a:solidFill>
                  <a:srgbClr val="343B3C"/>
                </a:solidFill>
                <a:latin typeface="+mj-lt"/>
                <a:ea typeface="+mj-ea"/>
                <a:cs typeface="+mj-cs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45"/>
          </p:nvPr>
        </p:nvSpPr>
        <p:spPr>
          <a:xfrm>
            <a:off x="2600750" y="8166497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8CF2978F-1D36-8248-A22C-FB697E16C991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D1916585-81C1-9E4B-ABE8-5181255733E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7A259BDB-21E8-A44D-AD3C-B720BF97E7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223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41390D1-796C-0647-8FA9-9775D2EAFDC8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D680EA2-A6AC-3349-A061-8E073A2F54F4}"/>
              </a:ext>
            </a:extLst>
          </p:cNvPr>
          <p:cNvSpPr/>
          <p:nvPr userDrawn="1"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18" name="Рисунок 8">
            <a:extLst>
              <a:ext uri="{FF2B5EF4-FFF2-40B4-BE49-F238E27FC236}">
                <a16:creationId xmlns:a16="http://schemas.microsoft.com/office/drawing/2014/main" id="{15B0564A-11AE-D949-9296-3A013ED6F0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711202"/>
            <a:ext cx="9309088" cy="267336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3562352"/>
            <a:ext cx="9309092" cy="2108208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4095759" y="7726996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15"/>
          </p:nvPr>
        </p:nvSpPr>
        <p:spPr>
          <a:xfrm>
            <a:off x="4095759" y="9024134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095759" y="10321272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9"/>
          </p:nvPr>
        </p:nvSpPr>
        <p:spPr>
          <a:xfrm>
            <a:off x="4095759" y="11637462"/>
            <a:ext cx="6877030" cy="1130300"/>
          </a:xfrm>
        </p:spPr>
        <p:txBody>
          <a:bodyPr anchor="ctr"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1"/>
          </p:nvPr>
        </p:nvSpPr>
        <p:spPr>
          <a:xfrm>
            <a:off x="2387601" y="6531454"/>
            <a:ext cx="8585182" cy="1009652"/>
          </a:xfrm>
        </p:spPr>
        <p:txBody>
          <a:bodyPr anchor="ctr">
            <a:normAutofit/>
          </a:bodyPr>
          <a:lstStyle>
            <a:lvl1pPr marL="0" indent="0">
              <a:lnSpc>
                <a:spcPts val="3200"/>
              </a:lnSpc>
              <a:buNone/>
              <a:defRPr lang="ru-RU" sz="2800" b="1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0" y="0"/>
            <a:ext cx="12192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13639801" y="7819706"/>
            <a:ext cx="9391650" cy="486410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lang="ru-RU" sz="32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34"/>
          <p:cNvSpPr>
            <a:spLocks noGrp="1"/>
          </p:cNvSpPr>
          <p:nvPr>
            <p:ph type="body" sz="quarter" idx="24"/>
          </p:nvPr>
        </p:nvSpPr>
        <p:spPr>
          <a:xfrm>
            <a:off x="2628896" y="770794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36"/>
          <p:cNvSpPr>
            <a:spLocks noGrp="1"/>
          </p:cNvSpPr>
          <p:nvPr>
            <p:ph type="body" sz="quarter" idx="25"/>
          </p:nvPr>
        </p:nvSpPr>
        <p:spPr>
          <a:xfrm>
            <a:off x="2628896" y="902413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Текст 37"/>
          <p:cNvSpPr>
            <a:spLocks noGrp="1"/>
          </p:cNvSpPr>
          <p:nvPr>
            <p:ph type="body" sz="quarter" idx="26"/>
          </p:nvPr>
        </p:nvSpPr>
        <p:spPr>
          <a:xfrm>
            <a:off x="2628896" y="1035085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Текст 38"/>
          <p:cNvSpPr>
            <a:spLocks noGrp="1"/>
          </p:cNvSpPr>
          <p:nvPr>
            <p:ph type="body" sz="quarter" idx="27"/>
          </p:nvPr>
        </p:nvSpPr>
        <p:spPr>
          <a:xfrm>
            <a:off x="2628896" y="11677575"/>
            <a:ext cx="1077912" cy="1100718"/>
          </a:xfrm>
          <a:custGeom>
            <a:avLst/>
            <a:gdLst>
              <a:gd name="connsiteX0" fmla="*/ 104083 w 463894"/>
              <a:gd name="connsiteY0" fmla="*/ 0 h 473709"/>
              <a:gd name="connsiteX1" fmla="*/ 107612 w 463894"/>
              <a:gd name="connsiteY1" fmla="*/ 0 h 473709"/>
              <a:gd name="connsiteX2" fmla="*/ 356283 w 463894"/>
              <a:gd name="connsiteY2" fmla="*/ 0 h 473709"/>
              <a:gd name="connsiteX3" fmla="*/ 463894 w 463894"/>
              <a:gd name="connsiteY3" fmla="*/ 0 h 473709"/>
              <a:gd name="connsiteX4" fmla="*/ 463894 w 463894"/>
              <a:gd name="connsiteY4" fmla="*/ 242857 h 473709"/>
              <a:gd name="connsiteX5" fmla="*/ 463893 w 463894"/>
              <a:gd name="connsiteY5" fmla="*/ 242863 h 473709"/>
              <a:gd name="connsiteX6" fmla="*/ 463893 w 463894"/>
              <a:gd name="connsiteY6" fmla="*/ 360283 h 473709"/>
              <a:gd name="connsiteX7" fmla="*/ 373327 w 463894"/>
              <a:gd name="connsiteY7" fmla="*/ 471404 h 473709"/>
              <a:gd name="connsiteX8" fmla="*/ 359811 w 463894"/>
              <a:gd name="connsiteY8" fmla="*/ 472767 h 473709"/>
              <a:gd name="connsiteX9" fmla="*/ 359811 w 463894"/>
              <a:gd name="connsiteY9" fmla="*/ 473709 h 473709"/>
              <a:gd name="connsiteX10" fmla="*/ 107611 w 463894"/>
              <a:gd name="connsiteY10" fmla="*/ 473709 h 473709"/>
              <a:gd name="connsiteX11" fmla="*/ 107611 w 463894"/>
              <a:gd name="connsiteY11" fmla="*/ 473708 h 473709"/>
              <a:gd name="connsiteX12" fmla="*/ 107611 w 463894"/>
              <a:gd name="connsiteY12" fmla="*/ 472681 h 473709"/>
              <a:gd name="connsiteX13" fmla="*/ 74428 w 463894"/>
              <a:gd name="connsiteY13" fmla="*/ 466825 h 473709"/>
              <a:gd name="connsiteX14" fmla="*/ 2306 w 463894"/>
              <a:gd name="connsiteY14" fmla="*/ 383141 h 473709"/>
              <a:gd name="connsiteX15" fmla="*/ 943 w 463894"/>
              <a:gd name="connsiteY15" fmla="*/ 369625 h 473709"/>
              <a:gd name="connsiteX16" fmla="*/ 1 w 463894"/>
              <a:gd name="connsiteY16" fmla="*/ 369625 h 473709"/>
              <a:gd name="connsiteX17" fmla="*/ 1 w 463894"/>
              <a:gd name="connsiteY17" fmla="*/ 356284 h 473709"/>
              <a:gd name="connsiteX18" fmla="*/ 0 w 463894"/>
              <a:gd name="connsiteY18" fmla="*/ 356284 h 473709"/>
              <a:gd name="connsiteX19" fmla="*/ 0 w 463894"/>
              <a:gd name="connsiteY19" fmla="*/ 113426 h 473709"/>
              <a:gd name="connsiteX20" fmla="*/ 90567 w 463894"/>
              <a:gd name="connsiteY20" fmla="*/ 2305 h 473709"/>
              <a:gd name="connsiteX21" fmla="*/ 104083 w 463894"/>
              <a:gd name="connsiteY21" fmla="*/ 942 h 47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94" h="473709">
                <a:moveTo>
                  <a:pt x="104083" y="0"/>
                </a:moveTo>
                <a:lnTo>
                  <a:pt x="107612" y="0"/>
                </a:lnTo>
                <a:lnTo>
                  <a:pt x="356283" y="0"/>
                </a:lnTo>
                <a:lnTo>
                  <a:pt x="463894" y="0"/>
                </a:lnTo>
                <a:lnTo>
                  <a:pt x="463894" y="242857"/>
                </a:lnTo>
                <a:lnTo>
                  <a:pt x="463893" y="242863"/>
                </a:lnTo>
                <a:lnTo>
                  <a:pt x="463893" y="360283"/>
                </a:lnTo>
                <a:cubicBezTo>
                  <a:pt x="463893" y="415096"/>
                  <a:pt x="425013" y="460828"/>
                  <a:pt x="373327" y="471404"/>
                </a:cubicBezTo>
                <a:lnTo>
                  <a:pt x="359811" y="472767"/>
                </a:lnTo>
                <a:lnTo>
                  <a:pt x="359811" y="473709"/>
                </a:lnTo>
                <a:lnTo>
                  <a:pt x="107611" y="473709"/>
                </a:lnTo>
                <a:lnTo>
                  <a:pt x="107611" y="473708"/>
                </a:lnTo>
                <a:lnTo>
                  <a:pt x="107611" y="472681"/>
                </a:lnTo>
                <a:lnTo>
                  <a:pt x="74428" y="466825"/>
                </a:lnTo>
                <a:cubicBezTo>
                  <a:pt x="37946" y="453467"/>
                  <a:pt x="10238" y="421906"/>
                  <a:pt x="2306" y="383141"/>
                </a:cubicBezTo>
                <a:lnTo>
                  <a:pt x="943" y="369625"/>
                </a:lnTo>
                <a:lnTo>
                  <a:pt x="1" y="369625"/>
                </a:lnTo>
                <a:lnTo>
                  <a:pt x="1" y="356284"/>
                </a:lnTo>
                <a:lnTo>
                  <a:pt x="0" y="356284"/>
                </a:lnTo>
                <a:lnTo>
                  <a:pt x="0" y="113426"/>
                </a:lnTo>
                <a:cubicBezTo>
                  <a:pt x="0" y="58613"/>
                  <a:pt x="38881" y="12881"/>
                  <a:pt x="90567" y="2305"/>
                </a:cubicBezTo>
                <a:lnTo>
                  <a:pt x="104083" y="942"/>
                </a:lnTo>
                <a:close/>
              </a:path>
            </a:pathLst>
          </a:custGeom>
          <a:solidFill>
            <a:srgbClr val="B2EC5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rgbClr val="343B3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8F777402-36A0-FB48-9701-16642F2F0D3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92E2657D-3C8B-5946-963E-11C55D14178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7BDEBCAF-16C9-B843-A46F-CF8072F659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5081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3010EB-B790-0744-8DDE-6511AB741920}"/>
              </a:ext>
            </a:extLst>
          </p:cNvPr>
          <p:cNvSpPr/>
          <p:nvPr userDrawn="1"/>
        </p:nvSpPr>
        <p:spPr>
          <a:xfrm>
            <a:off x="16992600" y="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5BD69C-D620-9042-AA91-DCBAB542F352}"/>
              </a:ext>
            </a:extLst>
          </p:cNvPr>
          <p:cNvSpPr/>
          <p:nvPr userDrawn="1"/>
        </p:nvSpPr>
        <p:spPr>
          <a:xfrm>
            <a:off x="16992600" y="914400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AB629BD-BC4D-9846-A4B9-2448DE6F9116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CF719028-BE64-2D4F-86EA-A0803FB7DD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17337091" y="6649889"/>
            <a:ext cx="61531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1" y="1"/>
            <a:ext cx="5714994" cy="4571994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17337092" y="5346705"/>
            <a:ext cx="61531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0728339" y="4571996"/>
            <a:ext cx="5714994" cy="4571996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2192001" y="9143992"/>
            <a:ext cx="5714994" cy="457200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26"/>
          </p:nvPr>
        </p:nvSpPr>
        <p:spPr>
          <a:xfrm>
            <a:off x="18954749" y="11221885"/>
            <a:ext cx="47815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7"/>
          <p:cNvSpPr>
            <a:spLocks noGrp="1"/>
          </p:cNvSpPr>
          <p:nvPr>
            <p:ph type="body" sz="quarter" idx="27"/>
          </p:nvPr>
        </p:nvSpPr>
        <p:spPr>
          <a:xfrm>
            <a:off x="18954750" y="9918701"/>
            <a:ext cx="47815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18954749" y="2439835"/>
            <a:ext cx="47815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18954750" y="1136651"/>
            <a:ext cx="47815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62AE34F3-0B3E-F24C-AFAC-049481F48BB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EE032F54-2544-E243-AA61-C0992BD9AB3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rgbClr val="4D5759"/>
                </a:solidFill>
              </a:defRPr>
            </a:lvl1pPr>
          </a:lstStyle>
          <a:p>
            <a:fld id="{4A187144-5841-7643-A26E-D77E4FB397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98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5"/>
          </a:xfrm>
        </p:spPr>
        <p:txBody>
          <a:bodyPr lIns="0" tIns="0" rIns="0" bIns="0"/>
          <a:lstStyle>
            <a:lvl1pPr>
              <a:defRPr sz="9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33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B4CA3BF-6499-BC4B-998F-658425D8DBFF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58AFE8D4-E4CF-324E-9446-57EE933D0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0742243" y="643545"/>
            <a:ext cx="4802538" cy="384203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8675919" y="5063600"/>
            <a:ext cx="4802538" cy="3842032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0742245" y="9310946"/>
            <a:ext cx="4802538" cy="384204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26"/>
          </p:nvPr>
        </p:nvSpPr>
        <p:spPr>
          <a:xfrm>
            <a:off x="16817807" y="11083683"/>
            <a:ext cx="66606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27"/>
          <p:cNvSpPr>
            <a:spLocks noGrp="1"/>
          </p:cNvSpPr>
          <p:nvPr>
            <p:ph type="body" sz="quarter" idx="27"/>
          </p:nvPr>
        </p:nvSpPr>
        <p:spPr>
          <a:xfrm>
            <a:off x="16817808" y="9780499"/>
            <a:ext cx="66606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16829591" y="2446407"/>
            <a:ext cx="66606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16829592" y="1143223"/>
            <a:ext cx="66606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30"/>
          </p:nvPr>
        </p:nvSpPr>
        <p:spPr>
          <a:xfrm>
            <a:off x="10742243" y="6878487"/>
            <a:ext cx="6660650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31"/>
          </p:nvPr>
        </p:nvSpPr>
        <p:spPr>
          <a:xfrm>
            <a:off x="10742244" y="5575303"/>
            <a:ext cx="6660648" cy="1282698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E022C3DF-EE24-9E49-839C-BFEEC35DD8B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78E9699B-416B-6146-B0CA-E7FD4A6DA62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rgbClr val="4D5759"/>
                </a:solidFill>
              </a:defRPr>
            </a:lvl1pPr>
          </a:lstStyle>
          <a:p>
            <a:fld id="{A0B4ECAD-7C85-8F49-8FDA-B42C4B6D64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184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93F5131-5A2F-FE4D-8756-79D38017135B}"/>
              </a:ext>
            </a:extLst>
          </p:cNvPr>
          <p:cNvSpPr/>
          <p:nvPr userDrawn="1"/>
        </p:nvSpPr>
        <p:spPr>
          <a:xfrm>
            <a:off x="19602451" y="4791076"/>
            <a:ext cx="4044950" cy="8924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CEA18F-979A-C14F-AA19-F935EEB70C86}"/>
              </a:ext>
            </a:extLst>
          </p:cNvPr>
          <p:cNvSpPr/>
          <p:nvPr userDrawn="1"/>
        </p:nvSpPr>
        <p:spPr>
          <a:xfrm>
            <a:off x="10741026" y="4791076"/>
            <a:ext cx="4048124" cy="8924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220B63B-20D2-FC4A-9DA0-52368AE87897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254FC54D-9E6E-944C-914B-2152AAF118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0742246" y="27170"/>
            <a:ext cx="4045932" cy="74957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9" name="Рисунок 25"/>
          <p:cNvSpPr>
            <a:spLocks noGrp="1"/>
          </p:cNvSpPr>
          <p:nvPr>
            <p:ph type="pic" sz="quarter" idx="33"/>
          </p:nvPr>
        </p:nvSpPr>
        <p:spPr>
          <a:xfrm>
            <a:off x="15171628" y="647700"/>
            <a:ext cx="4045932" cy="74957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30" name="Рисунок 25"/>
          <p:cNvSpPr>
            <a:spLocks noGrp="1"/>
          </p:cNvSpPr>
          <p:nvPr>
            <p:ph type="pic" sz="quarter" idx="34"/>
          </p:nvPr>
        </p:nvSpPr>
        <p:spPr>
          <a:xfrm>
            <a:off x="19601010" y="22668"/>
            <a:ext cx="4045932" cy="74957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37" name="Текст 6"/>
          <p:cNvSpPr>
            <a:spLocks noGrp="1"/>
          </p:cNvSpPr>
          <p:nvPr>
            <p:ph type="body" sz="quarter" idx="35"/>
          </p:nvPr>
        </p:nvSpPr>
        <p:spPr>
          <a:xfrm>
            <a:off x="15183418" y="10357484"/>
            <a:ext cx="4034144" cy="271081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27"/>
          <p:cNvSpPr>
            <a:spLocks noGrp="1"/>
          </p:cNvSpPr>
          <p:nvPr>
            <p:ph type="body" sz="quarter" idx="36"/>
          </p:nvPr>
        </p:nvSpPr>
        <p:spPr>
          <a:xfrm>
            <a:off x="15183419" y="8594424"/>
            <a:ext cx="4034142" cy="1763060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37"/>
          </p:nvPr>
        </p:nvSpPr>
        <p:spPr>
          <a:xfrm>
            <a:off x="10734986" y="10357484"/>
            <a:ext cx="4034144" cy="271081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27"/>
          <p:cNvSpPr>
            <a:spLocks noGrp="1"/>
          </p:cNvSpPr>
          <p:nvPr>
            <p:ph type="body" sz="quarter" idx="38"/>
          </p:nvPr>
        </p:nvSpPr>
        <p:spPr>
          <a:xfrm>
            <a:off x="10734987" y="8594424"/>
            <a:ext cx="4034142" cy="1763060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39"/>
          </p:nvPr>
        </p:nvSpPr>
        <p:spPr>
          <a:xfrm>
            <a:off x="19582424" y="10357484"/>
            <a:ext cx="4034144" cy="271081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27"/>
          <p:cNvSpPr>
            <a:spLocks noGrp="1"/>
          </p:cNvSpPr>
          <p:nvPr>
            <p:ph type="body" sz="quarter" idx="40"/>
          </p:nvPr>
        </p:nvSpPr>
        <p:spPr>
          <a:xfrm>
            <a:off x="19582425" y="8594424"/>
            <a:ext cx="4034142" cy="1763060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E2101084-858E-7440-86C8-62AC9D985A8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4D5759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FA2B6CCC-BD30-FE4F-9BED-EA688FEF357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rgbClr val="4D5759"/>
                </a:solidFill>
              </a:defRPr>
            </a:lvl1pPr>
          </a:lstStyle>
          <a:p>
            <a:fld id="{9626F0D9-17C7-014E-AAE0-5579052C4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4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C6B02C-12E3-D346-8351-6641E92315E7}"/>
              </a:ext>
            </a:extLst>
          </p:cNvPr>
          <p:cNvSpPr/>
          <p:nvPr userDrawn="1"/>
        </p:nvSpPr>
        <p:spPr>
          <a:xfrm>
            <a:off x="16992600" y="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D9A996-666A-4845-B3B5-B097669F832D}"/>
              </a:ext>
            </a:extLst>
          </p:cNvPr>
          <p:cNvSpPr/>
          <p:nvPr userDrawn="1"/>
        </p:nvSpPr>
        <p:spPr>
          <a:xfrm>
            <a:off x="16992600" y="9144000"/>
            <a:ext cx="7391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6D8E31E-D4A7-044E-B767-67A31EEAE75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D7986D-FF9E-5640-B411-89C96F681B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1" y="1"/>
            <a:ext cx="5714994" cy="4571994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0728339" y="4571996"/>
            <a:ext cx="5714994" cy="4571996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2192001" y="9143992"/>
            <a:ext cx="5714994" cy="457200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D6C711C6-C223-494C-9E90-AD8958731F8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D0CC401A-0E21-0343-BD36-FA24085F212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A73A6A06-1100-5343-B01B-756B8D2E84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971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+картинка+буллиты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F0FA0E-3C85-D84E-9D4A-309CEFF561EE}"/>
              </a:ext>
            </a:extLst>
          </p:cNvPr>
          <p:cNvSpPr/>
          <p:nvPr userDrawn="1"/>
        </p:nvSpPr>
        <p:spPr>
          <a:xfrm>
            <a:off x="17907000" y="0"/>
            <a:ext cx="6477000" cy="45720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54FE74F-255F-C841-BC49-063A5FF9AABB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67EDF5-E5AC-DF4C-93DF-B3283B4A6DEC}"/>
              </a:ext>
            </a:extLst>
          </p:cNvPr>
          <p:cNvSpPr/>
          <p:nvPr userDrawn="1"/>
        </p:nvSpPr>
        <p:spPr>
          <a:xfrm>
            <a:off x="17907000" y="9121776"/>
            <a:ext cx="6477000" cy="45720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EE9336-B798-234C-B832-F6F30C649C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368554" y="647701"/>
            <a:ext cx="6661144" cy="68135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Рисунок 25"/>
          <p:cNvSpPr>
            <a:spLocks noGrp="1"/>
          </p:cNvSpPr>
          <p:nvPr>
            <p:ph type="pic" sz="quarter" idx="22"/>
          </p:nvPr>
        </p:nvSpPr>
        <p:spPr>
          <a:xfrm>
            <a:off x="12192001" y="1"/>
            <a:ext cx="5714994" cy="4571994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0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0728339" y="4571996"/>
            <a:ext cx="5714994" cy="4571996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1" name="Рисунок 25"/>
          <p:cNvSpPr>
            <a:spLocks noGrp="1"/>
          </p:cNvSpPr>
          <p:nvPr>
            <p:ph type="pic" sz="quarter" idx="25"/>
          </p:nvPr>
        </p:nvSpPr>
        <p:spPr>
          <a:xfrm>
            <a:off x="12192001" y="9143992"/>
            <a:ext cx="5714994" cy="457200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260CD9AE-69B3-3F4E-8D91-83F35487167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73777915-7992-D243-B4BA-5E50DD71E63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728CE20-0C49-8243-BE69-AE568E3573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834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272F7E-55BB-AC45-BF0F-FAA2CF3775F7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17B9550-F977-0846-8AC8-EAD030EE3827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2BAD34C8-8CE8-6C44-AA24-534043CC7E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24320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24320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1"/>
          </p:nvPr>
        </p:nvSpPr>
        <p:spPr>
          <a:xfrm>
            <a:off x="101663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2"/>
          </p:nvPr>
        </p:nvSpPr>
        <p:spPr>
          <a:xfrm>
            <a:off x="101663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33"/>
          </p:nvPr>
        </p:nvSpPr>
        <p:spPr>
          <a:xfrm>
            <a:off x="179006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27"/>
          <p:cNvSpPr>
            <a:spLocks noGrp="1"/>
          </p:cNvSpPr>
          <p:nvPr>
            <p:ph type="body" sz="quarter" idx="34"/>
          </p:nvPr>
        </p:nvSpPr>
        <p:spPr>
          <a:xfrm>
            <a:off x="179006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AB9B0836-0159-4C41-9E43-1FF2D424D1A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8E2DCCB5-4A0E-354C-BAEE-E0F172BA91BA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02A91AA6-7128-3841-8F2A-F6DF73B3FE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404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картинка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615CD-C104-E741-B3A8-7F76DEBB7DF7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0942FAA-98C8-C447-8BFB-D41A9A1548E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E37DDD-8F9E-C943-921E-4D80479FED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B5B5C2D3-B7AB-6E41-9D1F-A06B8D0C68E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FE223F63-3B13-9A4E-8A1B-BC5A4DA6E10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01549A28-8C84-F847-AA99-56FAEC5531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5606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+картинка+буллиты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D87889A-1D66-964C-9997-E685163AFDF7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2B02BEE-71A5-9544-9356-FD135439F7B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3E0E2D-395F-4B46-B31A-C284E06F5B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FCC8D429-E925-5246-ADBB-E15A3AF106F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77D395F-E492-9044-BA61-3E7F6A31A3A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50E0755-C79B-894B-9A16-826FD726C4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404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+картинка+буллиты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DC8A33-311A-FB42-A122-C1BE80DC3185}"/>
              </a:ext>
            </a:extLst>
          </p:cNvPr>
          <p:cNvSpPr/>
          <p:nvPr userDrawn="1"/>
        </p:nvSpPr>
        <p:spPr>
          <a:xfrm>
            <a:off x="-15875" y="0"/>
            <a:ext cx="24384002" cy="13716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1E56C2-822A-214C-837D-1BFAE38B507D}"/>
              </a:ext>
            </a:extLst>
          </p:cNvPr>
          <p:cNvSpPr/>
          <p:nvPr userDrawn="1"/>
        </p:nvSpPr>
        <p:spPr>
          <a:xfrm>
            <a:off x="9166227" y="7848600"/>
            <a:ext cx="7635874" cy="5867400"/>
          </a:xfrm>
          <a:prstGeom prst="rect">
            <a:avLst/>
          </a:prstGeom>
          <a:solidFill>
            <a:srgbClr val="5660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B3B00FD-D721-A648-8C0E-6FD237104B3B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782BFAFE-69D0-794D-A93C-6DB62D4788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685803"/>
            <a:ext cx="8718548" cy="28955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22"/>
          </p:nvPr>
        </p:nvSpPr>
        <p:spPr>
          <a:xfrm>
            <a:off x="9156697" y="4062580"/>
            <a:ext cx="7607298" cy="5671968"/>
          </a:xfrm>
          <a:solidFill>
            <a:schemeClr val="tx2">
              <a:lumMod val="60000"/>
              <a:lumOff val="4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 dirty="0"/>
          </a:p>
        </p:txBody>
      </p:sp>
      <p:sp>
        <p:nvSpPr>
          <p:cNvPr id="25" name="Рисунок 25"/>
          <p:cNvSpPr>
            <a:spLocks noGrp="1"/>
          </p:cNvSpPr>
          <p:nvPr>
            <p:ph type="pic" sz="quarter" idx="24"/>
          </p:nvPr>
        </p:nvSpPr>
        <p:spPr>
          <a:xfrm>
            <a:off x="1549393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8"/>
          </p:nvPr>
        </p:nvSpPr>
        <p:spPr>
          <a:xfrm>
            <a:off x="24320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9"/>
          </p:nvPr>
        </p:nvSpPr>
        <p:spPr>
          <a:xfrm>
            <a:off x="24320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5"/>
          <p:cNvSpPr>
            <a:spLocks noGrp="1"/>
          </p:cNvSpPr>
          <p:nvPr>
            <p:ph type="pic" sz="quarter" idx="30"/>
          </p:nvPr>
        </p:nvSpPr>
        <p:spPr>
          <a:xfrm>
            <a:off x="16764001" y="4062580"/>
            <a:ext cx="7607298" cy="5671968"/>
          </a:xfrm>
          <a:solidFill>
            <a:schemeClr val="tx1">
              <a:lumMod val="50000"/>
              <a:lumOff val="50000"/>
            </a:schemeClr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noProof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1"/>
          </p:nvPr>
        </p:nvSpPr>
        <p:spPr>
          <a:xfrm>
            <a:off x="10149388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2"/>
          </p:nvPr>
        </p:nvSpPr>
        <p:spPr>
          <a:xfrm>
            <a:off x="101663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33"/>
          </p:nvPr>
        </p:nvSpPr>
        <p:spPr>
          <a:xfrm>
            <a:off x="17900650" y="11134405"/>
            <a:ext cx="5740396" cy="1622746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lang="ru-RU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27"/>
          <p:cNvSpPr>
            <a:spLocks noGrp="1"/>
          </p:cNvSpPr>
          <p:nvPr>
            <p:ph type="body" sz="quarter" idx="34"/>
          </p:nvPr>
        </p:nvSpPr>
        <p:spPr>
          <a:xfrm>
            <a:off x="17900651" y="10115552"/>
            <a:ext cx="5740394" cy="941216"/>
          </a:xfrm>
        </p:spPr>
        <p:txBody>
          <a:bodyPr anchor="b">
            <a:normAutofit/>
          </a:bodyPr>
          <a:lstStyle>
            <a:lvl1pPr marL="0" indent="0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1"/>
          </p:nvPr>
        </p:nvSpPr>
        <p:spPr>
          <a:xfrm>
            <a:off x="12192000" y="1015999"/>
            <a:ext cx="11449044" cy="2565402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6AC28489-A3AF-324C-AA75-876F33AC4158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AAA11045-BF59-7F48-B186-995CA44E87B9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C860006-D2EA-E24B-8BC6-B7E1E78057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2021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B797A79-2437-974B-AEB0-787B9F91AE19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32337E8-4450-9B4A-88F1-898B986D7A18}"/>
              </a:ext>
            </a:extLst>
          </p:cNvPr>
          <p:cNvCxnSpPr>
            <a:cxnSpLocks/>
          </p:cNvCxnSpPr>
          <p:nvPr userDrawn="1"/>
        </p:nvCxnSpPr>
        <p:spPr>
          <a:xfrm>
            <a:off x="16446500" y="1022351"/>
            <a:ext cx="0" cy="1177925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81DE55E-446E-C74D-A9FA-91106F53D34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6446502" y="1022351"/>
            <a:ext cx="0" cy="11779250"/>
          </a:xfrm>
          <a:prstGeom prst="line">
            <a:avLst/>
          </a:prstGeom>
          <a:ln>
            <a:solidFill>
              <a:srgbClr val="4D575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31">
            <a:extLst>
              <a:ext uri="{FF2B5EF4-FFF2-40B4-BE49-F238E27FC236}">
                <a16:creationId xmlns:a16="http://schemas.microsoft.com/office/drawing/2014/main" id="{26941027-4E7B-AF49-8947-866710230A52}"/>
              </a:ext>
            </a:extLst>
          </p:cNvPr>
          <p:cNvSpPr/>
          <p:nvPr userDrawn="1"/>
        </p:nvSpPr>
        <p:spPr>
          <a:xfrm>
            <a:off x="12220577" y="2965451"/>
            <a:ext cx="2000250" cy="2003426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3" name="Прямоугольник: скругленные углы 32">
            <a:extLst>
              <a:ext uri="{FF2B5EF4-FFF2-40B4-BE49-F238E27FC236}">
                <a16:creationId xmlns:a16="http://schemas.microsoft.com/office/drawing/2014/main" id="{F56FBBAE-3251-6848-8FDA-E06522618157}"/>
              </a:ext>
            </a:extLst>
          </p:cNvPr>
          <p:cNvSpPr/>
          <p:nvPr userDrawn="1"/>
        </p:nvSpPr>
        <p:spPr>
          <a:xfrm>
            <a:off x="18983327" y="2965451"/>
            <a:ext cx="2000250" cy="2003426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: скругленные углы 33">
            <a:extLst>
              <a:ext uri="{FF2B5EF4-FFF2-40B4-BE49-F238E27FC236}">
                <a16:creationId xmlns:a16="http://schemas.microsoft.com/office/drawing/2014/main" id="{1148BCF1-2B85-2449-9D25-6A7B8BD238D3}"/>
              </a:ext>
            </a:extLst>
          </p:cNvPr>
          <p:cNvSpPr/>
          <p:nvPr userDrawn="1"/>
        </p:nvSpPr>
        <p:spPr>
          <a:xfrm>
            <a:off x="12220577" y="79883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5" name="Прямоугольник: скругленные углы 34">
            <a:extLst>
              <a:ext uri="{FF2B5EF4-FFF2-40B4-BE49-F238E27FC236}">
                <a16:creationId xmlns:a16="http://schemas.microsoft.com/office/drawing/2014/main" id="{57CDD931-A537-2448-8B96-DE23FB05E15C}"/>
              </a:ext>
            </a:extLst>
          </p:cNvPr>
          <p:cNvSpPr/>
          <p:nvPr userDrawn="1"/>
        </p:nvSpPr>
        <p:spPr>
          <a:xfrm>
            <a:off x="18983327" y="79883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069AF490-7775-8346-9C86-FA3B60B7F4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4" y="1022351"/>
            <a:ext cx="6661144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7"/>
          <p:cNvSpPr>
            <a:spLocks noGrp="1"/>
          </p:cNvSpPr>
          <p:nvPr>
            <p:ph type="body" sz="quarter" idx="23"/>
          </p:nvPr>
        </p:nvSpPr>
        <p:spPr>
          <a:xfrm>
            <a:off x="10871205" y="5215277"/>
            <a:ext cx="4702166" cy="127759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7"/>
          <p:cNvSpPr>
            <a:spLocks noGrp="1"/>
          </p:cNvSpPr>
          <p:nvPr>
            <p:ph type="body" sz="quarter" idx="33"/>
          </p:nvPr>
        </p:nvSpPr>
        <p:spPr>
          <a:xfrm>
            <a:off x="17633955" y="5215277"/>
            <a:ext cx="4702166" cy="127759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27"/>
          <p:cNvSpPr>
            <a:spLocks noGrp="1"/>
          </p:cNvSpPr>
          <p:nvPr>
            <p:ph type="body" sz="quarter" idx="36"/>
          </p:nvPr>
        </p:nvSpPr>
        <p:spPr>
          <a:xfrm>
            <a:off x="10871205" y="10324390"/>
            <a:ext cx="4702166" cy="137230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2" name="Текст 27"/>
          <p:cNvSpPr>
            <a:spLocks noGrp="1"/>
          </p:cNvSpPr>
          <p:nvPr>
            <p:ph type="body" sz="quarter" idx="39"/>
          </p:nvPr>
        </p:nvSpPr>
        <p:spPr>
          <a:xfrm>
            <a:off x="17633955" y="10324390"/>
            <a:ext cx="4702166" cy="1372308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4B423D50-401C-FA40-A37B-C095193F481B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41F1334C-90A4-654C-AF32-9CF528A1DF0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F1562B8-BD6E-0E4B-BE69-F4C0453DB6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378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+буллиты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B0FA1F-F373-8044-90C1-8A74AA6BFFB7}"/>
              </a:ext>
            </a:extLst>
          </p:cNvPr>
          <p:cNvSpPr/>
          <p:nvPr userDrawn="1"/>
        </p:nvSpPr>
        <p:spPr>
          <a:xfrm>
            <a:off x="0" y="0"/>
            <a:ext cx="15494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4" name="Прямоугольник: скругленные углы 7">
            <a:extLst>
              <a:ext uri="{FF2B5EF4-FFF2-40B4-BE49-F238E27FC236}">
                <a16:creationId xmlns:a16="http://schemas.microsoft.com/office/drawing/2014/main" id="{D27C0FA6-9C7A-7F43-B51E-F3B4244525E2}"/>
              </a:ext>
            </a:extLst>
          </p:cNvPr>
          <p:cNvSpPr/>
          <p:nvPr userDrawn="1"/>
        </p:nvSpPr>
        <p:spPr>
          <a:xfrm>
            <a:off x="10001250" y="1022350"/>
            <a:ext cx="6442076" cy="5778500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6A7C56E0-D97C-C94B-B001-DA87B07C311E}"/>
              </a:ext>
            </a:extLst>
          </p:cNvPr>
          <p:cNvSpPr/>
          <p:nvPr userDrawn="1"/>
        </p:nvSpPr>
        <p:spPr>
          <a:xfrm>
            <a:off x="16764000" y="1022350"/>
            <a:ext cx="6442076" cy="5778500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6" name="Прямоугольник: скругленные углы 9">
            <a:extLst>
              <a:ext uri="{FF2B5EF4-FFF2-40B4-BE49-F238E27FC236}">
                <a16:creationId xmlns:a16="http://schemas.microsoft.com/office/drawing/2014/main" id="{66C484DE-2FC8-7A4A-8FE6-3CBB276E20CF}"/>
              </a:ext>
            </a:extLst>
          </p:cNvPr>
          <p:cNvSpPr/>
          <p:nvPr userDrawn="1"/>
        </p:nvSpPr>
        <p:spPr>
          <a:xfrm>
            <a:off x="10001250" y="7118351"/>
            <a:ext cx="6442076" cy="5775326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7" name="Прямоугольник: скругленные углы 10">
            <a:extLst>
              <a:ext uri="{FF2B5EF4-FFF2-40B4-BE49-F238E27FC236}">
                <a16:creationId xmlns:a16="http://schemas.microsoft.com/office/drawing/2014/main" id="{5CE363A3-C0DA-1649-8432-DFDAF05CE228}"/>
              </a:ext>
            </a:extLst>
          </p:cNvPr>
          <p:cNvSpPr/>
          <p:nvPr userDrawn="1"/>
        </p:nvSpPr>
        <p:spPr>
          <a:xfrm>
            <a:off x="16764000" y="7118351"/>
            <a:ext cx="6442076" cy="5775326"/>
          </a:xfrm>
          <a:prstGeom prst="roundRect">
            <a:avLst>
              <a:gd name="adj" fmla="val 3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2D00CE9-FC32-8D45-AF2E-F9C57C22168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2">
            <a:extLst>
              <a:ext uri="{FF2B5EF4-FFF2-40B4-BE49-F238E27FC236}">
                <a16:creationId xmlns:a16="http://schemas.microsoft.com/office/drawing/2014/main" id="{E430B684-1319-3C42-B104-6C7613087579}"/>
              </a:ext>
            </a:extLst>
          </p:cNvPr>
          <p:cNvSpPr/>
          <p:nvPr userDrawn="1"/>
        </p:nvSpPr>
        <p:spPr>
          <a:xfrm>
            <a:off x="12220577" y="1778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1" name="Прямоугольник: скругленные углы 13">
            <a:extLst>
              <a:ext uri="{FF2B5EF4-FFF2-40B4-BE49-F238E27FC236}">
                <a16:creationId xmlns:a16="http://schemas.microsoft.com/office/drawing/2014/main" id="{E378B0E8-DE82-2445-84C0-2836A9EA94A6}"/>
              </a:ext>
            </a:extLst>
          </p:cNvPr>
          <p:cNvSpPr/>
          <p:nvPr userDrawn="1"/>
        </p:nvSpPr>
        <p:spPr>
          <a:xfrm>
            <a:off x="18983327" y="1778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2" name="Прямоугольник: скругленные углы 14">
            <a:extLst>
              <a:ext uri="{FF2B5EF4-FFF2-40B4-BE49-F238E27FC236}">
                <a16:creationId xmlns:a16="http://schemas.microsoft.com/office/drawing/2014/main" id="{79C32C0C-030A-1C48-87C1-A0208B73B92E}"/>
              </a:ext>
            </a:extLst>
          </p:cNvPr>
          <p:cNvSpPr/>
          <p:nvPr userDrawn="1"/>
        </p:nvSpPr>
        <p:spPr>
          <a:xfrm>
            <a:off x="12220577" y="7874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3" name="Прямоугольник: скругленные углы 15">
            <a:extLst>
              <a:ext uri="{FF2B5EF4-FFF2-40B4-BE49-F238E27FC236}">
                <a16:creationId xmlns:a16="http://schemas.microsoft.com/office/drawing/2014/main" id="{27B4D643-DCD9-7F48-A471-6EC44D00DE3E}"/>
              </a:ext>
            </a:extLst>
          </p:cNvPr>
          <p:cNvSpPr/>
          <p:nvPr userDrawn="1"/>
        </p:nvSpPr>
        <p:spPr>
          <a:xfrm>
            <a:off x="18983327" y="7874001"/>
            <a:ext cx="2000250" cy="2000250"/>
          </a:xfrm>
          <a:prstGeom prst="roundRect">
            <a:avLst/>
          </a:prstGeom>
          <a:solidFill>
            <a:srgbClr val="4D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24" name="Рисунок 16">
            <a:extLst>
              <a:ext uri="{FF2B5EF4-FFF2-40B4-BE49-F238E27FC236}">
                <a16:creationId xmlns:a16="http://schemas.microsoft.com/office/drawing/2014/main" id="{AF5FFE80-2E7E-164A-80F5-5E2B3258F6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10871202" y="504158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10871205" y="422910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4" y="1022351"/>
            <a:ext cx="6661144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32"/>
          </p:nvPr>
        </p:nvSpPr>
        <p:spPr>
          <a:xfrm>
            <a:off x="17633952" y="504158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30" name="Текст 27"/>
          <p:cNvSpPr>
            <a:spLocks noGrp="1"/>
          </p:cNvSpPr>
          <p:nvPr>
            <p:ph type="body" sz="quarter" idx="33"/>
          </p:nvPr>
        </p:nvSpPr>
        <p:spPr>
          <a:xfrm>
            <a:off x="17633955" y="422910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6"/>
          <p:cNvSpPr>
            <a:spLocks noGrp="1"/>
          </p:cNvSpPr>
          <p:nvPr>
            <p:ph type="body" sz="quarter" idx="35"/>
          </p:nvPr>
        </p:nvSpPr>
        <p:spPr>
          <a:xfrm>
            <a:off x="10871202" y="1113687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0" name="Текст 27"/>
          <p:cNvSpPr>
            <a:spLocks noGrp="1"/>
          </p:cNvSpPr>
          <p:nvPr>
            <p:ph type="body" sz="quarter" idx="36"/>
          </p:nvPr>
        </p:nvSpPr>
        <p:spPr>
          <a:xfrm>
            <a:off x="10871205" y="1032439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Текст 6"/>
          <p:cNvSpPr>
            <a:spLocks noGrp="1"/>
          </p:cNvSpPr>
          <p:nvPr>
            <p:ph type="body" sz="quarter" idx="38"/>
          </p:nvPr>
        </p:nvSpPr>
        <p:spPr>
          <a:xfrm>
            <a:off x="17633952" y="11136871"/>
            <a:ext cx="4702168" cy="1187770"/>
          </a:xfrm>
        </p:spPr>
        <p:txBody>
          <a:bodyPr>
            <a:normAutofit/>
          </a:bodyPr>
          <a:lstStyle>
            <a:lvl1pPr marL="0" indent="0" algn="ctr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4" name="Текст 27"/>
          <p:cNvSpPr>
            <a:spLocks noGrp="1"/>
          </p:cNvSpPr>
          <p:nvPr>
            <p:ph type="body" sz="quarter" idx="39"/>
          </p:nvPr>
        </p:nvSpPr>
        <p:spPr>
          <a:xfrm>
            <a:off x="17633955" y="10324391"/>
            <a:ext cx="4702166" cy="791994"/>
          </a:xfrm>
        </p:spPr>
        <p:txBody>
          <a:bodyPr>
            <a:normAutofit/>
          </a:bodyPr>
          <a:lstStyle>
            <a:lvl1pPr marL="0" indent="0" algn="ctr">
              <a:buNone/>
              <a:defRPr lang="ru-RU" sz="2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Нижний колонтитул 4">
            <a:extLst>
              <a:ext uri="{FF2B5EF4-FFF2-40B4-BE49-F238E27FC236}">
                <a16:creationId xmlns:a16="http://schemas.microsoft.com/office/drawing/2014/main" id="{40DD3FE1-1F77-D642-BC66-A35E83F56B4E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4A99655A-BEB3-474F-9032-A9EA64852037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4AD7915-FF95-4544-8DCB-F50E893C65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7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7" name="bk object 17"/>
          <p:cNvSpPr/>
          <p:nvPr/>
        </p:nvSpPr>
        <p:spPr>
          <a:xfrm>
            <a:off x="11522069" y="6194430"/>
            <a:ext cx="1333500" cy="13335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444500" y="0"/>
                </a:moveTo>
                <a:lnTo>
                  <a:pt x="396066" y="2608"/>
                </a:lnTo>
                <a:lnTo>
                  <a:pt x="349144" y="10252"/>
                </a:lnTo>
                <a:lnTo>
                  <a:pt x="304003" y="22660"/>
                </a:lnTo>
                <a:lnTo>
                  <a:pt x="260915" y="39562"/>
                </a:lnTo>
                <a:lnTo>
                  <a:pt x="220152" y="60687"/>
                </a:lnTo>
                <a:lnTo>
                  <a:pt x="181983" y="85762"/>
                </a:lnTo>
                <a:lnTo>
                  <a:pt x="146682" y="114517"/>
                </a:lnTo>
                <a:lnTo>
                  <a:pt x="114517" y="146682"/>
                </a:lnTo>
                <a:lnTo>
                  <a:pt x="85762" y="181983"/>
                </a:lnTo>
                <a:lnTo>
                  <a:pt x="60687" y="220152"/>
                </a:lnTo>
                <a:lnTo>
                  <a:pt x="39562" y="260915"/>
                </a:lnTo>
                <a:lnTo>
                  <a:pt x="22660" y="304003"/>
                </a:lnTo>
                <a:lnTo>
                  <a:pt x="10252" y="349144"/>
                </a:lnTo>
                <a:lnTo>
                  <a:pt x="2608" y="396066"/>
                </a:lnTo>
                <a:lnTo>
                  <a:pt x="0" y="444500"/>
                </a:lnTo>
                <a:lnTo>
                  <a:pt x="2608" y="492933"/>
                </a:lnTo>
                <a:lnTo>
                  <a:pt x="10252" y="539855"/>
                </a:lnTo>
                <a:lnTo>
                  <a:pt x="22660" y="584996"/>
                </a:lnTo>
                <a:lnTo>
                  <a:pt x="39562" y="628084"/>
                </a:lnTo>
                <a:lnTo>
                  <a:pt x="60687" y="668847"/>
                </a:lnTo>
                <a:lnTo>
                  <a:pt x="85762" y="707016"/>
                </a:lnTo>
                <a:lnTo>
                  <a:pt x="114517" y="742317"/>
                </a:lnTo>
                <a:lnTo>
                  <a:pt x="146682" y="774482"/>
                </a:lnTo>
                <a:lnTo>
                  <a:pt x="181983" y="803237"/>
                </a:lnTo>
                <a:lnTo>
                  <a:pt x="220152" y="828312"/>
                </a:lnTo>
                <a:lnTo>
                  <a:pt x="260915" y="849437"/>
                </a:lnTo>
                <a:lnTo>
                  <a:pt x="304003" y="866339"/>
                </a:lnTo>
                <a:lnTo>
                  <a:pt x="349144" y="878747"/>
                </a:lnTo>
                <a:lnTo>
                  <a:pt x="396066" y="886391"/>
                </a:lnTo>
                <a:lnTo>
                  <a:pt x="444500" y="889000"/>
                </a:lnTo>
                <a:lnTo>
                  <a:pt x="492933" y="886391"/>
                </a:lnTo>
                <a:lnTo>
                  <a:pt x="539855" y="878747"/>
                </a:lnTo>
                <a:lnTo>
                  <a:pt x="584996" y="866339"/>
                </a:lnTo>
                <a:lnTo>
                  <a:pt x="628084" y="849437"/>
                </a:lnTo>
                <a:lnTo>
                  <a:pt x="668847" y="828312"/>
                </a:lnTo>
                <a:lnTo>
                  <a:pt x="707016" y="803237"/>
                </a:lnTo>
                <a:lnTo>
                  <a:pt x="742317" y="774482"/>
                </a:lnTo>
                <a:lnTo>
                  <a:pt x="774482" y="742317"/>
                </a:lnTo>
                <a:lnTo>
                  <a:pt x="803237" y="707016"/>
                </a:lnTo>
                <a:lnTo>
                  <a:pt x="828312" y="668847"/>
                </a:lnTo>
                <a:lnTo>
                  <a:pt x="849437" y="628084"/>
                </a:lnTo>
                <a:lnTo>
                  <a:pt x="866339" y="584996"/>
                </a:lnTo>
                <a:lnTo>
                  <a:pt x="878747" y="539855"/>
                </a:lnTo>
                <a:lnTo>
                  <a:pt x="886391" y="492933"/>
                </a:lnTo>
                <a:lnTo>
                  <a:pt x="889000" y="444500"/>
                </a:lnTo>
                <a:lnTo>
                  <a:pt x="886391" y="396066"/>
                </a:lnTo>
                <a:lnTo>
                  <a:pt x="878747" y="349144"/>
                </a:lnTo>
                <a:lnTo>
                  <a:pt x="866339" y="304003"/>
                </a:lnTo>
                <a:lnTo>
                  <a:pt x="849437" y="260915"/>
                </a:lnTo>
                <a:lnTo>
                  <a:pt x="828312" y="220152"/>
                </a:lnTo>
                <a:lnTo>
                  <a:pt x="803237" y="181983"/>
                </a:lnTo>
                <a:lnTo>
                  <a:pt x="774482" y="146682"/>
                </a:lnTo>
                <a:lnTo>
                  <a:pt x="742317" y="114517"/>
                </a:lnTo>
                <a:lnTo>
                  <a:pt x="707016" y="85762"/>
                </a:lnTo>
                <a:lnTo>
                  <a:pt x="668847" y="60687"/>
                </a:lnTo>
                <a:lnTo>
                  <a:pt x="628084" y="39562"/>
                </a:lnTo>
                <a:lnTo>
                  <a:pt x="584996" y="22660"/>
                </a:lnTo>
                <a:lnTo>
                  <a:pt x="539855" y="10252"/>
                </a:lnTo>
                <a:lnTo>
                  <a:pt x="492933" y="2608"/>
                </a:lnTo>
                <a:lnTo>
                  <a:pt x="4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8" name="bk object 18"/>
          <p:cNvSpPr/>
          <p:nvPr/>
        </p:nvSpPr>
        <p:spPr>
          <a:xfrm>
            <a:off x="1223644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19" name="bk object 19"/>
          <p:cNvSpPr/>
          <p:nvPr/>
        </p:nvSpPr>
        <p:spPr>
          <a:xfrm>
            <a:off x="11874494" y="6813555"/>
            <a:ext cx="266700" cy="95250"/>
          </a:xfrm>
          <a:custGeom>
            <a:avLst/>
            <a:gdLst/>
            <a:ahLst/>
            <a:cxnLst/>
            <a:rect l="l" t="t" r="r" b="b"/>
            <a:pathLst>
              <a:path w="177800" h="63500">
                <a:moveTo>
                  <a:pt x="0" y="63500"/>
                </a:moveTo>
                <a:lnTo>
                  <a:pt x="177800" y="63500"/>
                </a:lnTo>
                <a:lnTo>
                  <a:pt x="177800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0" name="bk object 20"/>
          <p:cNvSpPr/>
          <p:nvPr/>
        </p:nvSpPr>
        <p:spPr>
          <a:xfrm>
            <a:off x="12188819" y="6546855"/>
            <a:ext cx="0" cy="62865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63500">
            <a:solidFill>
              <a:srgbClr val="FF7C00"/>
            </a:solidFill>
          </a:ln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1" name="bk object 21"/>
          <p:cNvSpPr/>
          <p:nvPr/>
        </p:nvSpPr>
        <p:spPr>
          <a:xfrm>
            <a:off x="8667750" y="2095500"/>
            <a:ext cx="7048500" cy="157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720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9899BE-97E7-DD4F-AE13-FD755F9AD970}"/>
              </a:ext>
            </a:extLst>
          </p:cNvPr>
          <p:cNvSpPr/>
          <p:nvPr userDrawn="1"/>
        </p:nvSpPr>
        <p:spPr>
          <a:xfrm>
            <a:off x="9213851" y="0"/>
            <a:ext cx="151701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82C0583-8B51-6941-9208-B8EC04D772A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C575CBB4-23F0-414F-8AAC-30C30619CB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3" y="1022351"/>
            <a:ext cx="20198478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C73C1DE-89DC-1741-8EE7-3D7C5B0185C4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91F7824-2979-7F49-8D13-CD07B0D4E1F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7205024A-A164-E24A-834B-1CB820BD08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588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0F993C-4E2F-6A40-B708-BCC340AA1E62}"/>
              </a:ext>
            </a:extLst>
          </p:cNvPr>
          <p:cNvSpPr/>
          <p:nvPr userDrawn="1"/>
        </p:nvSpPr>
        <p:spPr>
          <a:xfrm>
            <a:off x="9213851" y="0"/>
            <a:ext cx="15170150" cy="13716000"/>
          </a:xfrm>
          <a:prstGeom prst="rect">
            <a:avLst/>
          </a:prstGeom>
          <a:solidFill>
            <a:srgbClr val="34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4891D01-370A-B447-9EBE-53B8F0B2FBA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1B632161-43B0-8E48-96DE-B0CA80E506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4" y="3390901"/>
            <a:ext cx="6661144" cy="407036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7835260"/>
            <a:ext cx="6661144" cy="523304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30"/>
          </p:nvPr>
        </p:nvSpPr>
        <p:spPr>
          <a:xfrm>
            <a:off x="2368553" y="1022351"/>
            <a:ext cx="20198478" cy="755650"/>
          </a:xfrm>
        </p:spPr>
        <p:txBody>
          <a:bodyPr>
            <a:normAutofit/>
          </a:bodyPr>
          <a:lstStyle>
            <a:lvl1pPr marL="0" indent="0">
              <a:lnSpc>
                <a:spcPts val="4400"/>
              </a:lnSpc>
              <a:buNone/>
              <a:defRPr sz="32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B32E61D-B15D-3948-ADCA-2FB148BAE96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38F1386-41C7-494D-8C42-75A9915381B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5A14C40-EB1C-5649-8CF4-11A5838AC1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8255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6">
            <a:extLst>
              <a:ext uri="{FF2B5EF4-FFF2-40B4-BE49-F238E27FC236}">
                <a16:creationId xmlns:a16="http://schemas.microsoft.com/office/drawing/2014/main" id="{E786A3AE-0FAD-D04E-AABE-B6A64EF590E5}"/>
              </a:ext>
            </a:extLst>
          </p:cNvPr>
          <p:cNvSpPr/>
          <p:nvPr userDrawn="1"/>
        </p:nvSpPr>
        <p:spPr>
          <a:xfrm>
            <a:off x="2616201" y="2374900"/>
            <a:ext cx="4543426" cy="4457700"/>
          </a:xfrm>
          <a:prstGeom prst="roundRect">
            <a:avLst>
              <a:gd name="adj" fmla="val 5187"/>
            </a:avLst>
          </a:prstGeom>
          <a:solidFill>
            <a:srgbClr val="FF491F"/>
          </a:solidFill>
          <a:ln>
            <a:noFill/>
          </a:ln>
          <a:effectLst>
            <a:outerShdw blurRad="4191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D77297D-48FA-1E4B-A943-C9C2C680CE9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один скругленный угол 8">
            <a:extLst>
              <a:ext uri="{FF2B5EF4-FFF2-40B4-BE49-F238E27FC236}">
                <a16:creationId xmlns:a16="http://schemas.microsoft.com/office/drawing/2014/main" id="{1D636CE6-A8A7-F64F-BB9C-EE77F5728126}"/>
              </a:ext>
            </a:extLst>
          </p:cNvPr>
          <p:cNvSpPr/>
          <p:nvPr userDrawn="1"/>
        </p:nvSpPr>
        <p:spPr>
          <a:xfrm rot="16200000">
            <a:off x="2616201" y="2374901"/>
            <a:ext cx="1571626" cy="1571626"/>
          </a:xfrm>
          <a:prstGeom prst="round1Rect">
            <a:avLst>
              <a:gd name="adj" fmla="val 11818"/>
            </a:avLst>
          </a:prstGeom>
          <a:solidFill>
            <a:srgbClr val="E22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5" name="Прямоугольник: скругленные углы 9">
            <a:extLst>
              <a:ext uri="{FF2B5EF4-FFF2-40B4-BE49-F238E27FC236}">
                <a16:creationId xmlns:a16="http://schemas.microsoft.com/office/drawing/2014/main" id="{B44669B9-01A2-0846-8493-0F31D5771BC8}"/>
              </a:ext>
            </a:extLst>
          </p:cNvPr>
          <p:cNvSpPr/>
          <p:nvPr userDrawn="1"/>
        </p:nvSpPr>
        <p:spPr>
          <a:xfrm>
            <a:off x="7835901" y="5194300"/>
            <a:ext cx="4543426" cy="4457700"/>
          </a:xfrm>
          <a:prstGeom prst="roundRect">
            <a:avLst>
              <a:gd name="adj" fmla="val 51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6" name="Прямоугольник: один скругленный угол 10">
            <a:extLst>
              <a:ext uri="{FF2B5EF4-FFF2-40B4-BE49-F238E27FC236}">
                <a16:creationId xmlns:a16="http://schemas.microsoft.com/office/drawing/2014/main" id="{1B2B13B7-0F66-AC44-B78D-1C9E2A2B5602}"/>
              </a:ext>
            </a:extLst>
          </p:cNvPr>
          <p:cNvSpPr/>
          <p:nvPr userDrawn="1"/>
        </p:nvSpPr>
        <p:spPr>
          <a:xfrm rot="16200000">
            <a:off x="7835901" y="5194301"/>
            <a:ext cx="1571626" cy="1571626"/>
          </a:xfrm>
          <a:prstGeom prst="round1Rect">
            <a:avLst>
              <a:gd name="adj" fmla="val 11818"/>
            </a:avLst>
          </a:prstGeom>
          <a:solidFill>
            <a:srgbClr val="00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7" name="Прямоугольник: скругленные углы 11">
            <a:extLst>
              <a:ext uri="{FF2B5EF4-FFF2-40B4-BE49-F238E27FC236}">
                <a16:creationId xmlns:a16="http://schemas.microsoft.com/office/drawing/2014/main" id="{38E35096-DB59-D04E-9934-27DE0E499E73}"/>
              </a:ext>
            </a:extLst>
          </p:cNvPr>
          <p:cNvSpPr/>
          <p:nvPr userDrawn="1"/>
        </p:nvSpPr>
        <p:spPr>
          <a:xfrm>
            <a:off x="13071476" y="7924800"/>
            <a:ext cx="4543424" cy="4457700"/>
          </a:xfrm>
          <a:prstGeom prst="roundRect">
            <a:avLst>
              <a:gd name="adj" fmla="val 5187"/>
            </a:avLst>
          </a:prstGeom>
          <a:solidFill>
            <a:srgbClr val="2352B7"/>
          </a:solidFill>
          <a:ln>
            <a:noFill/>
          </a:ln>
          <a:effectLst>
            <a:outerShdw blurRad="4191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8" name="Прямоугольник: один скругленный угол 12">
            <a:extLst>
              <a:ext uri="{FF2B5EF4-FFF2-40B4-BE49-F238E27FC236}">
                <a16:creationId xmlns:a16="http://schemas.microsoft.com/office/drawing/2014/main" id="{6CDBC4DC-DCFA-274E-B825-E1FF6A043C3D}"/>
              </a:ext>
            </a:extLst>
          </p:cNvPr>
          <p:cNvSpPr/>
          <p:nvPr userDrawn="1"/>
        </p:nvSpPr>
        <p:spPr>
          <a:xfrm rot="16200000">
            <a:off x="13071475" y="7924802"/>
            <a:ext cx="1571626" cy="1571624"/>
          </a:xfrm>
          <a:prstGeom prst="round1Rect">
            <a:avLst>
              <a:gd name="adj" fmla="val 11818"/>
            </a:avLst>
          </a:prstGeom>
          <a:solidFill>
            <a:srgbClr val="1A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19" name="Прямоугольник: скругленные углы 13">
            <a:extLst>
              <a:ext uri="{FF2B5EF4-FFF2-40B4-BE49-F238E27FC236}">
                <a16:creationId xmlns:a16="http://schemas.microsoft.com/office/drawing/2014/main" id="{BB247EA8-E0D6-264B-BCA4-2E2FA8088AEE}"/>
              </a:ext>
            </a:extLst>
          </p:cNvPr>
          <p:cNvSpPr/>
          <p:nvPr userDrawn="1"/>
        </p:nvSpPr>
        <p:spPr>
          <a:xfrm>
            <a:off x="18291176" y="5194300"/>
            <a:ext cx="4543424" cy="4457700"/>
          </a:xfrm>
          <a:prstGeom prst="roundRect">
            <a:avLst>
              <a:gd name="adj" fmla="val 5187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0" name="Прямоугольник: один скругленный угол 14">
            <a:extLst>
              <a:ext uri="{FF2B5EF4-FFF2-40B4-BE49-F238E27FC236}">
                <a16:creationId xmlns:a16="http://schemas.microsoft.com/office/drawing/2014/main" id="{28260B9A-59B4-FF42-8659-4B192B2731DB}"/>
              </a:ext>
            </a:extLst>
          </p:cNvPr>
          <p:cNvSpPr/>
          <p:nvPr userDrawn="1"/>
        </p:nvSpPr>
        <p:spPr>
          <a:xfrm rot="16200000">
            <a:off x="18291175" y="5194302"/>
            <a:ext cx="1571626" cy="1571624"/>
          </a:xfrm>
          <a:prstGeom prst="round1Rect">
            <a:avLst>
              <a:gd name="adj" fmla="val 11818"/>
            </a:avLst>
          </a:prstGeom>
          <a:solidFill>
            <a:srgbClr val="F3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1" name="Дуга 20">
            <a:extLst>
              <a:ext uri="{FF2B5EF4-FFF2-40B4-BE49-F238E27FC236}">
                <a16:creationId xmlns:a16="http://schemas.microsoft.com/office/drawing/2014/main" id="{04D7D730-CE12-994D-A3F8-79CC7A85F69F}"/>
              </a:ext>
            </a:extLst>
          </p:cNvPr>
          <p:cNvSpPr/>
          <p:nvPr userDrawn="1"/>
        </p:nvSpPr>
        <p:spPr>
          <a:xfrm>
            <a:off x="5864226" y="3279776"/>
            <a:ext cx="3073400" cy="3073400"/>
          </a:xfrm>
          <a:prstGeom prst="arc">
            <a:avLst/>
          </a:prstGeom>
          <a:ln w="28575" cap="sq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1BCB149F-07FF-7F48-A90E-8FF621D448CC}"/>
              </a:ext>
            </a:extLst>
          </p:cNvPr>
          <p:cNvSpPr/>
          <p:nvPr userDrawn="1"/>
        </p:nvSpPr>
        <p:spPr>
          <a:xfrm>
            <a:off x="11131550" y="6016626"/>
            <a:ext cx="3073400" cy="3070224"/>
          </a:xfrm>
          <a:prstGeom prst="arc">
            <a:avLst/>
          </a:prstGeom>
          <a:ln w="28575" cap="sq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sp>
        <p:nvSpPr>
          <p:cNvPr id="23" name="Дуга 22">
            <a:extLst>
              <a:ext uri="{FF2B5EF4-FFF2-40B4-BE49-F238E27FC236}">
                <a16:creationId xmlns:a16="http://schemas.microsoft.com/office/drawing/2014/main" id="{B93E059F-A0BC-054A-9527-4E4F76E0E46E}"/>
              </a:ext>
            </a:extLst>
          </p:cNvPr>
          <p:cNvSpPr/>
          <p:nvPr userDrawn="1"/>
        </p:nvSpPr>
        <p:spPr>
          <a:xfrm flipH="1">
            <a:off x="16078200" y="6016626"/>
            <a:ext cx="3073400" cy="3070224"/>
          </a:xfrm>
          <a:prstGeom prst="arc">
            <a:avLst/>
          </a:prstGeom>
          <a:ln w="28575" cap="sq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24" name="Рисунок 18">
            <a:extLst>
              <a:ext uri="{FF2B5EF4-FFF2-40B4-BE49-F238E27FC236}">
                <a16:creationId xmlns:a16="http://schemas.microsoft.com/office/drawing/2014/main" id="{895711A6-E429-CE4E-8B31-8648E1D92B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0" y="647701"/>
            <a:ext cx="20873400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8554" y="10744200"/>
            <a:ext cx="6661144" cy="2324100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None/>
              <a:defRPr sz="24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2983232" y="5024041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3"/>
          </p:nvPr>
        </p:nvSpPr>
        <p:spPr>
          <a:xfrm>
            <a:off x="2983235" y="4211561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4"/>
          </p:nvPr>
        </p:nvSpPr>
        <p:spPr>
          <a:xfrm>
            <a:off x="8202932" y="7843441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35" name="Текст 27"/>
          <p:cNvSpPr>
            <a:spLocks noGrp="1"/>
          </p:cNvSpPr>
          <p:nvPr>
            <p:ph type="body" sz="quarter" idx="25"/>
          </p:nvPr>
        </p:nvSpPr>
        <p:spPr>
          <a:xfrm>
            <a:off x="8202935" y="7030961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rgbClr val="00C9C7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6"/>
          <p:cNvSpPr>
            <a:spLocks noGrp="1"/>
          </p:cNvSpPr>
          <p:nvPr>
            <p:ph type="body" sz="quarter" idx="26"/>
          </p:nvPr>
        </p:nvSpPr>
        <p:spPr>
          <a:xfrm>
            <a:off x="13437246" y="10574575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2" name="Текст 27"/>
          <p:cNvSpPr>
            <a:spLocks noGrp="1"/>
          </p:cNvSpPr>
          <p:nvPr>
            <p:ph type="body" sz="quarter" idx="27"/>
          </p:nvPr>
        </p:nvSpPr>
        <p:spPr>
          <a:xfrm>
            <a:off x="13437249" y="9762095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8" name="Текст 6"/>
          <p:cNvSpPr>
            <a:spLocks noGrp="1"/>
          </p:cNvSpPr>
          <p:nvPr>
            <p:ph type="body" sz="quarter" idx="28"/>
          </p:nvPr>
        </p:nvSpPr>
        <p:spPr>
          <a:xfrm>
            <a:off x="18656946" y="7843441"/>
            <a:ext cx="3476624" cy="1187770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lang="ru-RU" sz="1800" kern="1200" dirty="0" smtClean="0">
                <a:solidFill>
                  <a:srgbClr val="343B3C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49" name="Текст 27"/>
          <p:cNvSpPr>
            <a:spLocks noGrp="1"/>
          </p:cNvSpPr>
          <p:nvPr>
            <p:ph type="body" sz="quarter" idx="29"/>
          </p:nvPr>
        </p:nvSpPr>
        <p:spPr>
          <a:xfrm>
            <a:off x="18656949" y="7030961"/>
            <a:ext cx="3476622" cy="791994"/>
          </a:xfrm>
        </p:spPr>
        <p:txBody>
          <a:bodyPr anchor="b">
            <a:normAutofit/>
          </a:bodyPr>
          <a:lstStyle>
            <a:lvl1pPr marL="0" indent="0" algn="l">
              <a:buNone/>
              <a:defRPr lang="ru-RU" sz="2800" kern="1200" dirty="0" smtClean="0">
                <a:solidFill>
                  <a:srgbClr val="C8A200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2pPr>
            <a:lvl3pPr marL="18288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3pPr>
            <a:lvl4pPr marL="2743200" indent="0">
              <a:buNone/>
              <a:defRPr lang="ru-RU" sz="3600" kern="1200" dirty="0" smtClean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4pPr>
            <a:lvl5pPr marL="3657600" indent="0">
              <a:buNone/>
              <a:defRPr lang="ru-RU" sz="3600" kern="1200" dirty="0">
                <a:solidFill>
                  <a:srgbClr val="4D5759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Нижний колонтитул 4">
            <a:extLst>
              <a:ext uri="{FF2B5EF4-FFF2-40B4-BE49-F238E27FC236}">
                <a16:creationId xmlns:a16="http://schemas.microsoft.com/office/drawing/2014/main" id="{6D1FAC81-1B30-364D-A427-2852AD5F931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767D1EF7-DDBE-8641-A2EA-46C106A1008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A749DDAF-2EAE-2349-9FE0-F77B85C723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9450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6422005-3C38-4048-9E39-2F898F63F325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4DC4E09B-6486-464B-A04F-9B3720D9D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68553" y="711202"/>
            <a:ext cx="20873166" cy="1366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3"/>
          </p:nvPr>
        </p:nvSpPr>
        <p:spPr>
          <a:xfrm>
            <a:off x="2368551" y="2735584"/>
            <a:ext cx="20873162" cy="102692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B6A94B0-7059-0C4D-AF91-5FDB3F01D8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B18BFA2-559A-424F-8221-378095CE705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00F318D-6F9C-0E4E-A6EB-744D4484C9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7324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7A3CE6-38E9-C64D-96EF-10AA38F55F6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E0B1508-219A-BF4A-A6BB-8A16714DE77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lumMod val="50000"/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26291239-4F43-A04D-ADDA-780117085D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68553" y="711202"/>
            <a:ext cx="20873166" cy="1366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3"/>
          </p:nvPr>
        </p:nvSpPr>
        <p:spPr>
          <a:xfrm>
            <a:off x="2368551" y="2788576"/>
            <a:ext cx="20873162" cy="1021622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E844110-C9A2-3140-A7DE-3E31A83CE1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70BFC71C-0A6F-AD4D-BF53-C091031A3C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286E8CB-FC1D-4C40-B150-ACDB877038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196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876648-01C1-214B-9E8F-F9E8B648ACD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4D644F60-0D49-E242-82FF-C04902A47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4D2EE6-78BA-244E-BB44-0B40361B0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7A35A3-AC27-3843-A619-9A15461566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3584B466-B129-DF46-99F9-6408B67F0D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9282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61BE133-1F4C-F14D-AD4E-C23CFF38A99D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1170E73C-DD0F-0541-BA9D-8BB1FCE0A7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44"/>
          </p:nvPr>
        </p:nvSpPr>
        <p:spPr>
          <a:xfrm>
            <a:off x="2600750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50"/>
          </p:nvPr>
        </p:nvSpPr>
        <p:spPr>
          <a:xfrm>
            <a:off x="6865358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51"/>
          </p:nvPr>
        </p:nvSpPr>
        <p:spPr>
          <a:xfrm>
            <a:off x="11129966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52"/>
          </p:nvPr>
        </p:nvSpPr>
        <p:spPr>
          <a:xfrm>
            <a:off x="15394574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53"/>
          </p:nvPr>
        </p:nvSpPr>
        <p:spPr>
          <a:xfrm>
            <a:off x="19659182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1669A09-41D3-424D-8B9F-9AE0B2FAF013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5EB60CE7-527E-6140-A396-D6F5C630587A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5B24764-86B9-AE40-813C-A78B051A53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21023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C324D2D-2D83-B440-A312-6FEFD1D8A55A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9D131B01-9A9D-BB46-8DC6-3CDC36E27C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44"/>
          </p:nvPr>
        </p:nvSpPr>
        <p:spPr>
          <a:xfrm>
            <a:off x="2600750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55"/>
          </p:nvPr>
        </p:nvSpPr>
        <p:spPr>
          <a:xfrm>
            <a:off x="6865358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56"/>
          </p:nvPr>
        </p:nvSpPr>
        <p:spPr>
          <a:xfrm>
            <a:off x="11129966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57"/>
          </p:nvPr>
        </p:nvSpPr>
        <p:spPr>
          <a:xfrm>
            <a:off x="15394574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58"/>
          </p:nvPr>
        </p:nvSpPr>
        <p:spPr>
          <a:xfrm>
            <a:off x="19659182" y="3905771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59"/>
          </p:nvPr>
        </p:nvSpPr>
        <p:spPr>
          <a:xfrm>
            <a:off x="2600750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60"/>
          </p:nvPr>
        </p:nvSpPr>
        <p:spPr>
          <a:xfrm>
            <a:off x="6865358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61"/>
          </p:nvPr>
        </p:nvSpPr>
        <p:spPr>
          <a:xfrm>
            <a:off x="11129966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62"/>
          </p:nvPr>
        </p:nvSpPr>
        <p:spPr>
          <a:xfrm>
            <a:off x="15394574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63"/>
          </p:nvPr>
        </p:nvSpPr>
        <p:spPr>
          <a:xfrm>
            <a:off x="19659182" y="8852525"/>
            <a:ext cx="3654280" cy="2952230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1B4FA785-31FE-4042-8D8B-9D0288B8FF17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8C6837FF-20C9-9146-881C-DEA1F9DCC0B2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265D2557-1B02-CA4E-BA83-B0709C2FF4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027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08F5637-FA05-0F48-9833-FD6D281EDC4C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B4EA8A-9EB5-2246-A3F8-B5FAAD3DE02F}"/>
              </a:ext>
            </a:extLst>
          </p:cNvPr>
          <p:cNvSpPr/>
          <p:nvPr userDrawn="1"/>
        </p:nvSpPr>
        <p:spPr>
          <a:xfrm>
            <a:off x="18154651" y="0"/>
            <a:ext cx="62293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BED113E9-76C3-BB41-AF93-A2EC64D28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BDE5D17-3614-B642-9DEE-19F34817CF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BC336A0-6A50-1447-90A1-5F3BC4BCF5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F987D0E8-D4E7-9749-A3D8-64CC581724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49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C03CBFC-33F6-F042-9463-AA5835CF7C74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30D4C-43E6-6846-A9FB-D59981901398}"/>
              </a:ext>
            </a:extLst>
          </p:cNvPr>
          <p:cNvSpPr/>
          <p:nvPr userDrawn="1"/>
        </p:nvSpPr>
        <p:spPr>
          <a:xfrm>
            <a:off x="16351251" y="0"/>
            <a:ext cx="80327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4DD348DD-83A8-2D42-9F91-287E0E778A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75BA8F0-987F-E84D-9878-BEC7712E8F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4A88AE5-BFA8-AF43-A406-501F7B6919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1BA54503-91CC-E84C-92AF-C196669C93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42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154681"/>
            <a:ext cx="219456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487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531370B-04B2-4145-89E3-5BC1C0796550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F5460BA-21A0-2449-AA2D-9159F8898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87315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аблица 12"/>
          <p:cNvSpPr>
            <a:spLocks noGrp="1"/>
          </p:cNvSpPr>
          <p:nvPr>
            <p:ph type="tbl" sz="quarter" idx="13"/>
          </p:nvPr>
        </p:nvSpPr>
        <p:spPr>
          <a:xfrm>
            <a:off x="9329214" y="2735584"/>
            <a:ext cx="13912500" cy="1026921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4"/>
          </p:nvPr>
        </p:nvSpPr>
        <p:spPr>
          <a:xfrm>
            <a:off x="2425619" y="8014564"/>
            <a:ext cx="6019078" cy="4990236"/>
          </a:xfrm>
        </p:spPr>
        <p:txBody>
          <a:bodyPr spcCol="360000">
            <a:normAutofit/>
          </a:bodyPr>
          <a:lstStyle>
            <a:lvl1pPr marL="0" indent="0">
              <a:lnSpc>
                <a:spcPts val="2800"/>
              </a:lnSpc>
              <a:spcBef>
                <a:spcPts val="2400"/>
              </a:spcBef>
              <a:buNone/>
              <a:defRPr sz="2000">
                <a:solidFill>
                  <a:srgbClr val="343B3C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44"/>
          </p:nvPr>
        </p:nvSpPr>
        <p:spPr>
          <a:xfrm>
            <a:off x="2600750" y="2756013"/>
            <a:ext cx="5843964" cy="4721238"/>
          </a:xfrm>
          <a:custGeom>
            <a:avLst/>
            <a:gdLst>
              <a:gd name="connsiteX0" fmla="*/ 1173972 w 2921982"/>
              <a:gd name="connsiteY0" fmla="*/ 0 h 2360619"/>
              <a:gd name="connsiteX1" fmla="*/ 1259845 w 2921982"/>
              <a:gd name="connsiteY1" fmla="*/ 0 h 2360619"/>
              <a:gd name="connsiteX2" fmla="*/ 2836109 w 2921982"/>
              <a:gd name="connsiteY2" fmla="*/ 0 h 2360619"/>
              <a:gd name="connsiteX3" fmla="*/ 2921982 w 2921982"/>
              <a:gd name="connsiteY3" fmla="*/ 0 h 2360619"/>
              <a:gd name="connsiteX4" fmla="*/ 2921982 w 2921982"/>
              <a:gd name="connsiteY4" fmla="*/ 188464 h 2360619"/>
              <a:gd name="connsiteX5" fmla="*/ 2921982 w 2921982"/>
              <a:gd name="connsiteY5" fmla="*/ 626010 h 2360619"/>
              <a:gd name="connsiteX6" fmla="*/ 2921982 w 2921982"/>
              <a:gd name="connsiteY6" fmla="*/ 791971 h 2360619"/>
              <a:gd name="connsiteX7" fmla="*/ 2921982 w 2921982"/>
              <a:gd name="connsiteY7" fmla="*/ 1131890 h 2360619"/>
              <a:gd name="connsiteX8" fmla="*/ 2921982 w 2921982"/>
              <a:gd name="connsiteY8" fmla="*/ 1320354 h 2360619"/>
              <a:gd name="connsiteX9" fmla="*/ 2921982 w 2921982"/>
              <a:gd name="connsiteY9" fmla="*/ 1622757 h 2360619"/>
              <a:gd name="connsiteX10" fmla="*/ 2921982 w 2921982"/>
              <a:gd name="connsiteY10" fmla="*/ 1788718 h 2360619"/>
              <a:gd name="connsiteX11" fmla="*/ 2921980 w 2921982"/>
              <a:gd name="connsiteY11" fmla="*/ 1788735 h 2360619"/>
              <a:gd name="connsiteX12" fmla="*/ 2921980 w 2921982"/>
              <a:gd name="connsiteY12" fmla="*/ 1932380 h 2360619"/>
              <a:gd name="connsiteX13" fmla="*/ 2921980 w 2921982"/>
              <a:gd name="connsiteY13" fmla="*/ 2098341 h 2360619"/>
              <a:gd name="connsiteX14" fmla="*/ 2626932 w 2921982"/>
              <a:gd name="connsiteY14" fmla="*/ 2358161 h 2360619"/>
              <a:gd name="connsiteX15" fmla="*/ 2541059 w 2921982"/>
              <a:gd name="connsiteY15" fmla="*/ 2358161 h 2360619"/>
              <a:gd name="connsiteX16" fmla="*/ 2433811 w 2921982"/>
              <a:gd name="connsiteY16" fmla="*/ 2358161 h 2360619"/>
              <a:gd name="connsiteX17" fmla="*/ 2433811 w 2921982"/>
              <a:gd name="connsiteY17" fmla="*/ 2360619 h 2360619"/>
              <a:gd name="connsiteX18" fmla="*/ 2347938 w 2921982"/>
              <a:gd name="connsiteY18" fmla="*/ 2360619 h 2360619"/>
              <a:gd name="connsiteX19" fmla="*/ 2217803 w 2921982"/>
              <a:gd name="connsiteY19" fmla="*/ 2360619 h 2360619"/>
              <a:gd name="connsiteX20" fmla="*/ 2131930 w 2921982"/>
              <a:gd name="connsiteY20" fmla="*/ 2360619 h 2360619"/>
              <a:gd name="connsiteX21" fmla="*/ 1716308 w 2921982"/>
              <a:gd name="connsiteY21" fmla="*/ 2360619 h 2360619"/>
              <a:gd name="connsiteX22" fmla="*/ 1630435 w 2921982"/>
              <a:gd name="connsiteY22" fmla="*/ 2360619 h 2360619"/>
              <a:gd name="connsiteX23" fmla="*/ 1526091 w 2921982"/>
              <a:gd name="connsiteY23" fmla="*/ 2360619 h 2360619"/>
              <a:gd name="connsiteX24" fmla="*/ 1440218 w 2921982"/>
              <a:gd name="connsiteY24" fmla="*/ 2360619 h 2360619"/>
              <a:gd name="connsiteX25" fmla="*/ 1136492 w 2921982"/>
              <a:gd name="connsiteY25" fmla="*/ 2360619 h 2360619"/>
              <a:gd name="connsiteX26" fmla="*/ 1050619 w 2921982"/>
              <a:gd name="connsiteY26" fmla="*/ 2360619 h 2360619"/>
              <a:gd name="connsiteX27" fmla="*/ 920484 w 2921982"/>
              <a:gd name="connsiteY27" fmla="*/ 2360619 h 2360619"/>
              <a:gd name="connsiteX28" fmla="*/ 834611 w 2921982"/>
              <a:gd name="connsiteY28" fmla="*/ 2360619 h 2360619"/>
              <a:gd name="connsiteX29" fmla="*/ 573885 w 2921982"/>
              <a:gd name="connsiteY29" fmla="*/ 2360619 h 2360619"/>
              <a:gd name="connsiteX30" fmla="*/ 488012 w 2921982"/>
              <a:gd name="connsiteY30" fmla="*/ 2360619 h 2360619"/>
              <a:gd name="connsiteX31" fmla="*/ 383668 w 2921982"/>
              <a:gd name="connsiteY31" fmla="*/ 2360619 h 2360619"/>
              <a:gd name="connsiteX32" fmla="*/ 297795 w 2921982"/>
              <a:gd name="connsiteY32" fmla="*/ 2360619 h 2360619"/>
              <a:gd name="connsiteX33" fmla="*/ 6052 w 2921982"/>
              <a:gd name="connsiteY33" fmla="*/ 2090602 h 2360619"/>
              <a:gd name="connsiteX34" fmla="*/ 2536 w 2921982"/>
              <a:gd name="connsiteY34" fmla="*/ 2050995 h 2360619"/>
              <a:gd name="connsiteX35" fmla="*/ 0 w 2921982"/>
              <a:gd name="connsiteY35" fmla="*/ 2050995 h 2360619"/>
              <a:gd name="connsiteX36" fmla="*/ 0 w 2921982"/>
              <a:gd name="connsiteY36" fmla="*/ 1862531 h 2360619"/>
              <a:gd name="connsiteX37" fmla="*/ 0 w 2921982"/>
              <a:gd name="connsiteY37" fmla="*/ 1424985 h 2360619"/>
              <a:gd name="connsiteX38" fmla="*/ 0 w 2921982"/>
              <a:gd name="connsiteY38" fmla="*/ 1259024 h 2360619"/>
              <a:gd name="connsiteX39" fmla="*/ 0 w 2921982"/>
              <a:gd name="connsiteY39" fmla="*/ 919105 h 2360619"/>
              <a:gd name="connsiteX40" fmla="*/ 0 w 2921982"/>
              <a:gd name="connsiteY40" fmla="*/ 730641 h 2360619"/>
              <a:gd name="connsiteX41" fmla="*/ 0 w 2921982"/>
              <a:gd name="connsiteY41" fmla="*/ 428238 h 2360619"/>
              <a:gd name="connsiteX42" fmla="*/ 0 w 2921982"/>
              <a:gd name="connsiteY42" fmla="*/ 262277 h 2360619"/>
              <a:gd name="connsiteX43" fmla="*/ 295048 w 2921982"/>
              <a:gd name="connsiteY43" fmla="*/ 2457 h 2360619"/>
              <a:gd name="connsiteX44" fmla="*/ 380921 w 2921982"/>
              <a:gd name="connsiteY44" fmla="*/ 2457 h 2360619"/>
              <a:gd name="connsiteX45" fmla="*/ 1173972 w 2921982"/>
              <a:gd name="connsiteY45" fmla="*/ 2457 h 236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921982" h="2360619">
                <a:moveTo>
                  <a:pt x="1173972" y="0"/>
                </a:moveTo>
                <a:lnTo>
                  <a:pt x="1259845" y="0"/>
                </a:lnTo>
                <a:lnTo>
                  <a:pt x="2836109" y="0"/>
                </a:lnTo>
                <a:lnTo>
                  <a:pt x="2921982" y="0"/>
                </a:lnTo>
                <a:lnTo>
                  <a:pt x="2921982" y="188464"/>
                </a:lnTo>
                <a:lnTo>
                  <a:pt x="2921982" y="626010"/>
                </a:lnTo>
                <a:lnTo>
                  <a:pt x="2921982" y="791971"/>
                </a:lnTo>
                <a:lnTo>
                  <a:pt x="2921982" y="1131890"/>
                </a:lnTo>
                <a:lnTo>
                  <a:pt x="2921982" y="1320354"/>
                </a:lnTo>
                <a:lnTo>
                  <a:pt x="2921982" y="1622757"/>
                </a:lnTo>
                <a:lnTo>
                  <a:pt x="2921982" y="1788718"/>
                </a:lnTo>
                <a:lnTo>
                  <a:pt x="2921980" y="1788735"/>
                </a:lnTo>
                <a:lnTo>
                  <a:pt x="2921980" y="1932380"/>
                </a:lnTo>
                <a:lnTo>
                  <a:pt x="2921980" y="2098341"/>
                </a:lnTo>
                <a:cubicBezTo>
                  <a:pt x="2921980" y="2241836"/>
                  <a:pt x="2789883" y="2358161"/>
                  <a:pt x="2626932" y="2358161"/>
                </a:cubicBezTo>
                <a:lnTo>
                  <a:pt x="2541059" y="2358161"/>
                </a:lnTo>
                <a:lnTo>
                  <a:pt x="2433811" y="2358161"/>
                </a:lnTo>
                <a:lnTo>
                  <a:pt x="2433811" y="2360619"/>
                </a:lnTo>
                <a:lnTo>
                  <a:pt x="2347938" y="2360619"/>
                </a:lnTo>
                <a:lnTo>
                  <a:pt x="2217803" y="2360619"/>
                </a:lnTo>
                <a:lnTo>
                  <a:pt x="2131930" y="2360619"/>
                </a:lnTo>
                <a:lnTo>
                  <a:pt x="1716308" y="2360619"/>
                </a:lnTo>
                <a:lnTo>
                  <a:pt x="1630435" y="2360619"/>
                </a:lnTo>
                <a:lnTo>
                  <a:pt x="1526091" y="2360619"/>
                </a:lnTo>
                <a:lnTo>
                  <a:pt x="1440218" y="2360619"/>
                </a:lnTo>
                <a:lnTo>
                  <a:pt x="1136492" y="2360619"/>
                </a:lnTo>
                <a:lnTo>
                  <a:pt x="1050619" y="2360619"/>
                </a:lnTo>
                <a:lnTo>
                  <a:pt x="920484" y="2360619"/>
                </a:lnTo>
                <a:lnTo>
                  <a:pt x="834611" y="2360619"/>
                </a:lnTo>
                <a:lnTo>
                  <a:pt x="573885" y="2360619"/>
                </a:lnTo>
                <a:lnTo>
                  <a:pt x="488012" y="2360619"/>
                </a:lnTo>
                <a:lnTo>
                  <a:pt x="383668" y="2360619"/>
                </a:lnTo>
                <a:lnTo>
                  <a:pt x="297795" y="2360619"/>
                </a:lnTo>
                <a:cubicBezTo>
                  <a:pt x="153887" y="2360619"/>
                  <a:pt x="33820" y="2244700"/>
                  <a:pt x="6052" y="2090602"/>
                </a:cubicBezTo>
                <a:lnTo>
                  <a:pt x="2536" y="2050995"/>
                </a:lnTo>
                <a:lnTo>
                  <a:pt x="0" y="2050995"/>
                </a:lnTo>
                <a:lnTo>
                  <a:pt x="0" y="1862531"/>
                </a:lnTo>
                <a:lnTo>
                  <a:pt x="0" y="1424985"/>
                </a:lnTo>
                <a:lnTo>
                  <a:pt x="0" y="1259024"/>
                </a:lnTo>
                <a:lnTo>
                  <a:pt x="0" y="919105"/>
                </a:lnTo>
                <a:lnTo>
                  <a:pt x="0" y="730641"/>
                </a:lnTo>
                <a:lnTo>
                  <a:pt x="0" y="428238"/>
                </a:lnTo>
                <a:lnTo>
                  <a:pt x="0" y="262277"/>
                </a:lnTo>
                <a:cubicBezTo>
                  <a:pt x="0" y="118783"/>
                  <a:pt x="132097" y="2457"/>
                  <a:pt x="295048" y="2457"/>
                </a:cubicBezTo>
                <a:lnTo>
                  <a:pt x="380921" y="2457"/>
                </a:lnTo>
                <a:lnTo>
                  <a:pt x="1173972" y="245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rtlCol="0" anchor="ctr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87D45A3-AE5C-F24F-AA7D-09A875D5D699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0B52B30-D4C0-6B42-AA67-81252B9448A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AFCC29AC-C60C-9E46-863D-DD572662B7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0197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+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06032D-A0BC-7D4E-A96E-3CF15E73E75C}"/>
              </a:ext>
            </a:extLst>
          </p:cNvPr>
          <p:cNvSpPr/>
          <p:nvPr userDrawn="1"/>
        </p:nvSpPr>
        <p:spPr>
          <a:xfrm>
            <a:off x="16351251" y="0"/>
            <a:ext cx="80327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D998F32-4575-9E4E-8DA2-DC129DE5072E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rgbClr val="4D575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D6A6FAD7-8674-954F-8087-069B7A7E9A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0741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rgbClr val="343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аблица 12"/>
          <p:cNvSpPr>
            <a:spLocks noGrp="1"/>
          </p:cNvSpPr>
          <p:nvPr>
            <p:ph type="tbl" sz="quarter" idx="13"/>
          </p:nvPr>
        </p:nvSpPr>
        <p:spPr>
          <a:xfrm>
            <a:off x="2368552" y="2555876"/>
            <a:ext cx="13163924" cy="1044892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noProof="0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2CC7EF4F-CD61-134F-9716-43990E1DD5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rgbClr val="343B3C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98D69A0-CDF4-9644-944A-8A95B88E76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/>
            </a:lvl1pPr>
          </a:lstStyle>
          <a:p>
            <a:fld id="{623B655D-4688-9F4E-885F-F3DBE1F3E3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842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+буллиты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26CADD-960E-B245-8A90-1AED4D34B11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F76FDBE-5D98-FF46-9621-A5A9A7267948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EC998A65-C375-164D-975F-2C0D294E39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9086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BE20A8E-508A-2346-8DB9-88EB82B8B6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54145F3-4CD4-1B4F-BD10-D47D0ABC2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21D7991-44D7-7B4D-933E-0A8710DBE6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478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+буллиты">
    <p:bg>
      <p:bgPr>
        <a:solidFill>
          <a:srgbClr val="343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59AAD0E-FA33-8843-BC4F-E095081CE1DF}"/>
              </a:ext>
            </a:extLst>
          </p:cNvPr>
          <p:cNvCxnSpPr/>
          <p:nvPr userDrawn="1"/>
        </p:nvCxnSpPr>
        <p:spPr>
          <a:xfrm>
            <a:off x="1549400" y="0"/>
            <a:ext cx="0" cy="1371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EB428117-B7A5-5D43-880C-704A4D127E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" y="968377"/>
            <a:ext cx="9461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553" y="683213"/>
            <a:ext cx="20908698" cy="142875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8BAEC-5F94-B946-8755-86A1F69EA3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31949" y="10198101"/>
            <a:ext cx="4857750" cy="882650"/>
          </a:xfrm>
        </p:spPr>
        <p:txBody>
          <a:bodyPr/>
          <a:lstStyle>
            <a:lvl1pPr algn="l">
              <a:defRPr sz="140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15B5D9-EDE7-C34F-BCE7-25DDA489F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4651" y="6492877"/>
            <a:ext cx="882650" cy="730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3D3AC17-0048-BF4A-846F-16A3BB10E4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273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CE22-CF60-4967-8103-4D3920C1F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4775201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87984-8E99-4D19-91C6-7C966387E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7906C-8679-4179-8461-389ADBCC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0DC0E-9A0A-4323-B26E-CDC1B18D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52148-A8E5-4435-B65F-342E4A5D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22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061D-96E0-4F81-A219-7E7E4566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1ECE-1F8D-43B6-9517-9956E556F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6618-3054-430E-8C6F-994A4BEE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D4CFA-04BC-4EF4-9C4C-E306E9DB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BBDDB-78A5-4BA6-AE32-BCF05C79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35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CD28-EBD5-4EC9-8D3F-2AF74973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CBF1A-9777-4AF9-BC0E-7E573CFC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8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BA61A-1963-4D2F-84F2-5BF50339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75F8-D591-41E3-AD60-A724DBFC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CB7FD-CD5E-4590-B262-80805F81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B949-3DE6-42FC-A2FB-9AC7C8F8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B569-57AC-41A5-B4A4-1AC11364A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7794-0D0B-48BF-A39A-07BC44097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A0B32-0397-4BAA-AF60-F1687D1D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4087F-073A-480B-B5F7-6BEA3B53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03541-71AA-4950-BE0A-086A9BC5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83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B99D-B4FE-4B48-8DE0-6342B833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2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040C1-47F0-4798-B0E0-C8A24ED7A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8" y="3362327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BE272-1B46-4313-9603-E157B99CC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8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B10F1-91F9-4765-B51F-B1FC188AA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1" y="3362327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29B7B-07A0-4C69-9F6E-1CAD26960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F2227-7D4A-4470-ADF5-1903AE7B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C1D99-23DD-4F73-93AC-94CA3F7E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5F8E8-92C3-4858-9509-76B9EB2E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47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924D-14F5-4163-8EDF-28DE9807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5DDCB-3074-42B8-B065-96E6EE46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8FF26-AE3B-4B18-8DBB-CD581F27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93EF-B2EC-4B58-8185-C8F28A05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138499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4004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B4439-920C-44F7-83B2-1967A6CD7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05F20-CA25-4094-B380-703B2D48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DBFAF-5147-4F1D-9FFF-0A000D70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61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91CC-1330-4D3E-9467-A8A8F880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4475" cy="3200400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9742E-A230-4F9B-98E3-D364DF8C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1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F24B5-CA69-4330-8863-2BDC8039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8" y="4114801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E27F6-AC5E-4E16-BF97-03D5056B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3BE7D-5DEB-4222-9A0A-8794E1D8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1ACDE-736C-46A3-80B9-75F269D6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4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10F4-D586-4EA0-AE86-8B108979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4475" cy="3200400"/>
          </a:xfr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EE522-7C10-40D1-AB1C-815C6AEC1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1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01378-FD24-4C36-AF33-8949B4062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8" y="4114801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2E22A-8716-4189-AA7F-6D9608D1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DC4F1-3094-4E65-9B3B-7B5274AC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3AFAF-F8A1-4A59-BB9C-21D34D6E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40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6008A-76E4-4EF8-BF19-FD153B60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F6283-3EED-4549-B0E9-F5E9AA514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E5F10-B673-48C7-A174-F8FF4FAA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5A7AD-9E89-4699-9788-460FCF16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EA4B9-0184-4CC7-83F6-EFC2EDCA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9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29EC16-0FE6-45BD-B6B1-A8EEBB47D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2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77C85-2A54-40FB-8950-9DD2FEE2E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2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5FF3-0AF1-4EBB-8D22-6924344E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FE7E9-9CF4-48B3-9B02-CB9BD87B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5F0E4-DB36-4D85-A493-17E60849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0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138499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219200" y="3154682"/>
            <a:ext cx="21945600" cy="207749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7556480" y="12755884"/>
            <a:ext cx="5608320" cy="4154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56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5FBBFC-228F-4121-82F8-952090A29BD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0312" y="4293869"/>
            <a:ext cx="1703373" cy="54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1F1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48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8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8700" y="867137"/>
            <a:ext cx="22326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276FB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9200" y="3154680"/>
            <a:ext cx="21945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0" y="12755880"/>
            <a:ext cx="560832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7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5800">
        <a:defRPr>
          <a:latin typeface="+mn-lt"/>
          <a:ea typeface="+mn-ea"/>
          <a:cs typeface="+mn-cs"/>
        </a:defRPr>
      </a:lvl2pPr>
      <a:lvl3pPr marL="1371600">
        <a:defRPr>
          <a:latin typeface="+mn-lt"/>
          <a:ea typeface="+mn-ea"/>
          <a:cs typeface="+mn-cs"/>
        </a:defRPr>
      </a:lvl3pPr>
      <a:lvl4pPr marL="2057400">
        <a:defRPr>
          <a:latin typeface="+mn-lt"/>
          <a:ea typeface="+mn-ea"/>
          <a:cs typeface="+mn-cs"/>
        </a:defRPr>
      </a:lvl4pPr>
      <a:lvl5pPr marL="2743200">
        <a:defRPr>
          <a:latin typeface="+mn-lt"/>
          <a:ea typeface="+mn-ea"/>
          <a:cs typeface="+mn-cs"/>
        </a:defRPr>
      </a:lvl5pPr>
      <a:lvl6pPr marL="3429000">
        <a:defRPr>
          <a:latin typeface="+mn-lt"/>
          <a:ea typeface="+mn-ea"/>
          <a:cs typeface="+mn-cs"/>
        </a:defRPr>
      </a:lvl6pPr>
      <a:lvl7pPr marL="4114800">
        <a:defRPr>
          <a:latin typeface="+mn-lt"/>
          <a:ea typeface="+mn-ea"/>
          <a:cs typeface="+mn-cs"/>
        </a:defRPr>
      </a:lvl7pPr>
      <a:lvl8pPr marL="4800600">
        <a:defRPr>
          <a:latin typeface="+mn-lt"/>
          <a:ea typeface="+mn-ea"/>
          <a:cs typeface="+mn-cs"/>
        </a:defRPr>
      </a:lvl8pPr>
      <a:lvl9pPr marL="54864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F495901-1196-7743-94E6-857F19884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932CB53-0878-4640-90BE-8D2AF0354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8C0071-B5D1-4995-9669-C947FF5D2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rgbClr val="343B3C"/>
                </a:solidFill>
                <a:latin typeface="+mn-lt"/>
              </a:defRPr>
            </a:lvl1pPr>
          </a:lstStyle>
          <a:p>
            <a:pPr>
              <a:defRPr/>
            </a:pPr>
            <a:fld id="{95859E3F-006A-A04A-84F4-1BA288020C60}" type="datetime1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7EE75-9F08-4FB3-B32D-EDF9186AF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rgbClr val="343B3C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Презентация "Сколково"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25928-A347-41A2-B865-1CA672010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343B3C"/>
                </a:solidFill>
              </a:defRPr>
            </a:lvl1pPr>
          </a:lstStyle>
          <a:p>
            <a:fld id="{6DA80C03-E021-EB40-B50D-BB121223F6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89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rgbClr val="343B3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5pPr>
      <a:lvl6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6pPr>
      <a:lvl7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7pPr>
      <a:lvl8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rgbClr val="343B3C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600" kern="1200">
          <a:solidFill>
            <a:srgbClr val="343B3C"/>
          </a:solidFill>
          <a:latin typeface="+mn-lt"/>
          <a:ea typeface="+mn-ea"/>
          <a:cs typeface="+mn-cs"/>
        </a:defRPr>
      </a:lvl1pPr>
      <a:lvl2pPr marL="13716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rgbClr val="343B3C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rgbClr val="343B3C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43B3C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43B3C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5275F-C5AB-4C96-8694-4FBEF14E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2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ED10-684C-4731-B866-2FFCCAF0B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69F6-BE4F-4957-9204-D386A079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2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D2C-3310-4CD3-B34F-5ADF5EA01C2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5747-9304-433B-A0DA-1B06BBEEB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2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7C679-6E70-4FED-9CB6-6D2030D2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2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3DA03-8E0F-4D33-AA82-AC8853C8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defTabSz="1828755" rtl="0" eaLnBrk="1" latinLnBrk="0" hangingPunct="1">
        <a:lnSpc>
          <a:spcPct val="90000"/>
        </a:lnSpc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hyperlink" Target="tel:%20+74953694847" TargetMode="External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hyperlink" Target="mailto:info@med.me,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emf"/><Relationship Id="rId11" Type="http://schemas.openxmlformats.org/officeDocument/2006/relationships/image" Target="../media/image44.png"/><Relationship Id="rId5" Type="http://schemas.openxmlformats.org/officeDocument/2006/relationships/image" Target="../media/image38.emf"/><Relationship Id="rId10" Type="http://schemas.openxmlformats.org/officeDocument/2006/relationships/image" Target="../media/image43.png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34.png"/><Relationship Id="rId18" Type="http://schemas.openxmlformats.org/officeDocument/2006/relationships/image" Target="../media/image88.png"/><Relationship Id="rId3" Type="http://schemas.openxmlformats.org/officeDocument/2006/relationships/image" Target="../media/image76.png"/><Relationship Id="rId21" Type="http://schemas.openxmlformats.org/officeDocument/2006/relationships/image" Target="../media/image91.sv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5" Type="http://schemas.openxmlformats.org/officeDocument/2006/relationships/image" Target="../media/image85.svg"/><Relationship Id="rId23" Type="http://schemas.openxmlformats.org/officeDocument/2006/relationships/image" Target="../media/image93.svg"/><Relationship Id="rId10" Type="http://schemas.openxmlformats.org/officeDocument/2006/relationships/image" Target="../media/image81.svg"/><Relationship Id="rId19" Type="http://schemas.openxmlformats.org/officeDocument/2006/relationships/image" Target="../media/image89.svg"/><Relationship Id="rId4" Type="http://schemas.openxmlformats.org/officeDocument/2006/relationships/image" Target="../media/image77.svg"/><Relationship Id="rId9" Type="http://schemas.openxmlformats.org/officeDocument/2006/relationships/image" Target="../media/image80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url?sa=i&amp;rct=j&amp;q=&amp;esrc=s&amp;source=images&amp;cd=&amp;ved=0ahUKEwj_n-_JmbTWAhXmK5oKHTAYCkcQjRwIBw&amp;url=https://davaisravnim.ru/medicina/bolnicy-polikliniki/set-klinik/abc-medicina/&amp;psig=AFQjCNFj6xFwsnhQ0-_RZEcZbvyGaKaUFg&amp;ust=1506011876713268" TargetMode="External"/><Relationship Id="rId13" Type="http://schemas.openxmlformats.org/officeDocument/2006/relationships/image" Target="../media/image22.png"/><Relationship Id="rId18" Type="http://schemas.openxmlformats.org/officeDocument/2006/relationships/image" Target="../media/image100.png"/><Relationship Id="rId3" Type="http://schemas.openxmlformats.org/officeDocument/2006/relationships/diagramData" Target="../diagrams/data2.xml"/><Relationship Id="rId21" Type="http://schemas.openxmlformats.org/officeDocument/2006/relationships/image" Target="../media/image103.png"/><Relationship Id="rId7" Type="http://schemas.microsoft.com/office/2007/relationships/diagramDrawing" Target="../diagrams/drawing2.xml"/><Relationship Id="rId12" Type="http://schemas.openxmlformats.org/officeDocument/2006/relationships/hyperlink" Target="https://www.google.ru/url?sa=i&amp;rct=j&amp;q=&amp;esrc=s&amp;source=images&amp;cd=&amp;ved=0ahUKEwjHrtbH5ZXWAhXIKJoKHXWOD1QQjRwIBw&amp;url=http://pro-firmy.ru/on-klinik-otzyvy&amp;psig=AFQjCNFl7lNAzAAybnI2ClHxsK9YIbQDaA&amp;ust=1504967112361234" TargetMode="External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6.jpeg"/><Relationship Id="rId24" Type="http://schemas.openxmlformats.org/officeDocument/2006/relationships/image" Target="../media/image4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3.png"/><Relationship Id="rId23" Type="http://schemas.openxmlformats.org/officeDocument/2006/relationships/image" Target="../media/image105.jpeg"/><Relationship Id="rId10" Type="http://schemas.openxmlformats.org/officeDocument/2006/relationships/hyperlink" Target="https://www.google.ru/url?sa=i&amp;rct=j&amp;q=&amp;esrc=s&amp;source=images&amp;cd=&amp;ved=0ahUKEwi64-LY8p3YAhWIC5oKHXvADxIQjRwIBw&amp;url=http://insurant-info.ru/alyans-straxovanie.html&amp;psig=AOvVaw0Jn4ZOQwXLftWmC3jQSH9s&amp;ust=1514041531254873" TargetMode="External"/><Relationship Id="rId19" Type="http://schemas.openxmlformats.org/officeDocument/2006/relationships/image" Target="../media/image10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5.png"/><Relationship Id="rId14" Type="http://schemas.openxmlformats.org/officeDocument/2006/relationships/image" Target="../media/image97.png"/><Relationship Id="rId22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xalex@med.m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google.ru/url?sa=i&amp;rct=j&amp;q=&amp;esrc=s&amp;source=images&amp;cd=&amp;ved=0ahUKEwjHrtbH5ZXWAhXIKJoKHXWOD1QQjRwIBw&amp;url=http://pro-firmy.ru/on-klinik-otzyvy&amp;psig=AFQjCNFl7lNAzAAybnI2ClHxsK9YIbQDaA&amp;ust=1504967112361234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53" y="0"/>
            <a:ext cx="25053365" cy="14092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4" y="833597"/>
            <a:ext cx="6340134" cy="1788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AAC0-6867-443E-BE86-374A5F45D103}"/>
              </a:ext>
            </a:extLst>
          </p:cNvPr>
          <p:cNvSpPr/>
          <p:nvPr/>
        </p:nvSpPr>
        <p:spPr>
          <a:xfrm>
            <a:off x="5902036" y="833597"/>
            <a:ext cx="17721233" cy="922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6400" marR="7620" indent="-1658303" algn="r">
              <a:lnSpc>
                <a:spcPct val="111100"/>
              </a:lnSpc>
            </a:pPr>
            <a:r>
              <a:rPr lang="ru-RU" sz="9000" b="1" dirty="0">
                <a:solidFill>
                  <a:schemeClr val="bg1"/>
                </a:solidFill>
                <a:latin typeface="Roboto"/>
              </a:rPr>
              <a:t>Практические аспекты реализации интеграционного взаимодействия между участниками рынка по записи на приём и ЭМК</a:t>
            </a:r>
          </a:p>
        </p:txBody>
      </p:sp>
    </p:spTree>
    <p:extLst>
      <p:ext uri="{BB962C8B-B14F-4D97-AF65-F5344CB8AC3E}">
        <p14:creationId xmlns:p14="http://schemas.microsoft.com/office/powerpoint/2010/main" val="28930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2"/>
    </mc:Choice>
    <mc:Fallback xmlns="">
      <p:transition spd="slow" advTm="207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2"/>
          <p:cNvSpPr>
            <a:spLocks/>
          </p:cNvSpPr>
          <p:nvPr/>
        </p:nvSpPr>
        <p:spPr bwMode="auto">
          <a:xfrm>
            <a:off x="16078200" y="5257801"/>
            <a:ext cx="4187826" cy="4613276"/>
          </a:xfrm>
          <a:custGeom>
            <a:avLst/>
            <a:gdLst>
              <a:gd name="T0" fmla="*/ 1129970 w 1690"/>
              <a:gd name="T1" fmla="*/ 250237 h 1862"/>
              <a:gd name="T2" fmla="*/ 1159706 w 1690"/>
              <a:gd name="T3" fmla="*/ 180864 h 1862"/>
              <a:gd name="T4" fmla="*/ 1226612 w 1690"/>
              <a:gd name="T5" fmla="*/ 104059 h 1862"/>
              <a:gd name="T6" fmla="*/ 1186964 w 1690"/>
              <a:gd name="T7" fmla="*/ 37164 h 1862"/>
              <a:gd name="T8" fmla="*/ 1025893 w 1690"/>
              <a:gd name="T9" fmla="*/ 0 h 1862"/>
              <a:gd name="T10" fmla="*/ 882169 w 1690"/>
              <a:gd name="T11" fmla="*/ 66895 h 1862"/>
              <a:gd name="T12" fmla="*/ 879691 w 1690"/>
              <a:gd name="T13" fmla="*/ 138745 h 1862"/>
              <a:gd name="T14" fmla="*/ 963943 w 1690"/>
              <a:gd name="T15" fmla="*/ 213073 h 1862"/>
              <a:gd name="T16" fmla="*/ 936685 w 1690"/>
              <a:gd name="T17" fmla="*/ 277490 h 1862"/>
              <a:gd name="T18" fmla="*/ 332052 w 1690"/>
              <a:gd name="T19" fmla="*/ 636741 h 1862"/>
              <a:gd name="T20" fmla="*/ 262668 w 1690"/>
              <a:gd name="T21" fmla="*/ 626831 h 1862"/>
              <a:gd name="T22" fmla="*/ 242844 w 1690"/>
              <a:gd name="T23" fmla="*/ 515339 h 1862"/>
              <a:gd name="T24" fmla="*/ 175938 w 1690"/>
              <a:gd name="T25" fmla="*/ 480653 h 1862"/>
              <a:gd name="T26" fmla="*/ 49560 w 1690"/>
              <a:gd name="T27" fmla="*/ 572324 h 1862"/>
              <a:gd name="T28" fmla="*/ 0 w 1690"/>
              <a:gd name="T29" fmla="*/ 730890 h 1862"/>
              <a:gd name="T30" fmla="*/ 37170 w 1690"/>
              <a:gd name="T31" fmla="*/ 797785 h 1862"/>
              <a:gd name="T32" fmla="*/ 138768 w 1690"/>
              <a:gd name="T33" fmla="*/ 777964 h 1862"/>
              <a:gd name="T34" fmla="*/ 213108 w 1690"/>
              <a:gd name="T35" fmla="*/ 787874 h 1862"/>
              <a:gd name="T36" fmla="*/ 220542 w 1690"/>
              <a:gd name="T37" fmla="*/ 1427093 h 1862"/>
              <a:gd name="T38" fmla="*/ 213108 w 1690"/>
              <a:gd name="T39" fmla="*/ 1531152 h 1862"/>
              <a:gd name="T40" fmla="*/ 128856 w 1690"/>
              <a:gd name="T41" fmla="*/ 1523719 h 1862"/>
              <a:gd name="T42" fmla="*/ 44604 w 1690"/>
              <a:gd name="T43" fmla="*/ 1513809 h 1862"/>
              <a:gd name="T44" fmla="*/ 7434 w 1690"/>
              <a:gd name="T45" fmla="*/ 1612912 h 1862"/>
              <a:gd name="T46" fmla="*/ 74340 w 1690"/>
              <a:gd name="T47" fmla="*/ 1764045 h 1862"/>
              <a:gd name="T48" fmla="*/ 198240 w 1690"/>
              <a:gd name="T49" fmla="*/ 1833418 h 1862"/>
              <a:gd name="T50" fmla="*/ 252756 w 1690"/>
              <a:gd name="T51" fmla="*/ 1786344 h 1862"/>
              <a:gd name="T52" fmla="*/ 280014 w 1690"/>
              <a:gd name="T53" fmla="*/ 1677330 h 1862"/>
              <a:gd name="T54" fmla="*/ 366745 w 1690"/>
              <a:gd name="T55" fmla="*/ 1694673 h 1862"/>
              <a:gd name="T56" fmla="*/ 949075 w 1690"/>
              <a:gd name="T57" fmla="*/ 2036580 h 1862"/>
              <a:gd name="T58" fmla="*/ 961465 w 1690"/>
              <a:gd name="T59" fmla="*/ 2103475 h 1862"/>
              <a:gd name="T60" fmla="*/ 874735 w 1690"/>
              <a:gd name="T61" fmla="*/ 2177803 h 1862"/>
              <a:gd name="T62" fmla="*/ 889603 w 1690"/>
              <a:gd name="T63" fmla="*/ 2252131 h 1862"/>
              <a:gd name="T64" fmla="*/ 1048196 w 1690"/>
              <a:gd name="T65" fmla="*/ 2306638 h 1862"/>
              <a:gd name="T66" fmla="*/ 1196876 w 1690"/>
              <a:gd name="T67" fmla="*/ 2262041 h 1862"/>
              <a:gd name="T68" fmla="*/ 1226612 w 1690"/>
              <a:gd name="T69" fmla="*/ 2187714 h 1862"/>
              <a:gd name="T70" fmla="*/ 1142360 w 1690"/>
              <a:gd name="T71" fmla="*/ 2110908 h 1862"/>
              <a:gd name="T72" fmla="*/ 1137404 w 1690"/>
              <a:gd name="T73" fmla="*/ 2046491 h 1862"/>
              <a:gd name="T74" fmla="*/ 1717256 w 1690"/>
              <a:gd name="T75" fmla="*/ 1709538 h 1862"/>
              <a:gd name="T76" fmla="*/ 1803987 w 1690"/>
              <a:gd name="T77" fmla="*/ 1672374 h 1862"/>
              <a:gd name="T78" fmla="*/ 1838679 w 1690"/>
              <a:gd name="T79" fmla="*/ 1771478 h 1862"/>
              <a:gd name="T80" fmla="*/ 1883283 w 1690"/>
              <a:gd name="T81" fmla="*/ 1833418 h 1862"/>
              <a:gd name="T82" fmla="*/ 1999749 w 1690"/>
              <a:gd name="T83" fmla="*/ 1788821 h 1862"/>
              <a:gd name="T84" fmla="*/ 2081523 w 1690"/>
              <a:gd name="T85" fmla="*/ 1647599 h 1862"/>
              <a:gd name="T86" fmla="*/ 2061699 w 1690"/>
              <a:gd name="T87" fmla="*/ 1526197 h 1862"/>
              <a:gd name="T88" fmla="*/ 1984881 w 1690"/>
              <a:gd name="T89" fmla="*/ 1516286 h 1862"/>
              <a:gd name="T90" fmla="*/ 1883283 w 1690"/>
              <a:gd name="T91" fmla="*/ 1536107 h 1862"/>
              <a:gd name="T92" fmla="*/ 1870893 w 1690"/>
              <a:gd name="T93" fmla="*/ 1441958 h 1862"/>
              <a:gd name="T94" fmla="*/ 1873371 w 1690"/>
              <a:gd name="T95" fmla="*/ 785397 h 1862"/>
              <a:gd name="T96" fmla="*/ 1935321 w 1690"/>
              <a:gd name="T97" fmla="*/ 758143 h 1862"/>
              <a:gd name="T98" fmla="*/ 2041875 w 1690"/>
              <a:gd name="T99" fmla="*/ 792829 h 1862"/>
              <a:gd name="T100" fmla="*/ 2091435 w 1690"/>
              <a:gd name="T101" fmla="*/ 730890 h 1862"/>
              <a:gd name="T102" fmla="*/ 2056743 w 1690"/>
              <a:gd name="T103" fmla="*/ 579756 h 1862"/>
              <a:gd name="T104" fmla="*/ 1927887 w 1690"/>
              <a:gd name="T105" fmla="*/ 468265 h 1862"/>
              <a:gd name="T106" fmla="*/ 1856025 w 1690"/>
              <a:gd name="T107" fmla="*/ 495518 h 1862"/>
              <a:gd name="T108" fmla="*/ 1836201 w 1690"/>
              <a:gd name="T109" fmla="*/ 604532 h 1862"/>
              <a:gd name="T110" fmla="*/ 1774251 w 1690"/>
              <a:gd name="T111" fmla="*/ 631786 h 18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90" h="1862">
                <a:moveTo>
                  <a:pt x="982" y="242"/>
                </a:moveTo>
                <a:lnTo>
                  <a:pt x="982" y="242"/>
                </a:lnTo>
                <a:lnTo>
                  <a:pt x="960" y="236"/>
                </a:lnTo>
                <a:lnTo>
                  <a:pt x="936" y="224"/>
                </a:lnTo>
                <a:lnTo>
                  <a:pt x="926" y="218"/>
                </a:lnTo>
                <a:lnTo>
                  <a:pt x="918" y="212"/>
                </a:lnTo>
                <a:lnTo>
                  <a:pt x="912" y="202"/>
                </a:lnTo>
                <a:lnTo>
                  <a:pt x="910" y="194"/>
                </a:lnTo>
                <a:lnTo>
                  <a:pt x="912" y="182"/>
                </a:lnTo>
                <a:lnTo>
                  <a:pt x="914" y="172"/>
                </a:lnTo>
                <a:lnTo>
                  <a:pt x="918" y="164"/>
                </a:lnTo>
                <a:lnTo>
                  <a:pt x="922" y="158"/>
                </a:lnTo>
                <a:lnTo>
                  <a:pt x="936" y="146"/>
                </a:lnTo>
                <a:lnTo>
                  <a:pt x="950" y="138"/>
                </a:lnTo>
                <a:lnTo>
                  <a:pt x="964" y="130"/>
                </a:lnTo>
                <a:lnTo>
                  <a:pt x="978" y="120"/>
                </a:lnTo>
                <a:lnTo>
                  <a:pt x="982" y="112"/>
                </a:lnTo>
                <a:lnTo>
                  <a:pt x="986" y="104"/>
                </a:lnTo>
                <a:lnTo>
                  <a:pt x="990" y="96"/>
                </a:lnTo>
                <a:lnTo>
                  <a:pt x="990" y="84"/>
                </a:lnTo>
                <a:lnTo>
                  <a:pt x="990" y="72"/>
                </a:lnTo>
                <a:lnTo>
                  <a:pt x="986" y="62"/>
                </a:lnTo>
                <a:lnTo>
                  <a:pt x="982" y="54"/>
                </a:lnTo>
                <a:lnTo>
                  <a:pt x="974" y="44"/>
                </a:lnTo>
                <a:lnTo>
                  <a:pt x="966" y="36"/>
                </a:lnTo>
                <a:lnTo>
                  <a:pt x="958" y="30"/>
                </a:lnTo>
                <a:lnTo>
                  <a:pt x="936" y="18"/>
                </a:lnTo>
                <a:lnTo>
                  <a:pt x="912" y="10"/>
                </a:lnTo>
                <a:lnTo>
                  <a:pt x="888" y="4"/>
                </a:lnTo>
                <a:lnTo>
                  <a:pt x="866" y="0"/>
                </a:lnTo>
                <a:lnTo>
                  <a:pt x="846" y="0"/>
                </a:lnTo>
                <a:lnTo>
                  <a:pt x="828" y="0"/>
                </a:lnTo>
                <a:lnTo>
                  <a:pt x="804" y="4"/>
                </a:lnTo>
                <a:lnTo>
                  <a:pt x="780" y="10"/>
                </a:lnTo>
                <a:lnTo>
                  <a:pt x="756" y="18"/>
                </a:lnTo>
                <a:lnTo>
                  <a:pt x="736" y="30"/>
                </a:lnTo>
                <a:lnTo>
                  <a:pt x="726" y="36"/>
                </a:lnTo>
                <a:lnTo>
                  <a:pt x="718" y="44"/>
                </a:lnTo>
                <a:lnTo>
                  <a:pt x="712" y="54"/>
                </a:lnTo>
                <a:lnTo>
                  <a:pt x="706" y="62"/>
                </a:lnTo>
                <a:lnTo>
                  <a:pt x="704" y="72"/>
                </a:lnTo>
                <a:lnTo>
                  <a:pt x="702" y="84"/>
                </a:lnTo>
                <a:lnTo>
                  <a:pt x="704" y="96"/>
                </a:lnTo>
                <a:lnTo>
                  <a:pt x="706" y="104"/>
                </a:lnTo>
                <a:lnTo>
                  <a:pt x="710" y="112"/>
                </a:lnTo>
                <a:lnTo>
                  <a:pt x="716" y="120"/>
                </a:lnTo>
                <a:lnTo>
                  <a:pt x="728" y="130"/>
                </a:lnTo>
                <a:lnTo>
                  <a:pt x="742" y="138"/>
                </a:lnTo>
                <a:lnTo>
                  <a:pt x="758" y="146"/>
                </a:lnTo>
                <a:lnTo>
                  <a:pt x="770" y="158"/>
                </a:lnTo>
                <a:lnTo>
                  <a:pt x="776" y="164"/>
                </a:lnTo>
                <a:lnTo>
                  <a:pt x="778" y="172"/>
                </a:lnTo>
                <a:lnTo>
                  <a:pt x="782" y="182"/>
                </a:lnTo>
                <a:lnTo>
                  <a:pt x="782" y="194"/>
                </a:lnTo>
                <a:lnTo>
                  <a:pt x="780" y="202"/>
                </a:lnTo>
                <a:lnTo>
                  <a:pt x="774" y="212"/>
                </a:lnTo>
                <a:lnTo>
                  <a:pt x="766" y="218"/>
                </a:lnTo>
                <a:lnTo>
                  <a:pt x="756" y="224"/>
                </a:lnTo>
                <a:lnTo>
                  <a:pt x="734" y="236"/>
                </a:lnTo>
                <a:lnTo>
                  <a:pt x="712" y="242"/>
                </a:lnTo>
                <a:lnTo>
                  <a:pt x="446" y="238"/>
                </a:lnTo>
                <a:lnTo>
                  <a:pt x="306" y="484"/>
                </a:lnTo>
                <a:lnTo>
                  <a:pt x="288" y="500"/>
                </a:lnTo>
                <a:lnTo>
                  <a:pt x="268" y="514"/>
                </a:lnTo>
                <a:lnTo>
                  <a:pt x="258" y="518"/>
                </a:lnTo>
                <a:lnTo>
                  <a:pt x="248" y="522"/>
                </a:lnTo>
                <a:lnTo>
                  <a:pt x="238" y="522"/>
                </a:lnTo>
                <a:lnTo>
                  <a:pt x="230" y="520"/>
                </a:lnTo>
                <a:lnTo>
                  <a:pt x="220" y="514"/>
                </a:lnTo>
                <a:lnTo>
                  <a:pt x="212" y="506"/>
                </a:lnTo>
                <a:lnTo>
                  <a:pt x="208" y="498"/>
                </a:lnTo>
                <a:lnTo>
                  <a:pt x="204" y="490"/>
                </a:lnTo>
                <a:lnTo>
                  <a:pt x="200" y="474"/>
                </a:lnTo>
                <a:lnTo>
                  <a:pt x="200" y="458"/>
                </a:lnTo>
                <a:lnTo>
                  <a:pt x="200" y="442"/>
                </a:lnTo>
                <a:lnTo>
                  <a:pt x="198" y="424"/>
                </a:lnTo>
                <a:lnTo>
                  <a:pt x="196" y="416"/>
                </a:lnTo>
                <a:lnTo>
                  <a:pt x="190" y="410"/>
                </a:lnTo>
                <a:lnTo>
                  <a:pt x="184" y="402"/>
                </a:lnTo>
                <a:lnTo>
                  <a:pt x="174" y="396"/>
                </a:lnTo>
                <a:lnTo>
                  <a:pt x="164" y="390"/>
                </a:lnTo>
                <a:lnTo>
                  <a:pt x="154" y="388"/>
                </a:lnTo>
                <a:lnTo>
                  <a:pt x="142" y="388"/>
                </a:lnTo>
                <a:lnTo>
                  <a:pt x="132" y="390"/>
                </a:lnTo>
                <a:lnTo>
                  <a:pt x="122" y="392"/>
                </a:lnTo>
                <a:lnTo>
                  <a:pt x="110" y="398"/>
                </a:lnTo>
                <a:lnTo>
                  <a:pt x="90" y="410"/>
                </a:lnTo>
                <a:lnTo>
                  <a:pt x="70" y="426"/>
                </a:lnTo>
                <a:lnTo>
                  <a:pt x="54" y="444"/>
                </a:lnTo>
                <a:lnTo>
                  <a:pt x="40" y="462"/>
                </a:lnTo>
                <a:lnTo>
                  <a:pt x="30" y="478"/>
                </a:lnTo>
                <a:lnTo>
                  <a:pt x="20" y="496"/>
                </a:lnTo>
                <a:lnTo>
                  <a:pt x="12" y="516"/>
                </a:lnTo>
                <a:lnTo>
                  <a:pt x="4" y="540"/>
                </a:lnTo>
                <a:lnTo>
                  <a:pt x="0" y="566"/>
                </a:lnTo>
                <a:lnTo>
                  <a:pt x="0" y="590"/>
                </a:lnTo>
                <a:lnTo>
                  <a:pt x="2" y="602"/>
                </a:lnTo>
                <a:lnTo>
                  <a:pt x="4" y="612"/>
                </a:lnTo>
                <a:lnTo>
                  <a:pt x="8" y="622"/>
                </a:lnTo>
                <a:lnTo>
                  <a:pt x="14" y="630"/>
                </a:lnTo>
                <a:lnTo>
                  <a:pt x="20" y="638"/>
                </a:lnTo>
                <a:lnTo>
                  <a:pt x="30" y="644"/>
                </a:lnTo>
                <a:lnTo>
                  <a:pt x="40" y="650"/>
                </a:lnTo>
                <a:lnTo>
                  <a:pt x="50" y="652"/>
                </a:lnTo>
                <a:lnTo>
                  <a:pt x="58" y="652"/>
                </a:lnTo>
                <a:lnTo>
                  <a:pt x="68" y="652"/>
                </a:lnTo>
                <a:lnTo>
                  <a:pt x="82" y="646"/>
                </a:lnTo>
                <a:lnTo>
                  <a:pt x="98" y="638"/>
                </a:lnTo>
                <a:lnTo>
                  <a:pt x="112" y="628"/>
                </a:lnTo>
                <a:lnTo>
                  <a:pt x="128" y="624"/>
                </a:lnTo>
                <a:lnTo>
                  <a:pt x="136" y="622"/>
                </a:lnTo>
                <a:lnTo>
                  <a:pt x="144" y="622"/>
                </a:lnTo>
                <a:lnTo>
                  <a:pt x="154" y="626"/>
                </a:lnTo>
                <a:lnTo>
                  <a:pt x="166" y="630"/>
                </a:lnTo>
                <a:lnTo>
                  <a:pt x="172" y="636"/>
                </a:lnTo>
                <a:lnTo>
                  <a:pt x="176" y="646"/>
                </a:lnTo>
                <a:lnTo>
                  <a:pt x="178" y="656"/>
                </a:lnTo>
                <a:lnTo>
                  <a:pt x="180" y="668"/>
                </a:lnTo>
                <a:lnTo>
                  <a:pt x="176" y="692"/>
                </a:lnTo>
                <a:lnTo>
                  <a:pt x="172" y="714"/>
                </a:lnTo>
                <a:lnTo>
                  <a:pt x="48" y="928"/>
                </a:lnTo>
                <a:lnTo>
                  <a:pt x="178" y="1152"/>
                </a:lnTo>
                <a:lnTo>
                  <a:pt x="184" y="1174"/>
                </a:lnTo>
                <a:lnTo>
                  <a:pt x="186" y="1200"/>
                </a:lnTo>
                <a:lnTo>
                  <a:pt x="186" y="1212"/>
                </a:lnTo>
                <a:lnTo>
                  <a:pt x="184" y="1222"/>
                </a:lnTo>
                <a:lnTo>
                  <a:pt x="178" y="1230"/>
                </a:lnTo>
                <a:lnTo>
                  <a:pt x="172" y="1236"/>
                </a:lnTo>
                <a:lnTo>
                  <a:pt x="162" y="1242"/>
                </a:lnTo>
                <a:lnTo>
                  <a:pt x="152" y="1244"/>
                </a:lnTo>
                <a:lnTo>
                  <a:pt x="142" y="1246"/>
                </a:lnTo>
                <a:lnTo>
                  <a:pt x="134" y="1244"/>
                </a:lnTo>
                <a:lnTo>
                  <a:pt x="118" y="1238"/>
                </a:lnTo>
                <a:lnTo>
                  <a:pt x="104" y="1230"/>
                </a:lnTo>
                <a:lnTo>
                  <a:pt x="90" y="1222"/>
                </a:lnTo>
                <a:lnTo>
                  <a:pt x="74" y="1216"/>
                </a:lnTo>
                <a:lnTo>
                  <a:pt x="66" y="1214"/>
                </a:lnTo>
                <a:lnTo>
                  <a:pt x="56" y="1216"/>
                </a:lnTo>
                <a:lnTo>
                  <a:pt x="48" y="1218"/>
                </a:lnTo>
                <a:lnTo>
                  <a:pt x="36" y="1222"/>
                </a:lnTo>
                <a:lnTo>
                  <a:pt x="28" y="1228"/>
                </a:lnTo>
                <a:lnTo>
                  <a:pt x="20" y="1236"/>
                </a:lnTo>
                <a:lnTo>
                  <a:pt x="14" y="1246"/>
                </a:lnTo>
                <a:lnTo>
                  <a:pt x="10" y="1256"/>
                </a:lnTo>
                <a:lnTo>
                  <a:pt x="8" y="1266"/>
                </a:lnTo>
                <a:lnTo>
                  <a:pt x="6" y="1278"/>
                </a:lnTo>
                <a:lnTo>
                  <a:pt x="6" y="1302"/>
                </a:lnTo>
                <a:lnTo>
                  <a:pt x="12" y="1328"/>
                </a:lnTo>
                <a:lnTo>
                  <a:pt x="18" y="1350"/>
                </a:lnTo>
                <a:lnTo>
                  <a:pt x="26" y="1372"/>
                </a:lnTo>
                <a:lnTo>
                  <a:pt x="36" y="1390"/>
                </a:lnTo>
                <a:lnTo>
                  <a:pt x="46" y="1406"/>
                </a:lnTo>
                <a:lnTo>
                  <a:pt x="60" y="1424"/>
                </a:lnTo>
                <a:lnTo>
                  <a:pt x="78" y="1442"/>
                </a:lnTo>
                <a:lnTo>
                  <a:pt x="96" y="1458"/>
                </a:lnTo>
                <a:lnTo>
                  <a:pt x="118" y="1470"/>
                </a:lnTo>
                <a:lnTo>
                  <a:pt x="128" y="1474"/>
                </a:lnTo>
                <a:lnTo>
                  <a:pt x="138" y="1478"/>
                </a:lnTo>
                <a:lnTo>
                  <a:pt x="150" y="1480"/>
                </a:lnTo>
                <a:lnTo>
                  <a:pt x="160" y="1480"/>
                </a:lnTo>
                <a:lnTo>
                  <a:pt x="170" y="1476"/>
                </a:lnTo>
                <a:lnTo>
                  <a:pt x="180" y="1472"/>
                </a:lnTo>
                <a:lnTo>
                  <a:pt x="190" y="1466"/>
                </a:lnTo>
                <a:lnTo>
                  <a:pt x="196" y="1458"/>
                </a:lnTo>
                <a:lnTo>
                  <a:pt x="202" y="1450"/>
                </a:lnTo>
                <a:lnTo>
                  <a:pt x="204" y="1442"/>
                </a:lnTo>
                <a:lnTo>
                  <a:pt x="208" y="1426"/>
                </a:lnTo>
                <a:lnTo>
                  <a:pt x="208" y="1410"/>
                </a:lnTo>
                <a:lnTo>
                  <a:pt x="208" y="1392"/>
                </a:lnTo>
                <a:lnTo>
                  <a:pt x="210" y="1376"/>
                </a:lnTo>
                <a:lnTo>
                  <a:pt x="214" y="1368"/>
                </a:lnTo>
                <a:lnTo>
                  <a:pt x="218" y="1362"/>
                </a:lnTo>
                <a:lnTo>
                  <a:pt x="226" y="1354"/>
                </a:lnTo>
                <a:lnTo>
                  <a:pt x="236" y="1348"/>
                </a:lnTo>
                <a:lnTo>
                  <a:pt x="244" y="1344"/>
                </a:lnTo>
                <a:lnTo>
                  <a:pt x="254" y="1346"/>
                </a:lnTo>
                <a:lnTo>
                  <a:pt x="264" y="1348"/>
                </a:lnTo>
                <a:lnTo>
                  <a:pt x="276" y="1354"/>
                </a:lnTo>
                <a:lnTo>
                  <a:pt x="296" y="1368"/>
                </a:lnTo>
                <a:lnTo>
                  <a:pt x="312" y="1384"/>
                </a:lnTo>
                <a:lnTo>
                  <a:pt x="448" y="1620"/>
                </a:lnTo>
                <a:lnTo>
                  <a:pt x="712" y="1620"/>
                </a:lnTo>
                <a:lnTo>
                  <a:pt x="734" y="1628"/>
                </a:lnTo>
                <a:lnTo>
                  <a:pt x="756" y="1638"/>
                </a:lnTo>
                <a:lnTo>
                  <a:pt x="766" y="1644"/>
                </a:lnTo>
                <a:lnTo>
                  <a:pt x="774" y="1652"/>
                </a:lnTo>
                <a:lnTo>
                  <a:pt x="780" y="1660"/>
                </a:lnTo>
                <a:lnTo>
                  <a:pt x="782" y="1668"/>
                </a:lnTo>
                <a:lnTo>
                  <a:pt x="782" y="1680"/>
                </a:lnTo>
                <a:lnTo>
                  <a:pt x="778" y="1690"/>
                </a:lnTo>
                <a:lnTo>
                  <a:pt x="776" y="1698"/>
                </a:lnTo>
                <a:lnTo>
                  <a:pt x="770" y="1704"/>
                </a:lnTo>
                <a:lnTo>
                  <a:pt x="758" y="1716"/>
                </a:lnTo>
                <a:lnTo>
                  <a:pt x="742" y="1724"/>
                </a:lnTo>
                <a:lnTo>
                  <a:pt x="728" y="1732"/>
                </a:lnTo>
                <a:lnTo>
                  <a:pt x="716" y="1742"/>
                </a:lnTo>
                <a:lnTo>
                  <a:pt x="710" y="1750"/>
                </a:lnTo>
                <a:lnTo>
                  <a:pt x="706" y="1758"/>
                </a:lnTo>
                <a:lnTo>
                  <a:pt x="704" y="1766"/>
                </a:lnTo>
                <a:lnTo>
                  <a:pt x="702" y="1778"/>
                </a:lnTo>
                <a:lnTo>
                  <a:pt x="704" y="1790"/>
                </a:lnTo>
                <a:lnTo>
                  <a:pt x="706" y="1800"/>
                </a:lnTo>
                <a:lnTo>
                  <a:pt x="712" y="1810"/>
                </a:lnTo>
                <a:lnTo>
                  <a:pt x="718" y="1818"/>
                </a:lnTo>
                <a:lnTo>
                  <a:pt x="726" y="1826"/>
                </a:lnTo>
                <a:lnTo>
                  <a:pt x="736" y="1832"/>
                </a:lnTo>
                <a:lnTo>
                  <a:pt x="756" y="1844"/>
                </a:lnTo>
                <a:lnTo>
                  <a:pt x="780" y="1852"/>
                </a:lnTo>
                <a:lnTo>
                  <a:pt x="804" y="1858"/>
                </a:lnTo>
                <a:lnTo>
                  <a:pt x="828" y="1862"/>
                </a:lnTo>
                <a:lnTo>
                  <a:pt x="846" y="1862"/>
                </a:lnTo>
                <a:lnTo>
                  <a:pt x="866" y="1862"/>
                </a:lnTo>
                <a:lnTo>
                  <a:pt x="888" y="1858"/>
                </a:lnTo>
                <a:lnTo>
                  <a:pt x="912" y="1852"/>
                </a:lnTo>
                <a:lnTo>
                  <a:pt x="936" y="1844"/>
                </a:lnTo>
                <a:lnTo>
                  <a:pt x="958" y="1832"/>
                </a:lnTo>
                <a:lnTo>
                  <a:pt x="966" y="1826"/>
                </a:lnTo>
                <a:lnTo>
                  <a:pt x="974" y="1818"/>
                </a:lnTo>
                <a:lnTo>
                  <a:pt x="982" y="1810"/>
                </a:lnTo>
                <a:lnTo>
                  <a:pt x="986" y="1800"/>
                </a:lnTo>
                <a:lnTo>
                  <a:pt x="990" y="1790"/>
                </a:lnTo>
                <a:lnTo>
                  <a:pt x="990" y="1778"/>
                </a:lnTo>
                <a:lnTo>
                  <a:pt x="990" y="1766"/>
                </a:lnTo>
                <a:lnTo>
                  <a:pt x="986" y="1758"/>
                </a:lnTo>
                <a:lnTo>
                  <a:pt x="982" y="1750"/>
                </a:lnTo>
                <a:lnTo>
                  <a:pt x="978" y="1742"/>
                </a:lnTo>
                <a:lnTo>
                  <a:pt x="964" y="1732"/>
                </a:lnTo>
                <a:lnTo>
                  <a:pt x="950" y="1724"/>
                </a:lnTo>
                <a:lnTo>
                  <a:pt x="936" y="1716"/>
                </a:lnTo>
                <a:lnTo>
                  <a:pt x="922" y="1704"/>
                </a:lnTo>
                <a:lnTo>
                  <a:pt x="918" y="1698"/>
                </a:lnTo>
                <a:lnTo>
                  <a:pt x="914" y="1690"/>
                </a:lnTo>
                <a:lnTo>
                  <a:pt x="912" y="1680"/>
                </a:lnTo>
                <a:lnTo>
                  <a:pt x="910" y="1668"/>
                </a:lnTo>
                <a:lnTo>
                  <a:pt x="912" y="1660"/>
                </a:lnTo>
                <a:lnTo>
                  <a:pt x="918" y="1652"/>
                </a:lnTo>
                <a:lnTo>
                  <a:pt x="926" y="1644"/>
                </a:lnTo>
                <a:lnTo>
                  <a:pt x="936" y="1638"/>
                </a:lnTo>
                <a:lnTo>
                  <a:pt x="960" y="1628"/>
                </a:lnTo>
                <a:lnTo>
                  <a:pt x="982" y="1620"/>
                </a:lnTo>
                <a:lnTo>
                  <a:pt x="1248" y="1620"/>
                </a:lnTo>
                <a:lnTo>
                  <a:pt x="1386" y="1380"/>
                </a:lnTo>
                <a:lnTo>
                  <a:pt x="1402" y="1366"/>
                </a:lnTo>
                <a:lnTo>
                  <a:pt x="1420" y="1354"/>
                </a:lnTo>
                <a:lnTo>
                  <a:pt x="1430" y="1350"/>
                </a:lnTo>
                <a:lnTo>
                  <a:pt x="1440" y="1348"/>
                </a:lnTo>
                <a:lnTo>
                  <a:pt x="1448" y="1348"/>
                </a:lnTo>
                <a:lnTo>
                  <a:pt x="1456" y="1350"/>
                </a:lnTo>
                <a:lnTo>
                  <a:pt x="1464" y="1356"/>
                </a:lnTo>
                <a:lnTo>
                  <a:pt x="1472" y="1364"/>
                </a:lnTo>
                <a:lnTo>
                  <a:pt x="1478" y="1372"/>
                </a:lnTo>
                <a:lnTo>
                  <a:pt x="1480" y="1380"/>
                </a:lnTo>
                <a:lnTo>
                  <a:pt x="1484" y="1396"/>
                </a:lnTo>
                <a:lnTo>
                  <a:pt x="1484" y="1412"/>
                </a:lnTo>
                <a:lnTo>
                  <a:pt x="1484" y="1430"/>
                </a:lnTo>
                <a:lnTo>
                  <a:pt x="1486" y="1446"/>
                </a:lnTo>
                <a:lnTo>
                  <a:pt x="1490" y="1454"/>
                </a:lnTo>
                <a:lnTo>
                  <a:pt x="1494" y="1460"/>
                </a:lnTo>
                <a:lnTo>
                  <a:pt x="1502" y="1468"/>
                </a:lnTo>
                <a:lnTo>
                  <a:pt x="1510" y="1474"/>
                </a:lnTo>
                <a:lnTo>
                  <a:pt x="1520" y="1480"/>
                </a:lnTo>
                <a:lnTo>
                  <a:pt x="1530" y="1482"/>
                </a:lnTo>
                <a:lnTo>
                  <a:pt x="1542" y="1482"/>
                </a:lnTo>
                <a:lnTo>
                  <a:pt x="1552" y="1480"/>
                </a:lnTo>
                <a:lnTo>
                  <a:pt x="1564" y="1478"/>
                </a:lnTo>
                <a:lnTo>
                  <a:pt x="1574" y="1474"/>
                </a:lnTo>
                <a:lnTo>
                  <a:pt x="1594" y="1460"/>
                </a:lnTo>
                <a:lnTo>
                  <a:pt x="1614" y="1444"/>
                </a:lnTo>
                <a:lnTo>
                  <a:pt x="1630" y="1426"/>
                </a:lnTo>
                <a:lnTo>
                  <a:pt x="1644" y="1408"/>
                </a:lnTo>
                <a:lnTo>
                  <a:pt x="1656" y="1392"/>
                </a:lnTo>
                <a:lnTo>
                  <a:pt x="1664" y="1374"/>
                </a:lnTo>
                <a:lnTo>
                  <a:pt x="1672" y="1354"/>
                </a:lnTo>
                <a:lnTo>
                  <a:pt x="1680" y="1330"/>
                </a:lnTo>
                <a:lnTo>
                  <a:pt x="1684" y="1306"/>
                </a:lnTo>
                <a:lnTo>
                  <a:pt x="1684" y="1280"/>
                </a:lnTo>
                <a:lnTo>
                  <a:pt x="1684" y="1270"/>
                </a:lnTo>
                <a:lnTo>
                  <a:pt x="1680" y="1258"/>
                </a:lnTo>
                <a:lnTo>
                  <a:pt x="1676" y="1248"/>
                </a:lnTo>
                <a:lnTo>
                  <a:pt x="1670" y="1240"/>
                </a:lnTo>
                <a:lnTo>
                  <a:pt x="1664" y="1232"/>
                </a:lnTo>
                <a:lnTo>
                  <a:pt x="1654" y="1226"/>
                </a:lnTo>
                <a:lnTo>
                  <a:pt x="1644" y="1220"/>
                </a:lnTo>
                <a:lnTo>
                  <a:pt x="1634" y="1218"/>
                </a:lnTo>
                <a:lnTo>
                  <a:pt x="1626" y="1218"/>
                </a:lnTo>
                <a:lnTo>
                  <a:pt x="1618" y="1218"/>
                </a:lnTo>
                <a:lnTo>
                  <a:pt x="1602" y="1224"/>
                </a:lnTo>
                <a:lnTo>
                  <a:pt x="1588" y="1234"/>
                </a:lnTo>
                <a:lnTo>
                  <a:pt x="1572" y="1242"/>
                </a:lnTo>
                <a:lnTo>
                  <a:pt x="1558" y="1248"/>
                </a:lnTo>
                <a:lnTo>
                  <a:pt x="1548" y="1248"/>
                </a:lnTo>
                <a:lnTo>
                  <a:pt x="1540" y="1248"/>
                </a:lnTo>
                <a:lnTo>
                  <a:pt x="1530" y="1244"/>
                </a:lnTo>
                <a:lnTo>
                  <a:pt x="1520" y="1240"/>
                </a:lnTo>
                <a:lnTo>
                  <a:pt x="1514" y="1234"/>
                </a:lnTo>
                <a:lnTo>
                  <a:pt x="1508" y="1226"/>
                </a:lnTo>
                <a:lnTo>
                  <a:pt x="1506" y="1218"/>
                </a:lnTo>
                <a:lnTo>
                  <a:pt x="1506" y="1208"/>
                </a:lnTo>
                <a:lnTo>
                  <a:pt x="1506" y="1186"/>
                </a:lnTo>
                <a:lnTo>
                  <a:pt x="1510" y="1164"/>
                </a:lnTo>
                <a:lnTo>
                  <a:pt x="1648" y="928"/>
                </a:lnTo>
                <a:lnTo>
                  <a:pt x="1516" y="700"/>
                </a:lnTo>
                <a:lnTo>
                  <a:pt x="1512" y="678"/>
                </a:lnTo>
                <a:lnTo>
                  <a:pt x="1510" y="656"/>
                </a:lnTo>
                <a:lnTo>
                  <a:pt x="1510" y="644"/>
                </a:lnTo>
                <a:lnTo>
                  <a:pt x="1512" y="634"/>
                </a:lnTo>
                <a:lnTo>
                  <a:pt x="1518" y="626"/>
                </a:lnTo>
                <a:lnTo>
                  <a:pt x="1524" y="620"/>
                </a:lnTo>
                <a:lnTo>
                  <a:pt x="1534" y="616"/>
                </a:lnTo>
                <a:lnTo>
                  <a:pt x="1544" y="612"/>
                </a:lnTo>
                <a:lnTo>
                  <a:pt x="1552" y="612"/>
                </a:lnTo>
                <a:lnTo>
                  <a:pt x="1562" y="612"/>
                </a:lnTo>
                <a:lnTo>
                  <a:pt x="1576" y="618"/>
                </a:lnTo>
                <a:lnTo>
                  <a:pt x="1592" y="626"/>
                </a:lnTo>
                <a:lnTo>
                  <a:pt x="1606" y="636"/>
                </a:lnTo>
                <a:lnTo>
                  <a:pt x="1622" y="642"/>
                </a:lnTo>
                <a:lnTo>
                  <a:pt x="1630" y="642"/>
                </a:lnTo>
                <a:lnTo>
                  <a:pt x="1638" y="642"/>
                </a:lnTo>
                <a:lnTo>
                  <a:pt x="1648" y="640"/>
                </a:lnTo>
                <a:lnTo>
                  <a:pt x="1658" y="634"/>
                </a:lnTo>
                <a:lnTo>
                  <a:pt x="1668" y="628"/>
                </a:lnTo>
                <a:lnTo>
                  <a:pt x="1676" y="620"/>
                </a:lnTo>
                <a:lnTo>
                  <a:pt x="1682" y="612"/>
                </a:lnTo>
                <a:lnTo>
                  <a:pt x="1686" y="602"/>
                </a:lnTo>
                <a:lnTo>
                  <a:pt x="1688" y="590"/>
                </a:lnTo>
                <a:lnTo>
                  <a:pt x="1690" y="580"/>
                </a:lnTo>
                <a:lnTo>
                  <a:pt x="1688" y="554"/>
                </a:lnTo>
                <a:lnTo>
                  <a:pt x="1684" y="530"/>
                </a:lnTo>
                <a:lnTo>
                  <a:pt x="1678" y="506"/>
                </a:lnTo>
                <a:lnTo>
                  <a:pt x="1668" y="486"/>
                </a:lnTo>
                <a:lnTo>
                  <a:pt x="1660" y="468"/>
                </a:lnTo>
                <a:lnTo>
                  <a:pt x="1650" y="452"/>
                </a:lnTo>
                <a:lnTo>
                  <a:pt x="1636" y="434"/>
                </a:lnTo>
                <a:lnTo>
                  <a:pt x="1618" y="416"/>
                </a:lnTo>
                <a:lnTo>
                  <a:pt x="1598" y="400"/>
                </a:lnTo>
                <a:lnTo>
                  <a:pt x="1578" y="386"/>
                </a:lnTo>
                <a:lnTo>
                  <a:pt x="1568" y="382"/>
                </a:lnTo>
                <a:lnTo>
                  <a:pt x="1556" y="378"/>
                </a:lnTo>
                <a:lnTo>
                  <a:pt x="1546" y="378"/>
                </a:lnTo>
                <a:lnTo>
                  <a:pt x="1536" y="378"/>
                </a:lnTo>
                <a:lnTo>
                  <a:pt x="1524" y="380"/>
                </a:lnTo>
                <a:lnTo>
                  <a:pt x="1514" y="386"/>
                </a:lnTo>
                <a:lnTo>
                  <a:pt x="1506" y="392"/>
                </a:lnTo>
                <a:lnTo>
                  <a:pt x="1498" y="400"/>
                </a:lnTo>
                <a:lnTo>
                  <a:pt x="1494" y="406"/>
                </a:lnTo>
                <a:lnTo>
                  <a:pt x="1490" y="414"/>
                </a:lnTo>
                <a:lnTo>
                  <a:pt x="1488" y="430"/>
                </a:lnTo>
                <a:lnTo>
                  <a:pt x="1488" y="448"/>
                </a:lnTo>
                <a:lnTo>
                  <a:pt x="1488" y="464"/>
                </a:lnTo>
                <a:lnTo>
                  <a:pt x="1486" y="480"/>
                </a:lnTo>
                <a:lnTo>
                  <a:pt x="1482" y="488"/>
                </a:lnTo>
                <a:lnTo>
                  <a:pt x="1476" y="496"/>
                </a:lnTo>
                <a:lnTo>
                  <a:pt x="1470" y="502"/>
                </a:lnTo>
                <a:lnTo>
                  <a:pt x="1460" y="510"/>
                </a:lnTo>
                <a:lnTo>
                  <a:pt x="1452" y="512"/>
                </a:lnTo>
                <a:lnTo>
                  <a:pt x="1442" y="512"/>
                </a:lnTo>
                <a:lnTo>
                  <a:pt x="1432" y="510"/>
                </a:lnTo>
                <a:lnTo>
                  <a:pt x="1422" y="504"/>
                </a:lnTo>
                <a:lnTo>
                  <a:pt x="1404" y="490"/>
                </a:lnTo>
                <a:lnTo>
                  <a:pt x="1386" y="476"/>
                </a:lnTo>
                <a:lnTo>
                  <a:pt x="1246" y="236"/>
                </a:lnTo>
                <a:lnTo>
                  <a:pt x="982" y="242"/>
                </a:lnTo>
                <a:close/>
              </a:path>
            </a:pathLst>
          </a:custGeom>
          <a:noFill/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defTabSz="1828755" hangingPunct="1">
              <a:defRPr/>
            </a:pPr>
            <a:endParaRPr lang="en-GB" sz="3600" kern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227048" y="4094543"/>
            <a:ext cx="3994152" cy="3435350"/>
            <a:chOff x="4225926" y="2315543"/>
            <a:chExt cx="1997075" cy="1717675"/>
          </a:xfrm>
          <a:solidFill>
            <a:schemeClr val="bg1">
              <a:lumMod val="85000"/>
            </a:schemeClr>
          </a:solidFill>
        </p:grpSpPr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4225926" y="2315543"/>
              <a:ext cx="1997075" cy="1717675"/>
            </a:xfrm>
            <a:custGeom>
              <a:avLst/>
              <a:gdLst>
                <a:gd name="T0" fmla="*/ 859783 w 1612"/>
                <a:gd name="T1" fmla="*/ 1712718 h 1386"/>
                <a:gd name="T2" fmla="*/ 879605 w 1612"/>
                <a:gd name="T3" fmla="*/ 1705282 h 1386"/>
                <a:gd name="T4" fmla="*/ 884561 w 1612"/>
                <a:gd name="T5" fmla="*/ 1702803 h 1386"/>
                <a:gd name="T6" fmla="*/ 891994 w 1612"/>
                <a:gd name="T7" fmla="*/ 1697846 h 1386"/>
                <a:gd name="T8" fmla="*/ 896949 w 1612"/>
                <a:gd name="T9" fmla="*/ 1695368 h 1386"/>
                <a:gd name="T10" fmla="*/ 904383 w 1612"/>
                <a:gd name="T11" fmla="*/ 1687932 h 1386"/>
                <a:gd name="T12" fmla="*/ 909338 w 1612"/>
                <a:gd name="T13" fmla="*/ 1685453 h 1386"/>
                <a:gd name="T14" fmla="*/ 911816 w 1612"/>
                <a:gd name="T15" fmla="*/ 1678017 h 1386"/>
                <a:gd name="T16" fmla="*/ 914294 w 1612"/>
                <a:gd name="T17" fmla="*/ 1675539 h 1386"/>
                <a:gd name="T18" fmla="*/ 916771 w 1612"/>
                <a:gd name="T19" fmla="*/ 1668103 h 1386"/>
                <a:gd name="T20" fmla="*/ 916771 w 1612"/>
                <a:gd name="T21" fmla="*/ 1663146 h 1386"/>
                <a:gd name="T22" fmla="*/ 887038 w 1612"/>
                <a:gd name="T23" fmla="*/ 1606138 h 1386"/>
                <a:gd name="T24" fmla="*/ 822617 w 1612"/>
                <a:gd name="T25" fmla="*/ 1554087 h 1386"/>
                <a:gd name="T26" fmla="*/ 817661 w 1612"/>
                <a:gd name="T27" fmla="*/ 1526822 h 1386"/>
                <a:gd name="T28" fmla="*/ 837483 w 1612"/>
                <a:gd name="T29" fmla="*/ 1479729 h 1386"/>
                <a:gd name="T30" fmla="*/ 944027 w 1612"/>
                <a:gd name="T31" fmla="*/ 1427678 h 1386"/>
                <a:gd name="T32" fmla="*/ 1048093 w 1612"/>
                <a:gd name="T33" fmla="*/ 1427678 h 1386"/>
                <a:gd name="T34" fmla="*/ 1154636 w 1612"/>
                <a:gd name="T35" fmla="*/ 1479729 h 1386"/>
                <a:gd name="T36" fmla="*/ 1174458 w 1612"/>
                <a:gd name="T37" fmla="*/ 1526822 h 1386"/>
                <a:gd name="T38" fmla="*/ 1169503 w 1612"/>
                <a:gd name="T39" fmla="*/ 1554087 h 1386"/>
                <a:gd name="T40" fmla="*/ 1107559 w 1612"/>
                <a:gd name="T41" fmla="*/ 1606138 h 1386"/>
                <a:gd name="T42" fmla="*/ 1075348 w 1612"/>
                <a:gd name="T43" fmla="*/ 1663146 h 1386"/>
                <a:gd name="T44" fmla="*/ 1075348 w 1612"/>
                <a:gd name="T45" fmla="*/ 1668103 h 1386"/>
                <a:gd name="T46" fmla="*/ 1077826 w 1612"/>
                <a:gd name="T47" fmla="*/ 1675539 h 1386"/>
                <a:gd name="T48" fmla="*/ 1080304 w 1612"/>
                <a:gd name="T49" fmla="*/ 1678017 h 1386"/>
                <a:gd name="T50" fmla="*/ 1085259 w 1612"/>
                <a:gd name="T51" fmla="*/ 1685453 h 1386"/>
                <a:gd name="T52" fmla="*/ 1087737 w 1612"/>
                <a:gd name="T53" fmla="*/ 1687932 h 1386"/>
                <a:gd name="T54" fmla="*/ 1095170 w 1612"/>
                <a:gd name="T55" fmla="*/ 1695368 h 1386"/>
                <a:gd name="T56" fmla="*/ 1100126 w 1612"/>
                <a:gd name="T57" fmla="*/ 1697846 h 1386"/>
                <a:gd name="T58" fmla="*/ 1107559 w 1612"/>
                <a:gd name="T59" fmla="*/ 1702803 h 1386"/>
                <a:gd name="T60" fmla="*/ 1112514 w 1612"/>
                <a:gd name="T61" fmla="*/ 1705282 h 1386"/>
                <a:gd name="T62" fmla="*/ 1132337 w 1612"/>
                <a:gd name="T63" fmla="*/ 1712718 h 1386"/>
                <a:gd name="T64" fmla="*/ 1637800 w 1612"/>
                <a:gd name="T65" fmla="*/ 1452464 h 1386"/>
                <a:gd name="T66" fmla="*/ 1642755 w 1612"/>
                <a:gd name="T67" fmla="*/ 1368191 h 1386"/>
                <a:gd name="T68" fmla="*/ 1603111 w 1612"/>
                <a:gd name="T69" fmla="*/ 1338448 h 1386"/>
                <a:gd name="T70" fmla="*/ 1526300 w 1612"/>
                <a:gd name="T71" fmla="*/ 1368191 h 1386"/>
                <a:gd name="T72" fmla="*/ 1461879 w 1612"/>
                <a:gd name="T73" fmla="*/ 1365713 h 1386"/>
                <a:gd name="T74" fmla="*/ 1429668 w 1612"/>
                <a:gd name="T75" fmla="*/ 1326055 h 1386"/>
                <a:gd name="T76" fmla="*/ 1439579 w 1612"/>
                <a:gd name="T77" fmla="*/ 1207082 h 1386"/>
                <a:gd name="T78" fmla="*/ 1491612 w 1612"/>
                <a:gd name="T79" fmla="*/ 1117852 h 1386"/>
                <a:gd name="T80" fmla="*/ 1588245 w 1612"/>
                <a:gd name="T81" fmla="*/ 1050930 h 1386"/>
                <a:gd name="T82" fmla="*/ 1640277 w 1612"/>
                <a:gd name="T83" fmla="*/ 1058365 h 1386"/>
                <a:gd name="T84" fmla="*/ 1672488 w 1612"/>
                <a:gd name="T85" fmla="*/ 1115373 h 1386"/>
                <a:gd name="T86" fmla="*/ 1687355 w 1612"/>
                <a:gd name="T87" fmla="*/ 1194689 h 1386"/>
                <a:gd name="T88" fmla="*/ 1731955 w 1612"/>
                <a:gd name="T89" fmla="*/ 1214518 h 1386"/>
                <a:gd name="T90" fmla="*/ 1979731 w 1612"/>
                <a:gd name="T91" fmla="*/ 862555 h 1386"/>
                <a:gd name="T92" fmla="*/ 1774077 w 1612"/>
                <a:gd name="T93" fmla="*/ 473414 h 1386"/>
                <a:gd name="T94" fmla="*/ 1791421 w 1612"/>
                <a:gd name="T95" fmla="*/ 423842 h 1386"/>
                <a:gd name="T96" fmla="*/ 1858320 w 1612"/>
                <a:gd name="T97" fmla="*/ 421363 h 1386"/>
                <a:gd name="T98" fmla="*/ 1935131 w 1612"/>
                <a:gd name="T99" fmla="*/ 451107 h 1386"/>
                <a:gd name="T100" fmla="*/ 1977253 w 1612"/>
                <a:gd name="T101" fmla="*/ 428799 h 1386"/>
                <a:gd name="T102" fmla="*/ 1997075 w 1612"/>
                <a:gd name="T103" fmla="*/ 366834 h 1386"/>
                <a:gd name="T104" fmla="*/ 1959909 w 1612"/>
                <a:gd name="T105" fmla="*/ 245382 h 1386"/>
                <a:gd name="T106" fmla="*/ 1858320 w 1612"/>
                <a:gd name="T107" fmla="*/ 143759 h 1386"/>
                <a:gd name="T108" fmla="*/ 1793899 w 1612"/>
                <a:gd name="T109" fmla="*/ 136323 h 1386"/>
                <a:gd name="T110" fmla="*/ 1754254 w 1612"/>
                <a:gd name="T111" fmla="*/ 171024 h 1386"/>
                <a:gd name="T112" fmla="*/ 1749299 w 1612"/>
                <a:gd name="T113" fmla="*/ 225553 h 1386"/>
                <a:gd name="T114" fmla="*/ 1724521 w 1612"/>
                <a:gd name="T115" fmla="*/ 289997 h 1386"/>
                <a:gd name="T116" fmla="*/ 1684877 w 1612"/>
                <a:gd name="T117" fmla="*/ 297433 h 1386"/>
                <a:gd name="T118" fmla="*/ 49555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4699531" y="2749381"/>
              <a:ext cx="1073150" cy="6001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1828755" hangingPunct="1">
                <a:defRPr/>
              </a:pPr>
              <a:r>
                <a:rPr lang="en-US" altLang="en-US" sz="3600" b="1" kern="1200" dirty="0">
                  <a:solidFill>
                    <a:srgbClr val="000000"/>
                  </a:solidFill>
                </a:rPr>
                <a:t>Patient index</a:t>
              </a:r>
              <a:endParaRPr lang="en-GB" altLang="en-US" sz="3600" b="1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3228965" y="6950728"/>
            <a:ext cx="4003674" cy="4010027"/>
            <a:chOff x="3513593" y="4218177"/>
            <a:chExt cx="2001837" cy="2005013"/>
          </a:xfrm>
        </p:grpSpPr>
        <p:sp>
          <p:nvSpPr>
            <p:cNvPr id="13316" name="Freeform 4"/>
            <p:cNvSpPr>
              <a:spLocks/>
            </p:cNvSpPr>
            <p:nvPr/>
          </p:nvSpPr>
          <p:spPr bwMode="auto">
            <a:xfrm>
              <a:off x="3513593" y="4218177"/>
              <a:ext cx="2001837" cy="2005013"/>
            </a:xfrm>
            <a:custGeom>
              <a:avLst/>
              <a:gdLst>
                <a:gd name="T0" fmla="*/ 1682237 w 1616"/>
                <a:gd name="T1" fmla="*/ 1724956 h 1618"/>
                <a:gd name="T2" fmla="*/ 1729310 w 1616"/>
                <a:gd name="T3" fmla="*/ 1732391 h 1618"/>
                <a:gd name="T4" fmla="*/ 1751607 w 1616"/>
                <a:gd name="T5" fmla="*/ 1799307 h 1618"/>
                <a:gd name="T6" fmla="*/ 1773905 w 1616"/>
                <a:gd name="T7" fmla="*/ 1868702 h 1618"/>
                <a:gd name="T8" fmla="*/ 1823455 w 1616"/>
                <a:gd name="T9" fmla="*/ 1886051 h 1618"/>
                <a:gd name="T10" fmla="*/ 1912646 w 1616"/>
                <a:gd name="T11" fmla="*/ 1838961 h 1618"/>
                <a:gd name="T12" fmla="*/ 1977062 w 1616"/>
                <a:gd name="T13" fmla="*/ 1754696 h 1618"/>
                <a:gd name="T14" fmla="*/ 1999359 w 1616"/>
                <a:gd name="T15" fmla="*/ 1623342 h 1618"/>
                <a:gd name="T16" fmla="*/ 1964674 w 1616"/>
                <a:gd name="T17" fmla="*/ 1568817 h 1618"/>
                <a:gd name="T18" fmla="*/ 1917601 w 1616"/>
                <a:gd name="T19" fmla="*/ 1561382 h 1618"/>
                <a:gd name="T20" fmla="*/ 1833366 w 1616"/>
                <a:gd name="T21" fmla="*/ 1596080 h 1618"/>
                <a:gd name="T22" fmla="*/ 1788770 w 1616"/>
                <a:gd name="T23" fmla="*/ 1578731 h 1618"/>
                <a:gd name="T24" fmla="*/ 1788770 w 1616"/>
                <a:gd name="T25" fmla="*/ 1484552 h 1618"/>
                <a:gd name="T26" fmla="*/ 1811068 w 1616"/>
                <a:gd name="T27" fmla="*/ 859999 h 1618"/>
                <a:gd name="T28" fmla="*/ 1726832 w 1616"/>
                <a:gd name="T29" fmla="*/ 810432 h 1618"/>
                <a:gd name="T30" fmla="*/ 1689669 w 1616"/>
                <a:gd name="T31" fmla="*/ 840172 h 1618"/>
                <a:gd name="T32" fmla="*/ 1677282 w 1616"/>
                <a:gd name="T33" fmla="*/ 931873 h 1618"/>
                <a:gd name="T34" fmla="*/ 1647551 w 1616"/>
                <a:gd name="T35" fmla="*/ 969048 h 1618"/>
                <a:gd name="T36" fmla="*/ 1583136 w 1616"/>
                <a:gd name="T37" fmla="*/ 971527 h 1618"/>
                <a:gd name="T38" fmla="*/ 1481558 w 1616"/>
                <a:gd name="T39" fmla="*/ 887262 h 1618"/>
                <a:gd name="T40" fmla="*/ 1439440 w 1616"/>
                <a:gd name="T41" fmla="*/ 790605 h 1618"/>
                <a:gd name="T42" fmla="*/ 1441917 w 1616"/>
                <a:gd name="T43" fmla="*/ 688991 h 1618"/>
                <a:gd name="T44" fmla="*/ 1484035 w 1616"/>
                <a:gd name="T45" fmla="*/ 654293 h 1618"/>
                <a:gd name="T46" fmla="*/ 1553406 w 1616"/>
                <a:gd name="T47" fmla="*/ 669164 h 1618"/>
                <a:gd name="T48" fmla="*/ 1625254 w 1616"/>
                <a:gd name="T49" fmla="*/ 684034 h 1618"/>
                <a:gd name="T50" fmla="*/ 1654984 w 1616"/>
                <a:gd name="T51" fmla="*/ 646858 h 1618"/>
                <a:gd name="T52" fmla="*/ 1484035 w 1616"/>
                <a:gd name="T53" fmla="*/ 294928 h 1618"/>
                <a:gd name="T54" fmla="*/ 1117362 w 1616"/>
                <a:gd name="T55" fmla="*/ 285014 h 1618"/>
                <a:gd name="T56" fmla="*/ 1109929 w 1616"/>
                <a:gd name="T57" fmla="*/ 280057 h 1618"/>
                <a:gd name="T58" fmla="*/ 1102497 w 1616"/>
                <a:gd name="T59" fmla="*/ 277579 h 1618"/>
                <a:gd name="T60" fmla="*/ 1097542 w 1616"/>
                <a:gd name="T61" fmla="*/ 272622 h 1618"/>
                <a:gd name="T62" fmla="*/ 1090109 w 1616"/>
                <a:gd name="T63" fmla="*/ 267666 h 1618"/>
                <a:gd name="T64" fmla="*/ 1085154 w 1616"/>
                <a:gd name="T65" fmla="*/ 262709 h 1618"/>
                <a:gd name="T66" fmla="*/ 1082677 w 1616"/>
                <a:gd name="T67" fmla="*/ 257752 h 1618"/>
                <a:gd name="T68" fmla="*/ 1080199 w 1616"/>
                <a:gd name="T69" fmla="*/ 255274 h 1618"/>
                <a:gd name="T70" fmla="*/ 1075244 w 1616"/>
                <a:gd name="T71" fmla="*/ 247838 h 1618"/>
                <a:gd name="T72" fmla="*/ 1075244 w 1616"/>
                <a:gd name="T73" fmla="*/ 240403 h 1618"/>
                <a:gd name="T74" fmla="*/ 1075244 w 1616"/>
                <a:gd name="T75" fmla="*/ 240403 h 1618"/>
                <a:gd name="T76" fmla="*/ 1107452 w 1616"/>
                <a:gd name="T77" fmla="*/ 183400 h 1618"/>
                <a:gd name="T78" fmla="*/ 1169390 w 1616"/>
                <a:gd name="T79" fmla="*/ 131354 h 1618"/>
                <a:gd name="T80" fmla="*/ 1169390 w 1616"/>
                <a:gd name="T81" fmla="*/ 79308 h 1618"/>
                <a:gd name="T82" fmla="*/ 1107452 w 1616"/>
                <a:gd name="T83" fmla="*/ 22305 h 1618"/>
                <a:gd name="T84" fmla="*/ 995963 w 1616"/>
                <a:gd name="T85" fmla="*/ 0 h 1618"/>
                <a:gd name="T86" fmla="*/ 859700 w 1616"/>
                <a:gd name="T87" fmla="*/ 37176 h 1618"/>
                <a:gd name="T88" fmla="*/ 820059 w 1616"/>
                <a:gd name="T89" fmla="*/ 91700 h 1618"/>
                <a:gd name="T90" fmla="*/ 827492 w 1616"/>
                <a:gd name="T91" fmla="*/ 141268 h 1618"/>
                <a:gd name="T92" fmla="*/ 901818 w 1616"/>
                <a:gd name="T93" fmla="*/ 195792 h 1618"/>
                <a:gd name="T94" fmla="*/ 916683 w 1616"/>
                <a:gd name="T95" fmla="*/ 240403 h 1618"/>
                <a:gd name="T96" fmla="*/ 916683 w 1616"/>
                <a:gd name="T97" fmla="*/ 240403 h 1618"/>
                <a:gd name="T98" fmla="*/ 916683 w 1616"/>
                <a:gd name="T99" fmla="*/ 250317 h 1618"/>
                <a:gd name="T100" fmla="*/ 914205 w 1616"/>
                <a:gd name="T101" fmla="*/ 255274 h 1618"/>
                <a:gd name="T102" fmla="*/ 909250 w 1616"/>
                <a:gd name="T103" fmla="*/ 260230 h 1618"/>
                <a:gd name="T104" fmla="*/ 906773 w 1616"/>
                <a:gd name="T105" fmla="*/ 262709 h 1618"/>
                <a:gd name="T106" fmla="*/ 899340 w 1616"/>
                <a:gd name="T107" fmla="*/ 270144 h 1618"/>
                <a:gd name="T108" fmla="*/ 894385 w 1616"/>
                <a:gd name="T109" fmla="*/ 272622 h 1618"/>
                <a:gd name="T110" fmla="*/ 886953 w 1616"/>
                <a:gd name="T111" fmla="*/ 277579 h 1618"/>
                <a:gd name="T112" fmla="*/ 881997 w 1616"/>
                <a:gd name="T113" fmla="*/ 280057 h 1618"/>
                <a:gd name="T114" fmla="*/ 874565 w 1616"/>
                <a:gd name="T115" fmla="*/ 285014 h 1618"/>
                <a:gd name="T116" fmla="*/ 0 w 1616"/>
                <a:gd name="T117" fmla="*/ 1147492 h 1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rgbClr val="50EC20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715204" y="5172264"/>
              <a:ext cx="1466850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1828755" hangingPunct="1">
                <a:defRPr/>
              </a:pPr>
              <a:endParaRPr lang="en-GB" altLang="en-US" sz="3600" b="1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201376" y="9296696"/>
            <a:ext cx="4041774" cy="3435350"/>
            <a:chOff x="6386514" y="4900614"/>
            <a:chExt cx="2020887" cy="1717675"/>
          </a:xfrm>
          <a:solidFill>
            <a:schemeClr val="bg1">
              <a:lumMod val="85000"/>
            </a:schemeClr>
          </a:solidFill>
        </p:grpSpPr>
        <p:sp>
          <p:nvSpPr>
            <p:cNvPr id="13315" name="Freeform 3"/>
            <p:cNvSpPr>
              <a:spLocks/>
            </p:cNvSpPr>
            <p:nvPr/>
          </p:nvSpPr>
          <p:spPr bwMode="auto">
            <a:xfrm>
              <a:off x="6386514" y="4900614"/>
              <a:ext cx="2020887" cy="1717675"/>
            </a:xfrm>
            <a:custGeom>
              <a:avLst/>
              <a:gdLst>
                <a:gd name="T0" fmla="*/ 1983738 w 1632"/>
                <a:gd name="T1" fmla="*/ 473414 h 1386"/>
                <a:gd name="T2" fmla="*/ 2010981 w 1632"/>
                <a:gd name="T3" fmla="*/ 446149 h 1386"/>
                <a:gd name="T4" fmla="*/ 2020887 w 1632"/>
                <a:gd name="T5" fmla="*/ 374270 h 1386"/>
                <a:gd name="T6" fmla="*/ 1983738 w 1632"/>
                <a:gd name="T7" fmla="*/ 267690 h 1386"/>
                <a:gd name="T8" fmla="*/ 1944113 w 1632"/>
                <a:gd name="T9" fmla="*/ 213160 h 1386"/>
                <a:gd name="T10" fmla="*/ 1862386 w 1632"/>
                <a:gd name="T11" fmla="*/ 158631 h 1386"/>
                <a:gd name="T12" fmla="*/ 1825237 w 1632"/>
                <a:gd name="T13" fmla="*/ 158631 h 1386"/>
                <a:gd name="T14" fmla="*/ 1788089 w 1632"/>
                <a:gd name="T15" fmla="*/ 183417 h 1386"/>
                <a:gd name="T16" fmla="*/ 1775706 w 1632"/>
                <a:gd name="T17" fmla="*/ 242904 h 1386"/>
                <a:gd name="T18" fmla="*/ 1760846 w 1632"/>
                <a:gd name="T19" fmla="*/ 302390 h 1386"/>
                <a:gd name="T20" fmla="*/ 1733604 w 1632"/>
                <a:gd name="T21" fmla="*/ 322219 h 1386"/>
                <a:gd name="T22" fmla="*/ 1703885 w 1632"/>
                <a:gd name="T23" fmla="*/ 319740 h 1386"/>
                <a:gd name="T24" fmla="*/ 1485946 w 1632"/>
                <a:gd name="T25" fmla="*/ 0 h 1386"/>
                <a:gd name="T26" fmla="*/ 1102077 w 1632"/>
                <a:gd name="T27" fmla="*/ 22307 h 1386"/>
                <a:gd name="T28" fmla="*/ 1069881 w 1632"/>
                <a:gd name="T29" fmla="*/ 59487 h 1386"/>
                <a:gd name="T30" fmla="*/ 1079788 w 1632"/>
                <a:gd name="T31" fmla="*/ 96666 h 1386"/>
                <a:gd name="T32" fmla="*/ 1136749 w 1632"/>
                <a:gd name="T33" fmla="*/ 138802 h 1386"/>
                <a:gd name="T34" fmla="*/ 1168944 w 1632"/>
                <a:gd name="T35" fmla="*/ 180938 h 1386"/>
                <a:gd name="T36" fmla="*/ 1163991 w 1632"/>
                <a:gd name="T37" fmla="*/ 223075 h 1386"/>
                <a:gd name="T38" fmla="*/ 1129319 w 1632"/>
                <a:gd name="T39" fmla="*/ 262732 h 1386"/>
                <a:gd name="T40" fmla="*/ 1015397 w 1632"/>
                <a:gd name="T41" fmla="*/ 299912 h 1386"/>
                <a:gd name="T42" fmla="*/ 938623 w 1632"/>
                <a:gd name="T43" fmla="*/ 294954 h 1386"/>
                <a:gd name="T44" fmla="*/ 842036 w 1632"/>
                <a:gd name="T45" fmla="*/ 255297 h 1386"/>
                <a:gd name="T46" fmla="*/ 814794 w 1632"/>
                <a:gd name="T47" fmla="*/ 210682 h 1386"/>
                <a:gd name="T48" fmla="*/ 817270 w 1632"/>
                <a:gd name="T49" fmla="*/ 171024 h 1386"/>
                <a:gd name="T50" fmla="*/ 861849 w 1632"/>
                <a:gd name="T51" fmla="*/ 128888 h 1386"/>
                <a:gd name="T52" fmla="*/ 906427 w 1632"/>
                <a:gd name="T53" fmla="*/ 86751 h 1386"/>
                <a:gd name="T54" fmla="*/ 908904 w 1632"/>
                <a:gd name="T55" fmla="*/ 49572 h 1386"/>
                <a:gd name="T56" fmla="*/ 851943 w 1632"/>
                <a:gd name="T57" fmla="*/ 9914 h 1386"/>
                <a:gd name="T58" fmla="*/ 307096 w 1632"/>
                <a:gd name="T59" fmla="*/ 332133 h 1386"/>
                <a:gd name="T60" fmla="*/ 299666 w 1632"/>
                <a:gd name="T61" fmla="*/ 416406 h 1386"/>
                <a:gd name="T62" fmla="*/ 326908 w 1632"/>
                <a:gd name="T63" fmla="*/ 441192 h 1386"/>
                <a:gd name="T64" fmla="*/ 381393 w 1632"/>
                <a:gd name="T65" fmla="*/ 436235 h 1386"/>
                <a:gd name="T66" fmla="*/ 445784 w 1632"/>
                <a:gd name="T67" fmla="*/ 406492 h 1386"/>
                <a:gd name="T68" fmla="*/ 482933 w 1632"/>
                <a:gd name="T69" fmla="*/ 416406 h 1386"/>
                <a:gd name="T70" fmla="*/ 515128 w 1632"/>
                <a:gd name="T71" fmla="*/ 456064 h 1386"/>
                <a:gd name="T72" fmla="*/ 512651 w 1632"/>
                <a:gd name="T73" fmla="*/ 545294 h 1386"/>
                <a:gd name="T74" fmla="*/ 482933 w 1632"/>
                <a:gd name="T75" fmla="*/ 622130 h 1386"/>
                <a:gd name="T76" fmla="*/ 408635 w 1632"/>
                <a:gd name="T77" fmla="*/ 706403 h 1386"/>
                <a:gd name="T78" fmla="*/ 341768 w 1632"/>
                <a:gd name="T79" fmla="*/ 733668 h 1386"/>
                <a:gd name="T80" fmla="*/ 304619 w 1632"/>
                <a:gd name="T81" fmla="*/ 726232 h 1386"/>
                <a:gd name="T82" fmla="*/ 274900 w 1632"/>
                <a:gd name="T83" fmla="*/ 689053 h 1386"/>
                <a:gd name="T84" fmla="*/ 267470 w 1632"/>
                <a:gd name="T85" fmla="*/ 607259 h 1386"/>
                <a:gd name="T86" fmla="*/ 235275 w 1632"/>
                <a:gd name="T87" fmla="*/ 570080 h 1386"/>
                <a:gd name="T88" fmla="*/ 200603 w 1632"/>
                <a:gd name="T89" fmla="*/ 572558 h 1386"/>
                <a:gd name="T90" fmla="*/ 4953 w 1632"/>
                <a:gd name="T91" fmla="*/ 852641 h 1386"/>
                <a:gd name="T92" fmla="*/ 1485946 w 1632"/>
                <a:gd name="T93" fmla="*/ 1717675 h 1386"/>
                <a:gd name="T94" fmla="*/ 1805425 w 1632"/>
                <a:gd name="T95" fmla="*/ 555208 h 1386"/>
                <a:gd name="T96" fmla="*/ 1802948 w 1632"/>
                <a:gd name="T97" fmla="*/ 473414 h 1386"/>
                <a:gd name="T98" fmla="*/ 1835144 w 1632"/>
                <a:gd name="T99" fmla="*/ 448628 h 1386"/>
                <a:gd name="T100" fmla="*/ 1879722 w 1632"/>
                <a:gd name="T101" fmla="*/ 451107 h 1386"/>
                <a:gd name="T102" fmla="*/ 1951543 w 1632"/>
                <a:gd name="T103" fmla="*/ 483328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6981343" y="5503699"/>
              <a:ext cx="1111896" cy="6001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1828755" hangingPunct="1">
                <a:defRPr/>
              </a:pPr>
              <a:r>
                <a:rPr lang="en-GB" altLang="en-US" sz="3600" b="1" kern="1200" dirty="0">
                  <a:solidFill>
                    <a:srgbClr val="000000"/>
                  </a:solidFill>
                </a:rPr>
                <a:t>Health Connect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9164300" y="7564438"/>
            <a:ext cx="3962400" cy="3422651"/>
            <a:chOff x="7874000" y="4043364"/>
            <a:chExt cx="1981200" cy="1711325"/>
          </a:xfrm>
          <a:solidFill>
            <a:schemeClr val="bg1">
              <a:lumMod val="85000"/>
            </a:schemeClr>
          </a:solidFill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7874000" y="4043364"/>
              <a:ext cx="1981200" cy="1711325"/>
            </a:xfrm>
            <a:custGeom>
              <a:avLst/>
              <a:gdLst>
                <a:gd name="T0" fmla="*/ 1124331 w 1600"/>
                <a:gd name="T1" fmla="*/ 4953 h 1382"/>
                <a:gd name="T2" fmla="*/ 1104519 w 1600"/>
                <a:gd name="T3" fmla="*/ 12383 h 1382"/>
                <a:gd name="T4" fmla="*/ 1094613 w 1600"/>
                <a:gd name="T5" fmla="*/ 17336 h 1382"/>
                <a:gd name="T6" fmla="*/ 1084707 w 1600"/>
                <a:gd name="T7" fmla="*/ 22289 h 1382"/>
                <a:gd name="T8" fmla="*/ 1077278 w 1600"/>
                <a:gd name="T9" fmla="*/ 27243 h 1382"/>
                <a:gd name="T10" fmla="*/ 1067372 w 1600"/>
                <a:gd name="T11" fmla="*/ 34672 h 1382"/>
                <a:gd name="T12" fmla="*/ 1062419 w 1600"/>
                <a:gd name="T13" fmla="*/ 42102 h 1382"/>
                <a:gd name="T14" fmla="*/ 1059942 w 1600"/>
                <a:gd name="T15" fmla="*/ 49532 h 1382"/>
                <a:gd name="T16" fmla="*/ 1057466 w 1600"/>
                <a:gd name="T17" fmla="*/ 56962 h 1382"/>
                <a:gd name="T18" fmla="*/ 1059942 w 1600"/>
                <a:gd name="T19" fmla="*/ 71821 h 1382"/>
                <a:gd name="T20" fmla="*/ 1059942 w 1600"/>
                <a:gd name="T21" fmla="*/ 79251 h 1382"/>
                <a:gd name="T22" fmla="*/ 1072325 w 1600"/>
                <a:gd name="T23" fmla="*/ 101540 h 1382"/>
                <a:gd name="T24" fmla="*/ 1121855 w 1600"/>
                <a:gd name="T25" fmla="*/ 136213 h 1382"/>
                <a:gd name="T26" fmla="*/ 1131761 w 1600"/>
                <a:gd name="T27" fmla="*/ 141166 h 1382"/>
                <a:gd name="T28" fmla="*/ 1144143 w 1600"/>
                <a:gd name="T29" fmla="*/ 153549 h 1382"/>
                <a:gd name="T30" fmla="*/ 1149096 w 1600"/>
                <a:gd name="T31" fmla="*/ 160978 h 1382"/>
                <a:gd name="T32" fmla="*/ 1156526 w 1600"/>
                <a:gd name="T33" fmla="*/ 180791 h 1382"/>
                <a:gd name="T34" fmla="*/ 1156526 w 1600"/>
                <a:gd name="T35" fmla="*/ 193174 h 1382"/>
                <a:gd name="T36" fmla="*/ 1126808 w 1600"/>
                <a:gd name="T37" fmla="*/ 252612 h 1382"/>
                <a:gd name="T38" fmla="*/ 978218 w 1600"/>
                <a:gd name="T39" fmla="*/ 297191 h 1382"/>
                <a:gd name="T40" fmla="*/ 842010 w 1600"/>
                <a:gd name="T41" fmla="*/ 260042 h 1382"/>
                <a:gd name="T42" fmla="*/ 799910 w 1600"/>
                <a:gd name="T43" fmla="*/ 193174 h 1382"/>
                <a:gd name="T44" fmla="*/ 802386 w 1600"/>
                <a:gd name="T45" fmla="*/ 183268 h 1382"/>
                <a:gd name="T46" fmla="*/ 804863 w 1600"/>
                <a:gd name="T47" fmla="*/ 170885 h 1382"/>
                <a:gd name="T48" fmla="*/ 812292 w 1600"/>
                <a:gd name="T49" fmla="*/ 153549 h 1382"/>
                <a:gd name="T50" fmla="*/ 819722 w 1600"/>
                <a:gd name="T51" fmla="*/ 146119 h 1382"/>
                <a:gd name="T52" fmla="*/ 832104 w 1600"/>
                <a:gd name="T53" fmla="*/ 136213 h 1382"/>
                <a:gd name="T54" fmla="*/ 869252 w 1600"/>
                <a:gd name="T55" fmla="*/ 113923 h 1382"/>
                <a:gd name="T56" fmla="*/ 896493 w 1600"/>
                <a:gd name="T57" fmla="*/ 79251 h 1382"/>
                <a:gd name="T58" fmla="*/ 898970 w 1600"/>
                <a:gd name="T59" fmla="*/ 71821 h 1382"/>
                <a:gd name="T60" fmla="*/ 898970 w 1600"/>
                <a:gd name="T61" fmla="*/ 56962 h 1382"/>
                <a:gd name="T62" fmla="*/ 898970 w 1600"/>
                <a:gd name="T63" fmla="*/ 49532 h 1382"/>
                <a:gd name="T64" fmla="*/ 894017 w 1600"/>
                <a:gd name="T65" fmla="*/ 42102 h 1382"/>
                <a:gd name="T66" fmla="*/ 889064 w 1600"/>
                <a:gd name="T67" fmla="*/ 34672 h 1382"/>
                <a:gd name="T68" fmla="*/ 879158 w 1600"/>
                <a:gd name="T69" fmla="*/ 27243 h 1382"/>
                <a:gd name="T70" fmla="*/ 871728 w 1600"/>
                <a:gd name="T71" fmla="*/ 22289 h 1382"/>
                <a:gd name="T72" fmla="*/ 861822 w 1600"/>
                <a:gd name="T73" fmla="*/ 17336 h 1382"/>
                <a:gd name="T74" fmla="*/ 851916 w 1600"/>
                <a:gd name="T75" fmla="*/ 12383 h 1382"/>
                <a:gd name="T76" fmla="*/ 834581 w 1600"/>
                <a:gd name="T77" fmla="*/ 4953 h 1382"/>
                <a:gd name="T78" fmla="*/ 497777 w 1600"/>
                <a:gd name="T79" fmla="*/ 2477 h 1382"/>
                <a:gd name="T80" fmla="*/ 324422 w 1600"/>
                <a:gd name="T81" fmla="*/ 371489 h 1382"/>
                <a:gd name="T82" fmla="*/ 373952 w 1600"/>
                <a:gd name="T83" fmla="*/ 398731 h 1382"/>
                <a:gd name="T84" fmla="*/ 470535 w 1600"/>
                <a:gd name="T85" fmla="*/ 361582 h 1382"/>
                <a:gd name="T86" fmla="*/ 525018 w 1600"/>
                <a:gd name="T87" fmla="*/ 388825 h 1382"/>
                <a:gd name="T88" fmla="*/ 537401 w 1600"/>
                <a:gd name="T89" fmla="*/ 500272 h 1382"/>
                <a:gd name="T90" fmla="*/ 475488 w 1600"/>
                <a:gd name="T91" fmla="*/ 619148 h 1382"/>
                <a:gd name="T92" fmla="*/ 366522 w 1600"/>
                <a:gd name="T93" fmla="*/ 688493 h 1382"/>
                <a:gd name="T94" fmla="*/ 307086 w 1600"/>
                <a:gd name="T95" fmla="*/ 661250 h 1382"/>
                <a:gd name="T96" fmla="*/ 289751 w 1600"/>
                <a:gd name="T97" fmla="*/ 562186 h 1382"/>
                <a:gd name="T98" fmla="*/ 250127 w 1600"/>
                <a:gd name="T99" fmla="*/ 522561 h 1382"/>
                <a:gd name="T100" fmla="*/ 4953 w 1600"/>
                <a:gd name="T101" fmla="*/ 854424 h 1382"/>
                <a:gd name="T102" fmla="*/ 180785 w 1600"/>
                <a:gd name="T103" fmla="*/ 1151615 h 1382"/>
                <a:gd name="T104" fmla="*/ 245174 w 1600"/>
                <a:gd name="T105" fmla="*/ 1181334 h 1382"/>
                <a:gd name="T106" fmla="*/ 282321 w 1600"/>
                <a:gd name="T107" fmla="*/ 1141709 h 1382"/>
                <a:gd name="T108" fmla="*/ 299657 w 1600"/>
                <a:gd name="T109" fmla="*/ 1042645 h 1382"/>
                <a:gd name="T110" fmla="*/ 354140 w 1600"/>
                <a:gd name="T111" fmla="*/ 1015403 h 1382"/>
                <a:gd name="T112" fmla="*/ 460629 w 1600"/>
                <a:gd name="T113" fmla="*/ 1072364 h 1382"/>
                <a:gd name="T114" fmla="*/ 525018 w 1600"/>
                <a:gd name="T115" fmla="*/ 1173905 h 1382"/>
                <a:gd name="T116" fmla="*/ 529971 w 1600"/>
                <a:gd name="T117" fmla="*/ 1305164 h 1382"/>
                <a:gd name="T118" fmla="*/ 465582 w 1600"/>
                <a:gd name="T119" fmla="*/ 1342313 h 1382"/>
                <a:gd name="T120" fmla="*/ 381381 w 1600"/>
                <a:gd name="T121" fmla="*/ 1307641 h 1382"/>
                <a:gd name="T122" fmla="*/ 326898 w 1600"/>
                <a:gd name="T123" fmla="*/ 1322500 h 1382"/>
                <a:gd name="T124" fmla="*/ 497777 w 1600"/>
                <a:gd name="T125" fmla="*/ 1711325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75872-8014-44E9-8A16-E9DF530BD143}"/>
                </a:ext>
              </a:extLst>
            </p:cNvPr>
            <p:cNvSpPr txBox="1"/>
            <p:nvPr/>
          </p:nvSpPr>
          <p:spPr>
            <a:xfrm>
              <a:off x="8482305" y="4404582"/>
              <a:ext cx="1049045" cy="10849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 defTabSz="1828755" hangingPunct="1"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</a:rPr>
                <a:t>Other IHE formats (</a:t>
              </a:r>
              <a:r>
                <a:rPr lang="en-US" sz="2700" kern="1200" dirty="0">
                  <a:solidFill>
                    <a:prstClr val="black"/>
                  </a:solidFill>
                  <a:latin typeface="Calibri"/>
                </a:rPr>
                <a:t>CCD®, C-CDA®, DICOM </a:t>
              </a:r>
              <a:r>
                <a:rPr lang="en-US" sz="2700" kern="1200" dirty="0" err="1">
                  <a:solidFill>
                    <a:prstClr val="black"/>
                  </a:solidFill>
                  <a:latin typeface="Calibri"/>
                </a:rPr>
                <a:t>etc</a:t>
              </a:r>
              <a:r>
                <a:rPr lang="en-US" sz="2700" kern="1200" dirty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2700" b="1" kern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320" name="Freeform 8"/>
          <p:cNvSpPr>
            <a:spLocks/>
          </p:cNvSpPr>
          <p:nvPr/>
        </p:nvSpPr>
        <p:spPr bwMode="auto">
          <a:xfrm>
            <a:off x="19132547" y="4130675"/>
            <a:ext cx="3962400" cy="4022726"/>
          </a:xfrm>
          <a:custGeom>
            <a:avLst/>
            <a:gdLst>
              <a:gd name="T0" fmla="*/ 324422 w 1600"/>
              <a:gd name="T1" fmla="*/ 322016 h 1624"/>
              <a:gd name="T2" fmla="*/ 354140 w 1600"/>
              <a:gd name="T3" fmla="*/ 391373 h 1624"/>
              <a:gd name="T4" fmla="*/ 463106 w 1600"/>
              <a:gd name="T5" fmla="*/ 359172 h 1624"/>
              <a:gd name="T6" fmla="*/ 525018 w 1600"/>
              <a:gd name="T7" fmla="*/ 378988 h 1624"/>
              <a:gd name="T8" fmla="*/ 532448 w 1600"/>
              <a:gd name="T9" fmla="*/ 527611 h 1624"/>
              <a:gd name="T10" fmla="*/ 455676 w 1600"/>
              <a:gd name="T11" fmla="*/ 648986 h 1624"/>
              <a:gd name="T12" fmla="*/ 339281 w 1600"/>
              <a:gd name="T13" fmla="*/ 691096 h 1624"/>
              <a:gd name="T14" fmla="*/ 294704 w 1600"/>
              <a:gd name="T15" fmla="*/ 629170 h 1624"/>
              <a:gd name="T16" fmla="*/ 260033 w 1600"/>
              <a:gd name="T17" fmla="*/ 532565 h 1624"/>
              <a:gd name="T18" fmla="*/ 173355 w 1600"/>
              <a:gd name="T19" fmla="*/ 569721 h 1624"/>
              <a:gd name="T20" fmla="*/ 173355 w 1600"/>
              <a:gd name="T21" fmla="*/ 1156781 h 1624"/>
              <a:gd name="T22" fmla="*/ 264986 w 1600"/>
              <a:gd name="T23" fmla="*/ 1198891 h 1624"/>
              <a:gd name="T24" fmla="*/ 299657 w 1600"/>
              <a:gd name="T25" fmla="*/ 1122102 h 1624"/>
              <a:gd name="T26" fmla="*/ 331851 w 1600"/>
              <a:gd name="T27" fmla="*/ 1045314 h 1624"/>
              <a:gd name="T28" fmla="*/ 435864 w 1600"/>
              <a:gd name="T29" fmla="*/ 1062653 h 1624"/>
              <a:gd name="T30" fmla="*/ 534924 w 1600"/>
              <a:gd name="T31" fmla="*/ 1193937 h 1624"/>
              <a:gd name="T32" fmla="*/ 532448 w 1600"/>
              <a:gd name="T33" fmla="*/ 1335128 h 1624"/>
              <a:gd name="T34" fmla="*/ 465582 w 1600"/>
              <a:gd name="T35" fmla="*/ 1362376 h 1624"/>
              <a:gd name="T36" fmla="*/ 356616 w 1600"/>
              <a:gd name="T37" fmla="*/ 1330174 h 1624"/>
              <a:gd name="T38" fmla="*/ 329375 w 1600"/>
              <a:gd name="T39" fmla="*/ 1406963 h 1624"/>
              <a:gd name="T40" fmla="*/ 827151 w 1600"/>
              <a:gd name="T41" fmla="*/ 1716593 h 1624"/>
              <a:gd name="T42" fmla="*/ 849440 w 1600"/>
              <a:gd name="T43" fmla="*/ 1724025 h 1624"/>
              <a:gd name="T44" fmla="*/ 861822 w 1600"/>
              <a:gd name="T45" fmla="*/ 1731456 h 1624"/>
              <a:gd name="T46" fmla="*/ 871728 w 1600"/>
              <a:gd name="T47" fmla="*/ 1736410 h 1624"/>
              <a:gd name="T48" fmla="*/ 884111 w 1600"/>
              <a:gd name="T49" fmla="*/ 1746318 h 1624"/>
              <a:gd name="T50" fmla="*/ 891540 w 1600"/>
              <a:gd name="T51" fmla="*/ 1751272 h 1624"/>
              <a:gd name="T52" fmla="*/ 896493 w 1600"/>
              <a:gd name="T53" fmla="*/ 1761180 h 1624"/>
              <a:gd name="T54" fmla="*/ 898970 w 1600"/>
              <a:gd name="T55" fmla="*/ 1771088 h 1624"/>
              <a:gd name="T56" fmla="*/ 898970 w 1600"/>
              <a:gd name="T57" fmla="*/ 1778520 h 1624"/>
              <a:gd name="T58" fmla="*/ 896493 w 1600"/>
              <a:gd name="T59" fmla="*/ 1793382 h 1624"/>
              <a:gd name="T60" fmla="*/ 871728 w 1600"/>
              <a:gd name="T61" fmla="*/ 1828061 h 1624"/>
              <a:gd name="T62" fmla="*/ 832104 w 1600"/>
              <a:gd name="T63" fmla="*/ 1850354 h 1624"/>
              <a:gd name="T64" fmla="*/ 817245 w 1600"/>
              <a:gd name="T65" fmla="*/ 1862739 h 1624"/>
              <a:gd name="T66" fmla="*/ 807339 w 1600"/>
              <a:gd name="T67" fmla="*/ 1875124 h 1624"/>
              <a:gd name="T68" fmla="*/ 802386 w 1600"/>
              <a:gd name="T69" fmla="*/ 1894941 h 1624"/>
              <a:gd name="T70" fmla="*/ 804863 w 1600"/>
              <a:gd name="T71" fmla="*/ 1934574 h 1624"/>
              <a:gd name="T72" fmla="*/ 926211 w 1600"/>
              <a:gd name="T73" fmla="*/ 2006408 h 1624"/>
              <a:gd name="T74" fmla="*/ 1089660 w 1600"/>
              <a:gd name="T75" fmla="*/ 1989069 h 1624"/>
              <a:gd name="T76" fmla="*/ 1156526 w 1600"/>
              <a:gd name="T77" fmla="*/ 1907326 h 1624"/>
              <a:gd name="T78" fmla="*/ 1154049 w 1600"/>
              <a:gd name="T79" fmla="*/ 1885033 h 1624"/>
              <a:gd name="T80" fmla="*/ 1144143 w 1600"/>
              <a:gd name="T81" fmla="*/ 1867693 h 1624"/>
              <a:gd name="T82" fmla="*/ 1136714 w 1600"/>
              <a:gd name="T83" fmla="*/ 1860262 h 1624"/>
              <a:gd name="T84" fmla="*/ 1121855 w 1600"/>
              <a:gd name="T85" fmla="*/ 1850354 h 1624"/>
              <a:gd name="T86" fmla="*/ 1067372 w 1600"/>
              <a:gd name="T87" fmla="*/ 1808244 h 1624"/>
              <a:gd name="T88" fmla="*/ 1059942 w 1600"/>
              <a:gd name="T89" fmla="*/ 1793382 h 1624"/>
              <a:gd name="T90" fmla="*/ 1057466 w 1600"/>
              <a:gd name="T91" fmla="*/ 1780997 h 1624"/>
              <a:gd name="T92" fmla="*/ 1057466 w 1600"/>
              <a:gd name="T93" fmla="*/ 1771088 h 1624"/>
              <a:gd name="T94" fmla="*/ 1059942 w 1600"/>
              <a:gd name="T95" fmla="*/ 1761180 h 1624"/>
              <a:gd name="T96" fmla="*/ 1064895 w 1600"/>
              <a:gd name="T97" fmla="*/ 1753749 h 1624"/>
              <a:gd name="T98" fmla="*/ 1072325 w 1600"/>
              <a:gd name="T99" fmla="*/ 1746318 h 1624"/>
              <a:gd name="T100" fmla="*/ 1082231 w 1600"/>
              <a:gd name="T101" fmla="*/ 1736410 h 1624"/>
              <a:gd name="T102" fmla="*/ 1094613 w 1600"/>
              <a:gd name="T103" fmla="*/ 1731456 h 1624"/>
              <a:gd name="T104" fmla="*/ 1104519 w 1600"/>
              <a:gd name="T105" fmla="*/ 1726502 h 1624"/>
              <a:gd name="T106" fmla="*/ 1129284 w 1600"/>
              <a:gd name="T107" fmla="*/ 1716593 h 1624"/>
              <a:gd name="T108" fmla="*/ 1485900 w 1600"/>
              <a:gd name="T109" fmla="*/ 0 h 16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00" h="1624">
                <a:moveTo>
                  <a:pt x="1200" y="0"/>
                </a:moveTo>
                <a:lnTo>
                  <a:pt x="402" y="0"/>
                </a:lnTo>
                <a:lnTo>
                  <a:pt x="400" y="6"/>
                </a:lnTo>
                <a:lnTo>
                  <a:pt x="400" y="8"/>
                </a:lnTo>
                <a:lnTo>
                  <a:pt x="266" y="240"/>
                </a:lnTo>
                <a:lnTo>
                  <a:pt x="262" y="260"/>
                </a:lnTo>
                <a:lnTo>
                  <a:pt x="262" y="282"/>
                </a:lnTo>
                <a:lnTo>
                  <a:pt x="264" y="290"/>
                </a:lnTo>
                <a:lnTo>
                  <a:pt x="266" y="298"/>
                </a:lnTo>
                <a:lnTo>
                  <a:pt x="270" y="306"/>
                </a:lnTo>
                <a:lnTo>
                  <a:pt x="276" y="310"/>
                </a:lnTo>
                <a:lnTo>
                  <a:pt x="286" y="316"/>
                </a:lnTo>
                <a:lnTo>
                  <a:pt x="296" y="318"/>
                </a:lnTo>
                <a:lnTo>
                  <a:pt x="306" y="320"/>
                </a:lnTo>
                <a:lnTo>
                  <a:pt x="314" y="318"/>
                </a:lnTo>
                <a:lnTo>
                  <a:pt x="330" y="312"/>
                </a:lnTo>
                <a:lnTo>
                  <a:pt x="344" y="304"/>
                </a:lnTo>
                <a:lnTo>
                  <a:pt x="358" y="296"/>
                </a:lnTo>
                <a:lnTo>
                  <a:pt x="374" y="290"/>
                </a:lnTo>
                <a:lnTo>
                  <a:pt x="382" y="288"/>
                </a:lnTo>
                <a:lnTo>
                  <a:pt x="392" y="290"/>
                </a:lnTo>
                <a:lnTo>
                  <a:pt x="400" y="292"/>
                </a:lnTo>
                <a:lnTo>
                  <a:pt x="412" y="296"/>
                </a:lnTo>
                <a:lnTo>
                  <a:pt x="418" y="302"/>
                </a:lnTo>
                <a:lnTo>
                  <a:pt x="424" y="306"/>
                </a:lnTo>
                <a:lnTo>
                  <a:pt x="434" y="320"/>
                </a:lnTo>
                <a:lnTo>
                  <a:pt x="438" y="336"/>
                </a:lnTo>
                <a:lnTo>
                  <a:pt x="442" y="352"/>
                </a:lnTo>
                <a:lnTo>
                  <a:pt x="442" y="370"/>
                </a:lnTo>
                <a:lnTo>
                  <a:pt x="438" y="390"/>
                </a:lnTo>
                <a:lnTo>
                  <a:pt x="434" y="408"/>
                </a:lnTo>
                <a:lnTo>
                  <a:pt x="430" y="426"/>
                </a:lnTo>
                <a:lnTo>
                  <a:pt x="420" y="450"/>
                </a:lnTo>
                <a:lnTo>
                  <a:pt x="410" y="472"/>
                </a:lnTo>
                <a:lnTo>
                  <a:pt x="398" y="488"/>
                </a:lnTo>
                <a:lnTo>
                  <a:pt x="384" y="506"/>
                </a:lnTo>
                <a:lnTo>
                  <a:pt x="368" y="524"/>
                </a:lnTo>
                <a:lnTo>
                  <a:pt x="348" y="540"/>
                </a:lnTo>
                <a:lnTo>
                  <a:pt x="328" y="552"/>
                </a:lnTo>
                <a:lnTo>
                  <a:pt x="318" y="556"/>
                </a:lnTo>
                <a:lnTo>
                  <a:pt x="306" y="560"/>
                </a:lnTo>
                <a:lnTo>
                  <a:pt x="296" y="562"/>
                </a:lnTo>
                <a:lnTo>
                  <a:pt x="284" y="562"/>
                </a:lnTo>
                <a:lnTo>
                  <a:pt x="274" y="558"/>
                </a:lnTo>
                <a:lnTo>
                  <a:pt x="264" y="554"/>
                </a:lnTo>
                <a:lnTo>
                  <a:pt x="256" y="548"/>
                </a:lnTo>
                <a:lnTo>
                  <a:pt x="248" y="540"/>
                </a:lnTo>
                <a:lnTo>
                  <a:pt x="244" y="532"/>
                </a:lnTo>
                <a:lnTo>
                  <a:pt x="240" y="524"/>
                </a:lnTo>
                <a:lnTo>
                  <a:pt x="238" y="508"/>
                </a:lnTo>
                <a:lnTo>
                  <a:pt x="238" y="492"/>
                </a:lnTo>
                <a:lnTo>
                  <a:pt x="238" y="474"/>
                </a:lnTo>
                <a:lnTo>
                  <a:pt x="234" y="458"/>
                </a:lnTo>
                <a:lnTo>
                  <a:pt x="232" y="450"/>
                </a:lnTo>
                <a:lnTo>
                  <a:pt x="226" y="444"/>
                </a:lnTo>
                <a:lnTo>
                  <a:pt x="218" y="436"/>
                </a:lnTo>
                <a:lnTo>
                  <a:pt x="210" y="430"/>
                </a:lnTo>
                <a:lnTo>
                  <a:pt x="202" y="426"/>
                </a:lnTo>
                <a:lnTo>
                  <a:pt x="192" y="426"/>
                </a:lnTo>
                <a:lnTo>
                  <a:pt x="184" y="430"/>
                </a:lnTo>
                <a:lnTo>
                  <a:pt x="174" y="434"/>
                </a:lnTo>
                <a:lnTo>
                  <a:pt x="156" y="446"/>
                </a:lnTo>
                <a:lnTo>
                  <a:pt x="140" y="460"/>
                </a:lnTo>
                <a:lnTo>
                  <a:pt x="40" y="632"/>
                </a:lnTo>
                <a:lnTo>
                  <a:pt x="4" y="694"/>
                </a:lnTo>
                <a:lnTo>
                  <a:pt x="0" y="694"/>
                </a:lnTo>
                <a:lnTo>
                  <a:pt x="2" y="696"/>
                </a:lnTo>
                <a:lnTo>
                  <a:pt x="4" y="696"/>
                </a:lnTo>
                <a:lnTo>
                  <a:pt x="140" y="934"/>
                </a:lnTo>
                <a:lnTo>
                  <a:pt x="158" y="948"/>
                </a:lnTo>
                <a:lnTo>
                  <a:pt x="176" y="962"/>
                </a:lnTo>
                <a:lnTo>
                  <a:pt x="186" y="968"/>
                </a:lnTo>
                <a:lnTo>
                  <a:pt x="196" y="970"/>
                </a:lnTo>
                <a:lnTo>
                  <a:pt x="206" y="970"/>
                </a:lnTo>
                <a:lnTo>
                  <a:pt x="214" y="968"/>
                </a:lnTo>
                <a:lnTo>
                  <a:pt x="224" y="960"/>
                </a:lnTo>
                <a:lnTo>
                  <a:pt x="230" y="954"/>
                </a:lnTo>
                <a:lnTo>
                  <a:pt x="236" y="946"/>
                </a:lnTo>
                <a:lnTo>
                  <a:pt x="240" y="938"/>
                </a:lnTo>
                <a:lnTo>
                  <a:pt x="242" y="922"/>
                </a:lnTo>
                <a:lnTo>
                  <a:pt x="242" y="906"/>
                </a:lnTo>
                <a:lnTo>
                  <a:pt x="242" y="888"/>
                </a:lnTo>
                <a:lnTo>
                  <a:pt x="244" y="872"/>
                </a:lnTo>
                <a:lnTo>
                  <a:pt x="248" y="864"/>
                </a:lnTo>
                <a:lnTo>
                  <a:pt x="252" y="858"/>
                </a:lnTo>
                <a:lnTo>
                  <a:pt x="260" y="850"/>
                </a:lnTo>
                <a:lnTo>
                  <a:pt x="268" y="844"/>
                </a:lnTo>
                <a:lnTo>
                  <a:pt x="278" y="838"/>
                </a:lnTo>
                <a:lnTo>
                  <a:pt x="290" y="836"/>
                </a:lnTo>
                <a:lnTo>
                  <a:pt x="300" y="836"/>
                </a:lnTo>
                <a:lnTo>
                  <a:pt x="310" y="836"/>
                </a:lnTo>
                <a:lnTo>
                  <a:pt x="322" y="840"/>
                </a:lnTo>
                <a:lnTo>
                  <a:pt x="332" y="844"/>
                </a:lnTo>
                <a:lnTo>
                  <a:pt x="352" y="858"/>
                </a:lnTo>
                <a:lnTo>
                  <a:pt x="372" y="874"/>
                </a:lnTo>
                <a:lnTo>
                  <a:pt x="390" y="892"/>
                </a:lnTo>
                <a:lnTo>
                  <a:pt x="404" y="910"/>
                </a:lnTo>
                <a:lnTo>
                  <a:pt x="414" y="926"/>
                </a:lnTo>
                <a:lnTo>
                  <a:pt x="422" y="944"/>
                </a:lnTo>
                <a:lnTo>
                  <a:pt x="432" y="964"/>
                </a:lnTo>
                <a:lnTo>
                  <a:pt x="438" y="988"/>
                </a:lnTo>
                <a:lnTo>
                  <a:pt x="442" y="1012"/>
                </a:lnTo>
                <a:lnTo>
                  <a:pt x="444" y="1038"/>
                </a:lnTo>
                <a:lnTo>
                  <a:pt x="442" y="1048"/>
                </a:lnTo>
                <a:lnTo>
                  <a:pt x="440" y="1060"/>
                </a:lnTo>
                <a:lnTo>
                  <a:pt x="436" y="1070"/>
                </a:lnTo>
                <a:lnTo>
                  <a:pt x="430" y="1078"/>
                </a:lnTo>
                <a:lnTo>
                  <a:pt x="422" y="1086"/>
                </a:lnTo>
                <a:lnTo>
                  <a:pt x="412" y="1092"/>
                </a:lnTo>
                <a:lnTo>
                  <a:pt x="402" y="1098"/>
                </a:lnTo>
                <a:lnTo>
                  <a:pt x="392" y="1100"/>
                </a:lnTo>
                <a:lnTo>
                  <a:pt x="384" y="1100"/>
                </a:lnTo>
                <a:lnTo>
                  <a:pt x="376" y="1100"/>
                </a:lnTo>
                <a:lnTo>
                  <a:pt x="360" y="1094"/>
                </a:lnTo>
                <a:lnTo>
                  <a:pt x="346" y="1084"/>
                </a:lnTo>
                <a:lnTo>
                  <a:pt x="330" y="1076"/>
                </a:lnTo>
                <a:lnTo>
                  <a:pt x="316" y="1070"/>
                </a:lnTo>
                <a:lnTo>
                  <a:pt x="306" y="1070"/>
                </a:lnTo>
                <a:lnTo>
                  <a:pt x="298" y="1070"/>
                </a:lnTo>
                <a:lnTo>
                  <a:pt x="288" y="1074"/>
                </a:lnTo>
                <a:lnTo>
                  <a:pt x="278" y="1078"/>
                </a:lnTo>
                <a:lnTo>
                  <a:pt x="272" y="1084"/>
                </a:lnTo>
                <a:lnTo>
                  <a:pt x="266" y="1092"/>
                </a:lnTo>
                <a:lnTo>
                  <a:pt x="264" y="1102"/>
                </a:lnTo>
                <a:lnTo>
                  <a:pt x="264" y="1114"/>
                </a:lnTo>
                <a:lnTo>
                  <a:pt x="266" y="1136"/>
                </a:lnTo>
                <a:lnTo>
                  <a:pt x="270" y="1158"/>
                </a:lnTo>
                <a:lnTo>
                  <a:pt x="402" y="1386"/>
                </a:lnTo>
                <a:lnTo>
                  <a:pt x="668" y="1386"/>
                </a:lnTo>
                <a:lnTo>
                  <a:pt x="674" y="1388"/>
                </a:lnTo>
                <a:lnTo>
                  <a:pt x="686" y="1392"/>
                </a:lnTo>
                <a:lnTo>
                  <a:pt x="688" y="1394"/>
                </a:lnTo>
                <a:lnTo>
                  <a:pt x="692" y="1394"/>
                </a:lnTo>
                <a:lnTo>
                  <a:pt x="694" y="1396"/>
                </a:lnTo>
                <a:lnTo>
                  <a:pt x="696" y="1398"/>
                </a:lnTo>
                <a:lnTo>
                  <a:pt x="700" y="1398"/>
                </a:lnTo>
                <a:lnTo>
                  <a:pt x="702" y="1400"/>
                </a:lnTo>
                <a:lnTo>
                  <a:pt x="704" y="1402"/>
                </a:lnTo>
                <a:lnTo>
                  <a:pt x="706" y="1402"/>
                </a:lnTo>
                <a:lnTo>
                  <a:pt x="710" y="1406"/>
                </a:lnTo>
                <a:lnTo>
                  <a:pt x="714" y="1410"/>
                </a:lnTo>
                <a:lnTo>
                  <a:pt x="716" y="1410"/>
                </a:lnTo>
                <a:lnTo>
                  <a:pt x="718" y="1412"/>
                </a:lnTo>
                <a:lnTo>
                  <a:pt x="720" y="1414"/>
                </a:lnTo>
                <a:lnTo>
                  <a:pt x="722" y="1416"/>
                </a:lnTo>
                <a:lnTo>
                  <a:pt x="722" y="1418"/>
                </a:lnTo>
                <a:lnTo>
                  <a:pt x="724" y="1420"/>
                </a:lnTo>
                <a:lnTo>
                  <a:pt x="724" y="1422"/>
                </a:lnTo>
                <a:lnTo>
                  <a:pt x="726" y="1424"/>
                </a:lnTo>
                <a:lnTo>
                  <a:pt x="726" y="1426"/>
                </a:lnTo>
                <a:lnTo>
                  <a:pt x="726" y="1430"/>
                </a:lnTo>
                <a:lnTo>
                  <a:pt x="726" y="1436"/>
                </a:lnTo>
                <a:lnTo>
                  <a:pt x="726" y="1438"/>
                </a:lnTo>
                <a:lnTo>
                  <a:pt x="726" y="1442"/>
                </a:lnTo>
                <a:lnTo>
                  <a:pt x="724" y="1444"/>
                </a:lnTo>
                <a:lnTo>
                  <a:pt x="724" y="1448"/>
                </a:lnTo>
                <a:lnTo>
                  <a:pt x="720" y="1458"/>
                </a:lnTo>
                <a:lnTo>
                  <a:pt x="716" y="1464"/>
                </a:lnTo>
                <a:lnTo>
                  <a:pt x="710" y="1470"/>
                </a:lnTo>
                <a:lnTo>
                  <a:pt x="704" y="1476"/>
                </a:lnTo>
                <a:lnTo>
                  <a:pt x="690" y="1484"/>
                </a:lnTo>
                <a:lnTo>
                  <a:pt x="676" y="1492"/>
                </a:lnTo>
                <a:lnTo>
                  <a:pt x="674" y="1494"/>
                </a:lnTo>
                <a:lnTo>
                  <a:pt x="672" y="1494"/>
                </a:lnTo>
                <a:lnTo>
                  <a:pt x="668" y="1498"/>
                </a:lnTo>
                <a:lnTo>
                  <a:pt x="666" y="1498"/>
                </a:lnTo>
                <a:lnTo>
                  <a:pt x="662" y="1502"/>
                </a:lnTo>
                <a:lnTo>
                  <a:pt x="660" y="1504"/>
                </a:lnTo>
                <a:lnTo>
                  <a:pt x="656" y="1508"/>
                </a:lnTo>
                <a:lnTo>
                  <a:pt x="652" y="1514"/>
                </a:lnTo>
                <a:lnTo>
                  <a:pt x="650" y="1522"/>
                </a:lnTo>
                <a:lnTo>
                  <a:pt x="648" y="1530"/>
                </a:lnTo>
                <a:lnTo>
                  <a:pt x="648" y="1532"/>
                </a:lnTo>
                <a:lnTo>
                  <a:pt x="646" y="1540"/>
                </a:lnTo>
                <a:lnTo>
                  <a:pt x="648" y="1552"/>
                </a:lnTo>
                <a:lnTo>
                  <a:pt x="650" y="1562"/>
                </a:lnTo>
                <a:lnTo>
                  <a:pt x="656" y="1572"/>
                </a:lnTo>
                <a:lnTo>
                  <a:pt x="662" y="1580"/>
                </a:lnTo>
                <a:lnTo>
                  <a:pt x="670" y="1588"/>
                </a:lnTo>
                <a:lnTo>
                  <a:pt x="680" y="1594"/>
                </a:lnTo>
                <a:lnTo>
                  <a:pt x="700" y="1606"/>
                </a:lnTo>
                <a:lnTo>
                  <a:pt x="724" y="1614"/>
                </a:lnTo>
                <a:lnTo>
                  <a:pt x="748" y="1620"/>
                </a:lnTo>
                <a:lnTo>
                  <a:pt x="770" y="1624"/>
                </a:lnTo>
                <a:lnTo>
                  <a:pt x="790" y="1624"/>
                </a:lnTo>
                <a:lnTo>
                  <a:pt x="810" y="1624"/>
                </a:lnTo>
                <a:lnTo>
                  <a:pt x="832" y="1620"/>
                </a:lnTo>
                <a:lnTo>
                  <a:pt x="856" y="1614"/>
                </a:lnTo>
                <a:lnTo>
                  <a:pt x="880" y="1606"/>
                </a:lnTo>
                <a:lnTo>
                  <a:pt x="902" y="1594"/>
                </a:lnTo>
                <a:lnTo>
                  <a:pt x="910" y="1588"/>
                </a:lnTo>
                <a:lnTo>
                  <a:pt x="918" y="1580"/>
                </a:lnTo>
                <a:lnTo>
                  <a:pt x="926" y="1572"/>
                </a:lnTo>
                <a:lnTo>
                  <a:pt x="930" y="1562"/>
                </a:lnTo>
                <a:lnTo>
                  <a:pt x="934" y="1552"/>
                </a:lnTo>
                <a:lnTo>
                  <a:pt x="934" y="1540"/>
                </a:lnTo>
                <a:lnTo>
                  <a:pt x="934" y="1532"/>
                </a:lnTo>
                <a:lnTo>
                  <a:pt x="934" y="1530"/>
                </a:lnTo>
                <a:lnTo>
                  <a:pt x="932" y="1522"/>
                </a:lnTo>
                <a:lnTo>
                  <a:pt x="930" y="1522"/>
                </a:lnTo>
                <a:lnTo>
                  <a:pt x="928" y="1514"/>
                </a:lnTo>
                <a:lnTo>
                  <a:pt x="924" y="1508"/>
                </a:lnTo>
                <a:lnTo>
                  <a:pt x="920" y="1504"/>
                </a:lnTo>
                <a:lnTo>
                  <a:pt x="918" y="1502"/>
                </a:lnTo>
                <a:lnTo>
                  <a:pt x="914" y="1498"/>
                </a:lnTo>
                <a:lnTo>
                  <a:pt x="912" y="1498"/>
                </a:lnTo>
                <a:lnTo>
                  <a:pt x="908" y="1494"/>
                </a:lnTo>
                <a:lnTo>
                  <a:pt x="906" y="1494"/>
                </a:lnTo>
                <a:lnTo>
                  <a:pt x="904" y="1492"/>
                </a:lnTo>
                <a:lnTo>
                  <a:pt x="890" y="1484"/>
                </a:lnTo>
                <a:lnTo>
                  <a:pt x="878" y="1476"/>
                </a:lnTo>
                <a:lnTo>
                  <a:pt x="866" y="1466"/>
                </a:lnTo>
                <a:lnTo>
                  <a:pt x="862" y="1460"/>
                </a:lnTo>
                <a:lnTo>
                  <a:pt x="858" y="1454"/>
                </a:lnTo>
                <a:lnTo>
                  <a:pt x="856" y="1448"/>
                </a:lnTo>
                <a:lnTo>
                  <a:pt x="856" y="1444"/>
                </a:lnTo>
                <a:lnTo>
                  <a:pt x="856" y="1442"/>
                </a:lnTo>
                <a:lnTo>
                  <a:pt x="854" y="1438"/>
                </a:lnTo>
                <a:lnTo>
                  <a:pt x="854" y="1436"/>
                </a:lnTo>
                <a:lnTo>
                  <a:pt x="854" y="1430"/>
                </a:lnTo>
                <a:lnTo>
                  <a:pt x="854" y="1426"/>
                </a:lnTo>
                <a:lnTo>
                  <a:pt x="856" y="1424"/>
                </a:lnTo>
                <a:lnTo>
                  <a:pt x="856" y="1422"/>
                </a:lnTo>
                <a:lnTo>
                  <a:pt x="856" y="1420"/>
                </a:lnTo>
                <a:lnTo>
                  <a:pt x="858" y="1418"/>
                </a:lnTo>
                <a:lnTo>
                  <a:pt x="860" y="1416"/>
                </a:lnTo>
                <a:lnTo>
                  <a:pt x="862" y="1414"/>
                </a:lnTo>
                <a:lnTo>
                  <a:pt x="862" y="1412"/>
                </a:lnTo>
                <a:lnTo>
                  <a:pt x="864" y="1410"/>
                </a:lnTo>
                <a:lnTo>
                  <a:pt x="866" y="1410"/>
                </a:lnTo>
                <a:lnTo>
                  <a:pt x="870" y="1406"/>
                </a:lnTo>
                <a:lnTo>
                  <a:pt x="874" y="1402"/>
                </a:lnTo>
                <a:lnTo>
                  <a:pt x="876" y="1402"/>
                </a:lnTo>
                <a:lnTo>
                  <a:pt x="880" y="1400"/>
                </a:lnTo>
                <a:lnTo>
                  <a:pt x="882" y="1398"/>
                </a:lnTo>
                <a:lnTo>
                  <a:pt x="884" y="1398"/>
                </a:lnTo>
                <a:lnTo>
                  <a:pt x="886" y="1396"/>
                </a:lnTo>
                <a:lnTo>
                  <a:pt x="890" y="1394"/>
                </a:lnTo>
                <a:lnTo>
                  <a:pt x="892" y="1394"/>
                </a:lnTo>
                <a:lnTo>
                  <a:pt x="894" y="1392"/>
                </a:lnTo>
                <a:lnTo>
                  <a:pt x="906" y="1388"/>
                </a:lnTo>
                <a:lnTo>
                  <a:pt x="908" y="1388"/>
                </a:lnTo>
                <a:lnTo>
                  <a:pt x="912" y="1386"/>
                </a:lnTo>
                <a:lnTo>
                  <a:pt x="1200" y="1386"/>
                </a:lnTo>
                <a:lnTo>
                  <a:pt x="1200" y="1384"/>
                </a:lnTo>
                <a:lnTo>
                  <a:pt x="1600" y="694"/>
                </a:lnTo>
                <a:lnTo>
                  <a:pt x="1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1828755" hangingPunct="1">
              <a:defRPr/>
            </a:pPr>
            <a:endParaRPr lang="en-GB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Rectangle 16">
            <a:extLst>
              <a:ext uri="{FF2B5EF4-FFF2-40B4-BE49-F238E27FC236}">
                <a16:creationId xmlns:a16="http://schemas.microsoft.com/office/drawing/2014/main" id="{9CEA96F0-18D2-438A-B986-5A4BEF5C6622}"/>
              </a:ext>
            </a:extLst>
          </p:cNvPr>
          <p:cNvSpPr txBox="1">
            <a:spLocks noChangeArrowheads="1"/>
          </p:cNvSpPr>
          <p:nvPr/>
        </p:nvSpPr>
        <p:spPr>
          <a:xfrm>
            <a:off x="1072856" y="385434"/>
            <a:ext cx="18434345" cy="147816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55">
              <a:defRPr/>
            </a:pPr>
            <a:r>
              <a:rPr lang="en-US" altLang="en-US" sz="8801" spc="-288" dirty="0">
                <a:solidFill>
                  <a:srgbClr val="00B0F0"/>
                </a:solidFill>
                <a:latin typeface="Roboto Bold"/>
                <a:sym typeface="Roboto Bold"/>
              </a:rPr>
              <a:t>Med.me cross-organization booking</a:t>
            </a:r>
            <a:endParaRPr lang="en-GB" altLang="en-US" sz="880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E2D504FA-2690-9333-B552-196B424AF3AB}"/>
              </a:ext>
            </a:extLst>
          </p:cNvPr>
          <p:cNvSpPr txBox="1"/>
          <p:nvPr/>
        </p:nvSpPr>
        <p:spPr>
          <a:xfrm>
            <a:off x="1326062" y="2156537"/>
            <a:ext cx="11272661" cy="13731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defRPr/>
            </a:pPr>
            <a:r>
              <a:rPr lang="en-US" sz="45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The problem:</a:t>
            </a:r>
          </a:p>
          <a:p>
            <a:pPr marL="704850" marR="7620" indent="-685800" algn="l" defTabSz="1371600" hangingPunct="1">
              <a:buFont typeface="Wingdings" panose="05000000000000000000" pitchFamily="2" charset="2"/>
              <a:buChar char="Ø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FHIR standards are not suitable for </a:t>
            </a:r>
            <a:r>
              <a:rPr lang="en-US" sz="42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real-time resource availability exchange</a:t>
            </a:r>
          </a:p>
          <a:p>
            <a:pPr marL="704850" marR="7620" indent="-685800" algn="l" defTabSz="1371600" hangingPunct="1">
              <a:buFont typeface="Wingdings" panose="05000000000000000000" pitchFamily="2" charset="2"/>
              <a:buChar char="Ø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Cross-organization booking is still a challenge and a manual process</a:t>
            </a:r>
          </a:p>
          <a:p>
            <a:pPr marL="704850" marR="7620" indent="-685800" algn="l" defTabSz="1371600" hangingPunct="1">
              <a:buFont typeface="Wingdings" panose="05000000000000000000" pitchFamily="2" charset="2"/>
              <a:buChar char="Ø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The legacy of non-standardized EMRs</a:t>
            </a:r>
            <a:endParaRPr lang="en-GB" sz="4200" kern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 Medium" charset="0"/>
            </a:endParaRPr>
          </a:p>
          <a:p>
            <a:pPr marL="19050" marR="7620" algn="l" defTabSz="1371600" hangingPunct="1">
              <a:defRPr/>
            </a:pPr>
            <a:br>
              <a:rPr lang="en-US" sz="42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en-US" sz="45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Med.me approach: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Empower </a:t>
            </a:r>
            <a:r>
              <a:rPr lang="en-US" sz="4200" kern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Healthshare</a:t>
            </a: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 ecosystem by the missing piece – </a:t>
            </a:r>
            <a:r>
              <a:rPr lang="en-US" sz="42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Resource Availability Exchange and Booking </a:t>
            </a: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by Med.me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Enterprise-grade booking integration engine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CRAC ® technology </a:t>
            </a: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(calculated results of appointment collection) that allows real-time appointment scheduling 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Fast integration with legacy EMRs even without an API</a:t>
            </a:r>
          </a:p>
          <a:p>
            <a:pPr marL="19050" marR="7620" algn="l" defTabSz="1371600" hangingPunct="1">
              <a:lnSpc>
                <a:spcPct val="111100"/>
              </a:lnSpc>
              <a:defRPr/>
            </a:pPr>
            <a:endParaRPr lang="en-US" sz="4200" kern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 Medium" charset="0"/>
            </a:endParaRPr>
          </a:p>
          <a:p>
            <a:pPr marL="19050" marR="7620" algn="l" defTabSz="1371600" hangingPunct="1">
              <a:lnSpc>
                <a:spcPct val="111100"/>
              </a:lnSpc>
              <a:defRPr/>
            </a:pPr>
            <a:endParaRPr lang="en-US" sz="4200" kern="1200" dirty="0">
              <a:solidFill>
                <a:srgbClr val="1F1F1F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Arial" charset="0"/>
              <a:buChar char="•"/>
              <a:defRPr/>
            </a:pPr>
            <a:endParaRPr sz="3600" kern="12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61BEF977-C2C5-34A4-93F0-42724DFC2666}"/>
              </a:ext>
            </a:extLst>
          </p:cNvPr>
          <p:cNvSpPr>
            <a:spLocks/>
          </p:cNvSpPr>
          <p:nvPr/>
        </p:nvSpPr>
        <p:spPr bwMode="auto">
          <a:xfrm>
            <a:off x="16192501" y="2400301"/>
            <a:ext cx="4054475" cy="3435350"/>
          </a:xfrm>
          <a:custGeom>
            <a:avLst/>
            <a:gdLst>
              <a:gd name="T0" fmla="*/ 245350 w 1636"/>
              <a:gd name="T1" fmla="*/ 1122809 h 1386"/>
              <a:gd name="T2" fmla="*/ 265176 w 1636"/>
              <a:gd name="T3" fmla="*/ 1075716 h 1386"/>
              <a:gd name="T4" fmla="*/ 265176 w 1636"/>
              <a:gd name="T5" fmla="*/ 1033579 h 1386"/>
              <a:gd name="T6" fmla="*/ 287481 w 1636"/>
              <a:gd name="T7" fmla="*/ 991443 h 1386"/>
              <a:gd name="T8" fmla="*/ 322177 w 1636"/>
              <a:gd name="T9" fmla="*/ 974093 h 1386"/>
              <a:gd name="T10" fmla="*/ 374221 w 1636"/>
              <a:gd name="T11" fmla="*/ 984007 h 1386"/>
              <a:gd name="T12" fmla="*/ 463439 w 1636"/>
              <a:gd name="T13" fmla="*/ 1065801 h 1386"/>
              <a:gd name="T14" fmla="*/ 503092 w 1636"/>
              <a:gd name="T15" fmla="*/ 1145117 h 1386"/>
              <a:gd name="T16" fmla="*/ 513005 w 1636"/>
              <a:gd name="T17" fmla="*/ 1216996 h 1386"/>
              <a:gd name="T18" fmla="*/ 500614 w 1636"/>
              <a:gd name="T19" fmla="*/ 1278961 h 1386"/>
              <a:gd name="T20" fmla="*/ 475831 w 1636"/>
              <a:gd name="T21" fmla="*/ 1301269 h 1386"/>
              <a:gd name="T22" fmla="*/ 428743 w 1636"/>
              <a:gd name="T23" fmla="*/ 1311183 h 1386"/>
              <a:gd name="T24" fmla="*/ 354395 w 1636"/>
              <a:gd name="T25" fmla="*/ 1274004 h 1386"/>
              <a:gd name="T26" fmla="*/ 307307 w 1636"/>
              <a:gd name="T27" fmla="*/ 1283919 h 1386"/>
              <a:gd name="T28" fmla="*/ 292438 w 1636"/>
              <a:gd name="T29" fmla="*/ 1311183 h 1386"/>
              <a:gd name="T30" fmla="*/ 297394 w 1636"/>
              <a:gd name="T31" fmla="*/ 1365713 h 1386"/>
              <a:gd name="T32" fmla="*/ 495657 w 1636"/>
              <a:gd name="T33" fmla="*/ 1712718 h 1386"/>
              <a:gd name="T34" fmla="*/ 822791 w 1636"/>
              <a:gd name="T35" fmla="*/ 1717675 h 1386"/>
              <a:gd name="T36" fmla="*/ 899617 w 1636"/>
              <a:gd name="T37" fmla="*/ 1680496 h 1386"/>
              <a:gd name="T38" fmla="*/ 909531 w 1636"/>
              <a:gd name="T39" fmla="*/ 1643317 h 1386"/>
              <a:gd name="T40" fmla="*/ 879791 w 1636"/>
              <a:gd name="T41" fmla="*/ 1598702 h 1386"/>
              <a:gd name="T42" fmla="*/ 820312 w 1636"/>
              <a:gd name="T43" fmla="*/ 1556566 h 1386"/>
              <a:gd name="T44" fmla="*/ 810399 w 1636"/>
              <a:gd name="T45" fmla="*/ 1521865 h 1386"/>
              <a:gd name="T46" fmla="*/ 830225 w 1636"/>
              <a:gd name="T47" fmla="*/ 1472293 h 1386"/>
              <a:gd name="T48" fmla="*/ 907052 w 1636"/>
              <a:gd name="T49" fmla="*/ 1430157 h 1386"/>
              <a:gd name="T50" fmla="*/ 988836 w 1636"/>
              <a:gd name="T51" fmla="*/ 1417763 h 1386"/>
              <a:gd name="T52" fmla="*/ 1100358 w 1636"/>
              <a:gd name="T53" fmla="*/ 1440071 h 1386"/>
              <a:gd name="T54" fmla="*/ 1157359 w 1636"/>
              <a:gd name="T55" fmla="*/ 1484686 h 1386"/>
              <a:gd name="T56" fmla="*/ 1167272 w 1636"/>
              <a:gd name="T57" fmla="*/ 1521865 h 1386"/>
              <a:gd name="T58" fmla="*/ 1152402 w 1636"/>
              <a:gd name="T59" fmla="*/ 1566480 h 1386"/>
              <a:gd name="T60" fmla="*/ 1083010 w 1636"/>
              <a:gd name="T61" fmla="*/ 1613573 h 1386"/>
              <a:gd name="T62" fmla="*/ 1068141 w 1636"/>
              <a:gd name="T63" fmla="*/ 1658188 h 1386"/>
              <a:gd name="T64" fmla="*/ 1087967 w 1636"/>
              <a:gd name="T65" fmla="*/ 1687932 h 1386"/>
              <a:gd name="T66" fmla="*/ 1479536 w 1636"/>
              <a:gd name="T67" fmla="*/ 1717675 h 1386"/>
              <a:gd name="T68" fmla="*/ 1489449 w 1636"/>
              <a:gd name="T69" fmla="*/ 1707761 h 1386"/>
              <a:gd name="T70" fmla="*/ 1660451 w 1636"/>
              <a:gd name="T71" fmla="*/ 1410328 h 1386"/>
              <a:gd name="T72" fmla="*/ 1727365 w 1636"/>
              <a:gd name="T73" fmla="*/ 1368191 h 1386"/>
              <a:gd name="T74" fmla="*/ 1759582 w 1636"/>
              <a:gd name="T75" fmla="*/ 1380584 h 1386"/>
              <a:gd name="T76" fmla="*/ 1781887 w 1636"/>
              <a:gd name="T77" fmla="*/ 1427678 h 1386"/>
              <a:gd name="T78" fmla="*/ 1789322 w 1636"/>
              <a:gd name="T79" fmla="*/ 1499558 h 1386"/>
              <a:gd name="T80" fmla="*/ 1816583 w 1636"/>
              <a:gd name="T81" fmla="*/ 1526822 h 1386"/>
              <a:gd name="T82" fmla="*/ 1866148 w 1636"/>
              <a:gd name="T83" fmla="*/ 1534258 h 1386"/>
              <a:gd name="T84" fmla="*/ 1942975 w 1636"/>
              <a:gd name="T85" fmla="*/ 1489643 h 1386"/>
              <a:gd name="T86" fmla="*/ 1995019 w 1636"/>
              <a:gd name="T87" fmla="*/ 1425199 h 1386"/>
              <a:gd name="T88" fmla="*/ 2022280 w 1636"/>
              <a:gd name="T89" fmla="*/ 1355798 h 1386"/>
              <a:gd name="T90" fmla="*/ 2024759 w 1636"/>
              <a:gd name="T91" fmla="*/ 1271526 h 1386"/>
              <a:gd name="T92" fmla="*/ 1990063 w 1636"/>
              <a:gd name="T93" fmla="*/ 1226911 h 1386"/>
              <a:gd name="T94" fmla="*/ 1945454 w 1636"/>
              <a:gd name="T95" fmla="*/ 1219475 h 1386"/>
              <a:gd name="T96" fmla="*/ 1871105 w 1636"/>
              <a:gd name="T97" fmla="*/ 1254175 h 1386"/>
              <a:gd name="T98" fmla="*/ 1824018 w 1636"/>
              <a:gd name="T99" fmla="*/ 1244261 h 1386"/>
              <a:gd name="T100" fmla="*/ 1806670 w 1636"/>
              <a:gd name="T101" fmla="*/ 1216996 h 1386"/>
              <a:gd name="T102" fmla="*/ 1814105 w 1636"/>
              <a:gd name="T103" fmla="*/ 1147595 h 1386"/>
              <a:gd name="T104" fmla="*/ 1960323 w 1636"/>
              <a:gd name="T105" fmla="*/ 827855 h 1386"/>
              <a:gd name="T106" fmla="*/ 399004 w 1636"/>
              <a:gd name="T107" fmla="*/ 163588 h 1386"/>
              <a:gd name="T108" fmla="*/ 163567 w 1636"/>
              <a:gd name="T109" fmla="*/ 1117852 h 1386"/>
              <a:gd name="T110" fmla="*/ 218089 w 1636"/>
              <a:gd name="T111" fmla="*/ 1140159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1828755" hangingPunct="1">
              <a:defRPr/>
            </a:pPr>
            <a:endParaRPr lang="en-GB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F8D80C7-CD2F-4976-EE2B-E30555CC4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056" y="3519457"/>
            <a:ext cx="22501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828755" hangingPunct="1">
              <a:defRPr/>
            </a:pPr>
            <a:r>
              <a:rPr lang="en-US" altLang="en-US" sz="3600" b="1" kern="1200" dirty="0">
                <a:solidFill>
                  <a:srgbClr val="000000"/>
                </a:solidFill>
              </a:rPr>
              <a:t>HL7® V2</a:t>
            </a:r>
            <a:endParaRPr lang="en-GB" altLang="en-US" sz="3600" b="1" kern="1200" dirty="0">
              <a:solidFill>
                <a:srgbClr val="000000"/>
              </a:solidFill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E41F392-AE7E-E213-70EE-8BBC5A602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6368" y="5582735"/>
            <a:ext cx="28591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828755" hangingPunct="1">
              <a:defRPr/>
            </a:pPr>
            <a:r>
              <a:rPr lang="en-US" altLang="en-US" sz="3600" b="1" kern="1200" dirty="0">
                <a:solidFill>
                  <a:srgbClr val="000000"/>
                </a:solidFill>
              </a:rPr>
              <a:t>HL7 FHIR®</a:t>
            </a:r>
            <a:endParaRPr lang="en-GB" altLang="en-US" sz="3600" b="1" kern="12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HealthShare | InterSystems Developer Community">
            <a:extLst>
              <a:ext uri="{FF2B5EF4-FFF2-40B4-BE49-F238E27FC236}">
                <a16:creationId xmlns:a16="http://schemas.microsoft.com/office/drawing/2014/main" id="{188FFFEF-F423-3ECC-380C-E59F35DA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508" y="7282097"/>
            <a:ext cx="2674314" cy="7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4CB2B34E-FF7C-4A9A-DAA7-0A206AF1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629" y="8097863"/>
            <a:ext cx="316315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828755" hangingPunct="1">
              <a:defRPr/>
            </a:pPr>
            <a:r>
              <a:rPr lang="en-US" altLang="en-US" sz="2700" b="1" kern="1200" dirty="0">
                <a:solidFill>
                  <a:srgbClr val="000000"/>
                </a:solidFill>
              </a:rPr>
              <a:t>Cross-organizational availability and booking engine</a:t>
            </a:r>
            <a:endParaRPr lang="en-GB" altLang="en-US" sz="2700" b="1" kern="1200" dirty="0">
              <a:solidFill>
                <a:srgbClr val="000000"/>
              </a:solidFill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8FFF8E49-9909-45BA-1779-52BE17404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034" y="9898357"/>
            <a:ext cx="1760007" cy="4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9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B9AB-C5F3-40FF-C5DB-1FA2665B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интеграция?</a:t>
            </a:r>
            <a:endParaRPr lang="en-US" dirty="0"/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FE0D98DA-A91D-180D-BAE5-44BBA95EC1A3}"/>
              </a:ext>
            </a:extLst>
          </p:cNvPr>
          <p:cNvSpPr/>
          <p:nvPr/>
        </p:nvSpPr>
        <p:spPr>
          <a:xfrm>
            <a:off x="779726" y="2376065"/>
            <a:ext cx="23150317" cy="1152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Автоматическое взаимодействие между двумя и более информационными системами, в рамках которого происходит обмен информации в режиме реального времени: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Базы данных информационных систем синхронизированы в режиме реального времени в рамках заранее согласованного информационного обмена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Не требуется помощь человека в подтверждении валидности данных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Типы интеграции: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Пассивная (т.н.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Data Lake) –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«мы даём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API,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вы делаете записи и чтение»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Активная – мы изучаем ваш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API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 делаем оптимальную модель взаимодействия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507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0BF6EC-A858-F8C1-3003-DB3D2165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286001"/>
            <a:ext cx="10649343" cy="10329863"/>
          </a:xfrm>
          <a:prstGeom prst="rect">
            <a:avLst/>
          </a:prstGeom>
        </p:spPr>
      </p:pic>
      <p:sp>
        <p:nvSpPr>
          <p:cNvPr id="6" name="Shape 166">
            <a:extLst>
              <a:ext uri="{FF2B5EF4-FFF2-40B4-BE49-F238E27FC236}">
                <a16:creationId xmlns:a16="http://schemas.microsoft.com/office/drawing/2014/main" id="{5917F781-96CF-32C9-5084-0990EDF9502E}"/>
              </a:ext>
            </a:extLst>
          </p:cNvPr>
          <p:cNvSpPr/>
          <p:nvPr/>
        </p:nvSpPr>
        <p:spPr>
          <a:xfrm>
            <a:off x="8235441" y="261549"/>
            <a:ext cx="7566816" cy="152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defTabSz="457223">
              <a:spcBef>
                <a:spcPts val="100"/>
              </a:spcBef>
              <a:tabLst>
                <a:tab pos="355619" algn="l"/>
                <a:tab pos="711236" algn="l"/>
                <a:tab pos="1066854" algn="l"/>
                <a:tab pos="1422471" algn="l"/>
                <a:tab pos="1778090" algn="l"/>
                <a:tab pos="2133707" algn="l"/>
                <a:tab pos="2489325" algn="l"/>
                <a:tab pos="2844942" algn="l"/>
                <a:tab pos="3200561" algn="l"/>
                <a:tab pos="3556178" algn="l"/>
                <a:tab pos="3911796" algn="l"/>
                <a:tab pos="4267413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9000" b="1" kern="1200" spc="-135" dirty="0">
                <a:solidFill>
                  <a:srgbClr val="16A0FF"/>
                </a:solidFill>
                <a:latin typeface="Roboto Bold"/>
                <a:sym typeface="Roboto Bold"/>
              </a:rPr>
              <a:t>CRAC Concept</a:t>
            </a:r>
            <a:endParaRPr lang="ru-RU" sz="9000" b="1" kern="1200" spc="-135" dirty="0">
              <a:solidFill>
                <a:srgbClr val="16A0FF"/>
              </a:solidFill>
              <a:latin typeface="Roboto Bold"/>
              <a:sym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5904227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54">
            <a:extLst>
              <a:ext uri="{FF2B5EF4-FFF2-40B4-BE49-F238E27FC236}">
                <a16:creationId xmlns:a16="http://schemas.microsoft.com/office/drawing/2014/main" id="{EF29E234-1F9A-4421-8E1D-B17C8A9F0E73}"/>
              </a:ext>
            </a:extLst>
          </p:cNvPr>
          <p:cNvSpPr/>
          <p:nvPr/>
        </p:nvSpPr>
        <p:spPr>
          <a:xfrm>
            <a:off x="1504981" y="8313199"/>
            <a:ext cx="8512882" cy="5402802"/>
          </a:xfrm>
          <a:prstGeom prst="roundRect">
            <a:avLst>
              <a:gd name="adj" fmla="val 11008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828800" hangingPunct="1">
              <a:defRPr/>
            </a:pPr>
            <a:endParaRPr lang="en-US" sz="3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Скругленный прямоугольник 54">
            <a:extLst>
              <a:ext uri="{FF2B5EF4-FFF2-40B4-BE49-F238E27FC236}">
                <a16:creationId xmlns:a16="http://schemas.microsoft.com/office/drawing/2014/main" id="{92D84A66-8D3D-415B-8A35-1B71A7BB1F8E}"/>
              </a:ext>
            </a:extLst>
          </p:cNvPr>
          <p:cNvSpPr/>
          <p:nvPr/>
        </p:nvSpPr>
        <p:spPr>
          <a:xfrm rot="5400000">
            <a:off x="4282506" y="10211237"/>
            <a:ext cx="2271416" cy="4145278"/>
          </a:xfrm>
          <a:prstGeom prst="roundRect">
            <a:avLst>
              <a:gd name="adj" fmla="val 46221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algn="l" defTabSz="1828800" hangingPunct="1">
              <a:defRPr/>
            </a:pP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2AD2E8-5EC4-41E2-9A3E-B69BC72F0763}"/>
              </a:ext>
            </a:extLst>
          </p:cNvPr>
          <p:cNvCxnSpPr>
            <a:cxnSpLocks/>
          </p:cNvCxnSpPr>
          <p:nvPr/>
        </p:nvCxnSpPr>
        <p:spPr>
          <a:xfrm flipH="1" flipV="1">
            <a:off x="512535" y="7809503"/>
            <a:ext cx="9604594" cy="8542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ylinder 8">
            <a:extLst>
              <a:ext uri="{FF2B5EF4-FFF2-40B4-BE49-F238E27FC236}">
                <a16:creationId xmlns:a16="http://schemas.microsoft.com/office/drawing/2014/main" id="{2FC22D2C-EEAE-44B3-970F-71771A4C9E6A}"/>
              </a:ext>
            </a:extLst>
          </p:cNvPr>
          <p:cNvSpPr/>
          <p:nvPr/>
        </p:nvSpPr>
        <p:spPr>
          <a:xfrm>
            <a:off x="5245700" y="11559715"/>
            <a:ext cx="1624496" cy="1448314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kern="1200" dirty="0">
                <a:solidFill>
                  <a:prstClr val="white"/>
                </a:solidFill>
                <a:latin typeface="Calibri" panose="020F0502020204030204"/>
              </a:rPr>
              <a:t>DB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84614-8FA6-4627-B961-B9C1B749087D}"/>
              </a:ext>
            </a:extLst>
          </p:cNvPr>
          <p:cNvSpPr txBox="1"/>
          <p:nvPr/>
        </p:nvSpPr>
        <p:spPr>
          <a:xfrm rot="16200000">
            <a:off x="-892663" y="10911114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EMR with API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1ACEA-4C86-4107-A282-BC11D94E94EE}"/>
              </a:ext>
            </a:extLst>
          </p:cNvPr>
          <p:cNvSpPr txBox="1"/>
          <p:nvPr/>
        </p:nvSpPr>
        <p:spPr>
          <a:xfrm>
            <a:off x="3804081" y="11914541"/>
            <a:ext cx="179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EMR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68D9AE-D4CA-4402-8581-91E556629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76" y="8886017"/>
            <a:ext cx="1807736" cy="5098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832746-BDD0-4D51-A32A-2E46042807E8}"/>
              </a:ext>
            </a:extLst>
          </p:cNvPr>
          <p:cNvSpPr txBox="1"/>
          <p:nvPr/>
        </p:nvSpPr>
        <p:spPr>
          <a:xfrm>
            <a:off x="3778660" y="9218781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Integration service</a:t>
            </a:r>
          </a:p>
        </p:txBody>
      </p:sp>
      <p:sp>
        <p:nvSpPr>
          <p:cNvPr id="16" name="Скругленный прямоугольник 54">
            <a:extLst>
              <a:ext uri="{FF2B5EF4-FFF2-40B4-BE49-F238E27FC236}">
                <a16:creationId xmlns:a16="http://schemas.microsoft.com/office/drawing/2014/main" id="{5A738435-0BD2-4B19-831A-9F319008F2DF}"/>
              </a:ext>
            </a:extLst>
          </p:cNvPr>
          <p:cNvSpPr/>
          <p:nvPr/>
        </p:nvSpPr>
        <p:spPr>
          <a:xfrm rot="5400000">
            <a:off x="4282504" y="7586531"/>
            <a:ext cx="2271416" cy="4145278"/>
          </a:xfrm>
          <a:prstGeom prst="roundRect">
            <a:avLst>
              <a:gd name="adj" fmla="val 46221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algn="l" defTabSz="1828800" hangingPunct="1">
              <a:defRPr/>
            </a:pP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4B9C7794-F571-4931-B4A3-7D630D6768F6}"/>
              </a:ext>
            </a:extLst>
          </p:cNvPr>
          <p:cNvSpPr/>
          <p:nvPr/>
        </p:nvSpPr>
        <p:spPr>
          <a:xfrm rot="16200000">
            <a:off x="1671240" y="10226698"/>
            <a:ext cx="2322360" cy="7983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634228DC-193D-45A8-973A-4DD8C6665BE1}"/>
              </a:ext>
            </a:extLst>
          </p:cNvPr>
          <p:cNvSpPr/>
          <p:nvPr/>
        </p:nvSpPr>
        <p:spPr>
          <a:xfrm rot="5400000">
            <a:off x="6977452" y="10226698"/>
            <a:ext cx="2322360" cy="7983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444F7D-753B-4F3B-8236-0642190173A4}"/>
              </a:ext>
            </a:extLst>
          </p:cNvPr>
          <p:cNvSpPr txBox="1"/>
          <p:nvPr/>
        </p:nvSpPr>
        <p:spPr>
          <a:xfrm rot="16200000">
            <a:off x="267189" y="10364268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READ Async API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5A654C-132C-4B9B-8AB2-5D08D17617F8}"/>
              </a:ext>
            </a:extLst>
          </p:cNvPr>
          <p:cNvSpPr txBox="1"/>
          <p:nvPr/>
        </p:nvSpPr>
        <p:spPr>
          <a:xfrm rot="16200000">
            <a:off x="7318749" y="10249832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WRITE Sync API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98D17-7977-416F-8067-3B86C58EFBEC}"/>
              </a:ext>
            </a:extLst>
          </p:cNvPr>
          <p:cNvSpPr txBox="1"/>
          <p:nvPr/>
        </p:nvSpPr>
        <p:spPr>
          <a:xfrm>
            <a:off x="941707" y="7483901"/>
            <a:ext cx="179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DMZ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6FD70C-1A00-4C19-880E-F2F13F05F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78" y="5274139"/>
            <a:ext cx="1807736" cy="5098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8A8EB5-ADA9-4339-A929-F2B0E6F9C89A}"/>
              </a:ext>
            </a:extLst>
          </p:cNvPr>
          <p:cNvSpPr txBox="1"/>
          <p:nvPr/>
        </p:nvSpPr>
        <p:spPr>
          <a:xfrm>
            <a:off x="3778662" y="5606903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Integration layer</a:t>
            </a:r>
          </a:p>
        </p:txBody>
      </p:sp>
      <p:sp>
        <p:nvSpPr>
          <p:cNvPr id="25" name="Скругленный прямоугольник 54">
            <a:extLst>
              <a:ext uri="{FF2B5EF4-FFF2-40B4-BE49-F238E27FC236}">
                <a16:creationId xmlns:a16="http://schemas.microsoft.com/office/drawing/2014/main" id="{96DBCF08-DDBB-4795-BACE-BEEAF2F7301C}"/>
              </a:ext>
            </a:extLst>
          </p:cNvPr>
          <p:cNvSpPr/>
          <p:nvPr/>
        </p:nvSpPr>
        <p:spPr>
          <a:xfrm rot="5400000">
            <a:off x="4282506" y="3974653"/>
            <a:ext cx="2271416" cy="4145278"/>
          </a:xfrm>
          <a:prstGeom prst="roundRect">
            <a:avLst>
              <a:gd name="adj" fmla="val 46221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algn="l" defTabSz="1828800" hangingPunct="1">
              <a:defRPr/>
            </a:pP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Arrow: Up-Down 25">
            <a:extLst>
              <a:ext uri="{FF2B5EF4-FFF2-40B4-BE49-F238E27FC236}">
                <a16:creationId xmlns:a16="http://schemas.microsoft.com/office/drawing/2014/main" id="{D9A6F531-C6B2-4D45-907B-29CE4C694995}"/>
              </a:ext>
            </a:extLst>
          </p:cNvPr>
          <p:cNvSpPr/>
          <p:nvPr/>
        </p:nvSpPr>
        <p:spPr>
          <a:xfrm>
            <a:off x="5322812" y="7183002"/>
            <a:ext cx="438688" cy="13404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E51030-AC37-447D-9440-EBF82456CF41}"/>
              </a:ext>
            </a:extLst>
          </p:cNvPr>
          <p:cNvSpPr txBox="1"/>
          <p:nvPr/>
        </p:nvSpPr>
        <p:spPr>
          <a:xfrm>
            <a:off x="5277603" y="7262119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Med.me API</a:t>
            </a:r>
          </a:p>
        </p:txBody>
      </p:sp>
      <p:sp>
        <p:nvSpPr>
          <p:cNvPr id="28" name="Скругленный прямоугольник 54">
            <a:extLst>
              <a:ext uri="{FF2B5EF4-FFF2-40B4-BE49-F238E27FC236}">
                <a16:creationId xmlns:a16="http://schemas.microsoft.com/office/drawing/2014/main" id="{706A3BEE-002A-49F7-A5C7-5539ABF07E98}"/>
              </a:ext>
            </a:extLst>
          </p:cNvPr>
          <p:cNvSpPr/>
          <p:nvPr/>
        </p:nvSpPr>
        <p:spPr>
          <a:xfrm>
            <a:off x="15185901" y="8222565"/>
            <a:ext cx="8512882" cy="5402802"/>
          </a:xfrm>
          <a:prstGeom prst="roundRect">
            <a:avLst>
              <a:gd name="adj" fmla="val 11008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828800" hangingPunct="1">
              <a:defRPr/>
            </a:pPr>
            <a:endParaRPr lang="en-US" sz="3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Скругленный прямоугольник 54">
            <a:extLst>
              <a:ext uri="{FF2B5EF4-FFF2-40B4-BE49-F238E27FC236}">
                <a16:creationId xmlns:a16="http://schemas.microsoft.com/office/drawing/2014/main" id="{EA5C57C5-E77A-4FDF-8B5B-04AB2F89FDD7}"/>
              </a:ext>
            </a:extLst>
          </p:cNvPr>
          <p:cNvSpPr/>
          <p:nvPr/>
        </p:nvSpPr>
        <p:spPr>
          <a:xfrm rot="5400000">
            <a:off x="17963426" y="10120603"/>
            <a:ext cx="2271416" cy="4145278"/>
          </a:xfrm>
          <a:prstGeom prst="roundRect">
            <a:avLst>
              <a:gd name="adj" fmla="val 46221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algn="l" defTabSz="1828800" hangingPunct="1">
              <a:defRPr/>
            </a:pP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4E52B1-A6B5-4158-A231-A6F0D65E920B}"/>
              </a:ext>
            </a:extLst>
          </p:cNvPr>
          <p:cNvCxnSpPr>
            <a:cxnSpLocks/>
          </p:cNvCxnSpPr>
          <p:nvPr/>
        </p:nvCxnSpPr>
        <p:spPr>
          <a:xfrm flipH="1" flipV="1">
            <a:off x="13812301" y="7718869"/>
            <a:ext cx="9604594" cy="8542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ylinder 30">
            <a:extLst>
              <a:ext uri="{FF2B5EF4-FFF2-40B4-BE49-F238E27FC236}">
                <a16:creationId xmlns:a16="http://schemas.microsoft.com/office/drawing/2014/main" id="{CE75805E-3D0A-4494-941B-2E3322A72BAB}"/>
              </a:ext>
            </a:extLst>
          </p:cNvPr>
          <p:cNvSpPr/>
          <p:nvPr/>
        </p:nvSpPr>
        <p:spPr>
          <a:xfrm>
            <a:off x="17559310" y="11520247"/>
            <a:ext cx="1624496" cy="1448314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kern="1200" dirty="0">
                <a:solidFill>
                  <a:prstClr val="white"/>
                </a:solidFill>
                <a:latin typeface="Calibri" panose="020F0502020204030204"/>
              </a:rPr>
              <a:t>DB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E65325-FA86-404D-BAE8-9ED1E4E0B187}"/>
              </a:ext>
            </a:extLst>
          </p:cNvPr>
          <p:cNvSpPr txBox="1"/>
          <p:nvPr/>
        </p:nvSpPr>
        <p:spPr>
          <a:xfrm rot="16200000">
            <a:off x="12014080" y="10343230"/>
            <a:ext cx="4501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EMR without API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12251E-A0C8-4074-B5C6-A47D8CBC6A42}"/>
              </a:ext>
            </a:extLst>
          </p:cNvPr>
          <p:cNvSpPr txBox="1"/>
          <p:nvPr/>
        </p:nvSpPr>
        <p:spPr>
          <a:xfrm>
            <a:off x="19465825" y="11823909"/>
            <a:ext cx="179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EMR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89F2AE-04E5-4F16-AA94-4926D0A42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940" y="8594245"/>
            <a:ext cx="1807736" cy="5098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A449F46-6CA1-475D-A247-A06603CFEC1F}"/>
              </a:ext>
            </a:extLst>
          </p:cNvPr>
          <p:cNvSpPr txBox="1"/>
          <p:nvPr/>
        </p:nvSpPr>
        <p:spPr>
          <a:xfrm>
            <a:off x="18995751" y="9034228"/>
            <a:ext cx="3302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Integration service</a:t>
            </a:r>
          </a:p>
        </p:txBody>
      </p:sp>
      <p:sp>
        <p:nvSpPr>
          <p:cNvPr id="36" name="Скругленный прямоугольник 54">
            <a:extLst>
              <a:ext uri="{FF2B5EF4-FFF2-40B4-BE49-F238E27FC236}">
                <a16:creationId xmlns:a16="http://schemas.microsoft.com/office/drawing/2014/main" id="{02BBF996-5C06-420A-B832-20DDAA0604AB}"/>
              </a:ext>
            </a:extLst>
          </p:cNvPr>
          <p:cNvSpPr/>
          <p:nvPr/>
        </p:nvSpPr>
        <p:spPr>
          <a:xfrm rot="5400000">
            <a:off x="17963424" y="7495897"/>
            <a:ext cx="2271416" cy="4145278"/>
          </a:xfrm>
          <a:prstGeom prst="roundRect">
            <a:avLst>
              <a:gd name="adj" fmla="val 46221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algn="l" defTabSz="1828800" hangingPunct="1">
              <a:defRPr/>
            </a:pP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7FB0930E-E970-4F5B-9BBA-8E2B62D70E34}"/>
              </a:ext>
            </a:extLst>
          </p:cNvPr>
          <p:cNvSpPr/>
          <p:nvPr/>
        </p:nvSpPr>
        <p:spPr>
          <a:xfrm rot="16200000">
            <a:off x="15865670" y="10702878"/>
            <a:ext cx="2322360" cy="7983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B6185723-0EB4-48B0-9D67-096CD33556A5}"/>
              </a:ext>
            </a:extLst>
          </p:cNvPr>
          <p:cNvSpPr/>
          <p:nvPr/>
        </p:nvSpPr>
        <p:spPr>
          <a:xfrm rot="5400000">
            <a:off x="20658372" y="10136064"/>
            <a:ext cx="2322360" cy="7983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9065B8-6C4D-47B6-8B4F-154EBA0EFA85}"/>
              </a:ext>
            </a:extLst>
          </p:cNvPr>
          <p:cNvSpPr txBox="1"/>
          <p:nvPr/>
        </p:nvSpPr>
        <p:spPr>
          <a:xfrm rot="16200000">
            <a:off x="14459479" y="10658632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Partial Replica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935B09-00A2-4B18-B8EB-9439495D281E}"/>
              </a:ext>
            </a:extLst>
          </p:cNvPr>
          <p:cNvSpPr txBox="1"/>
          <p:nvPr/>
        </p:nvSpPr>
        <p:spPr>
          <a:xfrm rot="16200000">
            <a:off x="20999669" y="10159198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WRITE Sync API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EB1B36-146F-4185-B460-F91A2C08CDCC}"/>
              </a:ext>
            </a:extLst>
          </p:cNvPr>
          <p:cNvSpPr txBox="1"/>
          <p:nvPr/>
        </p:nvSpPr>
        <p:spPr>
          <a:xfrm>
            <a:off x="14622627" y="7393267"/>
            <a:ext cx="179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DMZ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5C0656-245A-4A6B-AFF1-A43D3D2BA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098" y="5183505"/>
            <a:ext cx="1807736" cy="5098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EC25D81-5343-4F90-8DC5-31E623CD851E}"/>
              </a:ext>
            </a:extLst>
          </p:cNvPr>
          <p:cNvSpPr txBox="1"/>
          <p:nvPr/>
        </p:nvSpPr>
        <p:spPr>
          <a:xfrm>
            <a:off x="17459582" y="5516269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Integration layer</a:t>
            </a:r>
          </a:p>
        </p:txBody>
      </p:sp>
      <p:sp>
        <p:nvSpPr>
          <p:cNvPr id="44" name="Скругленный прямоугольник 54">
            <a:extLst>
              <a:ext uri="{FF2B5EF4-FFF2-40B4-BE49-F238E27FC236}">
                <a16:creationId xmlns:a16="http://schemas.microsoft.com/office/drawing/2014/main" id="{2EF39C86-7A8E-478F-80D3-696D671409BB}"/>
              </a:ext>
            </a:extLst>
          </p:cNvPr>
          <p:cNvSpPr/>
          <p:nvPr/>
        </p:nvSpPr>
        <p:spPr>
          <a:xfrm rot="5400000">
            <a:off x="17963426" y="3884019"/>
            <a:ext cx="2271416" cy="4145278"/>
          </a:xfrm>
          <a:prstGeom prst="roundRect">
            <a:avLst>
              <a:gd name="adj" fmla="val 46221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algn="l" defTabSz="1828800" hangingPunct="1">
              <a:defRPr/>
            </a:pP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Arrow: Up-Down 44">
            <a:extLst>
              <a:ext uri="{FF2B5EF4-FFF2-40B4-BE49-F238E27FC236}">
                <a16:creationId xmlns:a16="http://schemas.microsoft.com/office/drawing/2014/main" id="{C9D92D6D-128A-417F-B866-E937BD942612}"/>
              </a:ext>
            </a:extLst>
          </p:cNvPr>
          <p:cNvSpPr/>
          <p:nvPr/>
        </p:nvSpPr>
        <p:spPr>
          <a:xfrm>
            <a:off x="19003732" y="7092368"/>
            <a:ext cx="438688" cy="13404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1C0252-6E39-4D0E-A3CF-148E55F09169}"/>
              </a:ext>
            </a:extLst>
          </p:cNvPr>
          <p:cNvSpPr txBox="1"/>
          <p:nvPr/>
        </p:nvSpPr>
        <p:spPr>
          <a:xfrm>
            <a:off x="18958523" y="7171485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Med.me API</a:t>
            </a:r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4A3EC72C-2C77-4CAE-95DC-371F21761242}"/>
              </a:ext>
            </a:extLst>
          </p:cNvPr>
          <p:cNvSpPr/>
          <p:nvPr/>
        </p:nvSpPr>
        <p:spPr>
          <a:xfrm>
            <a:off x="17458846" y="9191625"/>
            <a:ext cx="1624496" cy="1448314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2200" kern="1200" dirty="0">
                <a:solidFill>
                  <a:prstClr val="black"/>
                </a:solidFill>
                <a:latin typeface="Calibri" panose="020F0502020204030204"/>
              </a:rPr>
              <a:t>Replicated DB</a:t>
            </a:r>
          </a:p>
        </p:txBody>
      </p:sp>
      <p:sp>
        <p:nvSpPr>
          <p:cNvPr id="48" name="Скругленный прямоугольник 54">
            <a:extLst>
              <a:ext uri="{FF2B5EF4-FFF2-40B4-BE49-F238E27FC236}">
                <a16:creationId xmlns:a16="http://schemas.microsoft.com/office/drawing/2014/main" id="{73E10A73-8477-49C5-9C14-191F3B86C262}"/>
              </a:ext>
            </a:extLst>
          </p:cNvPr>
          <p:cNvSpPr/>
          <p:nvPr/>
        </p:nvSpPr>
        <p:spPr>
          <a:xfrm>
            <a:off x="9576746" y="4577299"/>
            <a:ext cx="5856024" cy="2653166"/>
          </a:xfrm>
          <a:prstGeom prst="roundRect">
            <a:avLst>
              <a:gd name="adj" fmla="val 11008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828800" hangingPunct="1">
              <a:defRPr/>
            </a:pPr>
            <a:endParaRPr lang="en-US" sz="34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FDCF9EC6-D193-4FE3-BF38-B3A4D098C06D}"/>
              </a:ext>
            </a:extLst>
          </p:cNvPr>
          <p:cNvSpPr/>
          <p:nvPr/>
        </p:nvSpPr>
        <p:spPr>
          <a:xfrm>
            <a:off x="13604410" y="5710660"/>
            <a:ext cx="1593076" cy="1308876"/>
          </a:xfrm>
          <a:prstGeom prst="can">
            <a:avLst>
              <a:gd name="adj" fmla="val 26566"/>
            </a:avLst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/>
              </a:rPr>
              <a:t>HL7 FHIR DB</a:t>
            </a:r>
          </a:p>
        </p:txBody>
      </p:sp>
      <p:sp>
        <p:nvSpPr>
          <p:cNvPr id="50" name="Arrow: Up-Down 49">
            <a:extLst>
              <a:ext uri="{FF2B5EF4-FFF2-40B4-BE49-F238E27FC236}">
                <a16:creationId xmlns:a16="http://schemas.microsoft.com/office/drawing/2014/main" id="{A5C53A35-88F4-45F0-9FC0-73ED0D205386}"/>
              </a:ext>
            </a:extLst>
          </p:cNvPr>
          <p:cNvSpPr/>
          <p:nvPr/>
        </p:nvSpPr>
        <p:spPr>
          <a:xfrm rot="5400000">
            <a:off x="16058322" y="5210266"/>
            <a:ext cx="438688" cy="13404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Arrow: Up-Down 50">
            <a:extLst>
              <a:ext uri="{FF2B5EF4-FFF2-40B4-BE49-F238E27FC236}">
                <a16:creationId xmlns:a16="http://schemas.microsoft.com/office/drawing/2014/main" id="{89938195-99D8-49F4-9254-1E0F156CD2B6}"/>
              </a:ext>
            </a:extLst>
          </p:cNvPr>
          <p:cNvSpPr/>
          <p:nvPr/>
        </p:nvSpPr>
        <p:spPr>
          <a:xfrm rot="5400000">
            <a:off x="8332766" y="5242492"/>
            <a:ext cx="438688" cy="13404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1CF219-EDE2-42FD-866F-A025DB5BAD65}"/>
              </a:ext>
            </a:extLst>
          </p:cNvPr>
          <p:cNvSpPr txBox="1"/>
          <p:nvPr/>
        </p:nvSpPr>
        <p:spPr>
          <a:xfrm>
            <a:off x="6840179" y="5025435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Med.me API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45182A-C7C6-4F63-9611-F637FDDD3645}"/>
              </a:ext>
            </a:extLst>
          </p:cNvPr>
          <p:cNvSpPr txBox="1"/>
          <p:nvPr/>
        </p:nvSpPr>
        <p:spPr>
          <a:xfrm>
            <a:off x="14704481" y="4925055"/>
            <a:ext cx="346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</a:rPr>
              <a:t>Med.me API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7D5223-1423-427D-BD74-BA00704B5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132" y="4676609"/>
            <a:ext cx="1807736" cy="50987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47E669A-9C1E-4AFA-BC3B-249A528953DD}"/>
              </a:ext>
            </a:extLst>
          </p:cNvPr>
          <p:cNvSpPr txBox="1"/>
          <p:nvPr/>
        </p:nvSpPr>
        <p:spPr>
          <a:xfrm>
            <a:off x="12996968" y="4510085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Core</a:t>
            </a:r>
          </a:p>
        </p:txBody>
      </p:sp>
      <p:sp>
        <p:nvSpPr>
          <p:cNvPr id="56" name="Flowchart: Process 55">
            <a:extLst>
              <a:ext uri="{FF2B5EF4-FFF2-40B4-BE49-F238E27FC236}">
                <a16:creationId xmlns:a16="http://schemas.microsoft.com/office/drawing/2014/main" id="{BB5D489C-3675-489E-8E08-2C1E973999CC}"/>
              </a:ext>
            </a:extLst>
          </p:cNvPr>
          <p:cNvSpPr/>
          <p:nvPr/>
        </p:nvSpPr>
        <p:spPr>
          <a:xfrm>
            <a:off x="10017862" y="5784012"/>
            <a:ext cx="3153460" cy="1115552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2400" kern="120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HealthShare</a:t>
            </a:r>
            <a:r>
              <a:rPr lang="en-US" sz="2400" kern="1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Health Connect module</a:t>
            </a:r>
          </a:p>
        </p:txBody>
      </p:sp>
      <p:sp>
        <p:nvSpPr>
          <p:cNvPr id="57" name="Скругленный прямоугольник 54">
            <a:extLst>
              <a:ext uri="{FF2B5EF4-FFF2-40B4-BE49-F238E27FC236}">
                <a16:creationId xmlns:a16="http://schemas.microsoft.com/office/drawing/2014/main" id="{68AB9577-B073-4462-B92E-1103B80BF22E}"/>
              </a:ext>
            </a:extLst>
          </p:cNvPr>
          <p:cNvSpPr/>
          <p:nvPr/>
        </p:nvSpPr>
        <p:spPr>
          <a:xfrm>
            <a:off x="1032770" y="1545266"/>
            <a:ext cx="3844032" cy="1623896"/>
          </a:xfrm>
          <a:prstGeom prst="roundRect">
            <a:avLst>
              <a:gd name="adj" fmla="val 11008"/>
            </a:avLst>
          </a:prstGeom>
          <a:solidFill>
            <a:srgbClr val="00B0F0">
              <a:alpha val="6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Medical organizations</a:t>
            </a:r>
            <a:endParaRPr lang="ru-RU" sz="3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Скругленный прямоугольник 54">
            <a:extLst>
              <a:ext uri="{FF2B5EF4-FFF2-40B4-BE49-F238E27FC236}">
                <a16:creationId xmlns:a16="http://schemas.microsoft.com/office/drawing/2014/main" id="{33B5F74E-F790-4CC6-A156-5605A6C0CD6A}"/>
              </a:ext>
            </a:extLst>
          </p:cNvPr>
          <p:cNvSpPr/>
          <p:nvPr/>
        </p:nvSpPr>
        <p:spPr>
          <a:xfrm>
            <a:off x="9298735" y="1477621"/>
            <a:ext cx="3797134" cy="1691542"/>
          </a:xfrm>
          <a:prstGeom prst="roundRect">
            <a:avLst>
              <a:gd name="adj" fmla="val 11008"/>
            </a:avLst>
          </a:prstGeom>
          <a:solidFill>
            <a:srgbClr val="00B0F0">
              <a:alpha val="6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Patients’ app</a:t>
            </a:r>
            <a:endParaRPr lang="ru-RU" sz="3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Скругленный прямоугольник 54">
            <a:extLst>
              <a:ext uri="{FF2B5EF4-FFF2-40B4-BE49-F238E27FC236}">
                <a16:creationId xmlns:a16="http://schemas.microsoft.com/office/drawing/2014/main" id="{03251B55-70C8-4339-AC54-FDEE60085103}"/>
              </a:ext>
            </a:extLst>
          </p:cNvPr>
          <p:cNvSpPr/>
          <p:nvPr/>
        </p:nvSpPr>
        <p:spPr>
          <a:xfrm rot="5400000">
            <a:off x="11913996" y="-7534424"/>
            <a:ext cx="812500" cy="22757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>
            <a:noAutofit/>
          </a:bodyPr>
          <a:lstStyle/>
          <a:p>
            <a:pPr defTabSz="1828800" hangingPunct="1">
              <a:defRPr/>
            </a:pPr>
            <a:r>
              <a:rPr lang="en-US" sz="4000" b="1" kern="1200" dirty="0">
                <a:solidFill>
                  <a:prstClr val="black"/>
                </a:solidFill>
                <a:latin typeface="Calibri" panose="020F0502020204030204"/>
              </a:rPr>
              <a:t>Med.me </a:t>
            </a:r>
            <a:r>
              <a:rPr lang="en-US" sz="4000" b="1" kern="1200">
                <a:solidFill>
                  <a:prstClr val="black"/>
                </a:solidFill>
                <a:latin typeface="Calibri" panose="020F0502020204030204"/>
              </a:rPr>
              <a:t>external  SMART ON FHIR API</a:t>
            </a: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Arrow: Left-Right 59">
            <a:extLst>
              <a:ext uri="{FF2B5EF4-FFF2-40B4-BE49-F238E27FC236}">
                <a16:creationId xmlns:a16="http://schemas.microsoft.com/office/drawing/2014/main" id="{CC79ED1D-2C57-425C-BCC0-B5DF16B98E96}"/>
              </a:ext>
            </a:extLst>
          </p:cNvPr>
          <p:cNvSpPr/>
          <p:nvPr/>
        </p:nvSpPr>
        <p:spPr>
          <a:xfrm rot="16200000">
            <a:off x="2942487" y="3427451"/>
            <a:ext cx="689686" cy="354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Arrow: Left-Right 60">
            <a:extLst>
              <a:ext uri="{FF2B5EF4-FFF2-40B4-BE49-F238E27FC236}">
                <a16:creationId xmlns:a16="http://schemas.microsoft.com/office/drawing/2014/main" id="{CB14DDD2-0921-4DE6-914F-F8139BBE6F9E}"/>
              </a:ext>
            </a:extLst>
          </p:cNvPr>
          <p:cNvSpPr/>
          <p:nvPr/>
        </p:nvSpPr>
        <p:spPr>
          <a:xfrm rot="16200000">
            <a:off x="21040029" y="3428829"/>
            <a:ext cx="689686" cy="354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Скругленный прямоугольник 54">
            <a:extLst>
              <a:ext uri="{FF2B5EF4-FFF2-40B4-BE49-F238E27FC236}">
                <a16:creationId xmlns:a16="http://schemas.microsoft.com/office/drawing/2014/main" id="{1E59D10F-49E4-44C5-A322-C2DA4A389504}"/>
              </a:ext>
            </a:extLst>
          </p:cNvPr>
          <p:cNvSpPr/>
          <p:nvPr/>
        </p:nvSpPr>
        <p:spPr>
          <a:xfrm>
            <a:off x="5152857" y="1523236"/>
            <a:ext cx="3844034" cy="1623896"/>
          </a:xfrm>
          <a:prstGeom prst="roundRect">
            <a:avLst>
              <a:gd name="adj" fmla="val 11008"/>
            </a:avLst>
          </a:prstGeom>
          <a:solidFill>
            <a:srgbClr val="00B0F0">
              <a:alpha val="6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Doctor’s</a:t>
            </a:r>
            <a:r>
              <a:rPr lang="en-US" sz="4000" b="1" kern="1200" dirty="0">
                <a:solidFill>
                  <a:prstClr val="black"/>
                </a:solidFill>
                <a:latin typeface="Calibri" panose="020F0502020204030204"/>
              </a:rPr>
              <a:t> app</a:t>
            </a:r>
            <a:endParaRPr lang="ru-RU" sz="4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Скругленный прямоугольник 54">
            <a:extLst>
              <a:ext uri="{FF2B5EF4-FFF2-40B4-BE49-F238E27FC236}">
                <a16:creationId xmlns:a16="http://schemas.microsoft.com/office/drawing/2014/main" id="{DCE9B45F-A23D-4235-BD96-48DDB3B078A2}"/>
              </a:ext>
            </a:extLst>
          </p:cNvPr>
          <p:cNvSpPr/>
          <p:nvPr/>
        </p:nvSpPr>
        <p:spPr>
          <a:xfrm>
            <a:off x="18953073" y="1477621"/>
            <a:ext cx="4509126" cy="1691542"/>
          </a:xfrm>
          <a:prstGeom prst="roundRect">
            <a:avLst>
              <a:gd name="adj" fmla="val 11008"/>
            </a:avLst>
          </a:prstGeom>
          <a:solidFill>
            <a:srgbClr val="92D050">
              <a:alpha val="6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Third party apps</a:t>
            </a:r>
            <a:endParaRPr lang="ru-RU" sz="3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Скругленный прямоугольник 54">
            <a:extLst>
              <a:ext uri="{FF2B5EF4-FFF2-40B4-BE49-F238E27FC236}">
                <a16:creationId xmlns:a16="http://schemas.microsoft.com/office/drawing/2014/main" id="{26116489-DC28-4300-9866-E0F77CC968C5}"/>
              </a:ext>
            </a:extLst>
          </p:cNvPr>
          <p:cNvSpPr/>
          <p:nvPr/>
        </p:nvSpPr>
        <p:spPr>
          <a:xfrm>
            <a:off x="13426445" y="1477621"/>
            <a:ext cx="3797134" cy="1691542"/>
          </a:xfrm>
          <a:prstGeom prst="roundRect">
            <a:avLst>
              <a:gd name="adj" fmla="val 11008"/>
            </a:avLst>
          </a:prstGeom>
          <a:solidFill>
            <a:srgbClr val="00B0F0">
              <a:alpha val="69000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Med.me Apps</a:t>
            </a:r>
            <a:endParaRPr lang="ru-RU" sz="3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Arrow: Left-Right 65">
            <a:extLst>
              <a:ext uri="{FF2B5EF4-FFF2-40B4-BE49-F238E27FC236}">
                <a16:creationId xmlns:a16="http://schemas.microsoft.com/office/drawing/2014/main" id="{D18A0F45-9035-4224-8EB1-123656CC34D2}"/>
              </a:ext>
            </a:extLst>
          </p:cNvPr>
          <p:cNvSpPr/>
          <p:nvPr/>
        </p:nvSpPr>
        <p:spPr>
          <a:xfrm rot="16200000">
            <a:off x="14980167" y="3335881"/>
            <a:ext cx="689686" cy="354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Arrow: Left-Right 66">
            <a:extLst>
              <a:ext uri="{FF2B5EF4-FFF2-40B4-BE49-F238E27FC236}">
                <a16:creationId xmlns:a16="http://schemas.microsoft.com/office/drawing/2014/main" id="{3D5F30BA-992C-4B27-91A3-D9844BC747B6}"/>
              </a:ext>
            </a:extLst>
          </p:cNvPr>
          <p:cNvSpPr/>
          <p:nvPr/>
        </p:nvSpPr>
        <p:spPr>
          <a:xfrm rot="16200000">
            <a:off x="6730029" y="3390035"/>
            <a:ext cx="689686" cy="3544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B7342E31-2DD8-4BE7-9BA6-0B025EDA616F}"/>
              </a:ext>
            </a:extLst>
          </p:cNvPr>
          <p:cNvSpPr/>
          <p:nvPr/>
        </p:nvSpPr>
        <p:spPr>
          <a:xfrm>
            <a:off x="11540062" y="12550670"/>
            <a:ext cx="262160" cy="2050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87F8AE9-4FF0-47F2-8AB5-C9DF8122E2C0}"/>
              </a:ext>
            </a:extLst>
          </p:cNvPr>
          <p:cNvSpPr/>
          <p:nvPr/>
        </p:nvSpPr>
        <p:spPr>
          <a:xfrm>
            <a:off x="12011102" y="12550670"/>
            <a:ext cx="262160" cy="2050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35BA54B7-F599-4D41-BD14-87039FDF9994}"/>
              </a:ext>
            </a:extLst>
          </p:cNvPr>
          <p:cNvSpPr/>
          <p:nvPr/>
        </p:nvSpPr>
        <p:spPr>
          <a:xfrm>
            <a:off x="12435372" y="12550670"/>
            <a:ext cx="262160" cy="2050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AAEADFE0-87B6-4CC9-90F5-D8A527BBBE5A}"/>
              </a:ext>
            </a:extLst>
          </p:cNvPr>
          <p:cNvSpPr/>
          <p:nvPr/>
        </p:nvSpPr>
        <p:spPr>
          <a:xfrm>
            <a:off x="17570776" y="2811364"/>
            <a:ext cx="262160" cy="2050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46A255B5-B38B-420D-A24C-85545C537BBC}"/>
              </a:ext>
            </a:extLst>
          </p:cNvPr>
          <p:cNvSpPr/>
          <p:nvPr/>
        </p:nvSpPr>
        <p:spPr>
          <a:xfrm>
            <a:off x="18041816" y="2811364"/>
            <a:ext cx="262160" cy="2050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90E49745-8184-4C0D-9FE9-18E80435C9E3}"/>
              </a:ext>
            </a:extLst>
          </p:cNvPr>
          <p:cNvSpPr/>
          <p:nvPr/>
        </p:nvSpPr>
        <p:spPr>
          <a:xfrm>
            <a:off x="18466086" y="2811364"/>
            <a:ext cx="262160" cy="2050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7F2646-3A6A-424B-97BE-0F8860736682}"/>
              </a:ext>
            </a:extLst>
          </p:cNvPr>
          <p:cNvSpPr txBox="1"/>
          <p:nvPr/>
        </p:nvSpPr>
        <p:spPr>
          <a:xfrm>
            <a:off x="927605" y="169026"/>
            <a:ext cx="22995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ru-RU" sz="6000" b="1" kern="1200" dirty="0">
                <a:solidFill>
                  <a:srgbClr val="0070C0"/>
                </a:solidFill>
                <a:latin typeface="Calibri" panose="020F0502020204030204"/>
              </a:rPr>
              <a:t>Интеграционные профили – идентификация пациента</a:t>
            </a:r>
            <a:endParaRPr lang="en-US" sz="6000" b="1" kern="1200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4970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11">
            <a:extLst>
              <a:ext uri="{FF2B5EF4-FFF2-40B4-BE49-F238E27FC236}">
                <a16:creationId xmlns:a16="http://schemas.microsoft.com/office/drawing/2014/main" id="{31BBB9CD-7D11-BFBA-0D22-930942B7F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17" y="1245140"/>
            <a:ext cx="15804266" cy="117406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91353B-92E7-4349-CD14-3CA835665859}"/>
              </a:ext>
            </a:extLst>
          </p:cNvPr>
          <p:cNvSpPr txBox="1"/>
          <p:nvPr/>
        </p:nvSpPr>
        <p:spPr>
          <a:xfrm>
            <a:off x="927605" y="169026"/>
            <a:ext cx="22995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ru-RU" sz="6000" b="1" kern="1200" dirty="0">
                <a:solidFill>
                  <a:srgbClr val="0070C0"/>
                </a:solidFill>
                <a:latin typeface="Calibri" panose="020F0502020204030204"/>
              </a:rPr>
              <a:t>Интеграционные профили – иные системы</a:t>
            </a:r>
            <a:endParaRPr lang="en-US" sz="6000" b="1" kern="1200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664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11">
            <a:extLst>
              <a:ext uri="{FF2B5EF4-FFF2-40B4-BE49-F238E27FC236}">
                <a16:creationId xmlns:a16="http://schemas.microsoft.com/office/drawing/2014/main" id="{31BBB9CD-7D11-BFBA-0D22-930942B7F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17" y="1245140"/>
            <a:ext cx="15804266" cy="117406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91353B-92E7-4349-CD14-3CA835665859}"/>
              </a:ext>
            </a:extLst>
          </p:cNvPr>
          <p:cNvSpPr txBox="1"/>
          <p:nvPr/>
        </p:nvSpPr>
        <p:spPr>
          <a:xfrm>
            <a:off x="927605" y="169026"/>
            <a:ext cx="22995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ru-RU" sz="6000" b="1" kern="1200" dirty="0">
                <a:solidFill>
                  <a:srgbClr val="0070C0"/>
                </a:solidFill>
                <a:latin typeface="Calibri" panose="020F0502020204030204"/>
              </a:rPr>
              <a:t>Интеграционные профили – иные системы</a:t>
            </a:r>
            <a:endParaRPr lang="en-US" sz="6000" b="1" kern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8F151-84CE-F84A-95F9-2D6652CB4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050" y="1362005"/>
            <a:ext cx="15635029" cy="11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8034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7751" y="529422"/>
            <a:ext cx="11801341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Текущая ситуация</a:t>
            </a:r>
            <a:endParaRPr dirty="0">
              <a:solidFill>
                <a:schemeClr val="accent1">
                  <a:lumMod val="75000"/>
                </a:schemeClr>
              </a:solidFill>
              <a:latin typeface="Roboto" charset="0"/>
              <a:ea typeface="Roboto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35164" y="10636824"/>
            <a:ext cx="181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МИС/ЛИС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26A9F-DC42-403D-BF29-CFF122AE4669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DDE1E-BB28-4AD0-9E41-7723FC9EA49D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лаборатории, СППВ</a:t>
            </a:r>
            <a:r>
              <a:rPr lang="ru-RU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Helvetica Light"/>
              </a:rPr>
              <a:t>Р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/AI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61D08-99C9-46B3-BF21-AB74598AF388}"/>
              </a:ext>
            </a:extLst>
          </p:cNvPr>
          <p:cNvSpPr txBox="1"/>
          <p:nvPr/>
        </p:nvSpPr>
        <p:spPr>
          <a:xfrm>
            <a:off x="0" y="3437676"/>
            <a:ext cx="11890388" cy="1098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Разнообразие и отсутствие интероперабельности между МИС</a:t>
            </a:r>
          </a:p>
          <a:p>
            <a:pPr algn="l" defTabSz="821532"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Регуляции по медицинским и персональным данным</a:t>
            </a: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Интеграция «всех со всеми» займёт </a:t>
            </a:r>
            <a:r>
              <a:rPr kumimoji="0" lang="ru-RU" sz="5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займёт огромное количество времени и ресурсов</a:t>
            </a: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60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60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v"/>
              <a:defRPr/>
            </a:pPr>
            <a:endParaRPr lang="ru-RU" sz="48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4"/>
    </mc:Choice>
    <mc:Fallback xmlns="">
      <p:transition spd="slow" advTm="250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9C5680F8-8741-4727-A75A-3BEA23A22E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5677" y="2335333"/>
            <a:ext cx="11190351" cy="808321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3251" y="-27215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943337"/>
            <a:ext cx="10287426" cy="134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>
              <a:lnSpc>
                <a:spcPts val="10500"/>
              </a:lnSpc>
            </a:pPr>
            <a:r>
              <a:rPr lang="ru-RU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Решение </a:t>
            </a:r>
            <a:r>
              <a:rPr lang="en-US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Med.me</a:t>
            </a:r>
            <a:endParaRPr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619" y="11993336"/>
            <a:ext cx="13906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012C8-7CF9-497F-BD9D-FD9EDC3780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06800" y="2885776"/>
            <a:ext cx="4114800" cy="7531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5E11E9-D0EB-49CA-AC16-7BDBA495DC36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70F46-79AC-41DA-AF47-0FCE92E23502}"/>
              </a:ext>
            </a:extLst>
          </p:cNvPr>
          <p:cNvSpPr txBox="1"/>
          <p:nvPr/>
        </p:nvSpPr>
        <p:spPr>
          <a:xfrm>
            <a:off x="12617689" y="6974309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Клиники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BAE45-D1A4-4919-9E2E-A4C79670F28B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8037B-0F37-40D3-BAB7-57C6F9752FC4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BEBB2-C2A6-4C79-AF34-CDF2A5DAA9BC}"/>
              </a:ext>
            </a:extLst>
          </p:cNvPr>
          <p:cNvSpPr txBox="1"/>
          <p:nvPr/>
        </p:nvSpPr>
        <p:spPr>
          <a:xfrm>
            <a:off x="17199415" y="2131982"/>
            <a:ext cx="2322873" cy="868875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F6AFA2C2-3ED3-4C9A-AA3A-1FD148816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764000" y="6289037"/>
            <a:ext cx="3086100" cy="8704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8FCDB1-AC3D-4AB8-97A2-B6079845A8A5}"/>
              </a:ext>
            </a:extLst>
          </p:cNvPr>
          <p:cNvSpPr txBox="1"/>
          <p:nvPr/>
        </p:nvSpPr>
        <p:spPr>
          <a:xfrm>
            <a:off x="22449265" y="6995368"/>
            <a:ext cx="177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Пациенты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AC82D7-62EB-43E2-B179-1B716E4B115D}"/>
              </a:ext>
            </a:extLst>
          </p:cNvPr>
          <p:cNvSpPr txBox="1"/>
          <p:nvPr/>
        </p:nvSpPr>
        <p:spPr>
          <a:xfrm>
            <a:off x="14735164" y="10636824"/>
            <a:ext cx="181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МИС/ЛИС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6AFA4-A380-46E7-B6D7-2B92A5DFF7DC}"/>
              </a:ext>
            </a:extLst>
          </p:cNvPr>
          <p:cNvSpPr txBox="1"/>
          <p:nvPr/>
        </p:nvSpPr>
        <p:spPr>
          <a:xfrm>
            <a:off x="19025225" y="10298003"/>
            <a:ext cx="4598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Страховые и фармкомпании, лидогенераторы, лаборатории, СППВР/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AI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7EE5FA-33A2-4A4B-9911-F3E4150A6468}"/>
              </a:ext>
            </a:extLst>
          </p:cNvPr>
          <p:cNvSpPr txBox="1"/>
          <p:nvPr/>
        </p:nvSpPr>
        <p:spPr>
          <a:xfrm>
            <a:off x="353515" y="3341766"/>
            <a:ext cx="11890388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Своя интеграционная шина с ведущими МИС </a:t>
            </a: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Единый канал коммуникаций с сотнями партнёров для каждой из МО</a:t>
            </a: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endParaRPr lang="ru-RU" sz="5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  <a:p>
            <a:pPr marL="685800" indent="-685800" algn="l" defTabSz="821532">
              <a:buFont typeface="Wingdings" panose="05000000000000000000" pitchFamily="2" charset="2"/>
              <a:buChar char="ü"/>
              <a:defRPr/>
            </a:pPr>
            <a:r>
              <a:rPr lang="ru-RU" sz="5400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</a:rPr>
              <a:t>Продвинутые инструменты цифровой медицины</a:t>
            </a:r>
          </a:p>
          <a:p>
            <a:pPr algn="l" defTabSz="821532">
              <a:defRPr/>
            </a:pPr>
            <a:endParaRPr lang="ru-RU" sz="48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1" name="Заголовок 1">
            <a:extLst>
              <a:ext uri="{FF2B5EF4-FFF2-40B4-BE49-F238E27FC236}">
                <a16:creationId xmlns:a16="http://schemas.microsoft.com/office/drawing/2014/main" id="{8C55334F-3A77-884D-A427-AA089116F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8551" y="682627"/>
            <a:ext cx="20075526" cy="1428750"/>
          </a:xfrm>
        </p:spPr>
        <p:txBody>
          <a:bodyPr/>
          <a:lstStyle/>
          <a:p>
            <a:pPr eaLnBrk="1" hangingPunct="1"/>
            <a:r>
              <a:rPr lang="ru-RU" altLang="ru-RU" dirty="0"/>
              <a:t>Сервисы платформы </a:t>
            </a:r>
            <a:r>
              <a:rPr lang="en-US" altLang="ru-RU" dirty="0">
                <a:solidFill>
                  <a:srgbClr val="00B0F0"/>
                </a:solidFill>
              </a:rPr>
              <a:t>Med.me</a:t>
            </a:r>
            <a:endParaRPr lang="ru-RU" altLang="ru-RU" dirty="0">
              <a:solidFill>
                <a:srgbClr val="00B0F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D4FCA63-9AA2-654E-868B-26D113B3A98B}"/>
              </a:ext>
            </a:extLst>
          </p:cNvPr>
          <p:cNvGrpSpPr/>
          <p:nvPr/>
        </p:nvGrpSpPr>
        <p:grpSpPr>
          <a:xfrm>
            <a:off x="2581277" y="2834381"/>
            <a:ext cx="19269074" cy="8420546"/>
            <a:chOff x="1290638" y="1607915"/>
            <a:chExt cx="9634537" cy="421027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20CFDDA-A30E-45DE-B33C-531C447AC152}"/>
                </a:ext>
              </a:extLst>
            </p:cNvPr>
            <p:cNvSpPr/>
            <p:nvPr/>
          </p:nvSpPr>
          <p:spPr>
            <a:xfrm>
              <a:off x="4095750" y="1817688"/>
              <a:ext cx="4000500" cy="4000500"/>
            </a:xfrm>
            <a:prstGeom prst="ellipse">
              <a:avLst/>
            </a:prstGeom>
            <a:noFill/>
            <a:ln w="12700">
              <a:solidFill>
                <a:srgbClr val="56606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defTabSz="1828800" hangingPunct="1">
                <a:defRPr/>
              </a:pPr>
              <a:endParaRPr lang="ru-RU" sz="2400" kern="1200" dirty="0">
                <a:solidFill>
                  <a:srgbClr val="1B1E1F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grpSp>
          <p:nvGrpSpPr>
            <p:cNvPr id="107523" name="Группа 4">
              <a:extLst>
                <a:ext uri="{FF2B5EF4-FFF2-40B4-BE49-F238E27FC236}">
                  <a16:creationId xmlns:a16="http://schemas.microsoft.com/office/drawing/2014/main" id="{B726D5C3-3A7B-AE4E-9DE5-082F0E8AD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4225" y="1812157"/>
              <a:ext cx="3230563" cy="872312"/>
              <a:chOff x="7134048" y="2196318"/>
              <a:chExt cx="3230078" cy="872326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10662642-CD93-4714-BF73-F32D4B898641}"/>
                  </a:ext>
                </a:extLst>
              </p:cNvPr>
              <p:cNvSpPr/>
              <p:nvPr/>
            </p:nvSpPr>
            <p:spPr>
              <a:xfrm>
                <a:off x="7932441" y="2196318"/>
                <a:ext cx="2431685" cy="4308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поддержки данных ЭМК</a:t>
                </a:r>
              </a:p>
            </p:txBody>
          </p:sp>
          <p:sp>
            <p:nvSpPr>
              <p:cNvPr id="91" name="Овал 90">
                <a:extLst>
                  <a:ext uri="{FF2B5EF4-FFF2-40B4-BE49-F238E27FC236}">
                    <a16:creationId xmlns:a16="http://schemas.microsoft.com/office/drawing/2014/main" id="{7471FE05-413B-45F8-9D21-3456B5EC7B73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grpSp>
          <p:nvGrpSpPr>
            <p:cNvPr id="107524" name="Группа 5">
              <a:extLst>
                <a:ext uri="{FF2B5EF4-FFF2-40B4-BE49-F238E27FC236}">
                  <a16:creationId xmlns:a16="http://schemas.microsoft.com/office/drawing/2014/main" id="{3A4A5E85-19E9-EB47-843E-F5131A3452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550" y="1607915"/>
              <a:ext cx="3349625" cy="1046381"/>
              <a:chOff x="1732993" y="2022242"/>
              <a:chExt cx="3349627" cy="1046402"/>
            </a:xfrm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1E6A230E-EE52-4D90-8D5D-5350D44D5231}"/>
                  </a:ext>
                </a:extLst>
              </p:cNvPr>
              <p:cNvSpPr/>
              <p:nvPr/>
            </p:nvSpPr>
            <p:spPr>
              <a:xfrm flipH="1">
                <a:off x="4428570" y="2414582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111" name="Прямоугольник 110">
                <a:extLst>
                  <a:ext uri="{FF2B5EF4-FFF2-40B4-BE49-F238E27FC236}">
                    <a16:creationId xmlns:a16="http://schemas.microsoft.com/office/drawing/2014/main" id="{EA4197FC-4E16-4579-864E-A8370B7191C7}"/>
                  </a:ext>
                </a:extLst>
              </p:cNvPr>
              <p:cNvSpPr/>
              <p:nvPr/>
            </p:nvSpPr>
            <p:spPr>
              <a:xfrm>
                <a:off x="1732993" y="2022242"/>
                <a:ext cx="2566990" cy="6463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PRM</a:t>
                </a:r>
                <a:r>
                  <a:rPr lang="he-IL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 – 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модуль управления </a:t>
                </a:r>
                <a:r>
                  <a:rPr lang="ru-RU" sz="2800" b="1" kern="1200" dirty="0" err="1">
                    <a:solidFill>
                      <a:srgbClr val="00B0F0"/>
                    </a:solidFill>
                    <a:latin typeface="Arial" panose="020B0604020202020204"/>
                  </a:rPr>
                  <a:t>пациентопотоком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 и ресурсами клиники</a:t>
                </a:r>
              </a:p>
            </p:txBody>
          </p:sp>
        </p:grpSp>
        <p:grpSp>
          <p:nvGrpSpPr>
            <p:cNvPr id="107525" name="Группа 49">
              <a:extLst>
                <a:ext uri="{FF2B5EF4-FFF2-40B4-BE49-F238E27FC236}">
                  <a16:creationId xmlns:a16="http://schemas.microsoft.com/office/drawing/2014/main" id="{85B9E282-34E9-D94D-BEDF-E17496022D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0638" y="2629522"/>
              <a:ext cx="3217862" cy="1020142"/>
              <a:chOff x="1864756" y="2048483"/>
              <a:chExt cx="3217864" cy="1020160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8D8BC683-C9D1-4B1E-8E38-B89DED38A600}"/>
                  </a:ext>
                </a:extLst>
              </p:cNvPr>
              <p:cNvSpPr/>
              <p:nvPr/>
            </p:nvSpPr>
            <p:spPr>
              <a:xfrm flipH="1">
                <a:off x="4428570" y="2414581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89C9BE2D-E506-418D-937F-E6513F955AF4}"/>
                  </a:ext>
                </a:extLst>
              </p:cNvPr>
              <p:cNvSpPr/>
              <p:nvPr/>
            </p:nvSpPr>
            <p:spPr>
              <a:xfrm>
                <a:off x="1864756" y="2048483"/>
                <a:ext cx="2432052" cy="4308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онлайн-записи для пациентов</a:t>
                </a:r>
              </a:p>
            </p:txBody>
          </p:sp>
        </p:grpSp>
        <p:grpSp>
          <p:nvGrpSpPr>
            <p:cNvPr id="107526" name="Группа 53">
              <a:extLst>
                <a:ext uri="{FF2B5EF4-FFF2-40B4-BE49-F238E27FC236}">
                  <a16:creationId xmlns:a16="http://schemas.microsoft.com/office/drawing/2014/main" id="{143DFA42-B4C7-024D-A17F-712451F785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3813" y="3600233"/>
              <a:ext cx="3214687" cy="1046381"/>
              <a:chOff x="1867931" y="2022244"/>
              <a:chExt cx="3214689" cy="1046400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70375B38-2831-4460-A22D-1922A39AE2B2}"/>
                  </a:ext>
                </a:extLst>
              </p:cNvPr>
              <p:cNvSpPr/>
              <p:nvPr/>
            </p:nvSpPr>
            <p:spPr>
              <a:xfrm flipH="1">
                <a:off x="4428570" y="2414582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D5FCCFEF-59AA-45D0-BA88-09B0528B5613}"/>
                  </a:ext>
                </a:extLst>
              </p:cNvPr>
              <p:cNvSpPr/>
              <p:nvPr/>
            </p:nvSpPr>
            <p:spPr>
              <a:xfrm>
                <a:off x="1867931" y="2022244"/>
                <a:ext cx="2432052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Мобильное и </a:t>
                </a: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web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-приложение</a:t>
                </a:r>
                <a:b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для пациентов</a:t>
                </a:r>
              </a:p>
            </p:txBody>
          </p:sp>
        </p:grpSp>
        <p:grpSp>
          <p:nvGrpSpPr>
            <p:cNvPr id="107527" name="Группа 57">
              <a:extLst>
                <a:ext uri="{FF2B5EF4-FFF2-40B4-BE49-F238E27FC236}">
                  <a16:creationId xmlns:a16="http://schemas.microsoft.com/office/drawing/2014/main" id="{3B2761D9-462B-8D4A-80CD-A114E0BA45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8013" y="4811039"/>
              <a:ext cx="3214687" cy="830937"/>
              <a:chOff x="1867931" y="2237692"/>
              <a:chExt cx="3214689" cy="830952"/>
            </a:xfrm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C8779B29-6E34-4F4D-A4BD-1CFE4A777DBB}"/>
                  </a:ext>
                </a:extLst>
              </p:cNvPr>
              <p:cNvSpPr/>
              <p:nvPr/>
            </p:nvSpPr>
            <p:spPr>
              <a:xfrm flipH="1">
                <a:off x="4428570" y="2414582"/>
                <a:ext cx="654050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>
                  <a:solidFill>
                    <a:srgbClr val="FFFFFF"/>
                  </a:solidFill>
                  <a:latin typeface="Play"/>
                </a:endParaRP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0660F364-0B25-4AE6-A9C6-7D0583593A09}"/>
                  </a:ext>
                </a:extLst>
              </p:cNvPr>
              <p:cNvSpPr/>
              <p:nvPr/>
            </p:nvSpPr>
            <p:spPr>
              <a:xfrm>
                <a:off x="1867931" y="2237692"/>
                <a:ext cx="2432052" cy="4308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b">
                <a:spAutoFit/>
              </a:bodyPr>
              <a:lstStyle/>
              <a:p>
                <a:pPr algn="r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Телемедицинский сервис</a:t>
                </a:r>
                <a:b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«Доктор↔Пациент»</a:t>
                </a:r>
              </a:p>
            </p:txBody>
          </p:sp>
        </p:grpSp>
        <p:grpSp>
          <p:nvGrpSpPr>
            <p:cNvPr id="107528" name="Группа 62">
              <a:extLst>
                <a:ext uri="{FF2B5EF4-FFF2-40B4-BE49-F238E27FC236}">
                  <a16:creationId xmlns:a16="http://schemas.microsoft.com/office/drawing/2014/main" id="{6727D392-F99F-7F48-9445-F0A6CB2DF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7625" y="2814182"/>
              <a:ext cx="3230562" cy="856118"/>
              <a:chOff x="7134048" y="2212510"/>
              <a:chExt cx="3230077" cy="856134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D39CFA3B-0CF3-4690-ACD6-CA2F3091A424}"/>
                  </a:ext>
                </a:extLst>
              </p:cNvPr>
              <p:cNvSpPr/>
              <p:nvPr/>
            </p:nvSpPr>
            <p:spPr>
              <a:xfrm>
                <a:off x="7932440" y="2212510"/>
                <a:ext cx="2431685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электронных рецептов</a:t>
                </a:r>
                <a:b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и </a:t>
                </a: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RWD</a:t>
                </a:r>
                <a:endParaRPr lang="ru-RU" sz="2800" b="1" kern="1200" dirty="0">
                  <a:solidFill>
                    <a:srgbClr val="00B0F0"/>
                  </a:solidFill>
                  <a:latin typeface="Arial" panose="020B0604020202020204"/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0C126FB5-6318-4BA5-8A94-84309B7C3A9C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grpSp>
          <p:nvGrpSpPr>
            <p:cNvPr id="107529" name="Группа 74">
              <a:extLst>
                <a:ext uri="{FF2B5EF4-FFF2-40B4-BE49-F238E27FC236}">
                  <a16:creationId xmlns:a16="http://schemas.microsoft.com/office/drawing/2014/main" id="{93FDD9F0-2E15-984F-B069-B6C42A7AD0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7625" y="3873372"/>
              <a:ext cx="3257550" cy="782767"/>
              <a:chOff x="7134048" y="2285863"/>
              <a:chExt cx="3257061" cy="782781"/>
            </a:xfrm>
          </p:grpSpPr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F1554BB-935A-4FAE-B8DC-3E6774A06D4B}"/>
                  </a:ext>
                </a:extLst>
              </p:cNvPr>
              <p:cNvSpPr/>
              <p:nvPr/>
            </p:nvSpPr>
            <p:spPr>
              <a:xfrm>
                <a:off x="7959424" y="2285863"/>
                <a:ext cx="2431685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взаимодействия</a:t>
                </a:r>
                <a:b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</a:b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со страховыми компаниями</a:t>
                </a:r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AA98902A-21B3-4BCC-A200-0009A8FF0A9D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grpSp>
          <p:nvGrpSpPr>
            <p:cNvPr id="107530" name="Группа 84">
              <a:extLst>
                <a:ext uri="{FF2B5EF4-FFF2-40B4-BE49-F238E27FC236}">
                  <a16:creationId xmlns:a16="http://schemas.microsoft.com/office/drawing/2014/main" id="{B571846E-0040-4D48-85AB-1675064A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4225" y="4937018"/>
              <a:ext cx="3192462" cy="704958"/>
              <a:chOff x="7134048" y="2363673"/>
              <a:chExt cx="3191983" cy="704971"/>
            </a:xfrm>
          </p:grpSpPr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F7AC8BED-E426-430C-BF9B-01432FA2FF18}"/>
                  </a:ext>
                </a:extLst>
              </p:cNvPr>
              <p:cNvSpPr/>
              <p:nvPr/>
            </p:nvSpPr>
            <p:spPr>
              <a:xfrm>
                <a:off x="7894346" y="2363673"/>
                <a:ext cx="2431685" cy="6463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spAutoFit/>
              </a:bodyPr>
              <a:lstStyle/>
              <a:p>
                <a:pPr algn="l" defTabSz="1371634" hangingPunct="1">
                  <a:defRPr/>
                </a:pP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Сервис маршрутизации на тесты CO</a:t>
                </a:r>
                <a:r>
                  <a:rPr lang="en-US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VID-19 </a:t>
                </a:r>
                <a:r>
                  <a:rPr lang="ru-RU" sz="2800" b="1" kern="1200" dirty="0">
                    <a:solidFill>
                      <a:srgbClr val="00B0F0"/>
                    </a:solidFill>
                    <a:latin typeface="Arial" panose="020B0604020202020204"/>
                  </a:rPr>
                  <a:t>и вакцинацию</a:t>
                </a:r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6F0FFC91-C9F8-479E-B348-EBA48B5C2768}"/>
                  </a:ext>
                </a:extLst>
              </p:cNvPr>
              <p:cNvSpPr/>
              <p:nvPr/>
            </p:nvSpPr>
            <p:spPr>
              <a:xfrm flipH="1">
                <a:off x="7134048" y="2414582"/>
                <a:ext cx="653952" cy="65406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56606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634" hangingPunct="1">
                  <a:defRPr/>
                </a:pPr>
                <a:endParaRPr lang="ru-RU" sz="2700" kern="1200" dirty="0">
                  <a:solidFill>
                    <a:srgbClr val="FFFFFF"/>
                  </a:solidFill>
                  <a:latin typeface="Play"/>
                </a:endParaRPr>
              </a:p>
            </p:txBody>
          </p:sp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534D2299-99D1-47EB-8580-E2B492EE3020}"/>
                </a:ext>
              </a:extLst>
            </p:cNvPr>
            <p:cNvSpPr/>
            <p:nvPr/>
          </p:nvSpPr>
          <p:spPr>
            <a:xfrm>
              <a:off x="4826000" y="2546350"/>
              <a:ext cx="2551113" cy="2549525"/>
            </a:xfrm>
            <a:prstGeom prst="ellipse">
              <a:avLst/>
            </a:prstGeom>
            <a:solidFill>
              <a:srgbClr val="3BB4F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28726" hangingPunct="1">
                <a:defRPr/>
              </a:pPr>
              <a:endParaRPr lang="en-US" sz="3200" kern="120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defTabSz="1028726" hangingPunct="1">
                <a:defRPr/>
              </a:pPr>
              <a:r>
                <a:rPr lang="ru-RU" sz="3200" kern="1200" dirty="0" err="1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Интеграционнаяшина</a:t>
              </a:r>
              <a:r>
                <a:rPr lang="ru-RU" sz="32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 с МИС, ЛИС и РИС</a:t>
              </a:r>
            </a:p>
            <a:p>
              <a:pPr defTabSz="1028726" hangingPunct="1">
                <a:defRPr/>
              </a:pPr>
              <a:endParaRPr lang="ru-RU" sz="3200" kern="120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defTabSz="1028726" hangingPunct="1">
                <a:defRPr/>
              </a:pPr>
              <a:r>
                <a:rPr lang="ru-RU" sz="18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(в соответствии</a:t>
              </a:r>
              <a:br>
                <a:rPr lang="ru-RU" sz="18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</a:br>
              <a:r>
                <a:rPr lang="ru-RU" sz="1800" kern="120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со 152-ФЗ)</a:t>
              </a:r>
            </a:p>
          </p:txBody>
        </p:sp>
        <p:pic>
          <p:nvPicPr>
            <p:cNvPr id="107535" name="Рисунок 79">
              <a:extLst>
                <a:ext uri="{FF2B5EF4-FFF2-40B4-BE49-F238E27FC236}">
                  <a16:creationId xmlns:a16="http://schemas.microsoft.com/office/drawing/2014/main" id="{2D48054B-B490-4546-A360-F66CAA583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900" y="2216150"/>
              <a:ext cx="2968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6" name="Рисунок 76">
              <a:extLst>
                <a:ext uri="{FF2B5EF4-FFF2-40B4-BE49-F238E27FC236}">
                  <a16:creationId xmlns:a16="http://schemas.microsoft.com/office/drawing/2014/main" id="{2086CCD0-43FF-394A-97B5-406BE2A15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963" y="5184775"/>
              <a:ext cx="296862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7" name="Рисунок 80">
              <a:extLst>
                <a:ext uri="{FF2B5EF4-FFF2-40B4-BE49-F238E27FC236}">
                  <a16:creationId xmlns:a16="http://schemas.microsoft.com/office/drawing/2014/main" id="{033600B0-8748-1B4C-A50D-E36D650EC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2168525"/>
              <a:ext cx="2968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8" name="Рисунок 78">
              <a:extLst>
                <a:ext uri="{FF2B5EF4-FFF2-40B4-BE49-F238E27FC236}">
                  <a16:creationId xmlns:a16="http://schemas.microsoft.com/office/drawing/2014/main" id="{549FE120-22B4-2946-8EE4-0184373CA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563" y="5181600"/>
              <a:ext cx="2952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9" name="Рисунок 81">
              <a:extLst>
                <a:ext uri="{FF2B5EF4-FFF2-40B4-BE49-F238E27FC236}">
                  <a16:creationId xmlns:a16="http://schemas.microsoft.com/office/drawing/2014/main" id="{91B1F472-3925-7F4E-8AF7-A2BB60932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650" y="3197225"/>
              <a:ext cx="290513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40" name="Рисунок 77">
              <a:extLst>
                <a:ext uri="{FF2B5EF4-FFF2-40B4-BE49-F238E27FC236}">
                  <a16:creationId xmlns:a16="http://schemas.microsoft.com/office/drawing/2014/main" id="{1CBD7899-70C9-D243-9969-65B03C10D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775" y="3181350"/>
              <a:ext cx="296863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41" name="Рисунок 88">
              <a:extLst>
                <a:ext uri="{FF2B5EF4-FFF2-40B4-BE49-F238E27FC236}">
                  <a16:creationId xmlns:a16="http://schemas.microsoft.com/office/drawing/2014/main" id="{E5D04E88-EFB2-B74F-AA96-8FD33CF5F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0" y="4198938"/>
              <a:ext cx="266700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42" name="Рисунок 89">
              <a:extLst>
                <a:ext uri="{FF2B5EF4-FFF2-40B4-BE49-F238E27FC236}">
                  <a16:creationId xmlns:a16="http://schemas.microsoft.com/office/drawing/2014/main" id="{024E629A-B7CC-364B-A58E-048522969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188" y="4197350"/>
              <a:ext cx="29845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4BC8D1D-F588-434C-950C-3BBF982FD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37" y="2887042"/>
              <a:ext cx="1101725" cy="32724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F9C0DF0-FF8F-F740-8FFA-6F9368084F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0" y="10505379"/>
            <a:ext cx="2358928" cy="286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FDED4-3A0E-1246-A05D-DEC8AE7870A6}"/>
              </a:ext>
            </a:extLst>
          </p:cNvPr>
          <p:cNvSpPr txBox="1"/>
          <p:nvPr/>
        </p:nvSpPr>
        <p:spPr>
          <a:xfrm>
            <a:off x="10909535" y="12875444"/>
            <a:ext cx="10554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</a:rPr>
              <a:t>Контакты по вопросам сотрудничества и партнёрства: </a:t>
            </a:r>
            <a:r>
              <a:rPr lang="en" sz="2000" kern="1200" dirty="0">
                <a:solidFill>
                  <a:srgbClr val="0563C1"/>
                </a:solidFill>
                <a:latin typeface="Arial" panose="020B060402020202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info@med.me</a:t>
            </a: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</a:rPr>
              <a:t>  </a:t>
            </a:r>
            <a:r>
              <a:rPr lang="ru-RU" sz="2000" kern="1200" dirty="0">
                <a:solidFill>
                  <a:srgbClr val="3BB4FF"/>
                </a:solidFill>
                <a:latin typeface="Arial" panose="020B0604020202020204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+7 495 369-48-47</a:t>
            </a:r>
            <a:endParaRPr lang="ru-RU" sz="2000" kern="1200" dirty="0">
              <a:solidFill>
                <a:srgbClr val="3BB4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7389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30394" y="232978"/>
            <a:ext cx="1765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USECASE: 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и</a:t>
            </a:r>
            <a:r>
              <a:rPr kumimoji="0" lang="ru-RU" sz="9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нтеграционна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я </a:t>
            </a:r>
            <a:r>
              <a:rPr kumimoji="0" lang="ru-RU" sz="9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шина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74593" y="1627490"/>
            <a:ext cx="3056427" cy="12320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ЧУЗ ЦКБ «РЖД-Медицина»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57036" y="5383290"/>
            <a:ext cx="1891542" cy="72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-300" normalizeH="0" baseline="0" noProof="0" dirty="0">
                <a:ln>
                  <a:noFill/>
                </a:ln>
                <a:solidFill>
                  <a:srgbClr val="DCDEE0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rPr>
              <a:t>МИС ЛПУ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85818" y="9763957"/>
            <a:ext cx="3892397" cy="32633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ЛИС, ЕМИАС, ЕГИСЗ,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Страховые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компании, лидогенераторы, </a:t>
            </a:r>
          </a:p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53585F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фармкомпании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9726" y="2376065"/>
            <a:ext cx="15506091" cy="1224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6 локаций, 3 версии МИС и 2 – ЛИС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Полностью ручной процесс маршрутизации пациентов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Нет автоматизации со страховыми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Стало: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Интеграция со всеми МИС, ЛИС и сторонними ЛК пациента, что позволило: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кратчайшие сроки запустить проект по ПЦР с передачей данных в ЕМИАС и </a:t>
            </a:r>
            <a:r>
              <a:rPr lang="ru-RU" sz="4200" kern="1200" dirty="0" err="1">
                <a:latin typeface="Roboto" charset="0"/>
                <a:ea typeface="Roboto" charset="0"/>
                <a:cs typeface="Roboto" charset="0"/>
              </a:rPr>
              <a:t>Эпиднадзор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 (+ приложение ПБК)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PRM</a:t>
            </a:r>
            <a:r>
              <a:rPr kumimoji="0" lang="he-IL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для врачей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Онлайн-з</a:t>
            </a:r>
            <a:r>
              <a:rPr kumimoji="0" lang="ru-RU" sz="4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апись</a:t>
            </a: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к врачу </a:t>
            </a: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режиме реального времени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2 пилота по передаче обезличенной ЭМК фармкомпаниями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7" t="13246" r="60651" b="71101"/>
          <a:stretch/>
        </p:blipFill>
        <p:spPr>
          <a:xfrm>
            <a:off x="20178215" y="4501995"/>
            <a:ext cx="2295531" cy="24868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193" y="7857019"/>
            <a:ext cx="4312724" cy="1216409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>
            <a:off x="21306506" y="352150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Прямая со стрелкой 36"/>
          <p:cNvCxnSpPr/>
          <p:nvPr/>
        </p:nvCxnSpPr>
        <p:spPr>
          <a:xfrm>
            <a:off x="21302190" y="6666398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Прямая со стрелкой 37"/>
          <p:cNvCxnSpPr/>
          <p:nvPr/>
        </p:nvCxnSpPr>
        <p:spPr>
          <a:xfrm>
            <a:off x="21315137" y="9058376"/>
            <a:ext cx="8631" cy="1179668"/>
          </a:xfrm>
          <a:prstGeom prst="straightConnector1">
            <a:avLst/>
          </a:prstGeom>
          <a:noFill/>
          <a:ln w="57150" cap="flat">
            <a:solidFill>
              <a:srgbClr val="16A0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14" t="14450" r="133" b="72305"/>
          <a:stretch/>
        </p:blipFill>
        <p:spPr>
          <a:xfrm>
            <a:off x="20121699" y="10117662"/>
            <a:ext cx="2241690" cy="2309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026" name="Picture 2" descr="Центральная клиническая больница «РЖД-Медицина» - Home | Facebook">
            <a:extLst>
              <a:ext uri="{FF2B5EF4-FFF2-40B4-BE49-F238E27FC236}">
                <a16:creationId xmlns:a16="http://schemas.microsoft.com/office/drawing/2014/main" id="{03A4BCA1-891D-4D5F-8B83-D4B03EE4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992" y="111045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12631"/>
      </p:ext>
    </p:extLst>
  </p:cSld>
  <p:clrMapOvr>
    <a:masterClrMapping/>
  </p:clrMapOvr>
  <p:transition spd="med" advTm="6079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B9AB-C5F3-40FF-C5DB-1FA2665B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интеграция?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8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5CAA94E1-1EB2-4F43-A663-A8315E95A760}"/>
              </a:ext>
            </a:extLst>
          </p:cNvPr>
          <p:cNvSpPr/>
          <p:nvPr/>
        </p:nvSpPr>
        <p:spPr>
          <a:xfrm>
            <a:off x="330394" y="232978"/>
            <a:ext cx="1765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USECASE: </a:t>
            </a:r>
            <a:r>
              <a:rPr lang="ru-RU" sz="9000" b="1" kern="1200" spc="-300" dirty="0">
                <a:solidFill>
                  <a:srgbClr val="00B0F0"/>
                </a:solidFill>
                <a:latin typeface="Roboto Bold"/>
                <a:sym typeface="Roboto Bold"/>
              </a:rPr>
              <a:t>запись к врачу по ОМС/ДМС и на платный приём</a:t>
            </a:r>
            <a:endParaRPr kumimoji="0" lang="ru-RU" sz="9000" b="1" i="0" u="none" strike="noStrike" kern="1200" cap="none" spc="-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old"/>
              <a:ea typeface="+mn-ea"/>
              <a:cs typeface="+mn-cs"/>
              <a:sym typeface="Roboto Bold"/>
            </a:endParaRPr>
          </a:p>
        </p:txBody>
      </p:sp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id="{E37168D9-6114-4E89-BE55-12440B7B4EE1}"/>
              </a:ext>
            </a:extLst>
          </p:cNvPr>
          <p:cNvSpPr/>
          <p:nvPr/>
        </p:nvSpPr>
        <p:spPr>
          <a:xfrm>
            <a:off x="779726" y="3095300"/>
            <a:ext cx="8630973" cy="12961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Roboto" charset="0"/>
              <a:cs typeface="Arial" panose="020B0604020202020204" pitchFamily="34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Roboto" charset="0"/>
                <a:cs typeface="Arial" panose="020B0604020202020204" pitchFamily="34" charset="0"/>
                <a:sym typeface="Helvetica Light"/>
              </a:rPr>
              <a:t>МИС «Парус»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Запись на приём исключительно по телефону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Roboto" charset="0"/>
                <a:cs typeface="Arial" panose="020B0604020202020204" pitchFamily="34" charset="0"/>
                <a:sym typeface="Helvetica Light"/>
              </a:rPr>
              <a:t>Отсутствие записи через лидогенераторов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Очереди в регистратуру</a:t>
            </a: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Roboto" charset="0"/>
              <a:cs typeface="Arial" panose="020B0604020202020204" pitchFamily="34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Roboto" charset="0"/>
              <a:cs typeface="Arial" panose="020B0604020202020204" pitchFamily="34" charset="0"/>
              <a:sym typeface="Helvetica Light"/>
            </a:endParaRP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Стало: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Полная интеграция с МИС «Парус»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Доступность записи с Яндекс.Карт, с соцсетей и др. </a:t>
            </a: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Roboto" charset="0"/>
                <a:cs typeface="Arial" panose="020B0604020202020204" pitchFamily="34" charset="0"/>
                <a:sym typeface="Helvetica Light"/>
              </a:rPr>
              <a:t>лидогенераторов</a:t>
            </a:r>
            <a:r>
              <a:rPr lang="ru-RU" sz="4200" kern="1200" dirty="0">
                <a:solidFill>
                  <a:srgbClr val="1F1F1F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 </a:t>
            </a: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EEDA6-877E-58F4-6BAC-B242B602D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398" y="744061"/>
            <a:ext cx="2987781" cy="1840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1F6DAA-D9AA-EB49-D42F-305067FE3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98" y="3906525"/>
            <a:ext cx="6638095" cy="51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9D832-8683-4BB8-5A54-2E30FE456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489" y="3906524"/>
            <a:ext cx="6673743" cy="51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AC58E9-D986-F06B-91AE-5042AB125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45" y="8954536"/>
            <a:ext cx="5535700" cy="435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4255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2C6D5E-BEC3-47F8-BFE0-98C349A2A6B6}"/>
              </a:ext>
            </a:extLst>
          </p:cNvPr>
          <p:cNvGraphicFramePr/>
          <p:nvPr/>
        </p:nvGraphicFramePr>
        <p:xfrm>
          <a:off x="1702807" y="1839666"/>
          <a:ext cx="11803695" cy="8856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C61AA2-CE1B-439C-AE93-59E066A02851}"/>
              </a:ext>
            </a:extLst>
          </p:cNvPr>
          <p:cNvSpPr/>
          <p:nvPr/>
        </p:nvSpPr>
        <p:spPr>
          <a:xfrm>
            <a:off x="1702807" y="10937557"/>
            <a:ext cx="5054332" cy="1726363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55AF1F-2102-4BEE-9C9C-32A5DEB9864F}"/>
              </a:ext>
            </a:extLst>
          </p:cNvPr>
          <p:cNvGrpSpPr/>
          <p:nvPr/>
        </p:nvGrpSpPr>
        <p:grpSpPr>
          <a:xfrm>
            <a:off x="2044913" y="11262559"/>
            <a:ext cx="5054332" cy="1726363"/>
            <a:chOff x="5261371" y="163849"/>
            <a:chExt cx="1539478" cy="9775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9BE50E5-679F-498A-9130-985F5C2EA2ED}"/>
                </a:ext>
              </a:extLst>
            </p:cNvPr>
            <p:cNvSpPr/>
            <p:nvPr/>
          </p:nvSpPr>
          <p:spPr>
            <a:xfrm>
              <a:off x="5261371" y="163849"/>
              <a:ext cx="1539478" cy="97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198B1415-9913-4D23-A9A0-003BC76CF63E}"/>
                </a:ext>
              </a:extLst>
            </p:cNvPr>
            <p:cNvSpPr txBox="1"/>
            <p:nvPr/>
          </p:nvSpPr>
          <p:spPr>
            <a:xfrm>
              <a:off x="5290002" y="192481"/>
              <a:ext cx="1482214" cy="920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ctr" defTabSz="222244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Бюджетные МО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99ED44-EE1C-41A7-BB11-11D4C73C61A8}"/>
              </a:ext>
            </a:extLst>
          </p:cNvPr>
          <p:cNvSpPr/>
          <p:nvPr/>
        </p:nvSpPr>
        <p:spPr>
          <a:xfrm>
            <a:off x="8149682" y="10914974"/>
            <a:ext cx="5054332" cy="1726363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8917B7-4B0E-46FB-817E-530F197044E0}"/>
              </a:ext>
            </a:extLst>
          </p:cNvPr>
          <p:cNvGrpSpPr/>
          <p:nvPr/>
        </p:nvGrpSpPr>
        <p:grpSpPr>
          <a:xfrm>
            <a:off x="8452171" y="11242091"/>
            <a:ext cx="5054332" cy="1726363"/>
            <a:chOff x="5261371" y="163849"/>
            <a:chExt cx="1539478" cy="9775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1760A6A-86F2-46C6-BCEC-660405CF7D90}"/>
                </a:ext>
              </a:extLst>
            </p:cNvPr>
            <p:cNvSpPr/>
            <p:nvPr/>
          </p:nvSpPr>
          <p:spPr>
            <a:xfrm>
              <a:off x="5261371" y="163849"/>
              <a:ext cx="1539478" cy="97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A30F5823-6677-4799-B200-0AABC09678EE}"/>
                </a:ext>
              </a:extLst>
            </p:cNvPr>
            <p:cNvSpPr txBox="1"/>
            <p:nvPr/>
          </p:nvSpPr>
          <p:spPr>
            <a:xfrm>
              <a:off x="5290002" y="192481"/>
              <a:ext cx="1482214" cy="920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marL="0" marR="0" lvl="0" indent="0" algn="ctr" defTabSz="222244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Частные МО</a:t>
              </a: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27BCA910-4649-48D1-AC1D-817C1ED40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32" y="7066479"/>
            <a:ext cx="2672591" cy="75380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ADCBFA-B365-4B04-8F8C-B30AD728C53E}"/>
              </a:ext>
            </a:extLst>
          </p:cNvPr>
          <p:cNvCxnSpPr>
            <a:cxnSpLocks/>
          </p:cNvCxnSpPr>
          <p:nvPr/>
        </p:nvCxnSpPr>
        <p:spPr>
          <a:xfrm>
            <a:off x="8734359" y="6310395"/>
            <a:ext cx="794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:a16="http://schemas.microsoft.com/office/drawing/2014/main" id="{5B6B7E3F-39F5-4986-9985-FA4138A3D771}"/>
              </a:ext>
            </a:extLst>
          </p:cNvPr>
          <p:cNvSpPr/>
          <p:nvPr/>
        </p:nvSpPr>
        <p:spPr>
          <a:xfrm rot="16200000">
            <a:off x="7117764" y="4601993"/>
            <a:ext cx="973782" cy="118036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7A2CDD-13E3-4274-8327-EE4AE8B897B3}"/>
              </a:ext>
            </a:extLst>
          </p:cNvPr>
          <p:cNvSpPr txBox="1"/>
          <p:nvPr/>
        </p:nvSpPr>
        <p:spPr>
          <a:xfrm>
            <a:off x="14556938" y="1829641"/>
            <a:ext cx="9266229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Med.me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:</a:t>
            </a: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Соединит РМИС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с локальными МИС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Соединит частных производителей МИС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с ЕГИСЗ и ИЭМК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/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РЭМД</a:t>
            </a: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571485" marR="0" lvl="0" indent="-571485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Позволит создать единый портал для пациентов на уровне региона с частными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и бюджетными МО, предлагая </a:t>
            </a:r>
            <a:r>
              <a:rPr lang="ru-RU" sz="4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онлайн, сквозную ЭМК и электронные рецепты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822832-4880-4CD6-97F5-51C10D399D88}"/>
              </a:ext>
            </a:extLst>
          </p:cNvPr>
          <p:cNvSpPr/>
          <p:nvPr/>
        </p:nvSpPr>
        <p:spPr>
          <a:xfrm>
            <a:off x="1557780" y="401066"/>
            <a:ext cx="20222524" cy="129266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kern="1200" spc="-300" dirty="0">
                <a:solidFill>
                  <a:srgbClr val="00B0F0"/>
                </a:solidFill>
                <a:latin typeface="Roboto Bold"/>
              </a:rPr>
              <a:t>Пример  для государственного здравоохранения</a:t>
            </a:r>
            <a:endParaRPr lang="en-US" sz="7200" b="1" kern="1200" spc="-300" dirty="0">
              <a:solidFill>
                <a:srgbClr val="00B0F0"/>
              </a:solidFill>
              <a:latin typeface="Roboto Bold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D5D1FBAF-84E2-4FBC-8967-53C7299D7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50" y="4817936"/>
            <a:ext cx="2672591" cy="75380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530A50-0B87-43E5-BAC2-31B0C3A9E5F5}"/>
              </a:ext>
            </a:extLst>
          </p:cNvPr>
          <p:cNvCxnSpPr>
            <a:cxnSpLocks/>
          </p:cNvCxnSpPr>
          <p:nvPr/>
        </p:nvCxnSpPr>
        <p:spPr>
          <a:xfrm>
            <a:off x="6831009" y="4069791"/>
            <a:ext cx="7942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4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451326" y="728217"/>
            <a:ext cx="21790276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>
              <a:defRPr spc="-76"/>
            </a:pPr>
            <a:r>
              <a:rPr lang="en-US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USECASE</a:t>
            </a:r>
            <a:r>
              <a:rPr lang="ru-RU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:</a:t>
            </a:r>
            <a:r>
              <a:rPr lang="he-IL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 </a:t>
            </a:r>
            <a:r>
              <a:rPr lang="ru-RU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 </a:t>
            </a:r>
            <a:r>
              <a:rPr lang="en-US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PRM-</a:t>
            </a:r>
            <a:r>
              <a:rPr lang="ru-RU" sz="9000" b="1" kern="1200" spc="-300" dirty="0">
                <a:solidFill>
                  <a:srgbClr val="00B0F0"/>
                </a:solidFill>
                <a:ea typeface="+mj-ea"/>
                <a:cs typeface="+mj-cs"/>
                <a:sym typeface="Helvetica Light"/>
              </a:rPr>
              <a:t>система для клиники</a:t>
            </a:r>
            <a:endParaRPr sz="9000" b="1" kern="1200" spc="-300" dirty="0">
              <a:solidFill>
                <a:srgbClr val="00B0F0"/>
              </a:solidFill>
              <a:ea typeface="+mj-ea"/>
              <a:cs typeface="+mj-cs"/>
              <a:sym typeface="Helvetica Light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1346464" y="3156724"/>
            <a:ext cx="12705027" cy="789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1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Стало: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Электронный журнал с оптимизацией расписания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Полноценная интеграция с МИС 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Напоминания и рассылки для пациентов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Отзывы пациентов (контроль качества)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Сквозная аналитика и </a:t>
            </a:r>
            <a:r>
              <a:rPr kumimoji="0" lang="ru-RU" sz="4200" b="0" i="0" u="none" strike="noStrike" kern="1200" cap="none" spc="-10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колл</a:t>
            </a: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-трекинг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платежными системами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Интеграции с для операторов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200" b="0" i="0" u="none" strike="noStrike" kern="1200" cap="none" spc="-10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/>
                <a:sym typeface="Roboto Regular"/>
              </a:rPr>
              <a:t>Отчёты и выгрузки</a:t>
            </a: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sz="4200" kern="1200" spc="-106" dirty="0" err="1">
                <a:latin typeface="Roboto Regular"/>
                <a:sym typeface="Roboto Regular"/>
              </a:rPr>
              <a:t>Онлайн-запись</a:t>
            </a:r>
            <a:r>
              <a:rPr lang="ru-RU" sz="4200" kern="1200" spc="-106" dirty="0">
                <a:latin typeface="Roboto Regular"/>
                <a:sym typeface="Roboto Regular"/>
              </a:rPr>
              <a:t> из СК</a:t>
            </a: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571500" marR="7620" lvl="0" indent="-57150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kumimoji="0" lang="ru-RU" sz="4200" b="0" i="0" u="none" strike="noStrike" kern="1200" cap="none" spc="-10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sp>
        <p:nvSpPr>
          <p:cNvPr id="7" name="Shape 209"/>
          <p:cNvSpPr txBox="1">
            <a:spLocks/>
          </p:cNvSpPr>
          <p:nvPr/>
        </p:nvSpPr>
        <p:spPr>
          <a:xfrm>
            <a:off x="1859580" y="2033618"/>
            <a:ext cx="2457239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marR="0" lvl="0" indent="0" algn="l" defTabSz="388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endParaRPr kumimoji="0" lang="ru-RU" sz="9000" b="0" i="0" u="none" strike="noStrike" kern="0" cap="none" spc="-76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Roboto Bold"/>
              <a:sym typeface="Roboto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5946" y="8943886"/>
            <a:ext cx="6601786" cy="4571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57530" y="3212846"/>
            <a:ext cx="763601" cy="28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Врачи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354274" y="3570691"/>
            <a:ext cx="1198421" cy="2421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pic>
        <p:nvPicPr>
          <p:cNvPr id="2050" name="Picture 2" descr="ГКБ им С.С.Юдина - Home | Facebook">
            <a:extLst>
              <a:ext uri="{FF2B5EF4-FFF2-40B4-BE49-F238E27FC236}">
                <a16:creationId xmlns:a16="http://schemas.microsoft.com/office/drawing/2014/main" id="{52CE881B-2EC0-4088-ADDA-B1AF880F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600" y="728217"/>
            <a:ext cx="204192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25">
            <a:extLst>
              <a:ext uri="{FF2B5EF4-FFF2-40B4-BE49-F238E27FC236}">
                <a16:creationId xmlns:a16="http://schemas.microsoft.com/office/drawing/2014/main" id="{E3066B85-6A43-427A-A8EA-587E3D6C3A9D}"/>
              </a:ext>
            </a:extLst>
          </p:cNvPr>
          <p:cNvSpPr/>
          <p:nvPr/>
        </p:nvSpPr>
        <p:spPr>
          <a:xfrm>
            <a:off x="318282" y="3129015"/>
            <a:ext cx="12170498" cy="5787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Полностью ручной процесс работы с коммерческими пациентами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Живая очередь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Нагрузка на регистратуру, стресс для пациентов</a:t>
            </a: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2052" name="Picture 4" descr="Главврач тольяттинской больницы: уважаемые горожане, больница перегружена!  | ИА Красная Весна">
            <a:extLst>
              <a:ext uri="{FF2B5EF4-FFF2-40B4-BE49-F238E27FC236}">
                <a16:creationId xmlns:a16="http://schemas.microsoft.com/office/drawing/2014/main" id="{C11242E8-07E0-440E-A0CE-9681AFB6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38" y="8056252"/>
            <a:ext cx="8163059" cy="45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92257"/>
      </p:ext>
    </p:extLst>
  </p:cSld>
  <p:clrMapOvr>
    <a:masterClrMapping/>
  </p:clrMapOvr>
  <p:transition spd="slow" advTm="4826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626" y="802564"/>
            <a:ext cx="15616679" cy="2787874"/>
          </a:xfrm>
          <a:prstGeom prst="rect">
            <a:avLst/>
          </a:prstGeom>
        </p:spPr>
        <p:txBody>
          <a:bodyPr vert="horz" wrap="square" lIns="0" tIns="17712" rIns="0" bIns="0" rtlCol="0">
            <a:spAutoFit/>
          </a:bodyPr>
          <a:lstStyle/>
          <a:p>
            <a:pPr marL="15403">
              <a:spcBef>
                <a:spcPts val="138"/>
              </a:spcBef>
            </a:pPr>
            <a:r>
              <a:rPr lang="en-US" spc="-358" dirty="0">
                <a:solidFill>
                  <a:srgbClr val="00A2DF"/>
                </a:solidFill>
              </a:rPr>
              <a:t>USECASE: </a:t>
            </a:r>
            <a:r>
              <a:rPr spc="-358" dirty="0" err="1">
                <a:solidFill>
                  <a:srgbClr val="00A2DF"/>
                </a:solidFill>
              </a:rPr>
              <a:t>Телемедицина</a:t>
            </a:r>
            <a:endParaRPr spc="-358" dirty="0">
              <a:solidFill>
                <a:srgbClr val="00A2DF"/>
              </a:solidFill>
            </a:endParaRPr>
          </a:p>
          <a:p>
            <a:pPr marL="15403">
              <a:spcBef>
                <a:spcPts val="18"/>
              </a:spcBef>
            </a:pPr>
            <a:r>
              <a:rPr spc="-394" dirty="0">
                <a:solidFill>
                  <a:srgbClr val="00A2DF"/>
                </a:solidFill>
              </a:rPr>
              <a:t>для </a:t>
            </a:r>
            <a:r>
              <a:rPr spc="-285" dirty="0">
                <a:solidFill>
                  <a:srgbClr val="00A2DF"/>
                </a:solidFill>
              </a:rPr>
              <a:t>собственныx</a:t>
            </a:r>
            <a:r>
              <a:rPr spc="-1273" dirty="0">
                <a:solidFill>
                  <a:srgbClr val="00A2DF"/>
                </a:solidFill>
              </a:rPr>
              <a:t> </a:t>
            </a:r>
            <a:r>
              <a:rPr spc="-243" dirty="0">
                <a:solidFill>
                  <a:srgbClr val="00A2DF"/>
                </a:solidFill>
              </a:rPr>
              <a:t>пациентов</a:t>
            </a:r>
          </a:p>
        </p:txBody>
      </p:sp>
      <p:sp>
        <p:nvSpPr>
          <p:cNvPr id="3" name="object 3"/>
          <p:cNvSpPr/>
          <p:nvPr/>
        </p:nvSpPr>
        <p:spPr>
          <a:xfrm>
            <a:off x="20063537" y="1514741"/>
            <a:ext cx="2803428" cy="1052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037" y="5307350"/>
            <a:ext cx="8392097" cy="5306215"/>
          </a:xfrm>
          <a:prstGeom prst="rect">
            <a:avLst/>
          </a:prstGeom>
        </p:spPr>
        <p:txBody>
          <a:bodyPr vert="horz" wrap="square" lIns="0" tIns="13862" rIns="0" bIns="0" rtlCol="0">
            <a:spAutoFit/>
          </a:bodyPr>
          <a:lstStyle/>
          <a:p>
            <a:pPr marL="15403" marR="260302" algn="just" defTabSz="1108984" hangingPunct="1">
              <a:lnSpc>
                <a:spcPct val="101499"/>
              </a:lnSpc>
              <a:spcBef>
                <a:spcPts val="109"/>
              </a:spcBef>
            </a:pPr>
            <a:r>
              <a:rPr sz="3200" kern="1200" spc="2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Доступна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4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приложении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4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web-ссылке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</a:t>
            </a:r>
            <a:r>
              <a:rPr sz="3200" kern="1200" spc="4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любом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1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устройстве,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4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устано-  </a:t>
            </a:r>
            <a:r>
              <a:rPr sz="3200" kern="1200" spc="-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вить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4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программу</a:t>
            </a:r>
            <a:endParaRPr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403" marR="6161" algn="l" defTabSz="1108984" hangingPunct="1">
              <a:lnSpc>
                <a:spcPct val="101499"/>
              </a:lnSpc>
              <a:spcBef>
                <a:spcPts val="2098"/>
              </a:spcBef>
            </a:pPr>
            <a:r>
              <a:rPr sz="3200" kern="1200" spc="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8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21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4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ЛК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пациента,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2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200" kern="1200" spc="-2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3200" kern="1200" spc="1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</a:t>
            </a:r>
            <a:r>
              <a:rPr sz="3200" kern="1200" spc="1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дополнительной </a:t>
            </a:r>
            <a:r>
              <a:rPr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sz="3200" kern="12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sz="3200" kern="1200" spc="-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занесения </a:t>
            </a:r>
            <a:r>
              <a:rPr sz="3200" kern="1200" spc="19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ЭМК</a:t>
            </a:r>
            <a:r>
              <a:rPr sz="3200" kern="1200" spc="-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403" marR="159416" algn="just" defTabSz="1108984" hangingPunct="1">
              <a:lnSpc>
                <a:spcPct val="101499"/>
              </a:lnSpc>
              <a:spcBef>
                <a:spcPts val="2098"/>
              </a:spcBef>
            </a:pPr>
            <a:r>
              <a:rPr sz="3200" kern="1200" spc="-4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Видео,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аудио,</a:t>
            </a:r>
            <a:r>
              <a:rPr sz="3200" kern="1200" spc="-2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12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чат,</a:t>
            </a:r>
            <a:r>
              <a:rPr sz="3200" kern="1200" spc="-2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1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</a:t>
            </a:r>
            <a:r>
              <a:rPr sz="3200" kern="1200" spc="-2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экрана,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ав-  </a:t>
            </a:r>
            <a:r>
              <a:rPr sz="3200" kern="1200" spc="-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томатическая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</a:t>
            </a:r>
            <a:endParaRPr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403" algn="just" defTabSz="1108984" hangingPunct="1">
              <a:spcBef>
                <a:spcPts val="2153"/>
              </a:spcBef>
            </a:pPr>
            <a:r>
              <a:rPr sz="3200" kern="1200" spc="4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</a:t>
            </a:r>
            <a:r>
              <a:rPr sz="3200" kern="1200" spc="-25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канала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-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</a:t>
            </a:r>
            <a:r>
              <a:rPr sz="3200" kern="1200" spc="-24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3200" kern="1200" spc="-24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kern="1200" spc="7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152-ФЗ</a:t>
            </a:r>
            <a:endParaRPr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1509" y="5318078"/>
            <a:ext cx="522304" cy="52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1509" y="7121353"/>
            <a:ext cx="522304" cy="526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1509" y="8797634"/>
            <a:ext cx="522304" cy="526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1509" y="10004050"/>
            <a:ext cx="522304" cy="526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108984" hangingPunct="1"/>
            <a:endParaRPr sz="2183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585532" y="5314725"/>
            <a:ext cx="13360200" cy="6578443"/>
            <a:chOff x="9088728" y="5046966"/>
            <a:chExt cx="11015980" cy="5424170"/>
          </a:xfrm>
        </p:grpSpPr>
        <p:sp>
          <p:nvSpPr>
            <p:cNvPr id="10" name="object 10"/>
            <p:cNvSpPr/>
            <p:nvPr/>
          </p:nvSpPr>
          <p:spPr>
            <a:xfrm>
              <a:off x="9088728" y="5046966"/>
              <a:ext cx="11015371" cy="54239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defTabSz="1108984" hangingPunct="1"/>
              <a:endParaRPr sz="2183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151553" y="5113823"/>
              <a:ext cx="10952546" cy="51436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defTabSz="1108984" hangingPunct="1"/>
              <a:endParaRPr sz="2183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4D610F9-A722-4664-8FF8-6682440B1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9500" y="6428205"/>
            <a:ext cx="5070330" cy="42114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310" y="615553"/>
            <a:ext cx="24863089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 defTabSz="388620">
              <a:lnSpc>
                <a:spcPct val="100000"/>
              </a:lnSpc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pc="-76"/>
            </a:pPr>
            <a:r>
              <a:rPr lang="en-US" sz="8000" kern="1200" spc="-300" dirty="0">
                <a:solidFill>
                  <a:srgbClr val="00B0F0"/>
                </a:solidFill>
                <a:latin typeface="Roboto"/>
                <a:cs typeface="+mj-cs"/>
                <a:sym typeface="Roboto Bold"/>
              </a:rPr>
              <a:t>USECASE:</a:t>
            </a:r>
            <a:r>
              <a:rPr lang="ru-RU" sz="8000" kern="1200" spc="-300" dirty="0">
                <a:solidFill>
                  <a:srgbClr val="00B0F0"/>
                </a:solidFill>
                <a:latin typeface="Roboto Bold"/>
                <a:cs typeface="+mj-cs"/>
                <a:sym typeface="Roboto Bold"/>
              </a:rPr>
              <a:t> от онлайн-записи к цифровой клинике</a:t>
            </a:r>
            <a:r>
              <a:rPr lang="en-US" sz="8000" kern="1200" spc="-300" dirty="0">
                <a:solidFill>
                  <a:srgbClr val="00B0F0"/>
                </a:solidFill>
                <a:latin typeface="Roboto"/>
                <a:cs typeface="+mj-cs"/>
                <a:sym typeface="Roboto Bold"/>
              </a:rPr>
              <a:t> </a:t>
            </a:r>
            <a:endParaRPr sz="8000" kern="1200" spc="-300" dirty="0">
              <a:solidFill>
                <a:srgbClr val="00B0F0"/>
              </a:solidFill>
              <a:latin typeface="Roboto"/>
              <a:cs typeface="+mj-cs"/>
              <a:sym typeface="Roboto Bold"/>
            </a:endParaRPr>
          </a:p>
        </p:txBody>
      </p:sp>
      <p:sp>
        <p:nvSpPr>
          <p:cNvPr id="7" name="Прямоугольник 25">
            <a:extLst>
              <a:ext uri="{FF2B5EF4-FFF2-40B4-BE49-F238E27FC236}">
                <a16:creationId xmlns:a16="http://schemas.microsoft.com/office/drawing/2014/main" id="{525692C9-7710-4942-ACE8-34307757CBAA}"/>
              </a:ext>
            </a:extLst>
          </p:cNvPr>
          <p:cNvSpPr/>
          <p:nvPr/>
        </p:nvSpPr>
        <p:spPr>
          <a:xfrm>
            <a:off x="435310" y="2298936"/>
            <a:ext cx="13040058" cy="1224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Было: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Старые МИС с неполным </a:t>
            </a:r>
            <a:r>
              <a:rPr lang="en-US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API</a:t>
            </a: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 (либо отсутствие)</a:t>
            </a:r>
            <a:endParaRPr kumimoji="0" lang="ru-RU" sz="420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Не оптимизирована работа регистратуры, нет онлайн-записи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Нет автоматизации работы со страховыми и лидогенераторами</a:t>
            </a: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Стало: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Интеграция с МИС, гибридная запись с на физический и онлайн-приём к одному врачу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Витрина для 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СК и лидогенераторов</a:t>
            </a: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Пилот по эл</a:t>
            </a:r>
            <a:r>
              <a:rPr lang="ru-RU" sz="4200" kern="1200" dirty="0" err="1">
                <a:latin typeface="Roboto" charset="0"/>
                <a:ea typeface="Roboto" charset="0"/>
                <a:cs typeface="Roboto" charset="0"/>
              </a:rPr>
              <a:t>ектронным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 рецептам</a:t>
            </a:r>
            <a:endParaRPr lang="he-IL" sz="4200" kern="1200" dirty="0">
              <a:latin typeface="Roboto" charset="0"/>
              <a:ea typeface="Roboto" charset="0"/>
              <a:cs typeface="Roboto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PRM </a:t>
            </a:r>
            <a:r>
              <a:rPr lang="ru-RU" sz="4200" kern="1200" dirty="0">
                <a:latin typeface="Roboto" charset="0"/>
                <a:ea typeface="Roboto" charset="0"/>
                <a:cs typeface="Roboto" charset="0"/>
              </a:rPr>
              <a:t>для всей сети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200" b="1" kern="1200" dirty="0">
                <a:latin typeface="Roboto" charset="0"/>
                <a:ea typeface="Roboto" charset="0"/>
                <a:cs typeface="Roboto" charset="0"/>
              </a:rPr>
              <a:t>В ближайшее время:</a:t>
            </a:r>
          </a:p>
          <a:p>
            <a:pPr marL="533400" marR="7620" lvl="0" indent="-514350" algn="l" defTabSz="1371600" eaLnBrk="1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latin typeface="Roboto" charset="0"/>
                <a:ea typeface="Roboto" charset="0"/>
              </a:rPr>
              <a:t>ЛК и приложение пациента</a:t>
            </a:r>
          </a:p>
          <a:p>
            <a:pPr marL="533400" marR="7620" lvl="0" indent="-514350" algn="l" defTabSz="1371600" eaLnBrk="1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r>
              <a:rPr lang="ru-RU" sz="4200" kern="1200" dirty="0">
                <a:latin typeface="Roboto" charset="0"/>
                <a:ea typeface="Roboto" charset="0"/>
              </a:rPr>
              <a:t>Продажа обезличенных </a:t>
            </a:r>
            <a:r>
              <a:rPr lang="en-US" sz="4200" kern="1200" dirty="0">
                <a:latin typeface="Roboto" charset="0"/>
                <a:ea typeface="Roboto" charset="0"/>
              </a:rPr>
              <a:t>RWD</a:t>
            </a:r>
            <a:endParaRPr lang="ru-RU" sz="4200" kern="1200" dirty="0">
              <a:latin typeface="Roboto" charset="0"/>
              <a:ea typeface="Roboto" charset="0"/>
            </a:endParaRPr>
          </a:p>
          <a:p>
            <a:pPr marL="533400" marR="7620" lvl="0" indent="-514350" algn="l" defTabSz="1371600" eaLnBrk="1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/>
            </a:pPr>
            <a:endParaRPr lang="ru-RU" sz="4200" kern="1200" dirty="0">
              <a:latin typeface="Roboto" charset="0"/>
              <a:ea typeface="Roboto" charset="0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88259-E232-7CED-EBA4-AC6E09DB2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455" y="2818124"/>
            <a:ext cx="5650239" cy="10082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0A0717-D6FD-5595-C41B-C3BEF8E68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265" y="2622137"/>
            <a:ext cx="5034735" cy="1027496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C8E77A4-20E9-7438-9207-B66ADA923922}"/>
              </a:ext>
            </a:extLst>
          </p:cNvPr>
          <p:cNvSpPr/>
          <p:nvPr/>
        </p:nvSpPr>
        <p:spPr>
          <a:xfrm>
            <a:off x="18060856" y="7054477"/>
            <a:ext cx="1882949" cy="705145"/>
          </a:xfrm>
          <a:prstGeom prst="rightArrow">
            <a:avLst/>
          </a:prstGeom>
          <a:solidFill>
            <a:srgbClr val="5298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9"/>
    </mc:Choice>
    <mc:Fallback xmlns="">
      <p:transition spd="slow" advTm="7052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E832-C653-477A-A56B-43F03FE5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867139"/>
            <a:ext cx="22326600" cy="1384995"/>
          </a:xfrm>
        </p:spPr>
        <p:txBody>
          <a:bodyPr/>
          <a:lstStyle/>
          <a:p>
            <a:r>
              <a:rPr lang="ru-RU" b="0" spc="-288" dirty="0">
                <a:solidFill>
                  <a:srgbClr val="00B0F0"/>
                </a:solidFill>
                <a:latin typeface="Roboto Bold"/>
                <a:ea typeface="Roboto Bold"/>
              </a:rPr>
              <a:t>Быль и боль страховых и </a:t>
            </a:r>
            <a:r>
              <a:rPr lang="ru-RU" b="0" spc="-288" dirty="0" err="1">
                <a:solidFill>
                  <a:srgbClr val="00B0F0"/>
                </a:solidFill>
                <a:latin typeface="Roboto Bold"/>
                <a:ea typeface="Roboto Bold"/>
              </a:rPr>
              <a:t>лидогенератов</a:t>
            </a:r>
            <a:endParaRPr lang="ru-RU" b="0" spc="-288" dirty="0">
              <a:solidFill>
                <a:srgbClr val="00B0F0"/>
              </a:solidFill>
              <a:latin typeface="Roboto Bold"/>
              <a:ea typeface="Roboto Bold"/>
            </a:endParaRPr>
          </a:p>
        </p:txBody>
      </p:sp>
      <p:pic>
        <p:nvPicPr>
          <p:cNvPr id="5" name="Content Placeholder 4" descr="Hourglass">
            <a:extLst>
              <a:ext uri="{FF2B5EF4-FFF2-40B4-BE49-F238E27FC236}">
                <a16:creationId xmlns:a16="http://schemas.microsoft.com/office/drawing/2014/main" id="{BEA643C0-80C5-429D-A0DD-1B4FF6417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46332" y="8442830"/>
            <a:ext cx="1828800" cy="1828800"/>
          </a:xfrm>
        </p:spPr>
      </p:pic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7118C57E-9203-4116-A066-CEA2CBEDB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524" y="4669978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AA331-D7D7-49BC-9F40-4829C5515C33}"/>
              </a:ext>
            </a:extLst>
          </p:cNvPr>
          <p:cNvSpPr txBox="1"/>
          <p:nvPr/>
        </p:nvSpPr>
        <p:spPr>
          <a:xfrm>
            <a:off x="3575940" y="4384049"/>
            <a:ext cx="8449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Запись пациента в клинику: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до 1</a:t>
            </a:r>
            <a:r>
              <a:rPr lang="en-US" sz="4800" kern="1200" dirty="0">
                <a:solidFill>
                  <a:prstClr val="black"/>
                </a:solidFill>
                <a:highlight>
                  <a:srgbClr val="FFFF00"/>
                </a:highlight>
                <a:latin typeface="Roboto Bold"/>
                <a:cs typeface="Arial" panose="020B0604020202020204" pitchFamily="34" charset="0"/>
              </a:rPr>
              <a:t>,</a:t>
            </a: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5 часов</a:t>
            </a: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 звонков</a:t>
            </a:r>
            <a:b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и согласований </a:t>
            </a:r>
          </a:p>
        </p:txBody>
      </p:sp>
      <p:pic>
        <p:nvPicPr>
          <p:cNvPr id="10" name="Graphic 9" descr="Hospital">
            <a:extLst>
              <a:ext uri="{FF2B5EF4-FFF2-40B4-BE49-F238E27FC236}">
                <a16:creationId xmlns:a16="http://schemas.microsoft.com/office/drawing/2014/main" id="{ACBE6B28-EE34-4C36-876F-D83E07118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46332" y="4669978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D2C10-D711-4946-8E40-053816CD477E}"/>
              </a:ext>
            </a:extLst>
          </p:cNvPr>
          <p:cNvSpPr txBox="1"/>
          <p:nvPr/>
        </p:nvSpPr>
        <p:spPr>
          <a:xfrm>
            <a:off x="14608993" y="4500715"/>
            <a:ext cx="881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Сверки с клиниками: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могут занимать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до 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,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5 месяцев</a:t>
            </a:r>
          </a:p>
        </p:txBody>
      </p:sp>
      <p:pic>
        <p:nvPicPr>
          <p:cNvPr id="13" name="Graphic 12" descr="Money">
            <a:extLst>
              <a:ext uri="{FF2B5EF4-FFF2-40B4-BE49-F238E27FC236}">
                <a16:creationId xmlns:a16="http://schemas.microsoft.com/office/drawing/2014/main" id="{3A0F228D-ACDE-4748-BB42-B2F425F6C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5524" y="8429330"/>
            <a:ext cx="1828800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59480-AD3B-4FC5-8F8A-A0F9BBBE1E37}"/>
              </a:ext>
            </a:extLst>
          </p:cNvPr>
          <p:cNvSpPr txBox="1"/>
          <p:nvPr/>
        </p:nvSpPr>
        <p:spPr>
          <a:xfrm>
            <a:off x="3575940" y="7787571"/>
            <a:ext cx="8449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Отсутствие прозрачности: погрешность в расчётах может превышать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15%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 от суммы счёта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D4614-2327-41D3-A883-5DFF59D7B786}"/>
              </a:ext>
            </a:extLst>
          </p:cNvPr>
          <p:cNvSpPr txBox="1"/>
          <p:nvPr/>
        </p:nvSpPr>
        <p:spPr>
          <a:xfrm>
            <a:off x="14608992" y="7826327"/>
            <a:ext cx="844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Ручная проверка соответствия услуг страховому договору: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</a:b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от 15 мин до 4 часов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old"/>
                <a:cs typeface="Arial" panose="020B0604020202020204" pitchFamily="34" charset="0"/>
                <a:sym typeface="Helvetica Light"/>
              </a:rPr>
              <a:t>на каждое обращение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11825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2"/>
    </mc:Choice>
    <mc:Fallback xmlns="">
      <p:transition spd="slow" advTm="2124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3E688D84-CDCF-4751-892F-61EA6D3AC7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8198" y="-470937"/>
            <a:ext cx="14189380" cy="111610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2665" y="848609"/>
            <a:ext cx="10215706" cy="27699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0" marR="7620">
              <a:lnSpc>
                <a:spcPct val="100000"/>
              </a:lnSpc>
            </a:pP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Онлайн-запись</a:t>
            </a:r>
            <a:b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</a:br>
            <a:r>
              <a:rPr lang="ru-RU" spc="-300" dirty="0">
                <a:solidFill>
                  <a:srgbClr val="00B0F0"/>
                </a:solidFill>
                <a:latin typeface="Roboto Bold"/>
                <a:sym typeface="Roboto Bold"/>
              </a:rPr>
              <a:t>в партнёрские МО</a:t>
            </a:r>
            <a:endParaRPr sz="9000" spc="-300" dirty="0">
              <a:solidFill>
                <a:srgbClr val="00B0F0"/>
              </a:solidFill>
              <a:latin typeface="Roboto"/>
              <a:sym typeface="Roboto Bold"/>
            </a:endParaRPr>
          </a:p>
        </p:txBody>
      </p:sp>
      <p:sp>
        <p:nvSpPr>
          <p:cNvPr id="12" name="Shape 170">
            <a:extLst>
              <a:ext uri="{FF2B5EF4-FFF2-40B4-BE49-F238E27FC236}">
                <a16:creationId xmlns:a16="http://schemas.microsoft.com/office/drawing/2014/main" id="{312D8A54-1D5C-4656-9FE7-30978CE6A3A3}"/>
              </a:ext>
            </a:extLst>
          </p:cNvPr>
          <p:cNvSpPr/>
          <p:nvPr/>
        </p:nvSpPr>
        <p:spPr>
          <a:xfrm>
            <a:off x="1032665" y="4107673"/>
            <a:ext cx="12009218" cy="879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685800" marR="0" lvl="0" indent="-685800" algn="l" defTabSz="457222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Экономия времени врача страховой, 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КЦ клиники и пациента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Поиск по ближайшему доступному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приёму по всем сетям клиник</a:t>
            </a:r>
            <a:b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</a:br>
            <a:endParaRPr kumimoji="0" lang="ru-RU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Оптимизация по стоимости приёма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Отслеживание дальнейшей истории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Разделение на страховые слоты</a:t>
            </a:r>
          </a:p>
          <a:p>
            <a:pPr marL="685800" marR="0" lvl="0" indent="-685800" algn="l" defTabSz="457222" rtl="0" eaLnBrk="1" fontAlgn="auto" latinLnBrk="0" hangingPunct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>
                <a:tab pos="139708" algn="l"/>
                <a:tab pos="457222" algn="l"/>
                <a:tab pos="711236" algn="l"/>
                <a:tab pos="1079554" algn="l"/>
                <a:tab pos="1435172" algn="l"/>
                <a:tab pos="1790790" algn="l"/>
                <a:tab pos="2159108" algn="l"/>
                <a:tab pos="2514726" algn="l"/>
                <a:tab pos="2870344" algn="l"/>
                <a:tab pos="3238662" algn="l"/>
                <a:tab pos="3594280" algn="l"/>
                <a:tab pos="3949898" algn="l"/>
                <a:tab pos="4318216" algn="l"/>
              </a:tabLst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kumimoji="0" lang="ru-RU" sz="4800" b="0" i="0" u="none" strike="noStrike" kern="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sym typeface="Roboto Regular"/>
              </a:rPr>
              <a:t>Пациенты записываются сами 24/7</a:t>
            </a:r>
            <a:endParaRPr kumimoji="0" sz="4800" b="0" i="0" u="none" strike="noStrike" kern="0" cap="none" spc="-10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sym typeface="Roboto Regular"/>
            </a:endParaRPr>
          </a:p>
        </p:txBody>
      </p: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A72CB275-EAA5-4B15-A57B-DA78B44A3C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1775" y="7664245"/>
            <a:ext cx="8740663" cy="60517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26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7"/>
    </mc:Choice>
    <mc:Fallback xmlns="">
      <p:transition spd="slow" advTm="1892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554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Разделение на страховые слоты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293" y="10827188"/>
            <a:ext cx="20416296" cy="2651126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  <a:cs typeface="Arial" panose="020B0604020202020204" pitchFamily="34" charset="0"/>
              </a:rPr>
              <a:t>Получение страхового расписания у клиник, деление на «страховое» и «обычное» </a:t>
            </a:r>
            <a:endParaRPr lang="en-US" sz="4000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sz="4000" dirty="0">
                <a:latin typeface="Roboto"/>
              </a:rPr>
              <a:t>Возможность записывать именно на те слоты, которые клиники выделяют для записи пациентов страховых (в среднем, до 50% всех слотов).</a:t>
            </a:r>
            <a:endParaRPr lang="en-US" sz="4000" dirty="0">
              <a:latin typeface="Roboto"/>
            </a:endParaRPr>
          </a:p>
          <a:p>
            <a:pPr marL="0" indent="0">
              <a:buNone/>
            </a:pPr>
            <a:endParaRPr lang="ru-RU" sz="4000" dirty="0">
              <a:latin typeface="Roboto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33C61-8F21-4D6D-B438-482C976C5991}"/>
              </a:ext>
            </a:extLst>
          </p:cNvPr>
          <p:cNvGrpSpPr/>
          <p:nvPr/>
        </p:nvGrpSpPr>
        <p:grpSpPr>
          <a:xfrm>
            <a:off x="13172664" y="2612177"/>
            <a:ext cx="8932951" cy="7498431"/>
            <a:chOff x="17043258" y="2289299"/>
            <a:chExt cx="6349784" cy="53300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957CCF-86AE-4561-BFF0-58817279B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3258" y="2289299"/>
              <a:ext cx="6349784" cy="49878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DB4F69-5FCC-44FD-BFE5-DFE69A54B44C}"/>
                </a:ext>
              </a:extLst>
            </p:cNvPr>
            <p:cNvSpPr txBox="1"/>
            <p:nvPr/>
          </p:nvSpPr>
          <p:spPr>
            <a:xfrm>
              <a:off x="19403137" y="7247469"/>
              <a:ext cx="2025547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Слоты у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Helvetica" panose="020B0604020202020204" pitchFamily="34" charset="0"/>
                  <a:sym typeface="Helvetica Light"/>
                </a:rPr>
                <a:t>клиники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6D9B07-D7B2-4203-B886-237C59CF2C4A}"/>
              </a:ext>
            </a:extLst>
          </p:cNvPr>
          <p:cNvGrpSpPr/>
          <p:nvPr/>
        </p:nvGrpSpPr>
        <p:grpSpPr>
          <a:xfrm>
            <a:off x="2147869" y="2663781"/>
            <a:ext cx="8932951" cy="7475385"/>
            <a:chOff x="17079096" y="8003656"/>
            <a:chExt cx="6349784" cy="53137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34CDF-150E-4BCF-8F84-CBF609FD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79096" y="8003656"/>
              <a:ext cx="6349784" cy="49417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EE621-5BD9-4B7E-92C9-55B242C6A2AB}"/>
                </a:ext>
              </a:extLst>
            </p:cNvPr>
            <p:cNvSpPr txBox="1"/>
            <p:nvPr/>
          </p:nvSpPr>
          <p:spPr>
            <a:xfrm>
              <a:off x="18743372" y="12945444"/>
              <a:ext cx="2560545" cy="37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Helvetica" panose="020B0604020202020204" pitchFamily="34" charset="0"/>
                  <a:sym typeface="Helvetica Light"/>
                </a:rPr>
                <a:t>Слоты для страховой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"/>
    </mc:Choice>
    <mc:Fallback xmlns="">
      <p:transition spd="slow" advTm="639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68898" y="936192"/>
            <a:ext cx="16343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+mn-ea"/>
                <a:cs typeface="+mn-cs"/>
                <a:sym typeface="Roboto Bold"/>
              </a:rPr>
              <a:t>Реестр прикреплённых пациентов (РПП)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95134" y="4346453"/>
            <a:ext cx="11534683" cy="822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Снижение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времени обработки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 КЦ клиник РПП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Прямая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интеграция с МИС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Предотвращение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ошибок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ввода вручную</a:t>
            </a: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Соответствие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программе прикрепления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0525" y="219972"/>
            <a:ext cx="216470" cy="137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7156" tIns="107156" rIns="107156" bIns="107156" numCol="1" spcCol="38100" rtlCol="0" anchor="ctr">
            <a:spAutoFit/>
          </a:bodyPr>
          <a:lstStyle/>
          <a:p>
            <a:pPr marL="0" marR="0" lvl="0" indent="0" algn="ctr" defTabSz="123229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50D10-6097-4C21-9925-D1B2DAAC30F9}"/>
              </a:ext>
            </a:extLst>
          </p:cNvPr>
          <p:cNvSpPr/>
          <p:nvPr/>
        </p:nvSpPr>
        <p:spPr>
          <a:xfrm>
            <a:off x="17830800" y="2419350"/>
            <a:ext cx="1028700" cy="344805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C5093-6D31-43F1-AA3F-97C47B0108AC}"/>
              </a:ext>
            </a:extLst>
          </p:cNvPr>
          <p:cNvSpPr/>
          <p:nvPr/>
        </p:nvSpPr>
        <p:spPr>
          <a:xfrm>
            <a:off x="16461825" y="2053369"/>
            <a:ext cx="3959775" cy="63671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7405E-FDE4-4B0D-B649-50185E2E8E85}"/>
              </a:ext>
            </a:extLst>
          </p:cNvPr>
          <p:cNvSpPr/>
          <p:nvPr/>
        </p:nvSpPr>
        <p:spPr>
          <a:xfrm>
            <a:off x="16254897" y="1838545"/>
            <a:ext cx="4319104" cy="13119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D60EB21-C994-48DD-929C-0864AB45C412}"/>
              </a:ext>
            </a:extLst>
          </p:cNvPr>
          <p:cNvGrpSpPr/>
          <p:nvPr/>
        </p:nvGrpSpPr>
        <p:grpSpPr>
          <a:xfrm>
            <a:off x="12192000" y="2807784"/>
            <a:ext cx="11612488" cy="9421608"/>
            <a:chOff x="12610019" y="2131982"/>
            <a:chExt cx="11612488" cy="9421608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83770A8-B2AA-4E9C-85AC-3EF17E30C5EC}"/>
                </a:ext>
              </a:extLst>
            </p:cNvPr>
            <p:cNvSpPr txBox="1"/>
            <p:nvPr/>
          </p:nvSpPr>
          <p:spPr>
            <a:xfrm>
              <a:off x="22449265" y="6995368"/>
              <a:ext cx="1773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Пациенты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D8011B8-AC78-489F-9D64-A5E983768DD4}"/>
                </a:ext>
              </a:extLst>
            </p:cNvPr>
            <p:cNvSpPr txBox="1"/>
            <p:nvPr/>
          </p:nvSpPr>
          <p:spPr>
            <a:xfrm>
              <a:off x="15083436" y="10681428"/>
              <a:ext cx="9861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МИС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705FC7EF-F4F0-4B40-A044-13F3965C97E2}"/>
                </a:ext>
              </a:extLst>
            </p:cNvPr>
            <p:cNvSpPr txBox="1"/>
            <p:nvPr/>
          </p:nvSpPr>
          <p:spPr>
            <a:xfrm>
              <a:off x="18860168" y="10599483"/>
              <a:ext cx="4598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Страховые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  <a:sym typeface="Helvetica Light"/>
              </a:endParaRPr>
            </a:p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компании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5BF69D0-4237-48C6-88A5-715F763D5DE3}"/>
                </a:ext>
              </a:extLst>
            </p:cNvPr>
            <p:cNvGrpSpPr/>
            <p:nvPr/>
          </p:nvGrpSpPr>
          <p:grpSpPr>
            <a:xfrm>
              <a:off x="12765677" y="2131982"/>
              <a:ext cx="11190351" cy="8688754"/>
              <a:chOff x="12765677" y="2131982"/>
              <a:chExt cx="11190351" cy="8688754"/>
            </a:xfrm>
          </p:grpSpPr>
          <p:pic>
            <p:nvPicPr>
              <p:cNvPr id="219" name="Рисунок 9">
                <a:extLst>
                  <a:ext uri="{FF2B5EF4-FFF2-40B4-BE49-F238E27FC236}">
                    <a16:creationId xmlns:a16="http://schemas.microsoft.com/office/drawing/2014/main" id="{BA5E133B-4193-430A-AF8B-01ADA11E1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765677" y="2335333"/>
                <a:ext cx="11190351" cy="8083218"/>
              </a:xfrm>
              <a:prstGeom prst="rect">
                <a:avLst/>
              </a:prstGeom>
            </p:spPr>
          </p:pic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D34825D-01A1-4FF3-BCF4-D652ED4D14AC}"/>
                  </a:ext>
                </a:extLst>
              </p:cNvPr>
              <p:cNvGrpSpPr/>
              <p:nvPr/>
            </p:nvGrpSpPr>
            <p:grpSpPr>
              <a:xfrm>
                <a:off x="16306800" y="2131982"/>
                <a:ext cx="4114800" cy="8688754"/>
                <a:chOff x="16306800" y="2131982"/>
                <a:chExt cx="4114800" cy="8688754"/>
              </a:xfrm>
            </p:grpSpPr>
            <p:pic>
              <p:nvPicPr>
                <p:cNvPr id="221" name="Picture 220">
                  <a:extLst>
                    <a:ext uri="{FF2B5EF4-FFF2-40B4-BE49-F238E27FC236}">
                      <a16:creationId xmlns:a16="http://schemas.microsoft.com/office/drawing/2014/main" id="{2F9918BB-1B73-4797-AEE7-B506E36EC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6306800" y="2538684"/>
                  <a:ext cx="4114800" cy="8083218"/>
                </a:xfrm>
                <a:prstGeom prst="rect">
                  <a:avLst/>
                </a:prstGeom>
              </p:spPr>
            </p:pic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1F906910-4A5F-4882-BF1C-C3F2420B96EC}"/>
                    </a:ext>
                  </a:extLst>
                </p:cNvPr>
                <p:cNvGrpSpPr/>
                <p:nvPr/>
              </p:nvGrpSpPr>
              <p:grpSpPr>
                <a:xfrm>
                  <a:off x="17199415" y="2131982"/>
                  <a:ext cx="2322873" cy="8688754"/>
                  <a:chOff x="17199415" y="2131982"/>
                  <a:chExt cx="2322873" cy="8688754"/>
                </a:xfrm>
              </p:grpSpPr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2DA68C24-6362-4648-8C9F-3006FA020A63}"/>
                      </a:ext>
                    </a:extLst>
                  </p:cNvPr>
                  <p:cNvSpPr txBox="1"/>
                  <p:nvPr/>
                </p:nvSpPr>
                <p:spPr>
                  <a:xfrm>
                    <a:off x="17199415" y="2131982"/>
                    <a:ext cx="2322873" cy="868875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0" marR="0" lvl="0" indent="0" algn="ctr" defTabSz="821531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224" name="Рисунок 2">
                    <a:extLst>
                      <a:ext uri="{FF2B5EF4-FFF2-40B4-BE49-F238E27FC236}">
                        <a16:creationId xmlns:a16="http://schemas.microsoft.com/office/drawing/2014/main" id="{EF5A239A-71A0-498E-9CB3-1F970E357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16764000" y="6289037"/>
                    <a:ext cx="3086100" cy="87043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49D835BA-98F9-4D18-AB8B-3F0BC6632330}"/>
                </a:ext>
              </a:extLst>
            </p:cNvPr>
            <p:cNvSpPr txBox="1"/>
            <p:nvPr/>
          </p:nvSpPr>
          <p:spPr>
            <a:xfrm>
              <a:off x="12610019" y="6995368"/>
              <a:ext cx="1550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2153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  <a:sym typeface="Helvetica Light"/>
                </a:rPr>
                <a:t>Клиники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07689"/>
      </p:ext>
    </p:extLst>
  </p:cSld>
  <p:clrMapOvr>
    <a:masterClrMapping/>
  </p:clrMapOvr>
  <p:transition spd="med" advTm="9496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05" y="888952"/>
            <a:ext cx="22967577" cy="26511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услуг и гарантийные письма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812614"/>
            <a:ext cx="21031200" cy="916123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/>
            </a:b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5CDD91-F74A-4908-B620-22500864AEE2}"/>
              </a:ext>
            </a:extLst>
          </p:cNvPr>
          <p:cNvGrpSpPr/>
          <p:nvPr/>
        </p:nvGrpSpPr>
        <p:grpSpPr>
          <a:xfrm>
            <a:off x="1945438" y="7414698"/>
            <a:ext cx="20163392" cy="6045725"/>
            <a:chOff x="2819400" y="7290558"/>
            <a:chExt cx="17872468" cy="5358822"/>
          </a:xfrm>
        </p:grpSpPr>
        <p:pic>
          <p:nvPicPr>
            <p:cNvPr id="17" name="Graphic 16" descr="Pregnant lady">
              <a:extLst>
                <a:ext uri="{FF2B5EF4-FFF2-40B4-BE49-F238E27FC236}">
                  <a16:creationId xmlns:a16="http://schemas.microsoft.com/office/drawing/2014/main" id="{71695C5A-02F6-4B4E-801D-C8989CAE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19400" y="8491890"/>
              <a:ext cx="1828800" cy="1828800"/>
            </a:xfrm>
            <a:prstGeom prst="rect">
              <a:avLst/>
            </a:prstGeom>
          </p:spPr>
        </p:pic>
        <p:pic>
          <p:nvPicPr>
            <p:cNvPr id="19" name="Graphic 18" descr="Hospital">
              <a:extLst>
                <a:ext uri="{FF2B5EF4-FFF2-40B4-BE49-F238E27FC236}">
                  <a16:creationId xmlns:a16="http://schemas.microsoft.com/office/drawing/2014/main" id="{88F2F6AB-9F54-447C-B7EB-A1CD05807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86520" y="7290558"/>
              <a:ext cx="1828800" cy="1828800"/>
            </a:xfrm>
            <a:prstGeom prst="rect">
              <a:avLst/>
            </a:prstGeom>
          </p:spPr>
        </p:pic>
        <p:pic>
          <p:nvPicPr>
            <p:cNvPr id="21" name="Graphic 20" descr="Arrow circle">
              <a:extLst>
                <a:ext uri="{FF2B5EF4-FFF2-40B4-BE49-F238E27FC236}">
                  <a16:creationId xmlns:a16="http://schemas.microsoft.com/office/drawing/2014/main" id="{2540FFD2-61D9-4B65-A9FD-8E222C9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18970" y="10820580"/>
              <a:ext cx="1828800" cy="1828800"/>
            </a:xfrm>
            <a:prstGeom prst="rect">
              <a:avLst/>
            </a:prstGeom>
          </p:spPr>
        </p:pic>
        <p:pic>
          <p:nvPicPr>
            <p:cNvPr id="25" name="Graphic 24" descr="Arrow: Slight curve">
              <a:extLst>
                <a:ext uri="{FF2B5EF4-FFF2-40B4-BE49-F238E27FC236}">
                  <a16:creationId xmlns:a16="http://schemas.microsoft.com/office/drawing/2014/main" id="{E0E1EA9E-3556-4D52-B3FC-8788A1B1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41930" y="9062248"/>
              <a:ext cx="1508520" cy="9851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06B84A-EA36-4C4E-A1CF-1F99D8029B6C}"/>
                </a:ext>
              </a:extLst>
            </p:cNvPr>
            <p:cNvSpPr txBox="1"/>
            <p:nvPr/>
          </p:nvSpPr>
          <p:spPr>
            <a:xfrm>
              <a:off x="2926703" y="10823205"/>
              <a:ext cx="3442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Пациент + полис</a:t>
              </a:r>
            </a:p>
          </p:txBody>
        </p:sp>
        <p:pic>
          <p:nvPicPr>
            <p:cNvPr id="32" name="Graphic 31" descr="Barcode">
              <a:extLst>
                <a:ext uri="{FF2B5EF4-FFF2-40B4-BE49-F238E27FC236}">
                  <a16:creationId xmlns:a16="http://schemas.microsoft.com/office/drawing/2014/main" id="{7935BCE1-44E9-4357-9FD9-3B3939767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87354" y="8415082"/>
              <a:ext cx="1828800" cy="1828800"/>
            </a:xfrm>
            <a:prstGeom prst="rect">
              <a:avLst/>
            </a:prstGeom>
          </p:spPr>
        </p:pic>
        <p:pic>
          <p:nvPicPr>
            <p:cNvPr id="34" name="Рисунок 28">
              <a:extLst>
                <a:ext uri="{FF2B5EF4-FFF2-40B4-BE49-F238E27FC236}">
                  <a16:creationId xmlns:a16="http://schemas.microsoft.com/office/drawing/2014/main" id="{33A605D7-A576-4F8F-9F1E-1E3924A7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27635" y="9231442"/>
              <a:ext cx="3146570" cy="8874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F0B460-556A-4043-9456-68771372E537}"/>
                </a:ext>
              </a:extLst>
            </p:cNvPr>
            <p:cNvSpPr txBox="1"/>
            <p:nvPr/>
          </p:nvSpPr>
          <p:spPr>
            <a:xfrm>
              <a:off x="12085329" y="10337437"/>
              <a:ext cx="3831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Клиника с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Med.me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7" name="Graphic 36" descr="Checkmark">
              <a:extLst>
                <a:ext uri="{FF2B5EF4-FFF2-40B4-BE49-F238E27FC236}">
                  <a16:creationId xmlns:a16="http://schemas.microsoft.com/office/drawing/2014/main" id="{B3FC217A-A02B-46CA-8BE7-FAF147F6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43449" y="7568439"/>
              <a:ext cx="986518" cy="986518"/>
            </a:xfrm>
            <a:prstGeom prst="rect">
              <a:avLst/>
            </a:prstGeom>
          </p:spPr>
        </p:pic>
        <p:pic>
          <p:nvPicPr>
            <p:cNvPr id="39" name="Graphic 38" descr="Close">
              <a:extLst>
                <a:ext uri="{FF2B5EF4-FFF2-40B4-BE49-F238E27FC236}">
                  <a16:creationId xmlns:a16="http://schemas.microsoft.com/office/drawing/2014/main" id="{042B2BA5-00C4-4E15-8520-BD9889B0F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743448" y="9115768"/>
              <a:ext cx="931636" cy="931636"/>
            </a:xfrm>
            <a:prstGeom prst="rect">
              <a:avLst/>
            </a:prstGeom>
          </p:spPr>
        </p:pic>
        <p:pic>
          <p:nvPicPr>
            <p:cNvPr id="41" name="Graphic 40" descr="Stethoscope">
              <a:extLst>
                <a:ext uri="{FF2B5EF4-FFF2-40B4-BE49-F238E27FC236}">
                  <a16:creationId xmlns:a16="http://schemas.microsoft.com/office/drawing/2014/main" id="{BC797084-B3D1-4227-82FD-29FFBEA9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71331" y="7675643"/>
              <a:ext cx="986518" cy="986518"/>
            </a:xfrm>
            <a:prstGeom prst="rect">
              <a:avLst/>
            </a:prstGeom>
          </p:spPr>
        </p:pic>
        <p:pic>
          <p:nvPicPr>
            <p:cNvPr id="43" name="Graphic 42" descr="Eye dropper">
              <a:extLst>
                <a:ext uri="{FF2B5EF4-FFF2-40B4-BE49-F238E27FC236}">
                  <a16:creationId xmlns:a16="http://schemas.microsoft.com/office/drawing/2014/main" id="{E63BAABD-8278-4013-9B62-B80A31D3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571331" y="9165197"/>
              <a:ext cx="822726" cy="822726"/>
            </a:xfrm>
            <a:prstGeom prst="rect">
              <a:avLst/>
            </a:prstGeom>
          </p:spPr>
        </p:pic>
        <p:pic>
          <p:nvPicPr>
            <p:cNvPr id="45" name="Graphic 44" descr="IV">
              <a:extLst>
                <a:ext uri="{FF2B5EF4-FFF2-40B4-BE49-F238E27FC236}">
                  <a16:creationId xmlns:a16="http://schemas.microsoft.com/office/drawing/2014/main" id="{45C784ED-2D0B-44E1-9037-09D3CD073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71330" y="10695006"/>
              <a:ext cx="869572" cy="86957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DEBBA0-25D8-4672-BB90-E588BE6FFC76}"/>
                </a:ext>
              </a:extLst>
            </p:cNvPr>
            <p:cNvSpPr txBox="1"/>
            <p:nvPr/>
          </p:nvSpPr>
          <p:spPr>
            <a:xfrm>
              <a:off x="8578921" y="782265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6A2C29-93B9-4637-B917-4AB39BC94EF1}"/>
                </a:ext>
              </a:extLst>
            </p:cNvPr>
            <p:cNvSpPr txBox="1"/>
            <p:nvPr/>
          </p:nvSpPr>
          <p:spPr>
            <a:xfrm>
              <a:off x="8559871" y="920722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1C2A9D7-76B4-4F50-BC8F-BE4202BB2EAA}"/>
                </a:ext>
              </a:extLst>
            </p:cNvPr>
            <p:cNvSpPr txBox="1"/>
            <p:nvPr/>
          </p:nvSpPr>
          <p:spPr>
            <a:xfrm>
              <a:off x="8559871" y="10760461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3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95C7CE-EB1A-4CC2-B9C1-D11D04D0FA84}"/>
                </a:ext>
              </a:extLst>
            </p:cNvPr>
            <p:cNvCxnSpPr>
              <a:stCxn id="32" idx="3"/>
            </p:cNvCxnSpPr>
            <p:nvPr/>
          </p:nvCxnSpPr>
          <p:spPr>
            <a:xfrm flipV="1">
              <a:off x="6216154" y="8230089"/>
              <a:ext cx="1355176" cy="10993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C27C7E-5A67-4BCF-8DEA-CCA6C90EEF3F}"/>
                </a:ext>
              </a:extLst>
            </p:cNvPr>
            <p:cNvCxnSpPr>
              <a:stCxn id="32" idx="3"/>
              <a:endCxn id="43" idx="1"/>
            </p:cNvCxnSpPr>
            <p:nvPr/>
          </p:nvCxnSpPr>
          <p:spPr>
            <a:xfrm>
              <a:off x="6216154" y="9329483"/>
              <a:ext cx="1355176" cy="2470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7E2742A-7A02-482C-B21B-87225E113DA0}"/>
                </a:ext>
              </a:extLst>
            </p:cNvPr>
            <p:cNvCxnSpPr>
              <a:stCxn id="32" idx="3"/>
              <a:endCxn id="45" idx="1"/>
            </p:cNvCxnSpPr>
            <p:nvPr/>
          </p:nvCxnSpPr>
          <p:spPr>
            <a:xfrm>
              <a:off x="6216154" y="9329483"/>
              <a:ext cx="1355176" cy="1800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Graphic 54" descr="Arrow: Slight curve">
              <a:extLst>
                <a:ext uri="{FF2B5EF4-FFF2-40B4-BE49-F238E27FC236}">
                  <a16:creationId xmlns:a16="http://schemas.microsoft.com/office/drawing/2014/main" id="{6F48A630-B736-4444-89A0-60E2063A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03984" y="9123614"/>
              <a:ext cx="1508520" cy="9851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CAE870-CDFC-42CA-9DCD-FC82DFB306FC}"/>
                </a:ext>
              </a:extLst>
            </p:cNvPr>
            <p:cNvSpPr txBox="1"/>
            <p:nvPr/>
          </p:nvSpPr>
          <p:spPr>
            <a:xfrm>
              <a:off x="18931707" y="781629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2EB4BB-5033-47CD-AF84-D664736E2B49}"/>
                </a:ext>
              </a:extLst>
            </p:cNvPr>
            <p:cNvSpPr txBox="1"/>
            <p:nvPr/>
          </p:nvSpPr>
          <p:spPr>
            <a:xfrm>
              <a:off x="18912657" y="9200863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D192F8B-D0B1-4FEF-BEFF-8814EE2A6FDB}"/>
                </a:ext>
              </a:extLst>
            </p:cNvPr>
            <p:cNvSpPr txBox="1"/>
            <p:nvPr/>
          </p:nvSpPr>
          <p:spPr>
            <a:xfrm>
              <a:off x="18912657" y="10754097"/>
              <a:ext cx="1760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/>
                </a:rPr>
                <a:t>Услуга 3</a:t>
              </a:r>
            </a:p>
          </p:txBody>
        </p:sp>
        <p:pic>
          <p:nvPicPr>
            <p:cNvPr id="59" name="Graphic 58" descr="Checkmark">
              <a:extLst>
                <a:ext uri="{FF2B5EF4-FFF2-40B4-BE49-F238E27FC236}">
                  <a16:creationId xmlns:a16="http://schemas.microsoft.com/office/drawing/2014/main" id="{019CEEEB-702F-48BB-B140-BE1B7849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56849" y="10519703"/>
              <a:ext cx="986518" cy="986518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47C884B-99AA-4A4B-8148-586391B0E2CE}"/>
              </a:ext>
            </a:extLst>
          </p:cNvPr>
          <p:cNvSpPr/>
          <p:nvPr/>
        </p:nvSpPr>
        <p:spPr>
          <a:xfrm>
            <a:off x="887505" y="2881745"/>
            <a:ext cx="229675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Автоматическое согласование страх. тарифа и доступных пациенту услуг.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Экономия времени сотрудников страховой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(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от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15 минут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до нескольких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часов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)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: не нужно проверять вручную, покрывается ли услуга договором.</a:t>
            </a:r>
          </a:p>
        </p:txBody>
      </p:sp>
    </p:spTree>
    <p:extLst>
      <p:ext uri="{BB962C8B-B14F-4D97-AF65-F5344CB8AC3E}">
        <p14:creationId xmlns:p14="http://schemas.microsoft.com/office/powerpoint/2010/main" val="8966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B9AB-C5F3-40FF-C5DB-1FA2665B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интеграция?</a:t>
            </a:r>
            <a:endParaRPr lang="en-US" dirty="0"/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FE0D98DA-A91D-180D-BAE5-44BBA95EC1A3}"/>
              </a:ext>
            </a:extLst>
          </p:cNvPr>
          <p:cNvSpPr/>
          <p:nvPr/>
        </p:nvSpPr>
        <p:spPr>
          <a:xfrm>
            <a:off x="779726" y="2376065"/>
            <a:ext cx="23150317" cy="10501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Автоматическое взаимодействие между двумя и более информационными системами, в рамках которого происходит обмен информации в режиме реального времени: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lang="ru-RU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Базы данных информационных систем синхронизированы в режиме реального времени в рамках заранее согласованного информационного обмена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Не требуется помощь человека в подтверждении валидности данных</a:t>
            </a: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400" b="1" kern="1200" dirty="0">
                <a:latin typeface="Roboto" charset="0"/>
                <a:ea typeface="Roboto" charset="0"/>
                <a:cs typeface="Roboto" charset="0"/>
              </a:rPr>
              <a:t>Типы интеграции: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Пассивная (т.н.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Data Lake) – 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«мы даём </a:t>
            </a:r>
            <a:r>
              <a:rPr lang="en-US" sz="4400" kern="1200" dirty="0">
                <a:latin typeface="Roboto" charset="0"/>
                <a:ea typeface="Roboto" charset="0"/>
                <a:cs typeface="Roboto" charset="0"/>
              </a:rPr>
              <a:t>API, 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 вы делаете записи и чтение»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Активная – мы изучаем ваш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API 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 делаем оптимальную модель взаимодействия</a:t>
            </a: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2530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D73F-A449-46C3-A0DE-638FBE0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87375"/>
            <a:ext cx="21031200" cy="2651126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00B0F0"/>
                </a:solidFill>
                <a:latin typeface="Roboto"/>
                <a:cs typeface="Arial" panose="020B0604020202020204" pitchFamily="34" charset="0"/>
              </a:rPr>
              <a:t>Доступ к ЭМК пациента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E51-E63C-46C9-A2F6-B8EFBAF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742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>
                <a:latin typeface="Roboto"/>
                <a:cs typeface="Arial" panose="020B0604020202020204" pitchFamily="34" charset="0"/>
              </a:rPr>
              <a:t>Плюсы доступа страховой к данным ЭМК пациента</a:t>
            </a:r>
          </a:p>
          <a:p>
            <a:pPr marL="0" indent="0">
              <a:buNone/>
            </a:pPr>
            <a:br>
              <a:rPr lang="ru-RU" sz="4800" dirty="0">
                <a:latin typeface="Roboto"/>
                <a:cs typeface="Arial" panose="020B0604020202020204" pitchFamily="34" charset="0"/>
              </a:rPr>
            </a:br>
            <a:endParaRPr lang="ru-RU" sz="4800" dirty="0">
              <a:latin typeface="Roboto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A94895-97BB-40FD-84B5-E871C5515EAB}"/>
              </a:ext>
            </a:extLst>
          </p:cNvPr>
          <p:cNvSpPr/>
          <p:nvPr/>
        </p:nvSpPr>
        <p:spPr>
          <a:xfrm>
            <a:off x="1009382" y="4806949"/>
            <a:ext cx="15697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Единая медкарта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для пациента и докторов</a:t>
            </a:r>
            <a:b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Возможность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видеть историю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болезни и делать 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выводы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о правомерности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того или иного лечения, анализов и исследований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Проверка соответствия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 лечения стандартам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  <a:sym typeface="Helvetica Light"/>
            </a:endParaRPr>
          </a:p>
          <a:p>
            <a:pPr marL="685800" marR="0" lvl="0" indent="-685800" algn="l" defTabSz="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Повышение лояльности 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пациента</a:t>
            </a:r>
            <a:b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</a:b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  <a:sym typeface="Helvetica Light"/>
              </a:rPr>
              <a:t>(ответ на расширенный набор вопросов пациента)</a:t>
            </a:r>
          </a:p>
        </p:txBody>
      </p:sp>
      <p:pic>
        <p:nvPicPr>
          <p:cNvPr id="6" name="СОГАЗ_моб">
            <a:hlinkClick r:id="" action="ppaction://media"/>
            <a:extLst>
              <a:ext uri="{FF2B5EF4-FFF2-40B4-BE49-F238E27FC236}">
                <a16:creationId xmlns:a16="http://schemas.microsoft.com/office/drawing/2014/main" id="{64A978B0-A733-4D77-8D2A-45A2F7B99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3404" y="800928"/>
            <a:ext cx="6824870" cy="121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6">
            <a:extLst>
              <a:ext uri="{FF2B5EF4-FFF2-40B4-BE49-F238E27FC236}">
                <a16:creationId xmlns:a16="http://schemas.microsoft.com/office/drawing/2014/main" id="{15A21D7F-5241-458C-B993-72EF7D97186E}"/>
              </a:ext>
            </a:extLst>
          </p:cNvPr>
          <p:cNvSpPr/>
          <p:nvPr/>
        </p:nvSpPr>
        <p:spPr>
          <a:xfrm>
            <a:off x="12797957" y="93333"/>
            <a:ext cx="10834696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000" spc="-90">
                <a:solidFill>
                  <a:srgbClr val="2F25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2F2525"/>
                </a:solidFill>
                <a:effectLst/>
                <a:uLnTx/>
                <a:uFillTx/>
                <a:latin typeface="Roboto Bold"/>
                <a:ea typeface="Roboto Bold"/>
                <a:sym typeface="Roboto Bold"/>
              </a:rPr>
              <a:t> </a:t>
            </a:r>
            <a:r>
              <a:rPr kumimoji="0" lang="ru-RU" sz="9000" b="1" i="0" u="none" strike="noStrike" kern="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old"/>
                <a:ea typeface="Roboto Bold"/>
                <a:sym typeface="Roboto Bold"/>
              </a:rPr>
              <a:t>Клиенты и партнёры</a:t>
            </a:r>
            <a:endParaRPr kumimoji="0" lang="ru-RU" sz="9000" b="1" i="0" u="none" strike="noStrike" kern="0" cap="none" spc="-300" normalizeH="0" baseline="0" noProof="0" dirty="0">
              <a:ln>
                <a:noFill/>
              </a:ln>
              <a:solidFill>
                <a:srgbClr val="2F2525"/>
              </a:solidFill>
              <a:effectLst/>
              <a:uLnTx/>
              <a:uFillTx/>
              <a:latin typeface="Roboto Bold"/>
              <a:ea typeface="Roboto Bold"/>
              <a:sym typeface="Roboto Bold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C4F0951-E6AA-4081-A331-9143A8AA5076}"/>
              </a:ext>
            </a:extLst>
          </p:cNvPr>
          <p:cNvSpPr/>
          <p:nvPr/>
        </p:nvSpPr>
        <p:spPr>
          <a:xfrm>
            <a:off x="-206502" y="0"/>
            <a:ext cx="12295251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B926A81-C18B-44CD-8074-4E7D300A2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805103"/>
              </p:ext>
            </p:extLst>
          </p:nvPr>
        </p:nvGraphicFramePr>
        <p:xfrm>
          <a:off x="-2640942" y="2048187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object 5">
            <a:extLst>
              <a:ext uri="{FF2B5EF4-FFF2-40B4-BE49-F238E27FC236}">
                <a16:creationId xmlns:a16="http://schemas.microsoft.com/office/drawing/2014/main" id="{893BF759-EB46-4DC8-85AC-3D4D66CD421C}"/>
              </a:ext>
            </a:extLst>
          </p:cNvPr>
          <p:cNvSpPr txBox="1">
            <a:spLocks/>
          </p:cNvSpPr>
          <p:nvPr/>
        </p:nvSpPr>
        <p:spPr>
          <a:xfrm>
            <a:off x="343345" y="276075"/>
            <a:ext cx="10287426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9050" marR="7620" lvl="0" indent="0" algn="ctr" defTabSz="13716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Решения </a:t>
            </a:r>
            <a:r>
              <a:rPr lang="en-US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Med.me</a:t>
            </a:r>
            <a:endParaRPr kumimoji="0" lang="ru-RU" sz="9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Trebuchet MS"/>
            </a:endParaRPr>
          </a:p>
        </p:txBody>
      </p:sp>
      <p:pic>
        <p:nvPicPr>
          <p:cNvPr id="4" name="Picture 2" descr="артинки по запросу abc медицина">
            <a:hlinkClick r:id="rId8"/>
            <a:extLst>
              <a:ext uri="{FF2B5EF4-FFF2-40B4-BE49-F238E27FC236}">
                <a16:creationId xmlns:a16="http://schemas.microsoft.com/office/drawing/2014/main" id="{04B7FFCA-7ACF-4F3B-AD92-7CCE309B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853" y="5011007"/>
            <a:ext cx="4664684" cy="2915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артинки по запросу альянс страхование">
            <a:hlinkClick r:id="rId10"/>
            <a:extLst>
              <a:ext uri="{FF2B5EF4-FFF2-40B4-BE49-F238E27FC236}">
                <a16:creationId xmlns:a16="http://schemas.microsoft.com/office/drawing/2014/main" id="{1942A122-5A8F-495B-9433-CEF83C01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872" y="10049423"/>
            <a:ext cx="3312616" cy="1485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артинки по запросу он клиник">
            <a:hlinkClick r:id="rId12"/>
            <a:extLst>
              <a:ext uri="{FF2B5EF4-FFF2-40B4-BE49-F238E27FC236}">
                <a16:creationId xmlns:a16="http://schemas.microsoft.com/office/drawing/2014/main" id="{490773CF-FEA1-4C6D-BC29-CDDE0EBC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30" y="6269601"/>
            <a:ext cx="3868397" cy="34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tp://semeynaya.ru/sites/default/files/logo_temp1.png">
            <a:extLst>
              <a:ext uri="{FF2B5EF4-FFF2-40B4-BE49-F238E27FC236}">
                <a16:creationId xmlns:a16="http://schemas.microsoft.com/office/drawing/2014/main" id="{69A7701D-0FBF-4AA3-ABD9-81D91E9C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438" y="4209778"/>
            <a:ext cx="4318557" cy="1877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tps://dentol.ru/wp-content/themes/dento/images/logo5.png">
            <a:extLst>
              <a:ext uri="{FF2B5EF4-FFF2-40B4-BE49-F238E27FC236}">
                <a16:creationId xmlns:a16="http://schemas.microsoft.com/office/drawing/2014/main" id="{1F1B91A9-6948-4BBA-B060-0177216A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560" y="7451163"/>
            <a:ext cx="4084292" cy="10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1">
            <a:extLst>
              <a:ext uri="{FF2B5EF4-FFF2-40B4-BE49-F238E27FC236}">
                <a16:creationId xmlns:a16="http://schemas.microsoft.com/office/drawing/2014/main" id="{E52D70B0-51C9-4211-ADD0-44F0F67E3684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482306" y="8874627"/>
            <a:ext cx="3931124" cy="894243"/>
          </a:xfrm>
          <a:prstGeom prst="rect">
            <a:avLst/>
          </a:prstGeom>
        </p:spPr>
      </p:pic>
      <p:pic>
        <p:nvPicPr>
          <p:cNvPr id="28" name="Picture 6" descr="Image result for гкб юдина логотип">
            <a:extLst>
              <a:ext uri="{FF2B5EF4-FFF2-40B4-BE49-F238E27FC236}">
                <a16:creationId xmlns:a16="http://schemas.microsoft.com/office/drawing/2014/main" id="{42E15224-A1E6-4056-B5CA-5C2277FD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452" y="6084070"/>
            <a:ext cx="40290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DFFEAC-7B3C-46DD-9E8C-5339B1974664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215305" y="3137368"/>
            <a:ext cx="3898858" cy="10960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20B0C4-0019-4323-AA20-F57288248AC1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569553" y="4413481"/>
            <a:ext cx="3175163" cy="1327218"/>
          </a:xfrm>
          <a:prstGeom prst="rect">
            <a:avLst/>
          </a:prstGeom>
        </p:spPr>
      </p:pic>
      <p:pic>
        <p:nvPicPr>
          <p:cNvPr id="36" name="Рисунок 19">
            <a:extLst>
              <a:ext uri="{FF2B5EF4-FFF2-40B4-BE49-F238E27FC236}">
                <a16:creationId xmlns:a16="http://schemas.microsoft.com/office/drawing/2014/main" id="{88F1DAEE-9E42-43B9-AD92-EEE46D86E71D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580499" y="8501409"/>
            <a:ext cx="1677059" cy="1677059"/>
          </a:xfrm>
          <a:prstGeom prst="rect">
            <a:avLst/>
          </a:prstGeom>
        </p:spPr>
      </p:pic>
      <p:pic>
        <p:nvPicPr>
          <p:cNvPr id="38" name="Рисунок 20">
            <a:extLst>
              <a:ext uri="{FF2B5EF4-FFF2-40B4-BE49-F238E27FC236}">
                <a16:creationId xmlns:a16="http://schemas.microsoft.com/office/drawing/2014/main" id="{677847EC-15AA-46BE-BA6C-B497B85521CE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5434929" y="8440199"/>
            <a:ext cx="1738269" cy="173826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A875398-41FB-49D6-9956-7BF20D06BE9E}"/>
              </a:ext>
            </a:extLst>
          </p:cNvPr>
          <p:cNvSpPr/>
          <p:nvPr/>
        </p:nvSpPr>
        <p:spPr>
          <a:xfrm>
            <a:off x="13569553" y="11888448"/>
            <a:ext cx="10325004" cy="1514261"/>
          </a:xfrm>
          <a:prstGeom prst="rect">
            <a:avLst/>
          </a:prstGeom>
          <a:noFill/>
        </p:spPr>
        <p:txBody>
          <a:bodyPr vert="horz" wrap="square" lIns="182880" tIns="91440" rIns="182880" bIns="91440" rtlCol="0" anchor="ctr">
            <a:spAutoFit/>
          </a:bodyPr>
          <a:lstStyle/>
          <a:p>
            <a:pPr marL="0" marR="7620" lvl="0" indent="19050" algn="ctr" defTabSz="18287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И более 680 филиалов клиник и партнёров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23" name="Picture 2" descr="Научный клинический центр Российские железные дороги (НКЦ РЖД Медицина)">
            <a:extLst>
              <a:ext uri="{FF2B5EF4-FFF2-40B4-BE49-F238E27FC236}">
                <a16:creationId xmlns:a16="http://schemas.microsoft.com/office/drawing/2014/main" id="{0421C540-778D-4AFC-93DE-63109BB0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165" y="1372380"/>
            <a:ext cx="3136061" cy="184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траховая компания &quot;СОГАЗ-Мед&quot; | ВКонтакте">
            <a:extLst>
              <a:ext uri="{FF2B5EF4-FFF2-40B4-BE49-F238E27FC236}">
                <a16:creationId xmlns:a16="http://schemas.microsoft.com/office/drawing/2014/main" id="{898798CA-CFB4-4097-A43B-46EBC3AA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321" y="9525729"/>
            <a:ext cx="3083674" cy="23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7B5244-9DC4-89AD-505D-4C23A4459B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326" y="2268063"/>
            <a:ext cx="2701551" cy="16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0160"/>
      </p:ext>
    </p:extLst>
  </p:cSld>
  <p:clrMapOvr>
    <a:masterClrMapping/>
  </p:clrMapOvr>
  <p:transition spd="med" advTm="37045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5136" y="2287975"/>
            <a:ext cx="9307502" cy="1889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Александр Наследников</a:t>
            </a:r>
            <a:b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</a:br>
            <a:r>
              <a:rPr kumimoji="0" lang="ru-RU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Основатель</a:t>
            </a:r>
            <a:r>
              <a:rPr kumimoji="0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ru-RU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и</a:t>
            </a:r>
            <a:r>
              <a:rPr kumimoji="0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CEO</a:t>
            </a:r>
            <a:endParaRPr kumimoji="0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58003" y="3695540"/>
            <a:ext cx="7331722" cy="56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0" lvl="0" indent="0" algn="l" defTabSz="1371600" rtl="0" eaLnBrk="1" fontAlgn="auto" latinLnBrk="0" hangingPunct="1">
              <a:lnSpc>
                <a:spcPts val="4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WA/TG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+7 925 244-65-35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58003" y="4665494"/>
            <a:ext cx="6440563" cy="56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0" lvl="0" indent="0" algn="l" defTabSz="1371600" rtl="0" eaLnBrk="1" fontAlgn="auto" latinLnBrk="0" hangingPunct="1">
              <a:lnSpc>
                <a:spcPts val="43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Email: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  <a:hlinkClick r:id="rId3"/>
              </a:rPr>
              <a:t>xalex@med.me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026428" y="7121286"/>
            <a:ext cx="15497436" cy="4478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55" marR="1114425" indent="-2858" algn="ctr">
              <a:lnSpc>
                <a:spcPct val="109500"/>
              </a:lnSpc>
            </a:pPr>
            <a:r>
              <a:rPr lang="ru-RU" altLang="zh-CN" dirty="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rPr>
              <a:t>Давайте вместе сделаем медицину цифровой!</a:t>
            </a:r>
            <a:br>
              <a:rPr lang="ar-SA" dirty="0">
                <a:solidFill>
                  <a:srgbClr val="16A0FF"/>
                </a:solidFill>
                <a:latin typeface="Roboto" charset="0"/>
                <a:ea typeface="Roboto" charset="0"/>
                <a:cs typeface="Roboto" charset="0"/>
              </a:rPr>
            </a:br>
            <a:endParaRPr spc="503" dirty="0">
              <a:solidFill>
                <a:srgbClr val="16A0FF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CB20C-A0B4-46D9-BFD2-C9A781283F0B}"/>
              </a:ext>
            </a:extLst>
          </p:cNvPr>
          <p:cNvSpPr txBox="1"/>
          <p:nvPr/>
        </p:nvSpPr>
        <p:spPr>
          <a:xfrm flipH="1">
            <a:off x="16339019" y="2116629"/>
            <a:ext cx="449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16A0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Helvetica Light"/>
              </a:rPr>
              <a:t>Контакты: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16A0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B4E62-9FBB-5193-D41E-9B471BA5A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567" y="692917"/>
            <a:ext cx="4763480" cy="46940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876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B9AB-C5F3-40FF-C5DB-1FA2665B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Интеграционные профили</a:t>
            </a:r>
            <a:endParaRPr lang="en-US" dirty="0"/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FE0D98DA-A91D-180D-BAE5-44BBA95EC1A3}"/>
              </a:ext>
            </a:extLst>
          </p:cNvPr>
          <p:cNvSpPr/>
          <p:nvPr/>
        </p:nvSpPr>
        <p:spPr>
          <a:xfrm>
            <a:off x="779726" y="2376065"/>
            <a:ext cx="23150317" cy="899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lang="ru-RU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ЭМК (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EHR</a:t>
            </a:r>
            <a:r>
              <a:rPr kumimoji="0" lang="he-IL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(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- 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есть целый класс систем (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HIE – health information exchange)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, направленных на это</a:t>
            </a:r>
            <a:r>
              <a:rPr lang="en-US" sz="4400" kern="1200" dirty="0">
                <a:latin typeface="Roboto" charset="0"/>
                <a:ea typeface="Roboto" charset="0"/>
                <a:cs typeface="Roboto" charset="0"/>
              </a:rPr>
              <a:t>. HL7v2 vs. HL7v3 vs. FHIR</a:t>
            </a: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lang="en-US" sz="4400" kern="1200" dirty="0">
                <a:latin typeface="Roboto" charset="0"/>
                <a:ea typeface="Roboto" charset="0"/>
                <a:cs typeface="Roboto" charset="0"/>
              </a:rPr>
              <a:t>RAE – Resource availability exchange – 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для данных по доступности временных слотов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Идентификация(валидация </a:t>
            </a:r>
            <a:r>
              <a:rPr lang="en-US" sz="4400" kern="1200" dirty="0">
                <a:latin typeface="Roboto" charset="0"/>
                <a:ea typeface="Roboto" charset="0"/>
                <a:cs typeface="Roboto" charset="0"/>
              </a:rPr>
              <a:t>VS 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полная авторизация), </a:t>
            </a:r>
            <a:r>
              <a:rPr lang="en-US" sz="4400" kern="1200" dirty="0">
                <a:latin typeface="Roboto" charset="0"/>
                <a:ea typeface="Roboto" charset="0"/>
                <a:cs typeface="Roboto" charset="0"/>
              </a:rPr>
              <a:t>SMART on FHIR</a:t>
            </a:r>
            <a:endParaRPr lang="ru-RU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Дополнительные профили: учёт оказанных услуг, </a:t>
            </a:r>
            <a:r>
              <a:rPr lang="ru-RU" sz="4400" kern="1200" dirty="0" err="1">
                <a:latin typeface="Roboto" charset="0"/>
                <a:ea typeface="Roboto" charset="0"/>
                <a:cs typeface="Roboto" charset="0"/>
              </a:rPr>
              <a:t>агреграция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 контента, интеграции с другими информационными системами</a:t>
            </a: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460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B9AB-C5F3-40FF-C5DB-1FA2665B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Интеграционные профили -</a:t>
            </a:r>
            <a:r>
              <a:rPr lang="en-US" dirty="0"/>
              <a:t> </a:t>
            </a:r>
            <a:r>
              <a:rPr lang="ru-RU" dirty="0"/>
              <a:t>ЭМК </a:t>
            </a:r>
            <a:endParaRPr lang="en-US" dirty="0"/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FE0D98DA-A91D-180D-BAE5-44BBA95EC1A3}"/>
              </a:ext>
            </a:extLst>
          </p:cNvPr>
          <p:cNvSpPr/>
          <p:nvPr/>
        </p:nvSpPr>
        <p:spPr>
          <a:xfrm>
            <a:off x="779726" y="2376065"/>
            <a:ext cx="23150317" cy="10467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r>
              <a:rPr lang="ru-RU" sz="4400" kern="1200" dirty="0" err="1">
                <a:latin typeface="Roboto" charset="0"/>
                <a:ea typeface="Roboto" charset="0"/>
                <a:cs typeface="Roboto" charset="0"/>
              </a:rPr>
              <a:t>Прокололы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 и стандарты: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Health Level Seven, version 2 – doesn’t cover all the required entities</a:t>
            </a:r>
          </a:p>
          <a:p>
            <a:pPr marL="762000" marR="7620" indent="-742950" algn="l" defTabSz="1371600" hangingPunct="1">
              <a:lnSpc>
                <a:spcPct val="111100"/>
              </a:lnSpc>
              <a:buClr>
                <a:srgbClr val="16A0FF"/>
              </a:buClr>
              <a:buFontTx/>
              <a:buAutoNum type="arabicPeriod"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Health Level Seven, version 3 – very generic and flexible, too heavy to support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Fast Healthcare Information Resource – 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международный формат обмена (не хранения!) медицинских данных</a:t>
            </a: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Примеры решений:</a:t>
            </a:r>
            <a:endParaRPr lang="en-US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lang="ru-RU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lang="en-US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Задачи: структурировать, нормализовать, экстрагировать!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38F57-662C-0D16-1B4A-E241B1F67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858000"/>
            <a:ext cx="18669287" cy="4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82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sit Nazareth - The Holy Family Hospital - Nazareth">
            <a:extLst>
              <a:ext uri="{FF2B5EF4-FFF2-40B4-BE49-F238E27FC236}">
                <a16:creationId xmlns:a16="http://schemas.microsoft.com/office/drawing/2014/main" id="{EE118A3F-BB4D-414D-9F4D-6168BA4E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138" y="6851746"/>
            <a:ext cx="6623240" cy="49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511274" y="187706"/>
            <a:ext cx="11539475" cy="1590314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1371636">
              <a:tabLst/>
              <a:defRPr spc="-76"/>
            </a:pPr>
            <a:r>
              <a:rPr lang="en-US" sz="8100" b="1" spc="-114" dirty="0">
                <a:solidFill>
                  <a:srgbClr val="16A0FF"/>
                </a:solidFill>
                <a:latin typeface="Roboto" charset="0"/>
                <a:sym typeface="Helvetica Light"/>
              </a:rPr>
              <a:t>Market potential</a:t>
            </a:r>
            <a:endParaRPr sz="8100" b="1" spc="-114" dirty="0">
              <a:solidFill>
                <a:srgbClr val="16A0FF"/>
              </a:solidFill>
              <a:latin typeface="Roboto" charset="0"/>
              <a:sym typeface="Helvetica Light"/>
            </a:endParaRPr>
          </a:p>
        </p:txBody>
      </p:sp>
      <p:sp>
        <p:nvSpPr>
          <p:cNvPr id="7" name="Shape 209"/>
          <p:cNvSpPr txBox="1">
            <a:spLocks/>
          </p:cNvSpPr>
          <p:nvPr/>
        </p:nvSpPr>
        <p:spPr>
          <a:xfrm>
            <a:off x="1859584" y="2033623"/>
            <a:ext cx="2457239" cy="159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38862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i="0" u="none" strike="noStrike" cap="none" spc="-255" baseline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defTabSz="777221" hangingPunct="1">
              <a:tabLst>
                <a:tab pos="584186" algn="l"/>
                <a:tab pos="1193771" algn="l"/>
                <a:tab pos="1803356" algn="l"/>
                <a:tab pos="2412939" algn="l"/>
                <a:tab pos="3022524" algn="l"/>
                <a:tab pos="3606710" algn="l"/>
                <a:tab pos="4216295" algn="l"/>
                <a:tab pos="4825880" algn="l"/>
                <a:tab pos="5435465" algn="l"/>
                <a:tab pos="6045050" algn="l"/>
                <a:tab pos="6629235" algn="l"/>
                <a:tab pos="7238819" algn="l"/>
              </a:tabLst>
              <a:defRPr spc="-76"/>
            </a:pPr>
            <a:endParaRPr lang="ru-RU" sz="9000" kern="1200" spc="-152" dirty="0">
              <a:solidFill>
                <a:srgbClr val="4472C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2521E9-9CC2-49B4-ABA6-F119C72C7A7A}"/>
              </a:ext>
            </a:extLst>
          </p:cNvPr>
          <p:cNvSpPr/>
          <p:nvPr/>
        </p:nvSpPr>
        <p:spPr>
          <a:xfrm>
            <a:off x="12150233" y="0"/>
            <a:ext cx="12233768" cy="13716000"/>
          </a:xfrm>
          <a:prstGeom prst="rect">
            <a:avLst/>
          </a:prstGeom>
          <a:solidFill>
            <a:srgbClr val="018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 hangingPunct="1">
              <a:defRPr/>
            </a:pPr>
            <a:endParaRPr lang="en-US" sz="36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medscan_new.png">
            <a:extLst>
              <a:ext uri="{FF2B5EF4-FFF2-40B4-BE49-F238E27FC236}">
                <a16:creationId xmlns:a16="http://schemas.microsoft.com/office/drawing/2014/main" id="{BE18F033-BC95-44ED-95DB-BA4D3A5053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74937" y="23017116"/>
            <a:ext cx="7699601" cy="3156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garland_logo.png">
            <a:extLst>
              <a:ext uri="{FF2B5EF4-FFF2-40B4-BE49-F238E27FC236}">
                <a16:creationId xmlns:a16="http://schemas.microsoft.com/office/drawing/2014/main" id="{3693598B-F348-4195-9002-0B53584C90D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35495" y="23861411"/>
            <a:ext cx="7315202" cy="152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4" descr="артинки по запросу он клиник">
            <a:hlinkClick r:id="rId6"/>
            <a:extLst>
              <a:ext uri="{FF2B5EF4-FFF2-40B4-BE49-F238E27FC236}">
                <a16:creationId xmlns:a16="http://schemas.microsoft.com/office/drawing/2014/main" id="{72C5298F-055A-4C1E-91E1-1D22784B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256" y="21020394"/>
            <a:ext cx="8164286" cy="7347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ttps://dentol.ru/wp-content/themes/dento/images/logo5.png">
            <a:extLst>
              <a:ext uri="{FF2B5EF4-FFF2-40B4-BE49-F238E27FC236}">
                <a16:creationId xmlns:a16="http://schemas.microsoft.com/office/drawing/2014/main" id="{604A7822-524B-4C1D-BA6F-37296D950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61" y="23549285"/>
            <a:ext cx="8619935" cy="2216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28A890-4994-4ACE-B914-5B888A59820C}"/>
              </a:ext>
            </a:extLst>
          </p:cNvPr>
          <p:cNvSpPr/>
          <p:nvPr/>
        </p:nvSpPr>
        <p:spPr>
          <a:xfrm>
            <a:off x="12277255" y="1818262"/>
            <a:ext cx="11068976" cy="12234118"/>
          </a:xfrm>
          <a:prstGeom prst="rect">
            <a:avLst/>
          </a:prstGeom>
          <a:noFill/>
        </p:spPr>
        <p:txBody>
          <a:bodyPr vert="horz" wrap="square" lIns="182880" tIns="91440" rIns="182880" bIns="91440" rtlCol="0" anchor="ctr">
            <a:spAutoFit/>
          </a:bodyPr>
          <a:lstStyle/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Regional public health and HMOs</a:t>
            </a:r>
          </a:p>
          <a:p>
            <a:pPr marL="685800" marR="7620" indent="-68580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Need to organize nation-wide/region-wide doctors booking</a:t>
            </a:r>
          </a:p>
          <a:p>
            <a:pPr marL="685800" marR="7620" indent="-68580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Need to work under complex rules of booking restrictions and availability</a:t>
            </a:r>
          </a:p>
          <a:p>
            <a:pPr marL="685800" marR="7620" indent="-68580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sz="300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Large medical organizations and chains</a:t>
            </a:r>
          </a:p>
          <a:p>
            <a:pPr marL="685800" marR="7620" indent="-68580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Use various EMRs and n</a:t>
            </a:r>
            <a:r>
              <a:rPr lang="en-US" sz="3600" kern="1200" dirty="0" err="1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eed</a:t>
            </a:r>
            <a:r>
              <a:rPr lang="en-US" sz="3600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 to allow cross-organizational-booking</a:t>
            </a:r>
          </a:p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sz="540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Marketplaces</a:t>
            </a:r>
          </a:p>
          <a:p>
            <a:pPr marL="685800" marR="7620" indent="-68580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kern="1200" dirty="0">
                <a:solidFill>
                  <a:prstClr val="white"/>
                </a:solidFill>
                <a:latin typeface="Roboto" charset="0"/>
                <a:ea typeface="Roboto" charset="0"/>
              </a:rPr>
              <a:t>Need simple PRM for small medical offices and integration with EMR with larger organizations</a:t>
            </a:r>
          </a:p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sz="4800" b="1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kern="1200" dirty="0">
                <a:solidFill>
                  <a:prstClr val="white"/>
                </a:solidFill>
                <a:latin typeface="Roboto" charset="0"/>
                <a:ea typeface="Roboto" charset="0"/>
                <a:cs typeface="Roboto" charset="0"/>
              </a:rPr>
              <a:t>Insurance companies</a:t>
            </a:r>
          </a:p>
          <a:p>
            <a:pPr marL="685800" marR="7620" indent="-68580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kern="1200" dirty="0">
                <a:solidFill>
                  <a:prstClr val="white"/>
                </a:solidFill>
                <a:latin typeface="Roboto" charset="0"/>
                <a:ea typeface="Roboto" charset="0"/>
              </a:rPr>
              <a:t>Need to find “best available” service or doctor by availability, price and geographic location within partner clinic chains</a:t>
            </a:r>
          </a:p>
          <a:p>
            <a:pPr marR="7620" algn="l" defTabSz="1828755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sz="4800" b="1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  <a:p>
            <a:pPr marL="857250" marR="7620" indent="-857250" algn="l" defTabSz="1828755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sz="5400" kern="1200" dirty="0">
              <a:solidFill>
                <a:prstClr val="white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1" name="Picture 4" descr="артинки по запросу он клиник">
            <a:hlinkClick r:id="rId6"/>
            <a:extLst>
              <a:ext uri="{FF2B5EF4-FFF2-40B4-BE49-F238E27FC236}">
                <a16:creationId xmlns:a16="http://schemas.microsoft.com/office/drawing/2014/main" id="{C4A80AEF-B73F-4130-9977-4937D744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056" y="21325194"/>
            <a:ext cx="8164286" cy="7347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ject 3">
            <a:extLst>
              <a:ext uri="{FF2B5EF4-FFF2-40B4-BE49-F238E27FC236}">
                <a16:creationId xmlns:a16="http://schemas.microsoft.com/office/drawing/2014/main" id="{A05049F5-75D7-4F52-B6F4-1D883B2A4069}"/>
              </a:ext>
            </a:extLst>
          </p:cNvPr>
          <p:cNvSpPr txBox="1"/>
          <p:nvPr/>
        </p:nvSpPr>
        <p:spPr>
          <a:xfrm>
            <a:off x="411789" y="7502087"/>
            <a:ext cx="11539476" cy="6828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lnSpc>
                <a:spcPct val="111100"/>
              </a:lnSpc>
              <a:defRPr/>
            </a:pPr>
            <a:r>
              <a:rPr lang="en-US" sz="4200" b="1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  <a:t>Cross-organizational booking impact:</a:t>
            </a:r>
            <a:endParaRPr lang="ru-RU" sz="4200" b="1" kern="1200" dirty="0">
              <a:solidFill>
                <a:srgbClr val="1F1F1F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571529" marR="7620" indent="-571529" algn="l" defTabSz="1371669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sz="3600" kern="1200" spc="-159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sym typeface="Roboto Regular"/>
              </a:rPr>
              <a:t>Allows to target large medical organizations, HMOs, marketplaces (like </a:t>
            </a:r>
            <a:r>
              <a:rPr lang="en-US" sz="3600" kern="1200" spc="-159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sym typeface="Roboto Regular"/>
              </a:rPr>
              <a:t>ZocDoc</a:t>
            </a:r>
            <a:r>
              <a:rPr lang="en-US" sz="3600" kern="1200" spc="-159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sym typeface="Roboto Regular"/>
              </a:rPr>
              <a:t>) and insurance companies</a:t>
            </a:r>
          </a:p>
          <a:p>
            <a:pPr marL="571529" marR="7620" indent="-571529" algn="l" defTabSz="1371669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sz="36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Creates competitive edge </a:t>
            </a:r>
            <a:r>
              <a:rPr lang="en-US" sz="3600" kern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beiing</a:t>
            </a:r>
            <a:r>
              <a:rPr lang="en-US" sz="36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 the most comprehensive solution (HIE + Resource Availability Exchange &amp; Booking)</a:t>
            </a:r>
          </a:p>
          <a:p>
            <a:pPr marL="571529" marR="7620" indent="-571529" algn="l" defTabSz="1371669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sz="3600" kern="1200" spc="-159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Allows new products launch: PRM, telemedicine and others</a:t>
            </a:r>
            <a:endParaRPr lang="en-US" sz="3600" kern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 Medium" charset="0"/>
              <a:sym typeface="Roboto Regular"/>
            </a:endParaRPr>
          </a:p>
          <a:p>
            <a:pPr marL="571529" marR="7620" indent="-571529" algn="l" defTabSz="1371669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en-US" sz="36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Increases market potential by </a:t>
            </a:r>
            <a:r>
              <a:rPr lang="en-US" sz="36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hundreds of percent </a:t>
            </a:r>
            <a:r>
              <a:rPr lang="en-US" sz="36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due to </a:t>
            </a:r>
            <a:r>
              <a:rPr lang="en-US" sz="3600" kern="1200" spc="-159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new </a:t>
            </a:r>
            <a:r>
              <a:rPr lang="en-US" sz="36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geographic</a:t>
            </a:r>
            <a:r>
              <a:rPr lang="en-US" sz="3600" kern="1200" spc="-159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  <a:sym typeface="Roboto Regular"/>
              </a:rPr>
              <a:t> and customer segments </a:t>
            </a:r>
            <a:endParaRPr lang="en-US" sz="3600" kern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 Medium" charset="0"/>
              <a:sym typeface="Roboto Regular"/>
            </a:endParaRPr>
          </a:p>
          <a:p>
            <a:pPr marL="571529" marR="7620" indent="-571529" algn="l" defTabSz="1371669" hangingPunct="1">
              <a:lnSpc>
                <a:spcPct val="111100"/>
              </a:lnSpc>
              <a:buClr>
                <a:srgbClr val="16A0FF"/>
              </a:buClr>
              <a:buFont typeface="Wingdings" panose="05000000000000000000" pitchFamily="2" charset="2"/>
              <a:buChar char="ü"/>
              <a:defRPr sz="3200" spc="-106">
                <a:latin typeface="Roboto Regular"/>
                <a:ea typeface="Roboto Regular"/>
                <a:cs typeface="Roboto Regular"/>
                <a:sym typeface="Roboto Regular"/>
              </a:defRPr>
            </a:pPr>
            <a:endParaRPr lang="en-US" sz="3600" kern="1200" spc="-107" dirty="0">
              <a:latin typeface="Arial" panose="020B0604020202020204" pitchFamily="34" charset="0"/>
              <a:cs typeface="Arial" panose="020B0604020202020204" pitchFamily="34" charset="0"/>
              <a:sym typeface="Roboto Regular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Arial" charset="0"/>
              <a:buChar char="•"/>
              <a:defRPr/>
            </a:pPr>
            <a:endParaRPr sz="3600" kern="12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6" name="Shape 209">
            <a:extLst>
              <a:ext uri="{FF2B5EF4-FFF2-40B4-BE49-F238E27FC236}">
                <a16:creationId xmlns:a16="http://schemas.microsoft.com/office/drawing/2014/main" id="{4AD49DAD-956B-662F-1135-FC04B3726B39}"/>
              </a:ext>
            </a:extLst>
          </p:cNvPr>
          <p:cNvSpPr txBox="1">
            <a:spLocks/>
          </p:cNvSpPr>
          <p:nvPr/>
        </p:nvSpPr>
        <p:spPr>
          <a:xfrm>
            <a:off x="12624946" y="186560"/>
            <a:ext cx="11539475" cy="159031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38862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92100" algn="l"/>
                <a:tab pos="596900" algn="l"/>
                <a:tab pos="901700" algn="l"/>
                <a:tab pos="1206500" algn="l"/>
                <a:tab pos="1511300" algn="l"/>
                <a:tab pos="1803400" algn="l"/>
                <a:tab pos="2108200" algn="l"/>
                <a:tab pos="2413000" algn="l"/>
                <a:tab pos="2717800" algn="l"/>
                <a:tab pos="3022600" algn="l"/>
                <a:tab pos="3314700" algn="l"/>
                <a:tab pos="3619500" algn="l"/>
              </a:tabLst>
              <a:defRPr sz="7650" b="0" kern="1200" spc="-255">
                <a:solidFill>
                  <a:schemeClr val="accent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1371636">
              <a:tabLst/>
              <a:defRPr spc="-76"/>
            </a:pPr>
            <a:r>
              <a:rPr lang="en-US" sz="8100" b="1" spc="-114" dirty="0">
                <a:solidFill>
                  <a:prstClr val="white"/>
                </a:solidFill>
                <a:latin typeface="Roboto" charset="0"/>
                <a:sym typeface="Helvetica Light"/>
              </a:rPr>
              <a:t>Customer examples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76ED723-0ECA-FDA7-10ED-B51F15AFB254}"/>
              </a:ext>
            </a:extLst>
          </p:cNvPr>
          <p:cNvSpPr txBox="1"/>
          <p:nvPr/>
        </p:nvSpPr>
        <p:spPr>
          <a:xfrm>
            <a:off x="511272" y="2212327"/>
            <a:ext cx="11539476" cy="4880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0" marR="7620" indent="-514350" algn="l" defTabSz="1371600" hangingPunct="1">
              <a:lnSpc>
                <a:spcPct val="111100"/>
              </a:lnSpc>
              <a:buFont typeface="Arial" charset="0"/>
              <a:buChar char="•"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Roboto Medium" charset="0"/>
                <a:ea typeface="Roboto Medium" charset="0"/>
              </a:rPr>
              <a:t>T</a:t>
            </a:r>
            <a:r>
              <a:rPr lang="en-US" sz="3600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he global Health Information Exchange (HIE) market size is projected to reach </a:t>
            </a:r>
            <a:r>
              <a:rPr lang="en-US" sz="3600" b="1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USD 22.5B  by 2027</a:t>
            </a:r>
            <a:r>
              <a:rPr lang="en-US" sz="3600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, from </a:t>
            </a:r>
            <a:r>
              <a:rPr lang="en-US" sz="3600" b="1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USD 1.1B in 2020</a:t>
            </a:r>
            <a:r>
              <a:rPr lang="en-US" sz="3600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, at a </a:t>
            </a:r>
            <a:r>
              <a:rPr lang="en-US" sz="3600" b="1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CAGR of 10.9%</a:t>
            </a:r>
            <a:r>
              <a:rPr lang="en-US" sz="3600" i="1" kern="1200" dirty="0">
                <a:solidFill>
                  <a:srgbClr val="293849"/>
                </a:solidFill>
                <a:latin typeface="Montserrat" panose="00000500000000000000" pitchFamily="2" charset="0"/>
              </a:rPr>
              <a:t> during 2021-2027.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Arial" charset="0"/>
              <a:buChar char="•"/>
              <a:defRPr/>
            </a:pPr>
            <a:r>
              <a:rPr lang="en-US" sz="3600" i="1" kern="1200" dirty="0">
                <a:solidFill>
                  <a:srgbClr val="293849"/>
                </a:solidFill>
                <a:latin typeface="Montserrat" panose="00000500000000000000" pitchFamily="2" charset="0"/>
                <a:ea typeface="Roboto Medium" charset="0"/>
                <a:cs typeface="Roboto Medium" charset="0"/>
              </a:rPr>
              <a:t>Intersystem could achieve a </a:t>
            </a:r>
            <a:r>
              <a:rPr lang="en-US" sz="3600" i="1" kern="1200" dirty="0" err="1">
                <a:solidFill>
                  <a:srgbClr val="293849"/>
                </a:solidFill>
                <a:highlight>
                  <a:srgbClr val="00FF00"/>
                </a:highlight>
                <a:latin typeface="Montserrat" panose="00000500000000000000" pitchFamily="2" charset="0"/>
                <a:ea typeface="Roboto Medium" charset="0"/>
                <a:cs typeface="Roboto Medium" charset="0"/>
              </a:rPr>
              <a:t>su</a:t>
            </a:r>
            <a:r>
              <a:rPr lang="en-US" sz="3600" i="1" kern="1200" dirty="0">
                <a:solidFill>
                  <a:srgbClr val="293849"/>
                </a:solidFill>
                <a:highlight>
                  <a:srgbClr val="00FF00"/>
                </a:highlight>
                <a:latin typeface="Montserrat" panose="00000500000000000000" pitchFamily="2" charset="0"/>
                <a:ea typeface="Roboto Medium" charset="0"/>
                <a:cs typeface="Roboto Medium" charset="0"/>
              </a:rPr>
              <a:t>stainable competitive advantage </a:t>
            </a:r>
            <a:r>
              <a:rPr lang="en-US" sz="3600" i="1" kern="1200" dirty="0">
                <a:solidFill>
                  <a:srgbClr val="293849"/>
                </a:solidFill>
                <a:latin typeface="Montserrat" panose="00000500000000000000" pitchFamily="2" charset="0"/>
                <a:ea typeface="Roboto Medium" charset="0"/>
                <a:cs typeface="Roboto Medium" charset="0"/>
              </a:rPr>
              <a:t>by resolving the problem of </a:t>
            </a:r>
            <a:r>
              <a:rPr lang="en-US" sz="3600" b="1" i="1" kern="1200" dirty="0">
                <a:solidFill>
                  <a:srgbClr val="293849"/>
                </a:solidFill>
                <a:latin typeface="Montserrat" panose="00000500000000000000" pitchFamily="2" charset="0"/>
                <a:ea typeface="Roboto Medium" charset="0"/>
                <a:cs typeface="Roboto Medium" charset="0"/>
              </a:rPr>
              <a:t>cross-organizational booking and resource availability</a:t>
            </a:r>
            <a:endParaRPr sz="3600" b="1" kern="12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3145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9472" y="0"/>
            <a:ext cx="11280948" cy="13716000"/>
          </a:xfrm>
          <a:custGeom>
            <a:avLst/>
            <a:gdLst/>
            <a:ahLst/>
            <a:cxnLst/>
            <a:rect l="l" t="t" r="r" b="b"/>
            <a:pathLst>
              <a:path w="16256000" h="4572000">
                <a:moveTo>
                  <a:pt x="0" y="4572000"/>
                </a:moveTo>
                <a:lnTo>
                  <a:pt x="16256000" y="4572000"/>
                </a:lnTo>
                <a:lnTo>
                  <a:pt x="1625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</p:spPr>
        <p:txBody>
          <a:bodyPr wrap="square" lIns="0" tIns="0" rIns="0" bIns="0" rtlCol="0"/>
          <a:lstStyle/>
          <a:p>
            <a:pPr defTabSz="821532">
              <a:defRPr/>
            </a:pPr>
            <a:endParaRPr lang="ru-RU" sz="7500" dirty="0">
              <a:latin typeface="Helvetica Light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BBC0B1EB-9A57-4578-91DE-D4C7B78026DF}"/>
              </a:ext>
            </a:extLst>
          </p:cNvPr>
          <p:cNvSpPr txBox="1">
            <a:spLocks/>
          </p:cNvSpPr>
          <p:nvPr/>
        </p:nvSpPr>
        <p:spPr>
          <a:xfrm>
            <a:off x="2329547" y="-94471"/>
            <a:ext cx="22590034" cy="1202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l" defTabSz="13716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1" i="0" u="none" strike="noStrike" cap="none" spc="0" baseline="0">
                <a:ln>
                  <a:noFill/>
                </a:ln>
                <a:solidFill>
                  <a:srgbClr val="276FB4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9050" marR="7620">
              <a:lnSpc>
                <a:spcPts val="10500"/>
              </a:lnSpc>
              <a:defRPr/>
            </a:pPr>
            <a:r>
              <a:rPr lang="en-US" sz="6000" dirty="0">
                <a:solidFill>
                  <a:schemeClr val="bg1"/>
                </a:solidFill>
                <a:latin typeface="Roboto" charset="0"/>
                <a:ea typeface="Roboto" charset="0"/>
              </a:rPr>
              <a:t>      USECASE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                     RWD </a:t>
            </a:r>
            <a:r>
              <a:rPr lang="ru-RU" sz="5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для фармкомпаний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E7DD83-A983-4128-BC69-49F5224A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76" y="1047146"/>
            <a:ext cx="13132524" cy="39844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9FEA5-BD5F-43B9-8F83-59B20F757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477" y="5051947"/>
            <a:ext cx="11836326" cy="86640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EC846C-AD83-7C0F-9742-FB81BE7C9FEA}"/>
              </a:ext>
            </a:extLst>
          </p:cNvPr>
          <p:cNvSpPr/>
          <p:nvPr/>
        </p:nvSpPr>
        <p:spPr>
          <a:xfrm>
            <a:off x="11676280" y="7681987"/>
            <a:ext cx="1608124" cy="481774"/>
          </a:xfrm>
          <a:prstGeom prst="ellipse">
            <a:avLst/>
          </a:prstGeom>
          <a:solidFill>
            <a:srgbClr val="EAFDF5"/>
          </a:solidFill>
          <a:ln>
            <a:solidFill>
              <a:srgbClr val="8FE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OKS </a:t>
            </a:r>
            <a:r>
              <a:rPr lang="ru-RU" sz="1200" dirty="0">
                <a:solidFill>
                  <a:schemeClr val="tx1"/>
                </a:solidFill>
              </a:rPr>
              <a:t>с подъёмом </a:t>
            </a:r>
            <a:r>
              <a:rPr lang="en-US" sz="1200" dirty="0">
                <a:solidFill>
                  <a:schemeClr val="tx1"/>
                </a:solidFill>
              </a:rPr>
              <a:t>ST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7BDAF6-959B-E8B9-97E3-52F99CC83510}"/>
              </a:ext>
            </a:extLst>
          </p:cNvPr>
          <p:cNvSpPr/>
          <p:nvPr/>
        </p:nvSpPr>
        <p:spPr>
          <a:xfrm>
            <a:off x="11873068" y="8828035"/>
            <a:ext cx="1229176" cy="481774"/>
          </a:xfrm>
          <a:prstGeom prst="ellipse">
            <a:avLst/>
          </a:prstGeom>
          <a:solidFill>
            <a:srgbClr val="EAFDF5"/>
          </a:solidFill>
          <a:ln>
            <a:solidFill>
              <a:srgbClr val="8FE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</a:t>
            </a:r>
            <a:r>
              <a:rPr lang="ru-RU" sz="1000" dirty="0" err="1">
                <a:solidFill>
                  <a:schemeClr val="tx1"/>
                </a:solidFill>
              </a:rPr>
              <a:t>икагрелор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3699-4A1E-A394-32D1-13F67EEBA6B4}"/>
              </a:ext>
            </a:extLst>
          </p:cNvPr>
          <p:cNvSpPr txBox="1"/>
          <p:nvPr/>
        </p:nvSpPr>
        <p:spPr>
          <a:xfrm>
            <a:off x="429213" y="2010519"/>
            <a:ext cx="10363578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Статистика назначений по МНН по нозологиям</a:t>
            </a:r>
          </a:p>
          <a:p>
            <a:pPr marL="0" marR="0" lvl="0" indent="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Выборка пациентов для клинических исследований</a:t>
            </a: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Причина смены лечения</a:t>
            </a: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Выявление низкочастотных паттернов</a:t>
            </a:r>
          </a:p>
          <a:p>
            <a:pPr marL="0" marR="0" lvl="0" indent="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685800" marR="0" lvl="0" indent="-685800" algn="l" defTabSz="8215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Понимание трендов рынка и продаж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262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B9AB-C5F3-40FF-C5DB-1FA2665B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867137"/>
            <a:ext cx="23601734" cy="2769989"/>
          </a:xfrm>
        </p:spPr>
        <p:txBody>
          <a:bodyPr/>
          <a:lstStyle/>
          <a:p>
            <a:r>
              <a:rPr lang="ru-RU" dirty="0"/>
              <a:t>Интеграционные профили – </a:t>
            </a:r>
            <a:r>
              <a:rPr lang="en-US" dirty="0"/>
              <a:t>RAE (booking)</a:t>
            </a:r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FE0D98DA-A91D-180D-BAE5-44BBA95EC1A3}"/>
              </a:ext>
            </a:extLst>
          </p:cNvPr>
          <p:cNvSpPr/>
          <p:nvPr/>
        </p:nvSpPr>
        <p:spPr>
          <a:xfrm>
            <a:off x="779726" y="2376065"/>
            <a:ext cx="23150317" cy="1572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r>
              <a:rPr lang="ru-RU" sz="4400" kern="1200" dirty="0" err="1">
                <a:latin typeface="Roboto" charset="0"/>
                <a:ea typeface="Roboto" charset="0"/>
                <a:cs typeface="Roboto" charset="0"/>
              </a:rPr>
              <a:t>Прокололы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 и стандарты: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AutoNum type="arabicPeriod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FHIR </a:t>
            </a: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поддерживает репрезентацию данных о временных слотах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762000" marR="7620" indent="-742950" algn="l" defTabSz="1371600" hangingPunct="1">
              <a:lnSpc>
                <a:spcPct val="111100"/>
              </a:lnSpc>
              <a:buClr>
                <a:srgbClr val="16A0FF"/>
              </a:buClr>
              <a:buFontTx/>
              <a:buAutoNum type="arabicPeriod"/>
              <a:defRPr/>
            </a:pP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Проприетарные интеграции по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API</a:t>
            </a:r>
            <a:r>
              <a:rPr kumimoji="0" lang="he-IL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-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 </a:t>
            </a:r>
            <a:r>
              <a:rPr kumimoji="0" lang="ru-RU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Helvetica Light"/>
              </a:rPr>
              <a:t>нет стандарта</a:t>
            </a:r>
          </a:p>
          <a:p>
            <a:pPr marL="19050" marR="7620" algn="l" defTabSz="1371600" hangingPunct="1">
              <a:lnSpc>
                <a:spcPct val="111100"/>
              </a:lnSpc>
              <a:buClr>
                <a:srgbClr val="16A0FF"/>
              </a:buClr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400" b="1" kern="1200" dirty="0">
                <a:latin typeface="Roboto" charset="0"/>
                <a:ea typeface="Roboto" charset="0"/>
                <a:cs typeface="Roboto" charset="0"/>
              </a:rPr>
              <a:t>Задачи: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Запись в режиме реального времени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Разделение на разные типы слотов записи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Поддержка разной цены и длительности услуги в зависимости от категории врача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Поддержка динамических обязательных полей для разных видов приёма и МО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Поддержка гарантийных писем и направлений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kern="1200" dirty="0">
                <a:latin typeface="Roboto" charset="0"/>
                <a:ea typeface="Roboto" charset="0"/>
                <a:cs typeface="Roboto" charset="0"/>
              </a:rPr>
              <a:t>Поддержка динамических справочников</a:t>
            </a:r>
          </a:p>
          <a:p>
            <a:pPr marL="762000" marR="7620" lvl="0" indent="-7429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AutoNum type="arabicPeriod"/>
              <a:tabLst/>
              <a:defRPr/>
            </a:pPr>
            <a:r>
              <a:rPr lang="ru-RU" sz="4400" b="1" kern="1200" dirty="0">
                <a:latin typeface="Roboto" charset="0"/>
                <a:ea typeface="Roboto" charset="0"/>
                <a:cs typeface="Roboto" charset="0"/>
              </a:rPr>
              <a:t>Квинтэссенция: витрина записи, или поиск ближайшего доступного приёма по цене, локации, времени, качестве </a:t>
            </a:r>
            <a:endParaRPr lang="en-US" sz="4400" b="1" kern="1200" dirty="0">
              <a:latin typeface="Roboto" charset="0"/>
              <a:ea typeface="Roboto" charset="0"/>
              <a:cs typeface="Roboto" charset="0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lang="ru-RU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lang="en-US" sz="4400" kern="1200" dirty="0">
              <a:latin typeface="Roboto" charset="0"/>
              <a:ea typeface="Roboto" charset="0"/>
              <a:cs typeface="Roboto" charset="0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533400" marR="7620" lvl="0" indent="-51435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tabLst/>
              <a:defRPr/>
            </a:pPr>
            <a:r>
              <a:rPr lang="ru-RU" sz="4200" b="1" kern="1200" dirty="0">
                <a:solidFill>
                  <a:srgbClr val="1F1F1F"/>
                </a:solidFill>
                <a:latin typeface="Roboto" charset="0"/>
                <a:ea typeface="Roboto" charset="0"/>
                <a:cs typeface="Roboto" charset="0"/>
              </a:rPr>
              <a:t>Задачи: структурировать, нормализовать, экстрагировать!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  <a:p>
            <a:pPr marL="19050" marR="7620" lvl="0" indent="0" algn="l" defTabSz="13716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>
                <a:srgbClr val="16A0FF"/>
              </a:buClr>
              <a:buSzTx/>
              <a:buFontTx/>
              <a:buNone/>
              <a:tabLst/>
              <a:defRPr/>
            </a:pP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707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2"/>
          <p:cNvSpPr>
            <a:spLocks/>
          </p:cNvSpPr>
          <p:nvPr/>
        </p:nvSpPr>
        <p:spPr bwMode="auto">
          <a:xfrm>
            <a:off x="16078200" y="5257801"/>
            <a:ext cx="4187826" cy="4613276"/>
          </a:xfrm>
          <a:custGeom>
            <a:avLst/>
            <a:gdLst>
              <a:gd name="T0" fmla="*/ 1129970 w 1690"/>
              <a:gd name="T1" fmla="*/ 250237 h 1862"/>
              <a:gd name="T2" fmla="*/ 1159706 w 1690"/>
              <a:gd name="T3" fmla="*/ 180864 h 1862"/>
              <a:gd name="T4" fmla="*/ 1226612 w 1690"/>
              <a:gd name="T5" fmla="*/ 104059 h 1862"/>
              <a:gd name="T6" fmla="*/ 1186964 w 1690"/>
              <a:gd name="T7" fmla="*/ 37164 h 1862"/>
              <a:gd name="T8" fmla="*/ 1025893 w 1690"/>
              <a:gd name="T9" fmla="*/ 0 h 1862"/>
              <a:gd name="T10" fmla="*/ 882169 w 1690"/>
              <a:gd name="T11" fmla="*/ 66895 h 1862"/>
              <a:gd name="T12" fmla="*/ 879691 w 1690"/>
              <a:gd name="T13" fmla="*/ 138745 h 1862"/>
              <a:gd name="T14" fmla="*/ 963943 w 1690"/>
              <a:gd name="T15" fmla="*/ 213073 h 1862"/>
              <a:gd name="T16" fmla="*/ 936685 w 1690"/>
              <a:gd name="T17" fmla="*/ 277490 h 1862"/>
              <a:gd name="T18" fmla="*/ 332052 w 1690"/>
              <a:gd name="T19" fmla="*/ 636741 h 1862"/>
              <a:gd name="T20" fmla="*/ 262668 w 1690"/>
              <a:gd name="T21" fmla="*/ 626831 h 1862"/>
              <a:gd name="T22" fmla="*/ 242844 w 1690"/>
              <a:gd name="T23" fmla="*/ 515339 h 1862"/>
              <a:gd name="T24" fmla="*/ 175938 w 1690"/>
              <a:gd name="T25" fmla="*/ 480653 h 1862"/>
              <a:gd name="T26" fmla="*/ 49560 w 1690"/>
              <a:gd name="T27" fmla="*/ 572324 h 1862"/>
              <a:gd name="T28" fmla="*/ 0 w 1690"/>
              <a:gd name="T29" fmla="*/ 730890 h 1862"/>
              <a:gd name="T30" fmla="*/ 37170 w 1690"/>
              <a:gd name="T31" fmla="*/ 797785 h 1862"/>
              <a:gd name="T32" fmla="*/ 138768 w 1690"/>
              <a:gd name="T33" fmla="*/ 777964 h 1862"/>
              <a:gd name="T34" fmla="*/ 213108 w 1690"/>
              <a:gd name="T35" fmla="*/ 787874 h 1862"/>
              <a:gd name="T36" fmla="*/ 220542 w 1690"/>
              <a:gd name="T37" fmla="*/ 1427093 h 1862"/>
              <a:gd name="T38" fmla="*/ 213108 w 1690"/>
              <a:gd name="T39" fmla="*/ 1531152 h 1862"/>
              <a:gd name="T40" fmla="*/ 128856 w 1690"/>
              <a:gd name="T41" fmla="*/ 1523719 h 1862"/>
              <a:gd name="T42" fmla="*/ 44604 w 1690"/>
              <a:gd name="T43" fmla="*/ 1513809 h 1862"/>
              <a:gd name="T44" fmla="*/ 7434 w 1690"/>
              <a:gd name="T45" fmla="*/ 1612912 h 1862"/>
              <a:gd name="T46" fmla="*/ 74340 w 1690"/>
              <a:gd name="T47" fmla="*/ 1764045 h 1862"/>
              <a:gd name="T48" fmla="*/ 198240 w 1690"/>
              <a:gd name="T49" fmla="*/ 1833418 h 1862"/>
              <a:gd name="T50" fmla="*/ 252756 w 1690"/>
              <a:gd name="T51" fmla="*/ 1786344 h 1862"/>
              <a:gd name="T52" fmla="*/ 280014 w 1690"/>
              <a:gd name="T53" fmla="*/ 1677330 h 1862"/>
              <a:gd name="T54" fmla="*/ 366745 w 1690"/>
              <a:gd name="T55" fmla="*/ 1694673 h 1862"/>
              <a:gd name="T56" fmla="*/ 949075 w 1690"/>
              <a:gd name="T57" fmla="*/ 2036580 h 1862"/>
              <a:gd name="T58" fmla="*/ 961465 w 1690"/>
              <a:gd name="T59" fmla="*/ 2103475 h 1862"/>
              <a:gd name="T60" fmla="*/ 874735 w 1690"/>
              <a:gd name="T61" fmla="*/ 2177803 h 1862"/>
              <a:gd name="T62" fmla="*/ 889603 w 1690"/>
              <a:gd name="T63" fmla="*/ 2252131 h 1862"/>
              <a:gd name="T64" fmla="*/ 1048196 w 1690"/>
              <a:gd name="T65" fmla="*/ 2306638 h 1862"/>
              <a:gd name="T66" fmla="*/ 1196876 w 1690"/>
              <a:gd name="T67" fmla="*/ 2262041 h 1862"/>
              <a:gd name="T68" fmla="*/ 1226612 w 1690"/>
              <a:gd name="T69" fmla="*/ 2187714 h 1862"/>
              <a:gd name="T70" fmla="*/ 1142360 w 1690"/>
              <a:gd name="T71" fmla="*/ 2110908 h 1862"/>
              <a:gd name="T72" fmla="*/ 1137404 w 1690"/>
              <a:gd name="T73" fmla="*/ 2046491 h 1862"/>
              <a:gd name="T74" fmla="*/ 1717256 w 1690"/>
              <a:gd name="T75" fmla="*/ 1709538 h 1862"/>
              <a:gd name="T76" fmla="*/ 1803987 w 1690"/>
              <a:gd name="T77" fmla="*/ 1672374 h 1862"/>
              <a:gd name="T78" fmla="*/ 1838679 w 1690"/>
              <a:gd name="T79" fmla="*/ 1771478 h 1862"/>
              <a:gd name="T80" fmla="*/ 1883283 w 1690"/>
              <a:gd name="T81" fmla="*/ 1833418 h 1862"/>
              <a:gd name="T82" fmla="*/ 1999749 w 1690"/>
              <a:gd name="T83" fmla="*/ 1788821 h 1862"/>
              <a:gd name="T84" fmla="*/ 2081523 w 1690"/>
              <a:gd name="T85" fmla="*/ 1647599 h 1862"/>
              <a:gd name="T86" fmla="*/ 2061699 w 1690"/>
              <a:gd name="T87" fmla="*/ 1526197 h 1862"/>
              <a:gd name="T88" fmla="*/ 1984881 w 1690"/>
              <a:gd name="T89" fmla="*/ 1516286 h 1862"/>
              <a:gd name="T90" fmla="*/ 1883283 w 1690"/>
              <a:gd name="T91" fmla="*/ 1536107 h 1862"/>
              <a:gd name="T92" fmla="*/ 1870893 w 1690"/>
              <a:gd name="T93" fmla="*/ 1441958 h 1862"/>
              <a:gd name="T94" fmla="*/ 1873371 w 1690"/>
              <a:gd name="T95" fmla="*/ 785397 h 1862"/>
              <a:gd name="T96" fmla="*/ 1935321 w 1690"/>
              <a:gd name="T97" fmla="*/ 758143 h 1862"/>
              <a:gd name="T98" fmla="*/ 2041875 w 1690"/>
              <a:gd name="T99" fmla="*/ 792829 h 1862"/>
              <a:gd name="T100" fmla="*/ 2091435 w 1690"/>
              <a:gd name="T101" fmla="*/ 730890 h 1862"/>
              <a:gd name="T102" fmla="*/ 2056743 w 1690"/>
              <a:gd name="T103" fmla="*/ 579756 h 1862"/>
              <a:gd name="T104" fmla="*/ 1927887 w 1690"/>
              <a:gd name="T105" fmla="*/ 468265 h 1862"/>
              <a:gd name="T106" fmla="*/ 1856025 w 1690"/>
              <a:gd name="T107" fmla="*/ 495518 h 1862"/>
              <a:gd name="T108" fmla="*/ 1836201 w 1690"/>
              <a:gd name="T109" fmla="*/ 604532 h 1862"/>
              <a:gd name="T110" fmla="*/ 1774251 w 1690"/>
              <a:gd name="T111" fmla="*/ 631786 h 18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90" h="1862">
                <a:moveTo>
                  <a:pt x="982" y="242"/>
                </a:moveTo>
                <a:lnTo>
                  <a:pt x="982" y="242"/>
                </a:lnTo>
                <a:lnTo>
                  <a:pt x="960" y="236"/>
                </a:lnTo>
                <a:lnTo>
                  <a:pt x="936" y="224"/>
                </a:lnTo>
                <a:lnTo>
                  <a:pt x="926" y="218"/>
                </a:lnTo>
                <a:lnTo>
                  <a:pt x="918" y="212"/>
                </a:lnTo>
                <a:lnTo>
                  <a:pt x="912" y="202"/>
                </a:lnTo>
                <a:lnTo>
                  <a:pt x="910" y="194"/>
                </a:lnTo>
                <a:lnTo>
                  <a:pt x="912" y="182"/>
                </a:lnTo>
                <a:lnTo>
                  <a:pt x="914" y="172"/>
                </a:lnTo>
                <a:lnTo>
                  <a:pt x="918" y="164"/>
                </a:lnTo>
                <a:lnTo>
                  <a:pt x="922" y="158"/>
                </a:lnTo>
                <a:lnTo>
                  <a:pt x="936" y="146"/>
                </a:lnTo>
                <a:lnTo>
                  <a:pt x="950" y="138"/>
                </a:lnTo>
                <a:lnTo>
                  <a:pt x="964" y="130"/>
                </a:lnTo>
                <a:lnTo>
                  <a:pt x="978" y="120"/>
                </a:lnTo>
                <a:lnTo>
                  <a:pt x="982" y="112"/>
                </a:lnTo>
                <a:lnTo>
                  <a:pt x="986" y="104"/>
                </a:lnTo>
                <a:lnTo>
                  <a:pt x="990" y="96"/>
                </a:lnTo>
                <a:lnTo>
                  <a:pt x="990" y="84"/>
                </a:lnTo>
                <a:lnTo>
                  <a:pt x="990" y="72"/>
                </a:lnTo>
                <a:lnTo>
                  <a:pt x="986" y="62"/>
                </a:lnTo>
                <a:lnTo>
                  <a:pt x="982" y="54"/>
                </a:lnTo>
                <a:lnTo>
                  <a:pt x="974" y="44"/>
                </a:lnTo>
                <a:lnTo>
                  <a:pt x="966" y="36"/>
                </a:lnTo>
                <a:lnTo>
                  <a:pt x="958" y="30"/>
                </a:lnTo>
                <a:lnTo>
                  <a:pt x="936" y="18"/>
                </a:lnTo>
                <a:lnTo>
                  <a:pt x="912" y="10"/>
                </a:lnTo>
                <a:lnTo>
                  <a:pt x="888" y="4"/>
                </a:lnTo>
                <a:lnTo>
                  <a:pt x="866" y="0"/>
                </a:lnTo>
                <a:lnTo>
                  <a:pt x="846" y="0"/>
                </a:lnTo>
                <a:lnTo>
                  <a:pt x="828" y="0"/>
                </a:lnTo>
                <a:lnTo>
                  <a:pt x="804" y="4"/>
                </a:lnTo>
                <a:lnTo>
                  <a:pt x="780" y="10"/>
                </a:lnTo>
                <a:lnTo>
                  <a:pt x="756" y="18"/>
                </a:lnTo>
                <a:lnTo>
                  <a:pt x="736" y="30"/>
                </a:lnTo>
                <a:lnTo>
                  <a:pt x="726" y="36"/>
                </a:lnTo>
                <a:lnTo>
                  <a:pt x="718" y="44"/>
                </a:lnTo>
                <a:lnTo>
                  <a:pt x="712" y="54"/>
                </a:lnTo>
                <a:lnTo>
                  <a:pt x="706" y="62"/>
                </a:lnTo>
                <a:lnTo>
                  <a:pt x="704" y="72"/>
                </a:lnTo>
                <a:lnTo>
                  <a:pt x="702" y="84"/>
                </a:lnTo>
                <a:lnTo>
                  <a:pt x="704" y="96"/>
                </a:lnTo>
                <a:lnTo>
                  <a:pt x="706" y="104"/>
                </a:lnTo>
                <a:lnTo>
                  <a:pt x="710" y="112"/>
                </a:lnTo>
                <a:lnTo>
                  <a:pt x="716" y="120"/>
                </a:lnTo>
                <a:lnTo>
                  <a:pt x="728" y="130"/>
                </a:lnTo>
                <a:lnTo>
                  <a:pt x="742" y="138"/>
                </a:lnTo>
                <a:lnTo>
                  <a:pt x="758" y="146"/>
                </a:lnTo>
                <a:lnTo>
                  <a:pt x="770" y="158"/>
                </a:lnTo>
                <a:lnTo>
                  <a:pt x="776" y="164"/>
                </a:lnTo>
                <a:lnTo>
                  <a:pt x="778" y="172"/>
                </a:lnTo>
                <a:lnTo>
                  <a:pt x="782" y="182"/>
                </a:lnTo>
                <a:lnTo>
                  <a:pt x="782" y="194"/>
                </a:lnTo>
                <a:lnTo>
                  <a:pt x="780" y="202"/>
                </a:lnTo>
                <a:lnTo>
                  <a:pt x="774" y="212"/>
                </a:lnTo>
                <a:lnTo>
                  <a:pt x="766" y="218"/>
                </a:lnTo>
                <a:lnTo>
                  <a:pt x="756" y="224"/>
                </a:lnTo>
                <a:lnTo>
                  <a:pt x="734" y="236"/>
                </a:lnTo>
                <a:lnTo>
                  <a:pt x="712" y="242"/>
                </a:lnTo>
                <a:lnTo>
                  <a:pt x="446" y="238"/>
                </a:lnTo>
                <a:lnTo>
                  <a:pt x="306" y="484"/>
                </a:lnTo>
                <a:lnTo>
                  <a:pt x="288" y="500"/>
                </a:lnTo>
                <a:lnTo>
                  <a:pt x="268" y="514"/>
                </a:lnTo>
                <a:lnTo>
                  <a:pt x="258" y="518"/>
                </a:lnTo>
                <a:lnTo>
                  <a:pt x="248" y="522"/>
                </a:lnTo>
                <a:lnTo>
                  <a:pt x="238" y="522"/>
                </a:lnTo>
                <a:lnTo>
                  <a:pt x="230" y="520"/>
                </a:lnTo>
                <a:lnTo>
                  <a:pt x="220" y="514"/>
                </a:lnTo>
                <a:lnTo>
                  <a:pt x="212" y="506"/>
                </a:lnTo>
                <a:lnTo>
                  <a:pt x="208" y="498"/>
                </a:lnTo>
                <a:lnTo>
                  <a:pt x="204" y="490"/>
                </a:lnTo>
                <a:lnTo>
                  <a:pt x="200" y="474"/>
                </a:lnTo>
                <a:lnTo>
                  <a:pt x="200" y="458"/>
                </a:lnTo>
                <a:lnTo>
                  <a:pt x="200" y="442"/>
                </a:lnTo>
                <a:lnTo>
                  <a:pt x="198" y="424"/>
                </a:lnTo>
                <a:lnTo>
                  <a:pt x="196" y="416"/>
                </a:lnTo>
                <a:lnTo>
                  <a:pt x="190" y="410"/>
                </a:lnTo>
                <a:lnTo>
                  <a:pt x="184" y="402"/>
                </a:lnTo>
                <a:lnTo>
                  <a:pt x="174" y="396"/>
                </a:lnTo>
                <a:lnTo>
                  <a:pt x="164" y="390"/>
                </a:lnTo>
                <a:lnTo>
                  <a:pt x="154" y="388"/>
                </a:lnTo>
                <a:lnTo>
                  <a:pt x="142" y="388"/>
                </a:lnTo>
                <a:lnTo>
                  <a:pt x="132" y="390"/>
                </a:lnTo>
                <a:lnTo>
                  <a:pt x="122" y="392"/>
                </a:lnTo>
                <a:lnTo>
                  <a:pt x="110" y="398"/>
                </a:lnTo>
                <a:lnTo>
                  <a:pt x="90" y="410"/>
                </a:lnTo>
                <a:lnTo>
                  <a:pt x="70" y="426"/>
                </a:lnTo>
                <a:lnTo>
                  <a:pt x="54" y="444"/>
                </a:lnTo>
                <a:lnTo>
                  <a:pt x="40" y="462"/>
                </a:lnTo>
                <a:lnTo>
                  <a:pt x="30" y="478"/>
                </a:lnTo>
                <a:lnTo>
                  <a:pt x="20" y="496"/>
                </a:lnTo>
                <a:lnTo>
                  <a:pt x="12" y="516"/>
                </a:lnTo>
                <a:lnTo>
                  <a:pt x="4" y="540"/>
                </a:lnTo>
                <a:lnTo>
                  <a:pt x="0" y="566"/>
                </a:lnTo>
                <a:lnTo>
                  <a:pt x="0" y="590"/>
                </a:lnTo>
                <a:lnTo>
                  <a:pt x="2" y="602"/>
                </a:lnTo>
                <a:lnTo>
                  <a:pt x="4" y="612"/>
                </a:lnTo>
                <a:lnTo>
                  <a:pt x="8" y="622"/>
                </a:lnTo>
                <a:lnTo>
                  <a:pt x="14" y="630"/>
                </a:lnTo>
                <a:lnTo>
                  <a:pt x="20" y="638"/>
                </a:lnTo>
                <a:lnTo>
                  <a:pt x="30" y="644"/>
                </a:lnTo>
                <a:lnTo>
                  <a:pt x="40" y="650"/>
                </a:lnTo>
                <a:lnTo>
                  <a:pt x="50" y="652"/>
                </a:lnTo>
                <a:lnTo>
                  <a:pt x="58" y="652"/>
                </a:lnTo>
                <a:lnTo>
                  <a:pt x="68" y="652"/>
                </a:lnTo>
                <a:lnTo>
                  <a:pt x="82" y="646"/>
                </a:lnTo>
                <a:lnTo>
                  <a:pt x="98" y="638"/>
                </a:lnTo>
                <a:lnTo>
                  <a:pt x="112" y="628"/>
                </a:lnTo>
                <a:lnTo>
                  <a:pt x="128" y="624"/>
                </a:lnTo>
                <a:lnTo>
                  <a:pt x="136" y="622"/>
                </a:lnTo>
                <a:lnTo>
                  <a:pt x="144" y="622"/>
                </a:lnTo>
                <a:lnTo>
                  <a:pt x="154" y="626"/>
                </a:lnTo>
                <a:lnTo>
                  <a:pt x="166" y="630"/>
                </a:lnTo>
                <a:lnTo>
                  <a:pt x="172" y="636"/>
                </a:lnTo>
                <a:lnTo>
                  <a:pt x="176" y="646"/>
                </a:lnTo>
                <a:lnTo>
                  <a:pt x="178" y="656"/>
                </a:lnTo>
                <a:lnTo>
                  <a:pt x="180" y="668"/>
                </a:lnTo>
                <a:lnTo>
                  <a:pt x="176" y="692"/>
                </a:lnTo>
                <a:lnTo>
                  <a:pt x="172" y="714"/>
                </a:lnTo>
                <a:lnTo>
                  <a:pt x="48" y="928"/>
                </a:lnTo>
                <a:lnTo>
                  <a:pt x="178" y="1152"/>
                </a:lnTo>
                <a:lnTo>
                  <a:pt x="184" y="1174"/>
                </a:lnTo>
                <a:lnTo>
                  <a:pt x="186" y="1200"/>
                </a:lnTo>
                <a:lnTo>
                  <a:pt x="186" y="1212"/>
                </a:lnTo>
                <a:lnTo>
                  <a:pt x="184" y="1222"/>
                </a:lnTo>
                <a:lnTo>
                  <a:pt x="178" y="1230"/>
                </a:lnTo>
                <a:lnTo>
                  <a:pt x="172" y="1236"/>
                </a:lnTo>
                <a:lnTo>
                  <a:pt x="162" y="1242"/>
                </a:lnTo>
                <a:lnTo>
                  <a:pt x="152" y="1244"/>
                </a:lnTo>
                <a:lnTo>
                  <a:pt x="142" y="1246"/>
                </a:lnTo>
                <a:lnTo>
                  <a:pt x="134" y="1244"/>
                </a:lnTo>
                <a:lnTo>
                  <a:pt x="118" y="1238"/>
                </a:lnTo>
                <a:lnTo>
                  <a:pt x="104" y="1230"/>
                </a:lnTo>
                <a:lnTo>
                  <a:pt x="90" y="1222"/>
                </a:lnTo>
                <a:lnTo>
                  <a:pt x="74" y="1216"/>
                </a:lnTo>
                <a:lnTo>
                  <a:pt x="66" y="1214"/>
                </a:lnTo>
                <a:lnTo>
                  <a:pt x="56" y="1216"/>
                </a:lnTo>
                <a:lnTo>
                  <a:pt x="48" y="1218"/>
                </a:lnTo>
                <a:lnTo>
                  <a:pt x="36" y="1222"/>
                </a:lnTo>
                <a:lnTo>
                  <a:pt x="28" y="1228"/>
                </a:lnTo>
                <a:lnTo>
                  <a:pt x="20" y="1236"/>
                </a:lnTo>
                <a:lnTo>
                  <a:pt x="14" y="1246"/>
                </a:lnTo>
                <a:lnTo>
                  <a:pt x="10" y="1256"/>
                </a:lnTo>
                <a:lnTo>
                  <a:pt x="8" y="1266"/>
                </a:lnTo>
                <a:lnTo>
                  <a:pt x="6" y="1278"/>
                </a:lnTo>
                <a:lnTo>
                  <a:pt x="6" y="1302"/>
                </a:lnTo>
                <a:lnTo>
                  <a:pt x="12" y="1328"/>
                </a:lnTo>
                <a:lnTo>
                  <a:pt x="18" y="1350"/>
                </a:lnTo>
                <a:lnTo>
                  <a:pt x="26" y="1372"/>
                </a:lnTo>
                <a:lnTo>
                  <a:pt x="36" y="1390"/>
                </a:lnTo>
                <a:lnTo>
                  <a:pt x="46" y="1406"/>
                </a:lnTo>
                <a:lnTo>
                  <a:pt x="60" y="1424"/>
                </a:lnTo>
                <a:lnTo>
                  <a:pt x="78" y="1442"/>
                </a:lnTo>
                <a:lnTo>
                  <a:pt x="96" y="1458"/>
                </a:lnTo>
                <a:lnTo>
                  <a:pt x="118" y="1470"/>
                </a:lnTo>
                <a:lnTo>
                  <a:pt x="128" y="1474"/>
                </a:lnTo>
                <a:lnTo>
                  <a:pt x="138" y="1478"/>
                </a:lnTo>
                <a:lnTo>
                  <a:pt x="150" y="1480"/>
                </a:lnTo>
                <a:lnTo>
                  <a:pt x="160" y="1480"/>
                </a:lnTo>
                <a:lnTo>
                  <a:pt x="170" y="1476"/>
                </a:lnTo>
                <a:lnTo>
                  <a:pt x="180" y="1472"/>
                </a:lnTo>
                <a:lnTo>
                  <a:pt x="190" y="1466"/>
                </a:lnTo>
                <a:lnTo>
                  <a:pt x="196" y="1458"/>
                </a:lnTo>
                <a:lnTo>
                  <a:pt x="202" y="1450"/>
                </a:lnTo>
                <a:lnTo>
                  <a:pt x="204" y="1442"/>
                </a:lnTo>
                <a:lnTo>
                  <a:pt x="208" y="1426"/>
                </a:lnTo>
                <a:lnTo>
                  <a:pt x="208" y="1410"/>
                </a:lnTo>
                <a:lnTo>
                  <a:pt x="208" y="1392"/>
                </a:lnTo>
                <a:lnTo>
                  <a:pt x="210" y="1376"/>
                </a:lnTo>
                <a:lnTo>
                  <a:pt x="214" y="1368"/>
                </a:lnTo>
                <a:lnTo>
                  <a:pt x="218" y="1362"/>
                </a:lnTo>
                <a:lnTo>
                  <a:pt x="226" y="1354"/>
                </a:lnTo>
                <a:lnTo>
                  <a:pt x="236" y="1348"/>
                </a:lnTo>
                <a:lnTo>
                  <a:pt x="244" y="1344"/>
                </a:lnTo>
                <a:lnTo>
                  <a:pt x="254" y="1346"/>
                </a:lnTo>
                <a:lnTo>
                  <a:pt x="264" y="1348"/>
                </a:lnTo>
                <a:lnTo>
                  <a:pt x="276" y="1354"/>
                </a:lnTo>
                <a:lnTo>
                  <a:pt x="296" y="1368"/>
                </a:lnTo>
                <a:lnTo>
                  <a:pt x="312" y="1384"/>
                </a:lnTo>
                <a:lnTo>
                  <a:pt x="448" y="1620"/>
                </a:lnTo>
                <a:lnTo>
                  <a:pt x="712" y="1620"/>
                </a:lnTo>
                <a:lnTo>
                  <a:pt x="734" y="1628"/>
                </a:lnTo>
                <a:lnTo>
                  <a:pt x="756" y="1638"/>
                </a:lnTo>
                <a:lnTo>
                  <a:pt x="766" y="1644"/>
                </a:lnTo>
                <a:lnTo>
                  <a:pt x="774" y="1652"/>
                </a:lnTo>
                <a:lnTo>
                  <a:pt x="780" y="1660"/>
                </a:lnTo>
                <a:lnTo>
                  <a:pt x="782" y="1668"/>
                </a:lnTo>
                <a:lnTo>
                  <a:pt x="782" y="1680"/>
                </a:lnTo>
                <a:lnTo>
                  <a:pt x="778" y="1690"/>
                </a:lnTo>
                <a:lnTo>
                  <a:pt x="776" y="1698"/>
                </a:lnTo>
                <a:lnTo>
                  <a:pt x="770" y="1704"/>
                </a:lnTo>
                <a:lnTo>
                  <a:pt x="758" y="1716"/>
                </a:lnTo>
                <a:lnTo>
                  <a:pt x="742" y="1724"/>
                </a:lnTo>
                <a:lnTo>
                  <a:pt x="728" y="1732"/>
                </a:lnTo>
                <a:lnTo>
                  <a:pt x="716" y="1742"/>
                </a:lnTo>
                <a:lnTo>
                  <a:pt x="710" y="1750"/>
                </a:lnTo>
                <a:lnTo>
                  <a:pt x="706" y="1758"/>
                </a:lnTo>
                <a:lnTo>
                  <a:pt x="704" y="1766"/>
                </a:lnTo>
                <a:lnTo>
                  <a:pt x="702" y="1778"/>
                </a:lnTo>
                <a:lnTo>
                  <a:pt x="704" y="1790"/>
                </a:lnTo>
                <a:lnTo>
                  <a:pt x="706" y="1800"/>
                </a:lnTo>
                <a:lnTo>
                  <a:pt x="712" y="1810"/>
                </a:lnTo>
                <a:lnTo>
                  <a:pt x="718" y="1818"/>
                </a:lnTo>
                <a:lnTo>
                  <a:pt x="726" y="1826"/>
                </a:lnTo>
                <a:lnTo>
                  <a:pt x="736" y="1832"/>
                </a:lnTo>
                <a:lnTo>
                  <a:pt x="756" y="1844"/>
                </a:lnTo>
                <a:lnTo>
                  <a:pt x="780" y="1852"/>
                </a:lnTo>
                <a:lnTo>
                  <a:pt x="804" y="1858"/>
                </a:lnTo>
                <a:lnTo>
                  <a:pt x="828" y="1862"/>
                </a:lnTo>
                <a:lnTo>
                  <a:pt x="846" y="1862"/>
                </a:lnTo>
                <a:lnTo>
                  <a:pt x="866" y="1862"/>
                </a:lnTo>
                <a:lnTo>
                  <a:pt x="888" y="1858"/>
                </a:lnTo>
                <a:lnTo>
                  <a:pt x="912" y="1852"/>
                </a:lnTo>
                <a:lnTo>
                  <a:pt x="936" y="1844"/>
                </a:lnTo>
                <a:lnTo>
                  <a:pt x="958" y="1832"/>
                </a:lnTo>
                <a:lnTo>
                  <a:pt x="966" y="1826"/>
                </a:lnTo>
                <a:lnTo>
                  <a:pt x="974" y="1818"/>
                </a:lnTo>
                <a:lnTo>
                  <a:pt x="982" y="1810"/>
                </a:lnTo>
                <a:lnTo>
                  <a:pt x="986" y="1800"/>
                </a:lnTo>
                <a:lnTo>
                  <a:pt x="990" y="1790"/>
                </a:lnTo>
                <a:lnTo>
                  <a:pt x="990" y="1778"/>
                </a:lnTo>
                <a:lnTo>
                  <a:pt x="990" y="1766"/>
                </a:lnTo>
                <a:lnTo>
                  <a:pt x="986" y="1758"/>
                </a:lnTo>
                <a:lnTo>
                  <a:pt x="982" y="1750"/>
                </a:lnTo>
                <a:lnTo>
                  <a:pt x="978" y="1742"/>
                </a:lnTo>
                <a:lnTo>
                  <a:pt x="964" y="1732"/>
                </a:lnTo>
                <a:lnTo>
                  <a:pt x="950" y="1724"/>
                </a:lnTo>
                <a:lnTo>
                  <a:pt x="936" y="1716"/>
                </a:lnTo>
                <a:lnTo>
                  <a:pt x="922" y="1704"/>
                </a:lnTo>
                <a:lnTo>
                  <a:pt x="918" y="1698"/>
                </a:lnTo>
                <a:lnTo>
                  <a:pt x="914" y="1690"/>
                </a:lnTo>
                <a:lnTo>
                  <a:pt x="912" y="1680"/>
                </a:lnTo>
                <a:lnTo>
                  <a:pt x="910" y="1668"/>
                </a:lnTo>
                <a:lnTo>
                  <a:pt x="912" y="1660"/>
                </a:lnTo>
                <a:lnTo>
                  <a:pt x="918" y="1652"/>
                </a:lnTo>
                <a:lnTo>
                  <a:pt x="926" y="1644"/>
                </a:lnTo>
                <a:lnTo>
                  <a:pt x="936" y="1638"/>
                </a:lnTo>
                <a:lnTo>
                  <a:pt x="960" y="1628"/>
                </a:lnTo>
                <a:lnTo>
                  <a:pt x="982" y="1620"/>
                </a:lnTo>
                <a:lnTo>
                  <a:pt x="1248" y="1620"/>
                </a:lnTo>
                <a:lnTo>
                  <a:pt x="1386" y="1380"/>
                </a:lnTo>
                <a:lnTo>
                  <a:pt x="1402" y="1366"/>
                </a:lnTo>
                <a:lnTo>
                  <a:pt x="1420" y="1354"/>
                </a:lnTo>
                <a:lnTo>
                  <a:pt x="1430" y="1350"/>
                </a:lnTo>
                <a:lnTo>
                  <a:pt x="1440" y="1348"/>
                </a:lnTo>
                <a:lnTo>
                  <a:pt x="1448" y="1348"/>
                </a:lnTo>
                <a:lnTo>
                  <a:pt x="1456" y="1350"/>
                </a:lnTo>
                <a:lnTo>
                  <a:pt x="1464" y="1356"/>
                </a:lnTo>
                <a:lnTo>
                  <a:pt x="1472" y="1364"/>
                </a:lnTo>
                <a:lnTo>
                  <a:pt x="1478" y="1372"/>
                </a:lnTo>
                <a:lnTo>
                  <a:pt x="1480" y="1380"/>
                </a:lnTo>
                <a:lnTo>
                  <a:pt x="1484" y="1396"/>
                </a:lnTo>
                <a:lnTo>
                  <a:pt x="1484" y="1412"/>
                </a:lnTo>
                <a:lnTo>
                  <a:pt x="1484" y="1430"/>
                </a:lnTo>
                <a:lnTo>
                  <a:pt x="1486" y="1446"/>
                </a:lnTo>
                <a:lnTo>
                  <a:pt x="1490" y="1454"/>
                </a:lnTo>
                <a:lnTo>
                  <a:pt x="1494" y="1460"/>
                </a:lnTo>
                <a:lnTo>
                  <a:pt x="1502" y="1468"/>
                </a:lnTo>
                <a:lnTo>
                  <a:pt x="1510" y="1474"/>
                </a:lnTo>
                <a:lnTo>
                  <a:pt x="1520" y="1480"/>
                </a:lnTo>
                <a:lnTo>
                  <a:pt x="1530" y="1482"/>
                </a:lnTo>
                <a:lnTo>
                  <a:pt x="1542" y="1482"/>
                </a:lnTo>
                <a:lnTo>
                  <a:pt x="1552" y="1480"/>
                </a:lnTo>
                <a:lnTo>
                  <a:pt x="1564" y="1478"/>
                </a:lnTo>
                <a:lnTo>
                  <a:pt x="1574" y="1474"/>
                </a:lnTo>
                <a:lnTo>
                  <a:pt x="1594" y="1460"/>
                </a:lnTo>
                <a:lnTo>
                  <a:pt x="1614" y="1444"/>
                </a:lnTo>
                <a:lnTo>
                  <a:pt x="1630" y="1426"/>
                </a:lnTo>
                <a:lnTo>
                  <a:pt x="1644" y="1408"/>
                </a:lnTo>
                <a:lnTo>
                  <a:pt x="1656" y="1392"/>
                </a:lnTo>
                <a:lnTo>
                  <a:pt x="1664" y="1374"/>
                </a:lnTo>
                <a:lnTo>
                  <a:pt x="1672" y="1354"/>
                </a:lnTo>
                <a:lnTo>
                  <a:pt x="1680" y="1330"/>
                </a:lnTo>
                <a:lnTo>
                  <a:pt x="1684" y="1306"/>
                </a:lnTo>
                <a:lnTo>
                  <a:pt x="1684" y="1280"/>
                </a:lnTo>
                <a:lnTo>
                  <a:pt x="1684" y="1270"/>
                </a:lnTo>
                <a:lnTo>
                  <a:pt x="1680" y="1258"/>
                </a:lnTo>
                <a:lnTo>
                  <a:pt x="1676" y="1248"/>
                </a:lnTo>
                <a:lnTo>
                  <a:pt x="1670" y="1240"/>
                </a:lnTo>
                <a:lnTo>
                  <a:pt x="1664" y="1232"/>
                </a:lnTo>
                <a:lnTo>
                  <a:pt x="1654" y="1226"/>
                </a:lnTo>
                <a:lnTo>
                  <a:pt x="1644" y="1220"/>
                </a:lnTo>
                <a:lnTo>
                  <a:pt x="1634" y="1218"/>
                </a:lnTo>
                <a:lnTo>
                  <a:pt x="1626" y="1218"/>
                </a:lnTo>
                <a:lnTo>
                  <a:pt x="1618" y="1218"/>
                </a:lnTo>
                <a:lnTo>
                  <a:pt x="1602" y="1224"/>
                </a:lnTo>
                <a:lnTo>
                  <a:pt x="1588" y="1234"/>
                </a:lnTo>
                <a:lnTo>
                  <a:pt x="1572" y="1242"/>
                </a:lnTo>
                <a:lnTo>
                  <a:pt x="1558" y="1248"/>
                </a:lnTo>
                <a:lnTo>
                  <a:pt x="1548" y="1248"/>
                </a:lnTo>
                <a:lnTo>
                  <a:pt x="1540" y="1248"/>
                </a:lnTo>
                <a:lnTo>
                  <a:pt x="1530" y="1244"/>
                </a:lnTo>
                <a:lnTo>
                  <a:pt x="1520" y="1240"/>
                </a:lnTo>
                <a:lnTo>
                  <a:pt x="1514" y="1234"/>
                </a:lnTo>
                <a:lnTo>
                  <a:pt x="1508" y="1226"/>
                </a:lnTo>
                <a:lnTo>
                  <a:pt x="1506" y="1218"/>
                </a:lnTo>
                <a:lnTo>
                  <a:pt x="1506" y="1208"/>
                </a:lnTo>
                <a:lnTo>
                  <a:pt x="1506" y="1186"/>
                </a:lnTo>
                <a:lnTo>
                  <a:pt x="1510" y="1164"/>
                </a:lnTo>
                <a:lnTo>
                  <a:pt x="1648" y="928"/>
                </a:lnTo>
                <a:lnTo>
                  <a:pt x="1516" y="700"/>
                </a:lnTo>
                <a:lnTo>
                  <a:pt x="1512" y="678"/>
                </a:lnTo>
                <a:lnTo>
                  <a:pt x="1510" y="656"/>
                </a:lnTo>
                <a:lnTo>
                  <a:pt x="1510" y="644"/>
                </a:lnTo>
                <a:lnTo>
                  <a:pt x="1512" y="634"/>
                </a:lnTo>
                <a:lnTo>
                  <a:pt x="1518" y="626"/>
                </a:lnTo>
                <a:lnTo>
                  <a:pt x="1524" y="620"/>
                </a:lnTo>
                <a:lnTo>
                  <a:pt x="1534" y="616"/>
                </a:lnTo>
                <a:lnTo>
                  <a:pt x="1544" y="612"/>
                </a:lnTo>
                <a:lnTo>
                  <a:pt x="1552" y="612"/>
                </a:lnTo>
                <a:lnTo>
                  <a:pt x="1562" y="612"/>
                </a:lnTo>
                <a:lnTo>
                  <a:pt x="1576" y="618"/>
                </a:lnTo>
                <a:lnTo>
                  <a:pt x="1592" y="626"/>
                </a:lnTo>
                <a:lnTo>
                  <a:pt x="1606" y="636"/>
                </a:lnTo>
                <a:lnTo>
                  <a:pt x="1622" y="642"/>
                </a:lnTo>
                <a:lnTo>
                  <a:pt x="1630" y="642"/>
                </a:lnTo>
                <a:lnTo>
                  <a:pt x="1638" y="642"/>
                </a:lnTo>
                <a:lnTo>
                  <a:pt x="1648" y="640"/>
                </a:lnTo>
                <a:lnTo>
                  <a:pt x="1658" y="634"/>
                </a:lnTo>
                <a:lnTo>
                  <a:pt x="1668" y="628"/>
                </a:lnTo>
                <a:lnTo>
                  <a:pt x="1676" y="620"/>
                </a:lnTo>
                <a:lnTo>
                  <a:pt x="1682" y="612"/>
                </a:lnTo>
                <a:lnTo>
                  <a:pt x="1686" y="602"/>
                </a:lnTo>
                <a:lnTo>
                  <a:pt x="1688" y="590"/>
                </a:lnTo>
                <a:lnTo>
                  <a:pt x="1690" y="580"/>
                </a:lnTo>
                <a:lnTo>
                  <a:pt x="1688" y="554"/>
                </a:lnTo>
                <a:lnTo>
                  <a:pt x="1684" y="530"/>
                </a:lnTo>
                <a:lnTo>
                  <a:pt x="1678" y="506"/>
                </a:lnTo>
                <a:lnTo>
                  <a:pt x="1668" y="486"/>
                </a:lnTo>
                <a:lnTo>
                  <a:pt x="1660" y="468"/>
                </a:lnTo>
                <a:lnTo>
                  <a:pt x="1650" y="452"/>
                </a:lnTo>
                <a:lnTo>
                  <a:pt x="1636" y="434"/>
                </a:lnTo>
                <a:lnTo>
                  <a:pt x="1618" y="416"/>
                </a:lnTo>
                <a:lnTo>
                  <a:pt x="1598" y="400"/>
                </a:lnTo>
                <a:lnTo>
                  <a:pt x="1578" y="386"/>
                </a:lnTo>
                <a:lnTo>
                  <a:pt x="1568" y="382"/>
                </a:lnTo>
                <a:lnTo>
                  <a:pt x="1556" y="378"/>
                </a:lnTo>
                <a:lnTo>
                  <a:pt x="1546" y="378"/>
                </a:lnTo>
                <a:lnTo>
                  <a:pt x="1536" y="378"/>
                </a:lnTo>
                <a:lnTo>
                  <a:pt x="1524" y="380"/>
                </a:lnTo>
                <a:lnTo>
                  <a:pt x="1514" y="386"/>
                </a:lnTo>
                <a:lnTo>
                  <a:pt x="1506" y="392"/>
                </a:lnTo>
                <a:lnTo>
                  <a:pt x="1498" y="400"/>
                </a:lnTo>
                <a:lnTo>
                  <a:pt x="1494" y="406"/>
                </a:lnTo>
                <a:lnTo>
                  <a:pt x="1490" y="414"/>
                </a:lnTo>
                <a:lnTo>
                  <a:pt x="1488" y="430"/>
                </a:lnTo>
                <a:lnTo>
                  <a:pt x="1488" y="448"/>
                </a:lnTo>
                <a:lnTo>
                  <a:pt x="1488" y="464"/>
                </a:lnTo>
                <a:lnTo>
                  <a:pt x="1486" y="480"/>
                </a:lnTo>
                <a:lnTo>
                  <a:pt x="1482" y="488"/>
                </a:lnTo>
                <a:lnTo>
                  <a:pt x="1476" y="496"/>
                </a:lnTo>
                <a:lnTo>
                  <a:pt x="1470" y="502"/>
                </a:lnTo>
                <a:lnTo>
                  <a:pt x="1460" y="510"/>
                </a:lnTo>
                <a:lnTo>
                  <a:pt x="1452" y="512"/>
                </a:lnTo>
                <a:lnTo>
                  <a:pt x="1442" y="512"/>
                </a:lnTo>
                <a:lnTo>
                  <a:pt x="1432" y="510"/>
                </a:lnTo>
                <a:lnTo>
                  <a:pt x="1422" y="504"/>
                </a:lnTo>
                <a:lnTo>
                  <a:pt x="1404" y="490"/>
                </a:lnTo>
                <a:lnTo>
                  <a:pt x="1386" y="476"/>
                </a:lnTo>
                <a:lnTo>
                  <a:pt x="1246" y="236"/>
                </a:lnTo>
                <a:lnTo>
                  <a:pt x="982" y="242"/>
                </a:lnTo>
                <a:close/>
              </a:path>
            </a:pathLst>
          </a:custGeom>
          <a:noFill/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defTabSz="1828755" hangingPunct="1">
              <a:defRPr/>
            </a:pPr>
            <a:endParaRPr lang="en-GB" sz="3600" kern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227048" y="4094543"/>
            <a:ext cx="3994152" cy="3435350"/>
            <a:chOff x="4225926" y="2315543"/>
            <a:chExt cx="1997075" cy="1717675"/>
          </a:xfrm>
          <a:solidFill>
            <a:schemeClr val="bg1">
              <a:lumMod val="85000"/>
            </a:schemeClr>
          </a:solidFill>
        </p:grpSpPr>
        <p:sp>
          <p:nvSpPr>
            <p:cNvPr id="13317" name="Freeform 5"/>
            <p:cNvSpPr>
              <a:spLocks/>
            </p:cNvSpPr>
            <p:nvPr/>
          </p:nvSpPr>
          <p:spPr bwMode="auto">
            <a:xfrm>
              <a:off x="4225926" y="2315543"/>
              <a:ext cx="1997075" cy="1717675"/>
            </a:xfrm>
            <a:custGeom>
              <a:avLst/>
              <a:gdLst>
                <a:gd name="T0" fmla="*/ 859783 w 1612"/>
                <a:gd name="T1" fmla="*/ 1712718 h 1386"/>
                <a:gd name="T2" fmla="*/ 879605 w 1612"/>
                <a:gd name="T3" fmla="*/ 1705282 h 1386"/>
                <a:gd name="T4" fmla="*/ 884561 w 1612"/>
                <a:gd name="T5" fmla="*/ 1702803 h 1386"/>
                <a:gd name="T6" fmla="*/ 891994 w 1612"/>
                <a:gd name="T7" fmla="*/ 1697846 h 1386"/>
                <a:gd name="T8" fmla="*/ 896949 w 1612"/>
                <a:gd name="T9" fmla="*/ 1695368 h 1386"/>
                <a:gd name="T10" fmla="*/ 904383 w 1612"/>
                <a:gd name="T11" fmla="*/ 1687932 h 1386"/>
                <a:gd name="T12" fmla="*/ 909338 w 1612"/>
                <a:gd name="T13" fmla="*/ 1685453 h 1386"/>
                <a:gd name="T14" fmla="*/ 911816 w 1612"/>
                <a:gd name="T15" fmla="*/ 1678017 h 1386"/>
                <a:gd name="T16" fmla="*/ 914294 w 1612"/>
                <a:gd name="T17" fmla="*/ 1675539 h 1386"/>
                <a:gd name="T18" fmla="*/ 916771 w 1612"/>
                <a:gd name="T19" fmla="*/ 1668103 h 1386"/>
                <a:gd name="T20" fmla="*/ 916771 w 1612"/>
                <a:gd name="T21" fmla="*/ 1663146 h 1386"/>
                <a:gd name="T22" fmla="*/ 887038 w 1612"/>
                <a:gd name="T23" fmla="*/ 1606138 h 1386"/>
                <a:gd name="T24" fmla="*/ 822617 w 1612"/>
                <a:gd name="T25" fmla="*/ 1554087 h 1386"/>
                <a:gd name="T26" fmla="*/ 817661 w 1612"/>
                <a:gd name="T27" fmla="*/ 1526822 h 1386"/>
                <a:gd name="T28" fmla="*/ 837483 w 1612"/>
                <a:gd name="T29" fmla="*/ 1479729 h 1386"/>
                <a:gd name="T30" fmla="*/ 944027 w 1612"/>
                <a:gd name="T31" fmla="*/ 1427678 h 1386"/>
                <a:gd name="T32" fmla="*/ 1048093 w 1612"/>
                <a:gd name="T33" fmla="*/ 1427678 h 1386"/>
                <a:gd name="T34" fmla="*/ 1154636 w 1612"/>
                <a:gd name="T35" fmla="*/ 1479729 h 1386"/>
                <a:gd name="T36" fmla="*/ 1174458 w 1612"/>
                <a:gd name="T37" fmla="*/ 1526822 h 1386"/>
                <a:gd name="T38" fmla="*/ 1169503 w 1612"/>
                <a:gd name="T39" fmla="*/ 1554087 h 1386"/>
                <a:gd name="T40" fmla="*/ 1107559 w 1612"/>
                <a:gd name="T41" fmla="*/ 1606138 h 1386"/>
                <a:gd name="T42" fmla="*/ 1075348 w 1612"/>
                <a:gd name="T43" fmla="*/ 1663146 h 1386"/>
                <a:gd name="T44" fmla="*/ 1075348 w 1612"/>
                <a:gd name="T45" fmla="*/ 1668103 h 1386"/>
                <a:gd name="T46" fmla="*/ 1077826 w 1612"/>
                <a:gd name="T47" fmla="*/ 1675539 h 1386"/>
                <a:gd name="T48" fmla="*/ 1080304 w 1612"/>
                <a:gd name="T49" fmla="*/ 1678017 h 1386"/>
                <a:gd name="T50" fmla="*/ 1085259 w 1612"/>
                <a:gd name="T51" fmla="*/ 1685453 h 1386"/>
                <a:gd name="T52" fmla="*/ 1087737 w 1612"/>
                <a:gd name="T53" fmla="*/ 1687932 h 1386"/>
                <a:gd name="T54" fmla="*/ 1095170 w 1612"/>
                <a:gd name="T55" fmla="*/ 1695368 h 1386"/>
                <a:gd name="T56" fmla="*/ 1100126 w 1612"/>
                <a:gd name="T57" fmla="*/ 1697846 h 1386"/>
                <a:gd name="T58" fmla="*/ 1107559 w 1612"/>
                <a:gd name="T59" fmla="*/ 1702803 h 1386"/>
                <a:gd name="T60" fmla="*/ 1112514 w 1612"/>
                <a:gd name="T61" fmla="*/ 1705282 h 1386"/>
                <a:gd name="T62" fmla="*/ 1132337 w 1612"/>
                <a:gd name="T63" fmla="*/ 1712718 h 1386"/>
                <a:gd name="T64" fmla="*/ 1637800 w 1612"/>
                <a:gd name="T65" fmla="*/ 1452464 h 1386"/>
                <a:gd name="T66" fmla="*/ 1642755 w 1612"/>
                <a:gd name="T67" fmla="*/ 1368191 h 1386"/>
                <a:gd name="T68" fmla="*/ 1603111 w 1612"/>
                <a:gd name="T69" fmla="*/ 1338448 h 1386"/>
                <a:gd name="T70" fmla="*/ 1526300 w 1612"/>
                <a:gd name="T71" fmla="*/ 1368191 h 1386"/>
                <a:gd name="T72" fmla="*/ 1461879 w 1612"/>
                <a:gd name="T73" fmla="*/ 1365713 h 1386"/>
                <a:gd name="T74" fmla="*/ 1429668 w 1612"/>
                <a:gd name="T75" fmla="*/ 1326055 h 1386"/>
                <a:gd name="T76" fmla="*/ 1439579 w 1612"/>
                <a:gd name="T77" fmla="*/ 1207082 h 1386"/>
                <a:gd name="T78" fmla="*/ 1491612 w 1612"/>
                <a:gd name="T79" fmla="*/ 1117852 h 1386"/>
                <a:gd name="T80" fmla="*/ 1588245 w 1612"/>
                <a:gd name="T81" fmla="*/ 1050930 h 1386"/>
                <a:gd name="T82" fmla="*/ 1640277 w 1612"/>
                <a:gd name="T83" fmla="*/ 1058365 h 1386"/>
                <a:gd name="T84" fmla="*/ 1672488 w 1612"/>
                <a:gd name="T85" fmla="*/ 1115373 h 1386"/>
                <a:gd name="T86" fmla="*/ 1687355 w 1612"/>
                <a:gd name="T87" fmla="*/ 1194689 h 1386"/>
                <a:gd name="T88" fmla="*/ 1731955 w 1612"/>
                <a:gd name="T89" fmla="*/ 1214518 h 1386"/>
                <a:gd name="T90" fmla="*/ 1979731 w 1612"/>
                <a:gd name="T91" fmla="*/ 862555 h 1386"/>
                <a:gd name="T92" fmla="*/ 1774077 w 1612"/>
                <a:gd name="T93" fmla="*/ 473414 h 1386"/>
                <a:gd name="T94" fmla="*/ 1791421 w 1612"/>
                <a:gd name="T95" fmla="*/ 423842 h 1386"/>
                <a:gd name="T96" fmla="*/ 1858320 w 1612"/>
                <a:gd name="T97" fmla="*/ 421363 h 1386"/>
                <a:gd name="T98" fmla="*/ 1935131 w 1612"/>
                <a:gd name="T99" fmla="*/ 451107 h 1386"/>
                <a:gd name="T100" fmla="*/ 1977253 w 1612"/>
                <a:gd name="T101" fmla="*/ 428799 h 1386"/>
                <a:gd name="T102" fmla="*/ 1997075 w 1612"/>
                <a:gd name="T103" fmla="*/ 366834 h 1386"/>
                <a:gd name="T104" fmla="*/ 1959909 w 1612"/>
                <a:gd name="T105" fmla="*/ 245382 h 1386"/>
                <a:gd name="T106" fmla="*/ 1858320 w 1612"/>
                <a:gd name="T107" fmla="*/ 143759 h 1386"/>
                <a:gd name="T108" fmla="*/ 1793899 w 1612"/>
                <a:gd name="T109" fmla="*/ 136323 h 1386"/>
                <a:gd name="T110" fmla="*/ 1754254 w 1612"/>
                <a:gd name="T111" fmla="*/ 171024 h 1386"/>
                <a:gd name="T112" fmla="*/ 1749299 w 1612"/>
                <a:gd name="T113" fmla="*/ 225553 h 1386"/>
                <a:gd name="T114" fmla="*/ 1724521 w 1612"/>
                <a:gd name="T115" fmla="*/ 289997 h 1386"/>
                <a:gd name="T116" fmla="*/ 1684877 w 1612"/>
                <a:gd name="T117" fmla="*/ 297433 h 1386"/>
                <a:gd name="T118" fmla="*/ 49555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4699531" y="2749381"/>
              <a:ext cx="1073150" cy="6001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1828755" hangingPunct="1">
                <a:defRPr/>
              </a:pPr>
              <a:r>
                <a:rPr lang="en-US" altLang="en-US" sz="3600" b="1" kern="1200" dirty="0">
                  <a:solidFill>
                    <a:srgbClr val="000000"/>
                  </a:solidFill>
                </a:rPr>
                <a:t>Patient index</a:t>
              </a:r>
              <a:endParaRPr lang="en-GB" altLang="en-US" sz="3600" b="1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6201376" y="9296696"/>
            <a:ext cx="4041774" cy="3435350"/>
            <a:chOff x="6386514" y="4900614"/>
            <a:chExt cx="2020887" cy="1717675"/>
          </a:xfrm>
          <a:solidFill>
            <a:schemeClr val="bg1">
              <a:lumMod val="85000"/>
            </a:schemeClr>
          </a:solidFill>
        </p:grpSpPr>
        <p:sp>
          <p:nvSpPr>
            <p:cNvPr id="13315" name="Freeform 3"/>
            <p:cNvSpPr>
              <a:spLocks/>
            </p:cNvSpPr>
            <p:nvPr/>
          </p:nvSpPr>
          <p:spPr bwMode="auto">
            <a:xfrm>
              <a:off x="6386514" y="4900614"/>
              <a:ext cx="2020887" cy="1717675"/>
            </a:xfrm>
            <a:custGeom>
              <a:avLst/>
              <a:gdLst>
                <a:gd name="T0" fmla="*/ 1983738 w 1632"/>
                <a:gd name="T1" fmla="*/ 473414 h 1386"/>
                <a:gd name="T2" fmla="*/ 2010981 w 1632"/>
                <a:gd name="T3" fmla="*/ 446149 h 1386"/>
                <a:gd name="T4" fmla="*/ 2020887 w 1632"/>
                <a:gd name="T5" fmla="*/ 374270 h 1386"/>
                <a:gd name="T6" fmla="*/ 1983738 w 1632"/>
                <a:gd name="T7" fmla="*/ 267690 h 1386"/>
                <a:gd name="T8" fmla="*/ 1944113 w 1632"/>
                <a:gd name="T9" fmla="*/ 213160 h 1386"/>
                <a:gd name="T10" fmla="*/ 1862386 w 1632"/>
                <a:gd name="T11" fmla="*/ 158631 h 1386"/>
                <a:gd name="T12" fmla="*/ 1825237 w 1632"/>
                <a:gd name="T13" fmla="*/ 158631 h 1386"/>
                <a:gd name="T14" fmla="*/ 1788089 w 1632"/>
                <a:gd name="T15" fmla="*/ 183417 h 1386"/>
                <a:gd name="T16" fmla="*/ 1775706 w 1632"/>
                <a:gd name="T17" fmla="*/ 242904 h 1386"/>
                <a:gd name="T18" fmla="*/ 1760846 w 1632"/>
                <a:gd name="T19" fmla="*/ 302390 h 1386"/>
                <a:gd name="T20" fmla="*/ 1733604 w 1632"/>
                <a:gd name="T21" fmla="*/ 322219 h 1386"/>
                <a:gd name="T22" fmla="*/ 1703885 w 1632"/>
                <a:gd name="T23" fmla="*/ 319740 h 1386"/>
                <a:gd name="T24" fmla="*/ 1485946 w 1632"/>
                <a:gd name="T25" fmla="*/ 0 h 1386"/>
                <a:gd name="T26" fmla="*/ 1102077 w 1632"/>
                <a:gd name="T27" fmla="*/ 22307 h 1386"/>
                <a:gd name="T28" fmla="*/ 1069881 w 1632"/>
                <a:gd name="T29" fmla="*/ 59487 h 1386"/>
                <a:gd name="T30" fmla="*/ 1079788 w 1632"/>
                <a:gd name="T31" fmla="*/ 96666 h 1386"/>
                <a:gd name="T32" fmla="*/ 1136749 w 1632"/>
                <a:gd name="T33" fmla="*/ 138802 h 1386"/>
                <a:gd name="T34" fmla="*/ 1168944 w 1632"/>
                <a:gd name="T35" fmla="*/ 180938 h 1386"/>
                <a:gd name="T36" fmla="*/ 1163991 w 1632"/>
                <a:gd name="T37" fmla="*/ 223075 h 1386"/>
                <a:gd name="T38" fmla="*/ 1129319 w 1632"/>
                <a:gd name="T39" fmla="*/ 262732 h 1386"/>
                <a:gd name="T40" fmla="*/ 1015397 w 1632"/>
                <a:gd name="T41" fmla="*/ 299912 h 1386"/>
                <a:gd name="T42" fmla="*/ 938623 w 1632"/>
                <a:gd name="T43" fmla="*/ 294954 h 1386"/>
                <a:gd name="T44" fmla="*/ 842036 w 1632"/>
                <a:gd name="T45" fmla="*/ 255297 h 1386"/>
                <a:gd name="T46" fmla="*/ 814794 w 1632"/>
                <a:gd name="T47" fmla="*/ 210682 h 1386"/>
                <a:gd name="T48" fmla="*/ 817270 w 1632"/>
                <a:gd name="T49" fmla="*/ 171024 h 1386"/>
                <a:gd name="T50" fmla="*/ 861849 w 1632"/>
                <a:gd name="T51" fmla="*/ 128888 h 1386"/>
                <a:gd name="T52" fmla="*/ 906427 w 1632"/>
                <a:gd name="T53" fmla="*/ 86751 h 1386"/>
                <a:gd name="T54" fmla="*/ 908904 w 1632"/>
                <a:gd name="T55" fmla="*/ 49572 h 1386"/>
                <a:gd name="T56" fmla="*/ 851943 w 1632"/>
                <a:gd name="T57" fmla="*/ 9914 h 1386"/>
                <a:gd name="T58" fmla="*/ 307096 w 1632"/>
                <a:gd name="T59" fmla="*/ 332133 h 1386"/>
                <a:gd name="T60" fmla="*/ 299666 w 1632"/>
                <a:gd name="T61" fmla="*/ 416406 h 1386"/>
                <a:gd name="T62" fmla="*/ 326908 w 1632"/>
                <a:gd name="T63" fmla="*/ 441192 h 1386"/>
                <a:gd name="T64" fmla="*/ 381393 w 1632"/>
                <a:gd name="T65" fmla="*/ 436235 h 1386"/>
                <a:gd name="T66" fmla="*/ 445784 w 1632"/>
                <a:gd name="T67" fmla="*/ 406492 h 1386"/>
                <a:gd name="T68" fmla="*/ 482933 w 1632"/>
                <a:gd name="T69" fmla="*/ 416406 h 1386"/>
                <a:gd name="T70" fmla="*/ 515128 w 1632"/>
                <a:gd name="T71" fmla="*/ 456064 h 1386"/>
                <a:gd name="T72" fmla="*/ 512651 w 1632"/>
                <a:gd name="T73" fmla="*/ 545294 h 1386"/>
                <a:gd name="T74" fmla="*/ 482933 w 1632"/>
                <a:gd name="T75" fmla="*/ 622130 h 1386"/>
                <a:gd name="T76" fmla="*/ 408635 w 1632"/>
                <a:gd name="T77" fmla="*/ 706403 h 1386"/>
                <a:gd name="T78" fmla="*/ 341768 w 1632"/>
                <a:gd name="T79" fmla="*/ 733668 h 1386"/>
                <a:gd name="T80" fmla="*/ 304619 w 1632"/>
                <a:gd name="T81" fmla="*/ 726232 h 1386"/>
                <a:gd name="T82" fmla="*/ 274900 w 1632"/>
                <a:gd name="T83" fmla="*/ 689053 h 1386"/>
                <a:gd name="T84" fmla="*/ 267470 w 1632"/>
                <a:gd name="T85" fmla="*/ 607259 h 1386"/>
                <a:gd name="T86" fmla="*/ 235275 w 1632"/>
                <a:gd name="T87" fmla="*/ 570080 h 1386"/>
                <a:gd name="T88" fmla="*/ 200603 w 1632"/>
                <a:gd name="T89" fmla="*/ 572558 h 1386"/>
                <a:gd name="T90" fmla="*/ 4953 w 1632"/>
                <a:gd name="T91" fmla="*/ 852641 h 1386"/>
                <a:gd name="T92" fmla="*/ 1485946 w 1632"/>
                <a:gd name="T93" fmla="*/ 1717675 h 1386"/>
                <a:gd name="T94" fmla="*/ 1805425 w 1632"/>
                <a:gd name="T95" fmla="*/ 555208 h 1386"/>
                <a:gd name="T96" fmla="*/ 1802948 w 1632"/>
                <a:gd name="T97" fmla="*/ 473414 h 1386"/>
                <a:gd name="T98" fmla="*/ 1835144 w 1632"/>
                <a:gd name="T99" fmla="*/ 448628 h 1386"/>
                <a:gd name="T100" fmla="*/ 1879722 w 1632"/>
                <a:gd name="T101" fmla="*/ 451107 h 1386"/>
                <a:gd name="T102" fmla="*/ 1951543 w 1632"/>
                <a:gd name="T103" fmla="*/ 483328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6981343" y="5503699"/>
              <a:ext cx="1111896" cy="6001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defTabSz="1828755" hangingPunct="1">
                <a:defRPr/>
              </a:pPr>
              <a:r>
                <a:rPr lang="en-GB" altLang="en-US" sz="3600" b="1" kern="1200" dirty="0">
                  <a:solidFill>
                    <a:srgbClr val="000000"/>
                  </a:solidFill>
                </a:rPr>
                <a:t>Health Connect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9164300" y="7564438"/>
            <a:ext cx="3962400" cy="3422651"/>
            <a:chOff x="7874000" y="4043364"/>
            <a:chExt cx="1981200" cy="1711325"/>
          </a:xfrm>
          <a:solidFill>
            <a:schemeClr val="bg1">
              <a:lumMod val="85000"/>
            </a:schemeClr>
          </a:solidFill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7874000" y="4043364"/>
              <a:ext cx="1981200" cy="1711325"/>
            </a:xfrm>
            <a:custGeom>
              <a:avLst/>
              <a:gdLst>
                <a:gd name="T0" fmla="*/ 1124331 w 1600"/>
                <a:gd name="T1" fmla="*/ 4953 h 1382"/>
                <a:gd name="T2" fmla="*/ 1104519 w 1600"/>
                <a:gd name="T3" fmla="*/ 12383 h 1382"/>
                <a:gd name="T4" fmla="*/ 1094613 w 1600"/>
                <a:gd name="T5" fmla="*/ 17336 h 1382"/>
                <a:gd name="T6" fmla="*/ 1084707 w 1600"/>
                <a:gd name="T7" fmla="*/ 22289 h 1382"/>
                <a:gd name="T8" fmla="*/ 1077278 w 1600"/>
                <a:gd name="T9" fmla="*/ 27243 h 1382"/>
                <a:gd name="T10" fmla="*/ 1067372 w 1600"/>
                <a:gd name="T11" fmla="*/ 34672 h 1382"/>
                <a:gd name="T12" fmla="*/ 1062419 w 1600"/>
                <a:gd name="T13" fmla="*/ 42102 h 1382"/>
                <a:gd name="T14" fmla="*/ 1059942 w 1600"/>
                <a:gd name="T15" fmla="*/ 49532 h 1382"/>
                <a:gd name="T16" fmla="*/ 1057466 w 1600"/>
                <a:gd name="T17" fmla="*/ 56962 h 1382"/>
                <a:gd name="T18" fmla="*/ 1059942 w 1600"/>
                <a:gd name="T19" fmla="*/ 71821 h 1382"/>
                <a:gd name="T20" fmla="*/ 1059942 w 1600"/>
                <a:gd name="T21" fmla="*/ 79251 h 1382"/>
                <a:gd name="T22" fmla="*/ 1072325 w 1600"/>
                <a:gd name="T23" fmla="*/ 101540 h 1382"/>
                <a:gd name="T24" fmla="*/ 1121855 w 1600"/>
                <a:gd name="T25" fmla="*/ 136213 h 1382"/>
                <a:gd name="T26" fmla="*/ 1131761 w 1600"/>
                <a:gd name="T27" fmla="*/ 141166 h 1382"/>
                <a:gd name="T28" fmla="*/ 1144143 w 1600"/>
                <a:gd name="T29" fmla="*/ 153549 h 1382"/>
                <a:gd name="T30" fmla="*/ 1149096 w 1600"/>
                <a:gd name="T31" fmla="*/ 160978 h 1382"/>
                <a:gd name="T32" fmla="*/ 1156526 w 1600"/>
                <a:gd name="T33" fmla="*/ 180791 h 1382"/>
                <a:gd name="T34" fmla="*/ 1156526 w 1600"/>
                <a:gd name="T35" fmla="*/ 193174 h 1382"/>
                <a:gd name="T36" fmla="*/ 1126808 w 1600"/>
                <a:gd name="T37" fmla="*/ 252612 h 1382"/>
                <a:gd name="T38" fmla="*/ 978218 w 1600"/>
                <a:gd name="T39" fmla="*/ 297191 h 1382"/>
                <a:gd name="T40" fmla="*/ 842010 w 1600"/>
                <a:gd name="T41" fmla="*/ 260042 h 1382"/>
                <a:gd name="T42" fmla="*/ 799910 w 1600"/>
                <a:gd name="T43" fmla="*/ 193174 h 1382"/>
                <a:gd name="T44" fmla="*/ 802386 w 1600"/>
                <a:gd name="T45" fmla="*/ 183268 h 1382"/>
                <a:gd name="T46" fmla="*/ 804863 w 1600"/>
                <a:gd name="T47" fmla="*/ 170885 h 1382"/>
                <a:gd name="T48" fmla="*/ 812292 w 1600"/>
                <a:gd name="T49" fmla="*/ 153549 h 1382"/>
                <a:gd name="T50" fmla="*/ 819722 w 1600"/>
                <a:gd name="T51" fmla="*/ 146119 h 1382"/>
                <a:gd name="T52" fmla="*/ 832104 w 1600"/>
                <a:gd name="T53" fmla="*/ 136213 h 1382"/>
                <a:gd name="T54" fmla="*/ 869252 w 1600"/>
                <a:gd name="T55" fmla="*/ 113923 h 1382"/>
                <a:gd name="T56" fmla="*/ 896493 w 1600"/>
                <a:gd name="T57" fmla="*/ 79251 h 1382"/>
                <a:gd name="T58" fmla="*/ 898970 w 1600"/>
                <a:gd name="T59" fmla="*/ 71821 h 1382"/>
                <a:gd name="T60" fmla="*/ 898970 w 1600"/>
                <a:gd name="T61" fmla="*/ 56962 h 1382"/>
                <a:gd name="T62" fmla="*/ 898970 w 1600"/>
                <a:gd name="T63" fmla="*/ 49532 h 1382"/>
                <a:gd name="T64" fmla="*/ 894017 w 1600"/>
                <a:gd name="T65" fmla="*/ 42102 h 1382"/>
                <a:gd name="T66" fmla="*/ 889064 w 1600"/>
                <a:gd name="T67" fmla="*/ 34672 h 1382"/>
                <a:gd name="T68" fmla="*/ 879158 w 1600"/>
                <a:gd name="T69" fmla="*/ 27243 h 1382"/>
                <a:gd name="T70" fmla="*/ 871728 w 1600"/>
                <a:gd name="T71" fmla="*/ 22289 h 1382"/>
                <a:gd name="T72" fmla="*/ 861822 w 1600"/>
                <a:gd name="T73" fmla="*/ 17336 h 1382"/>
                <a:gd name="T74" fmla="*/ 851916 w 1600"/>
                <a:gd name="T75" fmla="*/ 12383 h 1382"/>
                <a:gd name="T76" fmla="*/ 834581 w 1600"/>
                <a:gd name="T77" fmla="*/ 4953 h 1382"/>
                <a:gd name="T78" fmla="*/ 497777 w 1600"/>
                <a:gd name="T79" fmla="*/ 2477 h 1382"/>
                <a:gd name="T80" fmla="*/ 324422 w 1600"/>
                <a:gd name="T81" fmla="*/ 371489 h 1382"/>
                <a:gd name="T82" fmla="*/ 373952 w 1600"/>
                <a:gd name="T83" fmla="*/ 398731 h 1382"/>
                <a:gd name="T84" fmla="*/ 470535 w 1600"/>
                <a:gd name="T85" fmla="*/ 361582 h 1382"/>
                <a:gd name="T86" fmla="*/ 525018 w 1600"/>
                <a:gd name="T87" fmla="*/ 388825 h 1382"/>
                <a:gd name="T88" fmla="*/ 537401 w 1600"/>
                <a:gd name="T89" fmla="*/ 500272 h 1382"/>
                <a:gd name="T90" fmla="*/ 475488 w 1600"/>
                <a:gd name="T91" fmla="*/ 619148 h 1382"/>
                <a:gd name="T92" fmla="*/ 366522 w 1600"/>
                <a:gd name="T93" fmla="*/ 688493 h 1382"/>
                <a:gd name="T94" fmla="*/ 307086 w 1600"/>
                <a:gd name="T95" fmla="*/ 661250 h 1382"/>
                <a:gd name="T96" fmla="*/ 289751 w 1600"/>
                <a:gd name="T97" fmla="*/ 562186 h 1382"/>
                <a:gd name="T98" fmla="*/ 250127 w 1600"/>
                <a:gd name="T99" fmla="*/ 522561 h 1382"/>
                <a:gd name="T100" fmla="*/ 4953 w 1600"/>
                <a:gd name="T101" fmla="*/ 854424 h 1382"/>
                <a:gd name="T102" fmla="*/ 180785 w 1600"/>
                <a:gd name="T103" fmla="*/ 1151615 h 1382"/>
                <a:gd name="T104" fmla="*/ 245174 w 1600"/>
                <a:gd name="T105" fmla="*/ 1181334 h 1382"/>
                <a:gd name="T106" fmla="*/ 282321 w 1600"/>
                <a:gd name="T107" fmla="*/ 1141709 h 1382"/>
                <a:gd name="T108" fmla="*/ 299657 w 1600"/>
                <a:gd name="T109" fmla="*/ 1042645 h 1382"/>
                <a:gd name="T110" fmla="*/ 354140 w 1600"/>
                <a:gd name="T111" fmla="*/ 1015403 h 1382"/>
                <a:gd name="T112" fmla="*/ 460629 w 1600"/>
                <a:gd name="T113" fmla="*/ 1072364 h 1382"/>
                <a:gd name="T114" fmla="*/ 525018 w 1600"/>
                <a:gd name="T115" fmla="*/ 1173905 h 1382"/>
                <a:gd name="T116" fmla="*/ 529971 w 1600"/>
                <a:gd name="T117" fmla="*/ 1305164 h 1382"/>
                <a:gd name="T118" fmla="*/ 465582 w 1600"/>
                <a:gd name="T119" fmla="*/ 1342313 h 1382"/>
                <a:gd name="T120" fmla="*/ 381381 w 1600"/>
                <a:gd name="T121" fmla="*/ 1307641 h 1382"/>
                <a:gd name="T122" fmla="*/ 326898 w 1600"/>
                <a:gd name="T123" fmla="*/ 1322500 h 1382"/>
                <a:gd name="T124" fmla="*/ 497777 w 1600"/>
                <a:gd name="T125" fmla="*/ 1711325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1828755" hangingPunct="1">
                <a:defRPr/>
              </a:pPr>
              <a:endParaRPr lang="en-GB" sz="36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375872-8014-44E9-8A16-E9DF530BD143}"/>
                </a:ext>
              </a:extLst>
            </p:cNvPr>
            <p:cNvSpPr txBox="1"/>
            <p:nvPr/>
          </p:nvSpPr>
          <p:spPr>
            <a:xfrm>
              <a:off x="8482305" y="4404582"/>
              <a:ext cx="1049045" cy="10849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 defTabSz="1828755" hangingPunct="1"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</a:rPr>
                <a:t>Other IHE formats (</a:t>
              </a:r>
              <a:r>
                <a:rPr lang="en-US" sz="2700" kern="1200" dirty="0">
                  <a:solidFill>
                    <a:prstClr val="black"/>
                  </a:solidFill>
                  <a:latin typeface="Calibri"/>
                </a:rPr>
                <a:t>CCD®, C-CDA®, DICOM etc.</a:t>
              </a:r>
              <a:endParaRPr lang="en-US" sz="2700" b="1" kern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320" name="Freeform 8"/>
          <p:cNvSpPr>
            <a:spLocks/>
          </p:cNvSpPr>
          <p:nvPr/>
        </p:nvSpPr>
        <p:spPr bwMode="auto">
          <a:xfrm>
            <a:off x="19132547" y="4130675"/>
            <a:ext cx="3962400" cy="4022726"/>
          </a:xfrm>
          <a:custGeom>
            <a:avLst/>
            <a:gdLst>
              <a:gd name="T0" fmla="*/ 324422 w 1600"/>
              <a:gd name="T1" fmla="*/ 322016 h 1624"/>
              <a:gd name="T2" fmla="*/ 354140 w 1600"/>
              <a:gd name="T3" fmla="*/ 391373 h 1624"/>
              <a:gd name="T4" fmla="*/ 463106 w 1600"/>
              <a:gd name="T5" fmla="*/ 359172 h 1624"/>
              <a:gd name="T6" fmla="*/ 525018 w 1600"/>
              <a:gd name="T7" fmla="*/ 378988 h 1624"/>
              <a:gd name="T8" fmla="*/ 532448 w 1600"/>
              <a:gd name="T9" fmla="*/ 527611 h 1624"/>
              <a:gd name="T10" fmla="*/ 455676 w 1600"/>
              <a:gd name="T11" fmla="*/ 648986 h 1624"/>
              <a:gd name="T12" fmla="*/ 339281 w 1600"/>
              <a:gd name="T13" fmla="*/ 691096 h 1624"/>
              <a:gd name="T14" fmla="*/ 294704 w 1600"/>
              <a:gd name="T15" fmla="*/ 629170 h 1624"/>
              <a:gd name="T16" fmla="*/ 260033 w 1600"/>
              <a:gd name="T17" fmla="*/ 532565 h 1624"/>
              <a:gd name="T18" fmla="*/ 173355 w 1600"/>
              <a:gd name="T19" fmla="*/ 569721 h 1624"/>
              <a:gd name="T20" fmla="*/ 173355 w 1600"/>
              <a:gd name="T21" fmla="*/ 1156781 h 1624"/>
              <a:gd name="T22" fmla="*/ 264986 w 1600"/>
              <a:gd name="T23" fmla="*/ 1198891 h 1624"/>
              <a:gd name="T24" fmla="*/ 299657 w 1600"/>
              <a:gd name="T25" fmla="*/ 1122102 h 1624"/>
              <a:gd name="T26" fmla="*/ 331851 w 1600"/>
              <a:gd name="T27" fmla="*/ 1045314 h 1624"/>
              <a:gd name="T28" fmla="*/ 435864 w 1600"/>
              <a:gd name="T29" fmla="*/ 1062653 h 1624"/>
              <a:gd name="T30" fmla="*/ 534924 w 1600"/>
              <a:gd name="T31" fmla="*/ 1193937 h 1624"/>
              <a:gd name="T32" fmla="*/ 532448 w 1600"/>
              <a:gd name="T33" fmla="*/ 1335128 h 1624"/>
              <a:gd name="T34" fmla="*/ 465582 w 1600"/>
              <a:gd name="T35" fmla="*/ 1362376 h 1624"/>
              <a:gd name="T36" fmla="*/ 356616 w 1600"/>
              <a:gd name="T37" fmla="*/ 1330174 h 1624"/>
              <a:gd name="T38" fmla="*/ 329375 w 1600"/>
              <a:gd name="T39" fmla="*/ 1406963 h 1624"/>
              <a:gd name="T40" fmla="*/ 827151 w 1600"/>
              <a:gd name="T41" fmla="*/ 1716593 h 1624"/>
              <a:gd name="T42" fmla="*/ 849440 w 1600"/>
              <a:gd name="T43" fmla="*/ 1724025 h 1624"/>
              <a:gd name="T44" fmla="*/ 861822 w 1600"/>
              <a:gd name="T45" fmla="*/ 1731456 h 1624"/>
              <a:gd name="T46" fmla="*/ 871728 w 1600"/>
              <a:gd name="T47" fmla="*/ 1736410 h 1624"/>
              <a:gd name="T48" fmla="*/ 884111 w 1600"/>
              <a:gd name="T49" fmla="*/ 1746318 h 1624"/>
              <a:gd name="T50" fmla="*/ 891540 w 1600"/>
              <a:gd name="T51" fmla="*/ 1751272 h 1624"/>
              <a:gd name="T52" fmla="*/ 896493 w 1600"/>
              <a:gd name="T53" fmla="*/ 1761180 h 1624"/>
              <a:gd name="T54" fmla="*/ 898970 w 1600"/>
              <a:gd name="T55" fmla="*/ 1771088 h 1624"/>
              <a:gd name="T56" fmla="*/ 898970 w 1600"/>
              <a:gd name="T57" fmla="*/ 1778520 h 1624"/>
              <a:gd name="T58" fmla="*/ 896493 w 1600"/>
              <a:gd name="T59" fmla="*/ 1793382 h 1624"/>
              <a:gd name="T60" fmla="*/ 871728 w 1600"/>
              <a:gd name="T61" fmla="*/ 1828061 h 1624"/>
              <a:gd name="T62" fmla="*/ 832104 w 1600"/>
              <a:gd name="T63" fmla="*/ 1850354 h 1624"/>
              <a:gd name="T64" fmla="*/ 817245 w 1600"/>
              <a:gd name="T65" fmla="*/ 1862739 h 1624"/>
              <a:gd name="T66" fmla="*/ 807339 w 1600"/>
              <a:gd name="T67" fmla="*/ 1875124 h 1624"/>
              <a:gd name="T68" fmla="*/ 802386 w 1600"/>
              <a:gd name="T69" fmla="*/ 1894941 h 1624"/>
              <a:gd name="T70" fmla="*/ 804863 w 1600"/>
              <a:gd name="T71" fmla="*/ 1934574 h 1624"/>
              <a:gd name="T72" fmla="*/ 926211 w 1600"/>
              <a:gd name="T73" fmla="*/ 2006408 h 1624"/>
              <a:gd name="T74" fmla="*/ 1089660 w 1600"/>
              <a:gd name="T75" fmla="*/ 1989069 h 1624"/>
              <a:gd name="T76" fmla="*/ 1156526 w 1600"/>
              <a:gd name="T77" fmla="*/ 1907326 h 1624"/>
              <a:gd name="T78" fmla="*/ 1154049 w 1600"/>
              <a:gd name="T79" fmla="*/ 1885033 h 1624"/>
              <a:gd name="T80" fmla="*/ 1144143 w 1600"/>
              <a:gd name="T81" fmla="*/ 1867693 h 1624"/>
              <a:gd name="T82" fmla="*/ 1136714 w 1600"/>
              <a:gd name="T83" fmla="*/ 1860262 h 1624"/>
              <a:gd name="T84" fmla="*/ 1121855 w 1600"/>
              <a:gd name="T85" fmla="*/ 1850354 h 1624"/>
              <a:gd name="T86" fmla="*/ 1067372 w 1600"/>
              <a:gd name="T87" fmla="*/ 1808244 h 1624"/>
              <a:gd name="T88" fmla="*/ 1059942 w 1600"/>
              <a:gd name="T89" fmla="*/ 1793382 h 1624"/>
              <a:gd name="T90" fmla="*/ 1057466 w 1600"/>
              <a:gd name="T91" fmla="*/ 1780997 h 1624"/>
              <a:gd name="T92" fmla="*/ 1057466 w 1600"/>
              <a:gd name="T93" fmla="*/ 1771088 h 1624"/>
              <a:gd name="T94" fmla="*/ 1059942 w 1600"/>
              <a:gd name="T95" fmla="*/ 1761180 h 1624"/>
              <a:gd name="T96" fmla="*/ 1064895 w 1600"/>
              <a:gd name="T97" fmla="*/ 1753749 h 1624"/>
              <a:gd name="T98" fmla="*/ 1072325 w 1600"/>
              <a:gd name="T99" fmla="*/ 1746318 h 1624"/>
              <a:gd name="T100" fmla="*/ 1082231 w 1600"/>
              <a:gd name="T101" fmla="*/ 1736410 h 1624"/>
              <a:gd name="T102" fmla="*/ 1094613 w 1600"/>
              <a:gd name="T103" fmla="*/ 1731456 h 1624"/>
              <a:gd name="T104" fmla="*/ 1104519 w 1600"/>
              <a:gd name="T105" fmla="*/ 1726502 h 1624"/>
              <a:gd name="T106" fmla="*/ 1129284 w 1600"/>
              <a:gd name="T107" fmla="*/ 1716593 h 1624"/>
              <a:gd name="T108" fmla="*/ 1485900 w 1600"/>
              <a:gd name="T109" fmla="*/ 0 h 16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600" h="1624">
                <a:moveTo>
                  <a:pt x="1200" y="0"/>
                </a:moveTo>
                <a:lnTo>
                  <a:pt x="402" y="0"/>
                </a:lnTo>
                <a:lnTo>
                  <a:pt x="400" y="6"/>
                </a:lnTo>
                <a:lnTo>
                  <a:pt x="400" y="8"/>
                </a:lnTo>
                <a:lnTo>
                  <a:pt x="266" y="240"/>
                </a:lnTo>
                <a:lnTo>
                  <a:pt x="262" y="260"/>
                </a:lnTo>
                <a:lnTo>
                  <a:pt x="262" y="282"/>
                </a:lnTo>
                <a:lnTo>
                  <a:pt x="264" y="290"/>
                </a:lnTo>
                <a:lnTo>
                  <a:pt x="266" y="298"/>
                </a:lnTo>
                <a:lnTo>
                  <a:pt x="270" y="306"/>
                </a:lnTo>
                <a:lnTo>
                  <a:pt x="276" y="310"/>
                </a:lnTo>
                <a:lnTo>
                  <a:pt x="286" y="316"/>
                </a:lnTo>
                <a:lnTo>
                  <a:pt x="296" y="318"/>
                </a:lnTo>
                <a:lnTo>
                  <a:pt x="306" y="320"/>
                </a:lnTo>
                <a:lnTo>
                  <a:pt x="314" y="318"/>
                </a:lnTo>
                <a:lnTo>
                  <a:pt x="330" y="312"/>
                </a:lnTo>
                <a:lnTo>
                  <a:pt x="344" y="304"/>
                </a:lnTo>
                <a:lnTo>
                  <a:pt x="358" y="296"/>
                </a:lnTo>
                <a:lnTo>
                  <a:pt x="374" y="290"/>
                </a:lnTo>
                <a:lnTo>
                  <a:pt x="382" y="288"/>
                </a:lnTo>
                <a:lnTo>
                  <a:pt x="392" y="290"/>
                </a:lnTo>
                <a:lnTo>
                  <a:pt x="400" y="292"/>
                </a:lnTo>
                <a:lnTo>
                  <a:pt x="412" y="296"/>
                </a:lnTo>
                <a:lnTo>
                  <a:pt x="418" y="302"/>
                </a:lnTo>
                <a:lnTo>
                  <a:pt x="424" y="306"/>
                </a:lnTo>
                <a:lnTo>
                  <a:pt x="434" y="320"/>
                </a:lnTo>
                <a:lnTo>
                  <a:pt x="438" y="336"/>
                </a:lnTo>
                <a:lnTo>
                  <a:pt x="442" y="352"/>
                </a:lnTo>
                <a:lnTo>
                  <a:pt x="442" y="370"/>
                </a:lnTo>
                <a:lnTo>
                  <a:pt x="438" y="390"/>
                </a:lnTo>
                <a:lnTo>
                  <a:pt x="434" y="408"/>
                </a:lnTo>
                <a:lnTo>
                  <a:pt x="430" y="426"/>
                </a:lnTo>
                <a:lnTo>
                  <a:pt x="420" y="450"/>
                </a:lnTo>
                <a:lnTo>
                  <a:pt x="410" y="472"/>
                </a:lnTo>
                <a:lnTo>
                  <a:pt x="398" y="488"/>
                </a:lnTo>
                <a:lnTo>
                  <a:pt x="384" y="506"/>
                </a:lnTo>
                <a:lnTo>
                  <a:pt x="368" y="524"/>
                </a:lnTo>
                <a:lnTo>
                  <a:pt x="348" y="540"/>
                </a:lnTo>
                <a:lnTo>
                  <a:pt x="328" y="552"/>
                </a:lnTo>
                <a:lnTo>
                  <a:pt x="318" y="556"/>
                </a:lnTo>
                <a:lnTo>
                  <a:pt x="306" y="560"/>
                </a:lnTo>
                <a:lnTo>
                  <a:pt x="296" y="562"/>
                </a:lnTo>
                <a:lnTo>
                  <a:pt x="284" y="562"/>
                </a:lnTo>
                <a:lnTo>
                  <a:pt x="274" y="558"/>
                </a:lnTo>
                <a:lnTo>
                  <a:pt x="264" y="554"/>
                </a:lnTo>
                <a:lnTo>
                  <a:pt x="256" y="548"/>
                </a:lnTo>
                <a:lnTo>
                  <a:pt x="248" y="540"/>
                </a:lnTo>
                <a:lnTo>
                  <a:pt x="244" y="532"/>
                </a:lnTo>
                <a:lnTo>
                  <a:pt x="240" y="524"/>
                </a:lnTo>
                <a:lnTo>
                  <a:pt x="238" y="508"/>
                </a:lnTo>
                <a:lnTo>
                  <a:pt x="238" y="492"/>
                </a:lnTo>
                <a:lnTo>
                  <a:pt x="238" y="474"/>
                </a:lnTo>
                <a:lnTo>
                  <a:pt x="234" y="458"/>
                </a:lnTo>
                <a:lnTo>
                  <a:pt x="232" y="450"/>
                </a:lnTo>
                <a:lnTo>
                  <a:pt x="226" y="444"/>
                </a:lnTo>
                <a:lnTo>
                  <a:pt x="218" y="436"/>
                </a:lnTo>
                <a:lnTo>
                  <a:pt x="210" y="430"/>
                </a:lnTo>
                <a:lnTo>
                  <a:pt x="202" y="426"/>
                </a:lnTo>
                <a:lnTo>
                  <a:pt x="192" y="426"/>
                </a:lnTo>
                <a:lnTo>
                  <a:pt x="184" y="430"/>
                </a:lnTo>
                <a:lnTo>
                  <a:pt x="174" y="434"/>
                </a:lnTo>
                <a:lnTo>
                  <a:pt x="156" y="446"/>
                </a:lnTo>
                <a:lnTo>
                  <a:pt x="140" y="460"/>
                </a:lnTo>
                <a:lnTo>
                  <a:pt x="40" y="632"/>
                </a:lnTo>
                <a:lnTo>
                  <a:pt x="4" y="694"/>
                </a:lnTo>
                <a:lnTo>
                  <a:pt x="0" y="694"/>
                </a:lnTo>
                <a:lnTo>
                  <a:pt x="2" y="696"/>
                </a:lnTo>
                <a:lnTo>
                  <a:pt x="4" y="696"/>
                </a:lnTo>
                <a:lnTo>
                  <a:pt x="140" y="934"/>
                </a:lnTo>
                <a:lnTo>
                  <a:pt x="158" y="948"/>
                </a:lnTo>
                <a:lnTo>
                  <a:pt x="176" y="962"/>
                </a:lnTo>
                <a:lnTo>
                  <a:pt x="186" y="968"/>
                </a:lnTo>
                <a:lnTo>
                  <a:pt x="196" y="970"/>
                </a:lnTo>
                <a:lnTo>
                  <a:pt x="206" y="970"/>
                </a:lnTo>
                <a:lnTo>
                  <a:pt x="214" y="968"/>
                </a:lnTo>
                <a:lnTo>
                  <a:pt x="224" y="960"/>
                </a:lnTo>
                <a:lnTo>
                  <a:pt x="230" y="954"/>
                </a:lnTo>
                <a:lnTo>
                  <a:pt x="236" y="946"/>
                </a:lnTo>
                <a:lnTo>
                  <a:pt x="240" y="938"/>
                </a:lnTo>
                <a:lnTo>
                  <a:pt x="242" y="922"/>
                </a:lnTo>
                <a:lnTo>
                  <a:pt x="242" y="906"/>
                </a:lnTo>
                <a:lnTo>
                  <a:pt x="242" y="888"/>
                </a:lnTo>
                <a:lnTo>
                  <a:pt x="244" y="872"/>
                </a:lnTo>
                <a:lnTo>
                  <a:pt x="248" y="864"/>
                </a:lnTo>
                <a:lnTo>
                  <a:pt x="252" y="858"/>
                </a:lnTo>
                <a:lnTo>
                  <a:pt x="260" y="850"/>
                </a:lnTo>
                <a:lnTo>
                  <a:pt x="268" y="844"/>
                </a:lnTo>
                <a:lnTo>
                  <a:pt x="278" y="838"/>
                </a:lnTo>
                <a:lnTo>
                  <a:pt x="290" y="836"/>
                </a:lnTo>
                <a:lnTo>
                  <a:pt x="300" y="836"/>
                </a:lnTo>
                <a:lnTo>
                  <a:pt x="310" y="836"/>
                </a:lnTo>
                <a:lnTo>
                  <a:pt x="322" y="840"/>
                </a:lnTo>
                <a:lnTo>
                  <a:pt x="332" y="844"/>
                </a:lnTo>
                <a:lnTo>
                  <a:pt x="352" y="858"/>
                </a:lnTo>
                <a:lnTo>
                  <a:pt x="372" y="874"/>
                </a:lnTo>
                <a:lnTo>
                  <a:pt x="390" y="892"/>
                </a:lnTo>
                <a:lnTo>
                  <a:pt x="404" y="910"/>
                </a:lnTo>
                <a:lnTo>
                  <a:pt x="414" y="926"/>
                </a:lnTo>
                <a:lnTo>
                  <a:pt x="422" y="944"/>
                </a:lnTo>
                <a:lnTo>
                  <a:pt x="432" y="964"/>
                </a:lnTo>
                <a:lnTo>
                  <a:pt x="438" y="988"/>
                </a:lnTo>
                <a:lnTo>
                  <a:pt x="442" y="1012"/>
                </a:lnTo>
                <a:lnTo>
                  <a:pt x="444" y="1038"/>
                </a:lnTo>
                <a:lnTo>
                  <a:pt x="442" y="1048"/>
                </a:lnTo>
                <a:lnTo>
                  <a:pt x="440" y="1060"/>
                </a:lnTo>
                <a:lnTo>
                  <a:pt x="436" y="1070"/>
                </a:lnTo>
                <a:lnTo>
                  <a:pt x="430" y="1078"/>
                </a:lnTo>
                <a:lnTo>
                  <a:pt x="422" y="1086"/>
                </a:lnTo>
                <a:lnTo>
                  <a:pt x="412" y="1092"/>
                </a:lnTo>
                <a:lnTo>
                  <a:pt x="402" y="1098"/>
                </a:lnTo>
                <a:lnTo>
                  <a:pt x="392" y="1100"/>
                </a:lnTo>
                <a:lnTo>
                  <a:pt x="384" y="1100"/>
                </a:lnTo>
                <a:lnTo>
                  <a:pt x="376" y="1100"/>
                </a:lnTo>
                <a:lnTo>
                  <a:pt x="360" y="1094"/>
                </a:lnTo>
                <a:lnTo>
                  <a:pt x="346" y="1084"/>
                </a:lnTo>
                <a:lnTo>
                  <a:pt x="330" y="1076"/>
                </a:lnTo>
                <a:lnTo>
                  <a:pt x="316" y="1070"/>
                </a:lnTo>
                <a:lnTo>
                  <a:pt x="306" y="1070"/>
                </a:lnTo>
                <a:lnTo>
                  <a:pt x="298" y="1070"/>
                </a:lnTo>
                <a:lnTo>
                  <a:pt x="288" y="1074"/>
                </a:lnTo>
                <a:lnTo>
                  <a:pt x="278" y="1078"/>
                </a:lnTo>
                <a:lnTo>
                  <a:pt x="272" y="1084"/>
                </a:lnTo>
                <a:lnTo>
                  <a:pt x="266" y="1092"/>
                </a:lnTo>
                <a:lnTo>
                  <a:pt x="264" y="1102"/>
                </a:lnTo>
                <a:lnTo>
                  <a:pt x="264" y="1114"/>
                </a:lnTo>
                <a:lnTo>
                  <a:pt x="266" y="1136"/>
                </a:lnTo>
                <a:lnTo>
                  <a:pt x="270" y="1158"/>
                </a:lnTo>
                <a:lnTo>
                  <a:pt x="402" y="1386"/>
                </a:lnTo>
                <a:lnTo>
                  <a:pt x="668" y="1386"/>
                </a:lnTo>
                <a:lnTo>
                  <a:pt x="674" y="1388"/>
                </a:lnTo>
                <a:lnTo>
                  <a:pt x="686" y="1392"/>
                </a:lnTo>
                <a:lnTo>
                  <a:pt x="688" y="1394"/>
                </a:lnTo>
                <a:lnTo>
                  <a:pt x="692" y="1394"/>
                </a:lnTo>
                <a:lnTo>
                  <a:pt x="694" y="1396"/>
                </a:lnTo>
                <a:lnTo>
                  <a:pt x="696" y="1398"/>
                </a:lnTo>
                <a:lnTo>
                  <a:pt x="700" y="1398"/>
                </a:lnTo>
                <a:lnTo>
                  <a:pt x="702" y="1400"/>
                </a:lnTo>
                <a:lnTo>
                  <a:pt x="704" y="1402"/>
                </a:lnTo>
                <a:lnTo>
                  <a:pt x="706" y="1402"/>
                </a:lnTo>
                <a:lnTo>
                  <a:pt x="710" y="1406"/>
                </a:lnTo>
                <a:lnTo>
                  <a:pt x="714" y="1410"/>
                </a:lnTo>
                <a:lnTo>
                  <a:pt x="716" y="1410"/>
                </a:lnTo>
                <a:lnTo>
                  <a:pt x="718" y="1412"/>
                </a:lnTo>
                <a:lnTo>
                  <a:pt x="720" y="1414"/>
                </a:lnTo>
                <a:lnTo>
                  <a:pt x="722" y="1416"/>
                </a:lnTo>
                <a:lnTo>
                  <a:pt x="722" y="1418"/>
                </a:lnTo>
                <a:lnTo>
                  <a:pt x="724" y="1420"/>
                </a:lnTo>
                <a:lnTo>
                  <a:pt x="724" y="1422"/>
                </a:lnTo>
                <a:lnTo>
                  <a:pt x="726" y="1424"/>
                </a:lnTo>
                <a:lnTo>
                  <a:pt x="726" y="1426"/>
                </a:lnTo>
                <a:lnTo>
                  <a:pt x="726" y="1430"/>
                </a:lnTo>
                <a:lnTo>
                  <a:pt x="726" y="1436"/>
                </a:lnTo>
                <a:lnTo>
                  <a:pt x="726" y="1438"/>
                </a:lnTo>
                <a:lnTo>
                  <a:pt x="726" y="1442"/>
                </a:lnTo>
                <a:lnTo>
                  <a:pt x="724" y="1444"/>
                </a:lnTo>
                <a:lnTo>
                  <a:pt x="724" y="1448"/>
                </a:lnTo>
                <a:lnTo>
                  <a:pt x="720" y="1458"/>
                </a:lnTo>
                <a:lnTo>
                  <a:pt x="716" y="1464"/>
                </a:lnTo>
                <a:lnTo>
                  <a:pt x="710" y="1470"/>
                </a:lnTo>
                <a:lnTo>
                  <a:pt x="704" y="1476"/>
                </a:lnTo>
                <a:lnTo>
                  <a:pt x="690" y="1484"/>
                </a:lnTo>
                <a:lnTo>
                  <a:pt x="676" y="1492"/>
                </a:lnTo>
                <a:lnTo>
                  <a:pt x="674" y="1494"/>
                </a:lnTo>
                <a:lnTo>
                  <a:pt x="672" y="1494"/>
                </a:lnTo>
                <a:lnTo>
                  <a:pt x="668" y="1498"/>
                </a:lnTo>
                <a:lnTo>
                  <a:pt x="666" y="1498"/>
                </a:lnTo>
                <a:lnTo>
                  <a:pt x="662" y="1502"/>
                </a:lnTo>
                <a:lnTo>
                  <a:pt x="660" y="1504"/>
                </a:lnTo>
                <a:lnTo>
                  <a:pt x="656" y="1508"/>
                </a:lnTo>
                <a:lnTo>
                  <a:pt x="652" y="1514"/>
                </a:lnTo>
                <a:lnTo>
                  <a:pt x="650" y="1522"/>
                </a:lnTo>
                <a:lnTo>
                  <a:pt x="648" y="1530"/>
                </a:lnTo>
                <a:lnTo>
                  <a:pt x="648" y="1532"/>
                </a:lnTo>
                <a:lnTo>
                  <a:pt x="646" y="1540"/>
                </a:lnTo>
                <a:lnTo>
                  <a:pt x="648" y="1552"/>
                </a:lnTo>
                <a:lnTo>
                  <a:pt x="650" y="1562"/>
                </a:lnTo>
                <a:lnTo>
                  <a:pt x="656" y="1572"/>
                </a:lnTo>
                <a:lnTo>
                  <a:pt x="662" y="1580"/>
                </a:lnTo>
                <a:lnTo>
                  <a:pt x="670" y="1588"/>
                </a:lnTo>
                <a:lnTo>
                  <a:pt x="680" y="1594"/>
                </a:lnTo>
                <a:lnTo>
                  <a:pt x="700" y="1606"/>
                </a:lnTo>
                <a:lnTo>
                  <a:pt x="724" y="1614"/>
                </a:lnTo>
                <a:lnTo>
                  <a:pt x="748" y="1620"/>
                </a:lnTo>
                <a:lnTo>
                  <a:pt x="770" y="1624"/>
                </a:lnTo>
                <a:lnTo>
                  <a:pt x="790" y="1624"/>
                </a:lnTo>
                <a:lnTo>
                  <a:pt x="810" y="1624"/>
                </a:lnTo>
                <a:lnTo>
                  <a:pt x="832" y="1620"/>
                </a:lnTo>
                <a:lnTo>
                  <a:pt x="856" y="1614"/>
                </a:lnTo>
                <a:lnTo>
                  <a:pt x="880" y="1606"/>
                </a:lnTo>
                <a:lnTo>
                  <a:pt x="902" y="1594"/>
                </a:lnTo>
                <a:lnTo>
                  <a:pt x="910" y="1588"/>
                </a:lnTo>
                <a:lnTo>
                  <a:pt x="918" y="1580"/>
                </a:lnTo>
                <a:lnTo>
                  <a:pt x="926" y="1572"/>
                </a:lnTo>
                <a:lnTo>
                  <a:pt x="930" y="1562"/>
                </a:lnTo>
                <a:lnTo>
                  <a:pt x="934" y="1552"/>
                </a:lnTo>
                <a:lnTo>
                  <a:pt x="934" y="1540"/>
                </a:lnTo>
                <a:lnTo>
                  <a:pt x="934" y="1532"/>
                </a:lnTo>
                <a:lnTo>
                  <a:pt x="934" y="1530"/>
                </a:lnTo>
                <a:lnTo>
                  <a:pt x="932" y="1522"/>
                </a:lnTo>
                <a:lnTo>
                  <a:pt x="930" y="1522"/>
                </a:lnTo>
                <a:lnTo>
                  <a:pt x="928" y="1514"/>
                </a:lnTo>
                <a:lnTo>
                  <a:pt x="924" y="1508"/>
                </a:lnTo>
                <a:lnTo>
                  <a:pt x="920" y="1504"/>
                </a:lnTo>
                <a:lnTo>
                  <a:pt x="918" y="1502"/>
                </a:lnTo>
                <a:lnTo>
                  <a:pt x="914" y="1498"/>
                </a:lnTo>
                <a:lnTo>
                  <a:pt x="912" y="1498"/>
                </a:lnTo>
                <a:lnTo>
                  <a:pt x="908" y="1494"/>
                </a:lnTo>
                <a:lnTo>
                  <a:pt x="906" y="1494"/>
                </a:lnTo>
                <a:lnTo>
                  <a:pt x="904" y="1492"/>
                </a:lnTo>
                <a:lnTo>
                  <a:pt x="890" y="1484"/>
                </a:lnTo>
                <a:lnTo>
                  <a:pt x="878" y="1476"/>
                </a:lnTo>
                <a:lnTo>
                  <a:pt x="866" y="1466"/>
                </a:lnTo>
                <a:lnTo>
                  <a:pt x="862" y="1460"/>
                </a:lnTo>
                <a:lnTo>
                  <a:pt x="858" y="1454"/>
                </a:lnTo>
                <a:lnTo>
                  <a:pt x="856" y="1448"/>
                </a:lnTo>
                <a:lnTo>
                  <a:pt x="856" y="1444"/>
                </a:lnTo>
                <a:lnTo>
                  <a:pt x="856" y="1442"/>
                </a:lnTo>
                <a:lnTo>
                  <a:pt x="854" y="1438"/>
                </a:lnTo>
                <a:lnTo>
                  <a:pt x="854" y="1436"/>
                </a:lnTo>
                <a:lnTo>
                  <a:pt x="854" y="1430"/>
                </a:lnTo>
                <a:lnTo>
                  <a:pt x="854" y="1426"/>
                </a:lnTo>
                <a:lnTo>
                  <a:pt x="856" y="1424"/>
                </a:lnTo>
                <a:lnTo>
                  <a:pt x="856" y="1422"/>
                </a:lnTo>
                <a:lnTo>
                  <a:pt x="856" y="1420"/>
                </a:lnTo>
                <a:lnTo>
                  <a:pt x="858" y="1418"/>
                </a:lnTo>
                <a:lnTo>
                  <a:pt x="860" y="1416"/>
                </a:lnTo>
                <a:lnTo>
                  <a:pt x="862" y="1414"/>
                </a:lnTo>
                <a:lnTo>
                  <a:pt x="862" y="1412"/>
                </a:lnTo>
                <a:lnTo>
                  <a:pt x="864" y="1410"/>
                </a:lnTo>
                <a:lnTo>
                  <a:pt x="866" y="1410"/>
                </a:lnTo>
                <a:lnTo>
                  <a:pt x="870" y="1406"/>
                </a:lnTo>
                <a:lnTo>
                  <a:pt x="874" y="1402"/>
                </a:lnTo>
                <a:lnTo>
                  <a:pt x="876" y="1402"/>
                </a:lnTo>
                <a:lnTo>
                  <a:pt x="880" y="1400"/>
                </a:lnTo>
                <a:lnTo>
                  <a:pt x="882" y="1398"/>
                </a:lnTo>
                <a:lnTo>
                  <a:pt x="884" y="1398"/>
                </a:lnTo>
                <a:lnTo>
                  <a:pt x="886" y="1396"/>
                </a:lnTo>
                <a:lnTo>
                  <a:pt x="890" y="1394"/>
                </a:lnTo>
                <a:lnTo>
                  <a:pt x="892" y="1394"/>
                </a:lnTo>
                <a:lnTo>
                  <a:pt x="894" y="1392"/>
                </a:lnTo>
                <a:lnTo>
                  <a:pt x="906" y="1388"/>
                </a:lnTo>
                <a:lnTo>
                  <a:pt x="908" y="1388"/>
                </a:lnTo>
                <a:lnTo>
                  <a:pt x="912" y="1386"/>
                </a:lnTo>
                <a:lnTo>
                  <a:pt x="1200" y="1386"/>
                </a:lnTo>
                <a:lnTo>
                  <a:pt x="1200" y="1384"/>
                </a:lnTo>
                <a:lnTo>
                  <a:pt x="1600" y="694"/>
                </a:lnTo>
                <a:lnTo>
                  <a:pt x="1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1828755" hangingPunct="1">
              <a:defRPr/>
            </a:pPr>
            <a:endParaRPr lang="en-GB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Rectangle 16">
            <a:extLst>
              <a:ext uri="{FF2B5EF4-FFF2-40B4-BE49-F238E27FC236}">
                <a16:creationId xmlns:a16="http://schemas.microsoft.com/office/drawing/2014/main" id="{9CEA96F0-18D2-438A-B986-5A4BEF5C6622}"/>
              </a:ext>
            </a:extLst>
          </p:cNvPr>
          <p:cNvSpPr txBox="1">
            <a:spLocks noChangeArrowheads="1"/>
          </p:cNvSpPr>
          <p:nvPr/>
        </p:nvSpPr>
        <p:spPr>
          <a:xfrm>
            <a:off x="1062273" y="323646"/>
            <a:ext cx="22342476" cy="147816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55">
              <a:defRPr/>
            </a:pPr>
            <a:r>
              <a:rPr kumimoji="0" lang="ru-RU" sz="9000" b="1" i="0" u="none" strike="noStrike" kern="0" cap="none" spc="0" normalizeH="0" baseline="0" noProof="0" dirty="0">
                <a:ln>
                  <a:noFill/>
                </a:ln>
                <a:solidFill>
                  <a:srgbClr val="276FB4"/>
                </a:solidFill>
                <a:effectLst/>
                <a:uLnTx/>
                <a:uFillTx/>
                <a:latin typeface="Trebuchet MS"/>
                <a:ea typeface="+mj-ea"/>
              </a:rPr>
              <a:t>Интеграционные профили – </a:t>
            </a: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276FB4"/>
                </a:solidFill>
                <a:effectLst/>
                <a:uLnTx/>
                <a:uFillTx/>
                <a:latin typeface="Trebuchet MS"/>
                <a:ea typeface="+mj-ea"/>
              </a:rPr>
              <a:t>RAE</a:t>
            </a:r>
            <a:r>
              <a:rPr kumimoji="0" lang="ru-RU" sz="9000" b="1" i="0" u="none" strike="noStrike" kern="0" cap="none" spc="0" normalizeH="0" baseline="0" noProof="0" dirty="0">
                <a:ln>
                  <a:noFill/>
                </a:ln>
                <a:solidFill>
                  <a:srgbClr val="276FB4"/>
                </a:solidFill>
                <a:effectLst/>
                <a:uLnTx/>
                <a:uFillTx/>
                <a:latin typeface="Trebuchet MS"/>
                <a:ea typeface="+mj-ea"/>
              </a:rPr>
              <a:t> </a:t>
            </a:r>
            <a:r>
              <a:rPr kumimoji="0" lang="en-US" sz="9000" b="1" i="0" u="none" strike="noStrike" kern="0" cap="none" spc="0" normalizeH="0" baseline="0" noProof="0" dirty="0" err="1">
                <a:ln>
                  <a:noFill/>
                </a:ln>
                <a:solidFill>
                  <a:srgbClr val="276FB4"/>
                </a:solidFill>
                <a:effectLst/>
                <a:uLnTx/>
                <a:uFillTx/>
                <a:latin typeface="Trebuchet MS"/>
                <a:ea typeface="+mj-ea"/>
              </a:rPr>
              <a:t>vS</a:t>
            </a: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276FB4"/>
                </a:solidFill>
                <a:effectLst/>
                <a:uLnTx/>
                <a:uFillTx/>
                <a:latin typeface="Trebuchet MS"/>
                <a:ea typeface="+mj-ea"/>
              </a:rPr>
              <a:t> HIE</a:t>
            </a:r>
            <a:endParaRPr lang="en-GB" altLang="en-US" sz="880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E2D504FA-2690-9333-B552-196B424AF3AB}"/>
              </a:ext>
            </a:extLst>
          </p:cNvPr>
          <p:cNvSpPr txBox="1"/>
          <p:nvPr/>
        </p:nvSpPr>
        <p:spPr>
          <a:xfrm>
            <a:off x="1326063" y="2065010"/>
            <a:ext cx="9882744" cy="12992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marR="7620" algn="l" defTabSz="1371600" hangingPunct="1">
              <a:defRPr/>
            </a:pPr>
            <a:r>
              <a:rPr lang="en-US" sz="4200" b="1" kern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Intersystems</a:t>
            </a:r>
            <a:r>
              <a:rPr lang="en-US" sz="42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 </a:t>
            </a:r>
            <a:r>
              <a:rPr lang="en-US" sz="4200" b="1" kern="1200" dirty="0" err="1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Healthshare</a:t>
            </a:r>
            <a:r>
              <a:rPr lang="en-US" sz="42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 ® </a:t>
            </a: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is the advanced HIE </a:t>
            </a:r>
            <a:r>
              <a:rPr lang="en-GB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that connects Healthcare Providers, Payers, HIN, Public health and researches.</a:t>
            </a:r>
          </a:p>
          <a:p>
            <a:pPr marL="19050" marR="7620" algn="l" defTabSz="1371600" hangingPunct="1">
              <a:defRPr/>
            </a:pPr>
            <a:br>
              <a:rPr lang="en-US" sz="42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</a:br>
            <a:r>
              <a:rPr lang="en-US" sz="42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  <a:t>Key features:</a:t>
            </a:r>
            <a:br>
              <a:rPr lang="en-US" sz="4200" kern="1200" dirty="0">
                <a:solidFill>
                  <a:srgbClr val="1F1F1F"/>
                </a:solidFill>
                <a:latin typeface="Roboto Medium" charset="0"/>
                <a:ea typeface="Roboto Medium" charset="0"/>
                <a:cs typeface="Roboto Medium" charset="0"/>
              </a:rPr>
            </a:br>
            <a:endParaRPr lang="en-US" sz="4200" b="1" kern="1200" dirty="0">
              <a:solidFill>
                <a:srgbClr val="1F1F1F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Advanced FHIR Capabilities and Flexible Interoperability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Unifies distributed health systems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More efficient care delivery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Seamlessly collaboration with counterparties</a:t>
            </a:r>
          </a:p>
          <a:p>
            <a:pPr marL="533400" marR="7620" indent="-514350" algn="l" defTabSz="1371600" hangingPunct="1">
              <a:lnSpc>
                <a:spcPct val="111100"/>
              </a:lnSpc>
              <a:buFont typeface="Wingdings" panose="05000000000000000000" pitchFamily="2" charset="2"/>
              <a:buChar char="ü"/>
              <a:defRPr/>
            </a:pPr>
            <a:r>
              <a:rPr lang="en-US" sz="4200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Analytics, machine learning, and AI</a:t>
            </a:r>
          </a:p>
          <a:p>
            <a:pPr marL="19050" marR="7620" algn="l" defTabSz="1371600" hangingPunct="1">
              <a:lnSpc>
                <a:spcPct val="111100"/>
              </a:lnSpc>
              <a:defRPr/>
            </a:pPr>
            <a:endParaRPr lang="en-US" sz="4200" kern="1200" dirty="0">
              <a:solidFill>
                <a:srgbClr val="1F1F1F"/>
              </a:solidFill>
              <a:latin typeface="Roboto" panose="02000000000000000000" pitchFamily="2" charset="0"/>
              <a:ea typeface="Roboto" panose="02000000000000000000" pitchFamily="2" charset="0"/>
              <a:cs typeface="Roboto Medium" charset="0"/>
            </a:endParaRPr>
          </a:p>
          <a:p>
            <a:pPr marL="19050" marR="7620" algn="l" defTabSz="1371600" hangingPunct="1">
              <a:lnSpc>
                <a:spcPct val="111100"/>
              </a:lnSpc>
              <a:defRPr/>
            </a:pPr>
            <a:r>
              <a:rPr lang="en-US" sz="4200" b="1" kern="1200" dirty="0">
                <a:solidFill>
                  <a:srgbClr val="1F1F1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But what about cross-organizational booking?</a:t>
            </a:r>
          </a:p>
          <a:p>
            <a:pPr marL="19050" marR="7620" algn="l" defTabSz="1371600" hangingPunct="1">
              <a:lnSpc>
                <a:spcPct val="111100"/>
              </a:lnSpc>
              <a:defRPr/>
            </a:pPr>
            <a:endParaRPr lang="en-US" sz="4200" kern="1200" dirty="0">
              <a:solidFill>
                <a:srgbClr val="1F1F1F"/>
              </a:solidFill>
              <a:latin typeface="Roboto Medium" charset="0"/>
              <a:ea typeface="Roboto Medium" charset="0"/>
              <a:cs typeface="Roboto Medium" charset="0"/>
            </a:endParaRPr>
          </a:p>
          <a:p>
            <a:pPr marL="533400" marR="7620" indent="-514350" algn="l" defTabSz="1371600" hangingPunct="1">
              <a:lnSpc>
                <a:spcPct val="111100"/>
              </a:lnSpc>
              <a:buFont typeface="Arial" charset="0"/>
              <a:buChar char="•"/>
              <a:defRPr/>
            </a:pPr>
            <a:endParaRPr sz="3600" kern="1200" dirty="0">
              <a:solidFill>
                <a:prstClr val="black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61BEF977-C2C5-34A4-93F0-42724DFC2666}"/>
              </a:ext>
            </a:extLst>
          </p:cNvPr>
          <p:cNvSpPr>
            <a:spLocks/>
          </p:cNvSpPr>
          <p:nvPr/>
        </p:nvSpPr>
        <p:spPr bwMode="auto">
          <a:xfrm>
            <a:off x="16192501" y="2400301"/>
            <a:ext cx="4054475" cy="3435350"/>
          </a:xfrm>
          <a:custGeom>
            <a:avLst/>
            <a:gdLst>
              <a:gd name="T0" fmla="*/ 245350 w 1636"/>
              <a:gd name="T1" fmla="*/ 1122809 h 1386"/>
              <a:gd name="T2" fmla="*/ 265176 w 1636"/>
              <a:gd name="T3" fmla="*/ 1075716 h 1386"/>
              <a:gd name="T4" fmla="*/ 265176 w 1636"/>
              <a:gd name="T5" fmla="*/ 1033579 h 1386"/>
              <a:gd name="T6" fmla="*/ 287481 w 1636"/>
              <a:gd name="T7" fmla="*/ 991443 h 1386"/>
              <a:gd name="T8" fmla="*/ 322177 w 1636"/>
              <a:gd name="T9" fmla="*/ 974093 h 1386"/>
              <a:gd name="T10" fmla="*/ 374221 w 1636"/>
              <a:gd name="T11" fmla="*/ 984007 h 1386"/>
              <a:gd name="T12" fmla="*/ 463439 w 1636"/>
              <a:gd name="T13" fmla="*/ 1065801 h 1386"/>
              <a:gd name="T14" fmla="*/ 503092 w 1636"/>
              <a:gd name="T15" fmla="*/ 1145117 h 1386"/>
              <a:gd name="T16" fmla="*/ 513005 w 1636"/>
              <a:gd name="T17" fmla="*/ 1216996 h 1386"/>
              <a:gd name="T18" fmla="*/ 500614 w 1636"/>
              <a:gd name="T19" fmla="*/ 1278961 h 1386"/>
              <a:gd name="T20" fmla="*/ 475831 w 1636"/>
              <a:gd name="T21" fmla="*/ 1301269 h 1386"/>
              <a:gd name="T22" fmla="*/ 428743 w 1636"/>
              <a:gd name="T23" fmla="*/ 1311183 h 1386"/>
              <a:gd name="T24" fmla="*/ 354395 w 1636"/>
              <a:gd name="T25" fmla="*/ 1274004 h 1386"/>
              <a:gd name="T26" fmla="*/ 307307 w 1636"/>
              <a:gd name="T27" fmla="*/ 1283919 h 1386"/>
              <a:gd name="T28" fmla="*/ 292438 w 1636"/>
              <a:gd name="T29" fmla="*/ 1311183 h 1386"/>
              <a:gd name="T30" fmla="*/ 297394 w 1636"/>
              <a:gd name="T31" fmla="*/ 1365713 h 1386"/>
              <a:gd name="T32" fmla="*/ 495657 w 1636"/>
              <a:gd name="T33" fmla="*/ 1712718 h 1386"/>
              <a:gd name="T34" fmla="*/ 822791 w 1636"/>
              <a:gd name="T35" fmla="*/ 1717675 h 1386"/>
              <a:gd name="T36" fmla="*/ 899617 w 1636"/>
              <a:gd name="T37" fmla="*/ 1680496 h 1386"/>
              <a:gd name="T38" fmla="*/ 909531 w 1636"/>
              <a:gd name="T39" fmla="*/ 1643317 h 1386"/>
              <a:gd name="T40" fmla="*/ 879791 w 1636"/>
              <a:gd name="T41" fmla="*/ 1598702 h 1386"/>
              <a:gd name="T42" fmla="*/ 820312 w 1636"/>
              <a:gd name="T43" fmla="*/ 1556566 h 1386"/>
              <a:gd name="T44" fmla="*/ 810399 w 1636"/>
              <a:gd name="T45" fmla="*/ 1521865 h 1386"/>
              <a:gd name="T46" fmla="*/ 830225 w 1636"/>
              <a:gd name="T47" fmla="*/ 1472293 h 1386"/>
              <a:gd name="T48" fmla="*/ 907052 w 1636"/>
              <a:gd name="T49" fmla="*/ 1430157 h 1386"/>
              <a:gd name="T50" fmla="*/ 988836 w 1636"/>
              <a:gd name="T51" fmla="*/ 1417763 h 1386"/>
              <a:gd name="T52" fmla="*/ 1100358 w 1636"/>
              <a:gd name="T53" fmla="*/ 1440071 h 1386"/>
              <a:gd name="T54" fmla="*/ 1157359 w 1636"/>
              <a:gd name="T55" fmla="*/ 1484686 h 1386"/>
              <a:gd name="T56" fmla="*/ 1167272 w 1636"/>
              <a:gd name="T57" fmla="*/ 1521865 h 1386"/>
              <a:gd name="T58" fmla="*/ 1152402 w 1636"/>
              <a:gd name="T59" fmla="*/ 1566480 h 1386"/>
              <a:gd name="T60" fmla="*/ 1083010 w 1636"/>
              <a:gd name="T61" fmla="*/ 1613573 h 1386"/>
              <a:gd name="T62" fmla="*/ 1068141 w 1636"/>
              <a:gd name="T63" fmla="*/ 1658188 h 1386"/>
              <a:gd name="T64" fmla="*/ 1087967 w 1636"/>
              <a:gd name="T65" fmla="*/ 1687932 h 1386"/>
              <a:gd name="T66" fmla="*/ 1479536 w 1636"/>
              <a:gd name="T67" fmla="*/ 1717675 h 1386"/>
              <a:gd name="T68" fmla="*/ 1489449 w 1636"/>
              <a:gd name="T69" fmla="*/ 1707761 h 1386"/>
              <a:gd name="T70" fmla="*/ 1660451 w 1636"/>
              <a:gd name="T71" fmla="*/ 1410328 h 1386"/>
              <a:gd name="T72" fmla="*/ 1727365 w 1636"/>
              <a:gd name="T73" fmla="*/ 1368191 h 1386"/>
              <a:gd name="T74" fmla="*/ 1759582 w 1636"/>
              <a:gd name="T75" fmla="*/ 1380584 h 1386"/>
              <a:gd name="T76" fmla="*/ 1781887 w 1636"/>
              <a:gd name="T77" fmla="*/ 1427678 h 1386"/>
              <a:gd name="T78" fmla="*/ 1789322 w 1636"/>
              <a:gd name="T79" fmla="*/ 1499558 h 1386"/>
              <a:gd name="T80" fmla="*/ 1816583 w 1636"/>
              <a:gd name="T81" fmla="*/ 1526822 h 1386"/>
              <a:gd name="T82" fmla="*/ 1866148 w 1636"/>
              <a:gd name="T83" fmla="*/ 1534258 h 1386"/>
              <a:gd name="T84" fmla="*/ 1942975 w 1636"/>
              <a:gd name="T85" fmla="*/ 1489643 h 1386"/>
              <a:gd name="T86" fmla="*/ 1995019 w 1636"/>
              <a:gd name="T87" fmla="*/ 1425199 h 1386"/>
              <a:gd name="T88" fmla="*/ 2022280 w 1636"/>
              <a:gd name="T89" fmla="*/ 1355798 h 1386"/>
              <a:gd name="T90" fmla="*/ 2024759 w 1636"/>
              <a:gd name="T91" fmla="*/ 1271526 h 1386"/>
              <a:gd name="T92" fmla="*/ 1990063 w 1636"/>
              <a:gd name="T93" fmla="*/ 1226911 h 1386"/>
              <a:gd name="T94" fmla="*/ 1945454 w 1636"/>
              <a:gd name="T95" fmla="*/ 1219475 h 1386"/>
              <a:gd name="T96" fmla="*/ 1871105 w 1636"/>
              <a:gd name="T97" fmla="*/ 1254175 h 1386"/>
              <a:gd name="T98" fmla="*/ 1824018 w 1636"/>
              <a:gd name="T99" fmla="*/ 1244261 h 1386"/>
              <a:gd name="T100" fmla="*/ 1806670 w 1636"/>
              <a:gd name="T101" fmla="*/ 1216996 h 1386"/>
              <a:gd name="T102" fmla="*/ 1814105 w 1636"/>
              <a:gd name="T103" fmla="*/ 1147595 h 1386"/>
              <a:gd name="T104" fmla="*/ 1960323 w 1636"/>
              <a:gd name="T105" fmla="*/ 827855 h 1386"/>
              <a:gd name="T106" fmla="*/ 399004 w 1636"/>
              <a:gd name="T107" fmla="*/ 163588 h 1386"/>
              <a:gd name="T108" fmla="*/ 163567 w 1636"/>
              <a:gd name="T109" fmla="*/ 1117852 h 1386"/>
              <a:gd name="T110" fmla="*/ 218089 w 1636"/>
              <a:gd name="T111" fmla="*/ 1140159 h 138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1828755" hangingPunct="1">
              <a:defRPr/>
            </a:pPr>
            <a:endParaRPr lang="en-GB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F8D80C7-CD2F-4976-EE2B-E30555CC4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056" y="3519457"/>
            <a:ext cx="22501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828755" hangingPunct="1">
              <a:defRPr/>
            </a:pPr>
            <a:r>
              <a:rPr lang="en-US" altLang="en-US" sz="3000" b="1" kern="1200" dirty="0">
                <a:solidFill>
                  <a:srgbClr val="000000"/>
                </a:solidFill>
              </a:rPr>
              <a:t>HL7® V2,3</a:t>
            </a:r>
            <a:endParaRPr lang="en-GB" altLang="en-US" sz="3000" b="1" kern="1200" dirty="0">
              <a:solidFill>
                <a:srgbClr val="000000"/>
              </a:solidFill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E41F392-AE7E-E213-70EE-8BBC5A602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6368" y="5582735"/>
            <a:ext cx="28591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1828755" hangingPunct="1">
              <a:defRPr/>
            </a:pPr>
            <a:r>
              <a:rPr lang="en-US" altLang="en-US" sz="3600" b="1" kern="1200" dirty="0">
                <a:solidFill>
                  <a:srgbClr val="000000"/>
                </a:solidFill>
              </a:rPr>
              <a:t>HL7 FHIR®</a:t>
            </a:r>
            <a:endParaRPr lang="en-GB" altLang="en-US" sz="3600" b="1" kern="12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HealthShare | InterSystems Developer Community">
            <a:extLst>
              <a:ext uri="{FF2B5EF4-FFF2-40B4-BE49-F238E27FC236}">
                <a16:creationId xmlns:a16="http://schemas.microsoft.com/office/drawing/2014/main" id="{188FFFEF-F423-3ECC-380C-E59F35DA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508" y="7282097"/>
            <a:ext cx="2674314" cy="7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A10B9C-2261-00FD-22FC-CB718958187C}"/>
              </a:ext>
            </a:extLst>
          </p:cNvPr>
          <p:cNvSpPr/>
          <p:nvPr/>
        </p:nvSpPr>
        <p:spPr>
          <a:xfrm>
            <a:off x="14541179" y="8486081"/>
            <a:ext cx="1096214" cy="180049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1371600" hangingPunct="1"/>
            <a:r>
              <a:rPr lang="en-US" sz="10800" b="1" kern="1200" spc="75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2688882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Другая 2">
      <a:dk1>
        <a:srgbClr val="1B1E1F"/>
      </a:dk1>
      <a:lt1>
        <a:srgbClr val="FFFFFF"/>
      </a:lt1>
      <a:dk2>
        <a:srgbClr val="000000"/>
      </a:dk2>
      <a:lt2>
        <a:srgbClr val="B4FE07"/>
      </a:lt2>
      <a:accent1>
        <a:srgbClr val="F1C200"/>
      </a:accent1>
      <a:accent2>
        <a:srgbClr val="FE491E"/>
      </a:accent2>
      <a:accent3>
        <a:srgbClr val="00C8C7"/>
      </a:accent3>
      <a:accent4>
        <a:srgbClr val="2452B8"/>
      </a:accent4>
      <a:accent5>
        <a:srgbClr val="17205D"/>
      </a:accent5>
      <a:accent6>
        <a:srgbClr val="5C0F8B"/>
      </a:accent6>
      <a:hlink>
        <a:srgbClr val="0563C1"/>
      </a:hlink>
      <a:folHlink>
        <a:srgbClr val="4D5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73136</TotalTime>
  <Words>2326</Words>
  <Application>Microsoft Office PowerPoint</Application>
  <PresentationFormat>Custom</PresentationFormat>
  <Paragraphs>379</Paragraphs>
  <Slides>32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Calibri</vt:lpstr>
      <vt:lpstr>Calibri Light</vt:lpstr>
      <vt:lpstr>Helvetica Light</vt:lpstr>
      <vt:lpstr>Helvetica Neue</vt:lpstr>
      <vt:lpstr>Montserrat</vt:lpstr>
      <vt:lpstr>Play</vt:lpstr>
      <vt:lpstr>Roboto</vt:lpstr>
      <vt:lpstr>Roboto Bold</vt:lpstr>
      <vt:lpstr>Roboto Medium</vt:lpstr>
      <vt:lpstr>Roboto Regular</vt:lpstr>
      <vt:lpstr>Trebuchet MS</vt:lpstr>
      <vt:lpstr>Wingdings</vt:lpstr>
      <vt:lpstr>Office Theme</vt:lpstr>
      <vt:lpstr>3_Office Theme</vt:lpstr>
      <vt:lpstr>Тема Office</vt:lpstr>
      <vt:lpstr>1_Office Theme</vt:lpstr>
      <vt:lpstr>PowerPoint Presentation</vt:lpstr>
      <vt:lpstr>Что такое интеграция?</vt:lpstr>
      <vt:lpstr>Что такое интеграция?</vt:lpstr>
      <vt:lpstr>Интеграционные профили</vt:lpstr>
      <vt:lpstr>Интеграционные профили - ЭМК </vt:lpstr>
      <vt:lpstr>Market potential</vt:lpstr>
      <vt:lpstr>PowerPoint Presentation</vt:lpstr>
      <vt:lpstr>Интеграционные профили – RAE (booking)</vt:lpstr>
      <vt:lpstr>PowerPoint Presentation</vt:lpstr>
      <vt:lpstr>PowerPoint Presentation</vt:lpstr>
      <vt:lpstr>Что такое интеграция?</vt:lpstr>
      <vt:lpstr>PowerPoint Presentation</vt:lpstr>
      <vt:lpstr>PowerPoint Presentation</vt:lpstr>
      <vt:lpstr>PowerPoint Presentation</vt:lpstr>
      <vt:lpstr>PowerPoint Presentation</vt:lpstr>
      <vt:lpstr>Текущая ситуация</vt:lpstr>
      <vt:lpstr>Решение Med.me</vt:lpstr>
      <vt:lpstr>Сервисы платформы Med.me</vt:lpstr>
      <vt:lpstr>PowerPoint Presentation</vt:lpstr>
      <vt:lpstr>PowerPoint Presentation</vt:lpstr>
      <vt:lpstr>PowerPoint Presentation</vt:lpstr>
      <vt:lpstr>USECASE:  PRM-система для клиники</vt:lpstr>
      <vt:lpstr>USECASE: Телемедицина для собственныx пациентов</vt:lpstr>
      <vt:lpstr>USECASE: от онлайн-записи к цифровой клинике </vt:lpstr>
      <vt:lpstr>Быль и боль страховых и лидогенератов</vt:lpstr>
      <vt:lpstr>Онлайн-запись в партнёрские МО</vt:lpstr>
      <vt:lpstr>Разделение на страховые слоты</vt:lpstr>
      <vt:lpstr>PowerPoint Presentation</vt:lpstr>
      <vt:lpstr>Согласование услуг и гарантийные письма</vt:lpstr>
      <vt:lpstr>Доступ к ЭМК пациента</vt:lpstr>
      <vt:lpstr>PowerPoint Presentation</vt:lpstr>
      <vt:lpstr>Давайте вместе сделаем медицину цифровой!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Naslednikov</dc:creator>
  <cp:lastModifiedBy>Alexander Naslednikov</cp:lastModifiedBy>
  <cp:revision>500</cp:revision>
  <cp:lastPrinted>2017-09-25T13:18:19Z</cp:lastPrinted>
  <dcterms:modified xsi:type="dcterms:W3CDTF">2023-03-28T16:04:27Z</dcterms:modified>
</cp:coreProperties>
</file>