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</p:sldIdLst>
  <p:sldSz cy="5143500" cx="9144000"/>
  <p:notesSz cx="6858000" cy="9144000"/>
  <p:embeddedFontLst>
    <p:embeddedFont>
      <p:font typeface="Roboto"/>
      <p:regular r:id="rId74"/>
      <p:bold r:id="rId75"/>
      <p:italic r:id="rId76"/>
      <p:boldItalic r:id="rId77"/>
    </p:embeddedFont>
    <p:embeddedFont>
      <p:font typeface="Lobster"/>
      <p:regular r:id="rId78"/>
    </p:embeddedFont>
    <p:embeddedFont>
      <p:font typeface="Lato"/>
      <p:regular r:id="rId79"/>
      <p:bold r:id="rId80"/>
      <p:italic r:id="rId81"/>
      <p:boldItalic r:id="rId82"/>
    </p:embeddedFont>
    <p:embeddedFont>
      <p:font typeface="Corbel"/>
      <p:regular r:id="rId83"/>
      <p:bold r:id="rId84"/>
      <p:italic r:id="rId85"/>
      <p:boldItalic r:id="rId86"/>
    </p:embeddedFont>
    <p:embeddedFont>
      <p:font typeface="Helvetica Neue"/>
      <p:regular r:id="rId87"/>
      <p:bold r:id="rId88"/>
      <p:italic r:id="rId89"/>
      <p:boldItalic r:id="rId90"/>
    </p:embeddedFont>
    <p:embeddedFont>
      <p:font typeface="PT Sans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721">
          <p15:clr>
            <a:srgbClr val="A4A3A4"/>
          </p15:clr>
        </p15:guide>
        <p15:guide id="2" orient="horz" pos="1077">
          <p15:clr>
            <a:srgbClr val="9AA0A6"/>
          </p15:clr>
        </p15:guide>
        <p15:guide id="3" orient="horz" pos="1926">
          <p15:clr>
            <a:srgbClr val="9AA0A6"/>
          </p15:clr>
        </p15:guide>
        <p15:guide id="4" pos="2948">
          <p15:clr>
            <a:srgbClr val="9AA0A6"/>
          </p15:clr>
        </p15:guide>
        <p15:guide id="5" orient="horz" pos="652">
          <p15:clr>
            <a:srgbClr val="9AA0A6"/>
          </p15:clr>
        </p15:guide>
        <p15:guide id="6" pos="198">
          <p15:clr>
            <a:srgbClr val="9AA0A6"/>
          </p15:clr>
        </p15:guide>
        <p15:guide id="7" orient="horz" pos="1620">
          <p15:clr>
            <a:srgbClr val="9AA0A6"/>
          </p15:clr>
        </p15:guide>
        <p15:guide id="8" pos="5562">
          <p15:clr>
            <a:srgbClr val="9AA0A6"/>
          </p15:clr>
        </p15:guide>
        <p15:guide id="9" orient="horz" pos="360">
          <p15:clr>
            <a:srgbClr val="9AA0A6"/>
          </p15:clr>
        </p15:guide>
        <p15:guide id="10" orient="horz" pos="227">
          <p15:clr>
            <a:srgbClr val="9AA0A6"/>
          </p15:clr>
        </p15:guide>
        <p15:guide id="11" orient="horz" pos="68">
          <p15:clr>
            <a:srgbClr val="747775"/>
          </p15:clr>
        </p15:guide>
        <p15:guide id="12" orient="horz" pos="754">
          <p15:clr>
            <a:srgbClr val="747775"/>
          </p15:clr>
        </p15:guide>
        <p15:guide id="13" orient="horz" pos="25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721"/>
        <p:guide pos="1077" orient="horz"/>
        <p:guide pos="1926" orient="horz"/>
        <p:guide pos="2948"/>
        <p:guide pos="652" orient="horz"/>
        <p:guide pos="198"/>
        <p:guide pos="1620" orient="horz"/>
        <p:guide pos="5562"/>
        <p:guide pos="360" orient="horz"/>
        <p:guide pos="227" orient="horz"/>
        <p:guide pos="68" orient="horz"/>
        <p:guide pos="754" orient="horz"/>
        <p:guide pos="252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Corbel-bold.fntdata"/><Relationship Id="rId83" Type="http://schemas.openxmlformats.org/officeDocument/2006/relationships/font" Target="fonts/Corbel-regular.fntdata"/><Relationship Id="rId42" Type="http://schemas.openxmlformats.org/officeDocument/2006/relationships/slide" Target="slides/slide35.xml"/><Relationship Id="rId86" Type="http://schemas.openxmlformats.org/officeDocument/2006/relationships/font" Target="fonts/Corbel-boldItalic.fntdata"/><Relationship Id="rId41" Type="http://schemas.openxmlformats.org/officeDocument/2006/relationships/slide" Target="slides/slide34.xml"/><Relationship Id="rId85" Type="http://schemas.openxmlformats.org/officeDocument/2006/relationships/font" Target="fonts/Corbel-italic.fntdata"/><Relationship Id="rId44" Type="http://schemas.openxmlformats.org/officeDocument/2006/relationships/slide" Target="slides/slide37.xml"/><Relationship Id="rId88" Type="http://schemas.openxmlformats.org/officeDocument/2006/relationships/font" Target="fonts/HelveticaNeue-bold.fntdata"/><Relationship Id="rId43" Type="http://schemas.openxmlformats.org/officeDocument/2006/relationships/slide" Target="slides/slide36.xml"/><Relationship Id="rId87" Type="http://schemas.openxmlformats.org/officeDocument/2006/relationships/font" Target="fonts/HelveticaNeue-regular.fntdata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9" Type="http://schemas.openxmlformats.org/officeDocument/2006/relationships/font" Target="fonts/HelveticaNeue-italic.fntdata"/><Relationship Id="rId80" Type="http://schemas.openxmlformats.org/officeDocument/2006/relationships/font" Target="fonts/Lato-bold.fntdata"/><Relationship Id="rId82" Type="http://schemas.openxmlformats.org/officeDocument/2006/relationships/font" Target="fonts/Lato-boldItalic.fntdata"/><Relationship Id="rId81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font" Target="fonts/Roboto-bold.fntdata"/><Relationship Id="rId30" Type="http://schemas.openxmlformats.org/officeDocument/2006/relationships/slide" Target="slides/slide23.xml"/><Relationship Id="rId74" Type="http://schemas.openxmlformats.org/officeDocument/2006/relationships/font" Target="fonts/Roboto-regular.fntdata"/><Relationship Id="rId33" Type="http://schemas.openxmlformats.org/officeDocument/2006/relationships/slide" Target="slides/slide26.xml"/><Relationship Id="rId77" Type="http://schemas.openxmlformats.org/officeDocument/2006/relationships/font" Target="fonts/Roboto-boldItalic.fntdata"/><Relationship Id="rId32" Type="http://schemas.openxmlformats.org/officeDocument/2006/relationships/slide" Target="slides/slide25.xml"/><Relationship Id="rId76" Type="http://schemas.openxmlformats.org/officeDocument/2006/relationships/font" Target="fonts/Roboto-italic.fntdata"/><Relationship Id="rId35" Type="http://schemas.openxmlformats.org/officeDocument/2006/relationships/slide" Target="slides/slide28.xml"/><Relationship Id="rId79" Type="http://schemas.openxmlformats.org/officeDocument/2006/relationships/font" Target="fonts/Lato-regular.fntdata"/><Relationship Id="rId34" Type="http://schemas.openxmlformats.org/officeDocument/2006/relationships/slide" Target="slides/slide27.xml"/><Relationship Id="rId78" Type="http://schemas.openxmlformats.org/officeDocument/2006/relationships/font" Target="fonts/Lobster-regular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94" Type="http://schemas.openxmlformats.org/officeDocument/2006/relationships/font" Target="fonts/PTSans-boldItalic.fntdata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91" Type="http://schemas.openxmlformats.org/officeDocument/2006/relationships/font" Target="fonts/PTSans-regular.fntdata"/><Relationship Id="rId90" Type="http://schemas.openxmlformats.org/officeDocument/2006/relationships/font" Target="fonts/HelveticaNeue-boldItalic.fntdata"/><Relationship Id="rId93" Type="http://schemas.openxmlformats.org/officeDocument/2006/relationships/font" Target="fonts/PTSans-italic.fntdata"/><Relationship Id="rId92" Type="http://schemas.openxmlformats.org/officeDocument/2006/relationships/font" Target="fonts/PTSans-bold.fntdata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ffd42403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ffd42403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43e0fe71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43e0fe71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Вспомните, когда вы в последний раз радовались тому, что на сайте все просто, понятно и удобно.</a:t>
            </a:r>
            <a:r>
              <a:rPr lang="ru">
                <a:solidFill>
                  <a:schemeClr val="dk1"/>
                </a:solidFill>
              </a:rPr>
              <a:t> Что кто-то подумал и позаботился о вас, о ваших интересах, подумал о том, как вам будет удобно решить ваши задачи, достигнуть своих целей, да ещё и сделать это легко и не задумываясь… Прям в соответствии с первым законом Стива Круга “Не заставляйте меня думать”. Рекомендую прочитать одноименную книгу.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 то и оно. Таких сайтов не так много и встретишь их не часто. Я уж не говорю про сайты гос. услуг. Хотя и там бывают куръезы и даже польза.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Коллега поругалась с мужем: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— Я же вчера подала на развод. Через госуслуги, но квест не смогла до конца пройти... Только это и спасло брак.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Но это скорее побочный эффект, а не продуманная стратегия.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Как я всегда говорю на своих тренингах, </a:t>
            </a:r>
            <a:r>
              <a:rPr b="1" lang="ru">
                <a:solidFill>
                  <a:schemeClr val="dk1"/>
                </a:solidFill>
              </a:rPr>
              <a:t>ваш сайт должен вести себя как лучший сотрудник вашей компании, который общается с клиентами.</a:t>
            </a:r>
            <a:r>
              <a:rPr lang="ru">
                <a:solidFill>
                  <a:schemeClr val="dk1"/>
                </a:solidFill>
              </a:rPr>
              <a:t> Если он так себя не ведёт, увольте его, ведь он отпугивает ваших потенциальных покупателей.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43e0fe71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43e0fe71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Чтобы ответить на этот вопрос нам нужно добавить как минимум одного персонажа к нашему застолью - юзабелиста или человека, который будет отвечать за интересы клиентов, адвоката пользователя. </a:t>
            </a:r>
            <a:r>
              <a:rPr b="1" lang="ru">
                <a:solidFill>
                  <a:schemeClr val="dk1"/>
                </a:solidFill>
              </a:rPr>
              <a:t>Кто не знает что такое юзабилити? </a:t>
            </a:r>
            <a:r>
              <a:rPr lang="ru">
                <a:solidFill>
                  <a:schemeClr val="dk1"/>
                </a:solidFill>
              </a:rPr>
              <a:t>Если кто-то поднял руку, скажу - это простота и удобство использования, а также эффективность работы сайта как для бизнеса, так и для клиента.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Есть официальное определение, которое я не хотел вам тут давать. Но если интересно…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Степень, в которой продукт может быть использован определенными пользователями при определённом контексте использования для достижения определенных целей с должной эффективностью, продуктивностью и удовлетворенностью.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43e0fe714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43e0fe71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Та-да… сейчас я вам раскрою магическую формулу… запоминайте и никому не рассказывайте - это большой секрет!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Все начинается с </a:t>
            </a:r>
            <a:r>
              <a:rPr b="1" lang="ru" strike="sngStrike">
                <a:solidFill>
                  <a:schemeClr val="dk1"/>
                </a:solidFill>
              </a:rPr>
              <a:t>пыток</a:t>
            </a:r>
            <a:r>
              <a:rPr b="1" lang="ru">
                <a:solidFill>
                  <a:schemeClr val="dk1"/>
                </a:solidFill>
              </a:rPr>
              <a:t> интервью владельцев</a:t>
            </a:r>
            <a:r>
              <a:rPr lang="ru">
                <a:solidFill>
                  <a:schemeClr val="dk1"/>
                </a:solidFill>
              </a:rPr>
              <a:t>, директора, маркетолога, тех. дира и других </a:t>
            </a:r>
            <a:r>
              <a:rPr lang="ru" strike="sngStrike">
                <a:solidFill>
                  <a:schemeClr val="dk1"/>
                </a:solidFill>
              </a:rPr>
              <a:t>соучастников</a:t>
            </a:r>
            <a:r>
              <a:rPr lang="ru">
                <a:solidFill>
                  <a:schemeClr val="dk1"/>
                </a:solidFill>
              </a:rPr>
              <a:t>, стейкхолдеров, не тех кто держит стейки, а лиц заинтересованных в реализации продукта / сайта. </a:t>
            </a:r>
            <a:r>
              <a:rPr lang="ru">
                <a:solidFill>
                  <a:schemeClr val="dk1"/>
                </a:solidFill>
              </a:rPr>
              <a:t>У них важно </a:t>
            </a:r>
            <a:r>
              <a:rPr lang="ru" strike="sngStrike">
                <a:solidFill>
                  <a:schemeClr val="dk1"/>
                </a:solidFill>
              </a:rPr>
              <a:t>выпытать</a:t>
            </a:r>
            <a:r>
              <a:rPr lang="ru">
                <a:solidFill>
                  <a:schemeClr val="dk1"/>
                </a:solidFill>
              </a:rPr>
              <a:t> узнать зачем им вообще этот сайт и что они реально хотят от клиентов, кто их клиенты, где они водятся, чем питаются, о чем думают и мечтают, ну и подобные вещи. Далее нужно отправиться на охоту и </a:t>
            </a:r>
            <a:r>
              <a:rPr lang="ru" strike="sngStrike">
                <a:solidFill>
                  <a:schemeClr val="dk1"/>
                </a:solidFill>
              </a:rPr>
              <a:t>подстрелить</a:t>
            </a:r>
            <a:r>
              <a:rPr lang="ru">
                <a:solidFill>
                  <a:schemeClr val="dk1"/>
                </a:solidFill>
              </a:rPr>
              <a:t>  проинтервьюировать или проанкетировать определенное количество </a:t>
            </a:r>
            <a:r>
              <a:rPr lang="ru" strike="sngStrike">
                <a:solidFill>
                  <a:schemeClr val="dk1"/>
                </a:solidFill>
              </a:rPr>
              <a:t>юзверей</a:t>
            </a:r>
            <a:r>
              <a:rPr lang="ru">
                <a:solidFill>
                  <a:schemeClr val="dk1"/>
                </a:solidFill>
              </a:rPr>
              <a:t> пользователей / клиентов, чтобы уже у них допытаться какие у них цели и задачи относительно этого сайта, какие эмоции они хотели бы испытывать и вообще чего они хотят от жизни. А также узнать какие вопросы у них возникают в связи с решением своих задач, в каком порядке, какие у них потребности и ожидания от взаимодействия с сайтом. </a:t>
            </a:r>
            <a:r>
              <a:rPr b="1" lang="ru">
                <a:solidFill>
                  <a:schemeClr val="dk1"/>
                </a:solidFill>
              </a:rPr>
              <a:t>Это называется пользовательские исследования. </a:t>
            </a:r>
            <a:r>
              <a:rPr lang="ru">
                <a:solidFill>
                  <a:schemeClr val="dk1"/>
                </a:solidFill>
              </a:rPr>
              <a:t>Когда я работал директором отдела юзабилити в Яндексе...у нас сотрудники ходили в футболках “Я не пользователь”... именно для того, чтобы не забывать, что наши цели и потребности и представления о сайте отличаются от целей и потребностей ЦА. Когда мы поняли чего хочет бизнес и чего хотят клиенты, мы можем </a:t>
            </a:r>
            <a:r>
              <a:rPr lang="ru" strike="sngStrike">
                <a:solidFill>
                  <a:schemeClr val="dk1"/>
                </a:solidFill>
              </a:rPr>
              <a:t>сварить супчик</a:t>
            </a:r>
            <a:r>
              <a:rPr lang="ru">
                <a:solidFill>
                  <a:schemeClr val="dk1"/>
                </a:solidFill>
              </a:rPr>
              <a:t> создать концепцию успешного сайта. Мы описываем целевую аудиторию в виде персонажей, которые олицетворяют собой целые кластеры ЦА. Это не реальные люди из каждого кластера, это архетипы пользователей, которые представляют для нас всю целевую аудиторию.</a:t>
            </a:r>
            <a:r>
              <a:rPr b="1" lang="ru">
                <a:solidFill>
                  <a:schemeClr val="dk1"/>
                </a:solidFill>
              </a:rPr>
              <a:t> Данный процесс называется синтез персонажей</a:t>
            </a:r>
            <a:r>
              <a:rPr lang="ru">
                <a:solidFill>
                  <a:schemeClr val="dk1"/>
                </a:solidFill>
              </a:rPr>
              <a:t> и я специально ездил в Сан-Франциско к Алану Куперу, чтобы научиться это правильно делать, ну и сфоткаться на фоне знаменитого моста Золотые Ворота конечно...  </a:t>
            </a:r>
            <a:r>
              <a:rPr b="1" lang="ru">
                <a:solidFill>
                  <a:schemeClr val="dk1"/>
                </a:solidFill>
              </a:rPr>
              <a:t>Далее мы разрабатываем идеальные сценарии взаимодействия</a:t>
            </a:r>
            <a:r>
              <a:rPr lang="ru">
                <a:solidFill>
                  <a:schemeClr val="dk1"/>
                </a:solidFill>
              </a:rPr>
              <a:t> клиентов с сайтом и описываем как они достигают всех своих целей, решают все свои задачи и находят ответы на все свои вопросы, и как при этом достигаются цели и задачи бизнеса.  Каждый сценарий имеет три параметра: степень важности для бизнеса, степень важности для клиента и частоту использования. Сценарии описывают не конкретные элементы интерфейса, типа зашел на страницу и нажал на кнопку, а алгоритмы достижения целей исходя их знаний о потребностях и ожиданиях клиентов. Например, она сначала поискала симпатичного ей парня из списка тех, что представила ей система и потом отметила его лайком. После этого мы разрабатываем концептуальный и детальный макет. Понятно, что этим должны заниматься профессионалы. Это уже лучше сразу показать на примере. Мы тут сделали редизайн всех сайтов цирков в нашей стране и увеличили им продажи электронных билетов в 3 раза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2a4ac6a4b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2a4ac6a4b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a4ac6a4be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2a4ac6a4be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2a4ac6a4be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2a4ac6a4be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2a4ac6a4be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2a4ac6a4be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2a4ac6a4be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2a4ac6a4be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2a4ac6a4be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2a4ac6a4be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2a4ac6a4be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2a4ac6a4be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4365e6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4365e6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Все заинтересованы в том, чтобы сделать по-настоящему успешный сайт и софт для клиники, которым будут не только с радостью пользоваться, но и рекомендовать своим коллегам, друзьям и знакомым. Как же создаются такие цифровые продукты? В чём их секретный рецепт?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Мы рассмотрим какими качествами обладают успешные медицинские цифровые продукты, как выглядит процесс их создания на примере отечественного и зарубежного опыта. Также мы посмотрим какие есть методы для определения качества взаимодействия клиентов с цифровым продуктом и чем они отличаются друг от друга. Когда какой метод лучше применять.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Мы поговорим о том, что такое опыт пользователя и как его учитывать при разработке цифровых продуктов.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2a4ac6a4be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2a4ac6a4be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2a4ac6a4be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2a4ac6a4be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2a4ac6a4be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2a4ac6a4be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2a4ac6a4be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2a4ac6a4be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2a4ac6a4be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2a4ac6a4be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2a4ac6a4be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2a4ac6a4be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2a4ac6a4be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2a4ac6a4be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2a4ac6a4be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2a4ac6a4be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2a4ac6a4be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2a4ac6a4be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2a4ac6a4be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2a4ac6a4be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069cfec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069cfec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А ведь как это происходит чаще всего? </a:t>
            </a:r>
            <a:r>
              <a:rPr lang="ru">
                <a:solidFill>
                  <a:schemeClr val="dk1"/>
                </a:solidFill>
              </a:rPr>
              <a:t>В лучшем случае есть какое-то ТЗ, которое было составлено совместными усилиями владельца, маркетолога, SEO-шника, Айтишника и кого-то ещё и которое в итоге с одной стороны содержит список хотелок от бизнеса и список отписок - “чего мы сможем и не сможем сделать” от айтишников, причем в таких вежливых умных формулировках, что мол тут мы будем использовать стандартный компонент “галерея”, потому что он у нас уже есть и не нужно будет тратить лишних денег и сил на разработку чего-то нового. Отсюда и стандартные сайты, которые копируют друг у друга одни и те же костыли и проблемы.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2a4ac6a4be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2a4ac6a4be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2a4ac6a4be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2a4ac6a4be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2a4ac6a4be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2a4ac6a4be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2a4ac6a4be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2a4ac6a4be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2a4ac6a4be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2a4ac6a4be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2a4ac6a4be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2a4ac6a4be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27b1593d48_0_152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227b1593d48_0_152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27b1593d48_0_1604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227b1593d48_0_1604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27b1593d48_0_168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g227b1593d48_0_1681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27b1593d48_0_171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227b1593d48_0_171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43e0fe71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43e0fe71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27b1593d48_0_1785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g227b1593d48_0_1785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27b1593d48_0_182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g227b1593d48_0_1821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27b1593d48_0_1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227b1593d48_0_1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2a4ac6a4be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2a4ac6a4be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2a4ac6a4be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2a4ac6a4be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2a4ac6a4be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2a4ac6a4be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2a4ac6a4be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2a4ac6a4be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27b1593d48_0_20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g227b1593d48_0_20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27b1593d48_0_245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g227b1593d48_0_245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227b1593d48_0_204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g227b1593d48_0_204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ffd42403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ffd42403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27b1593d48_0_2216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g227b1593d48_0_2216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27b1593d48_0_223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g227b1593d48_0_223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27b1593d48_0_225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g227b1593d48_0_225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209a238f93f_0_1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g209a238f93f_0_1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227b1593d48_0_256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g227b1593d48_0_256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27b1593d48_0_24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g227b1593d48_0_24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227b1593d48_0_251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g227b1593d48_0_251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27b1593d48_0_241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g227b1593d48_0_241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27b1593d48_0_251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g227b1593d48_0_251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27b1593d48_0_2526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g227b1593d48_0_2526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7b1593d48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27b1593d4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227b1593d48_0_2538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g227b1593d48_0_2538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227b1593d48_0_2544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g227b1593d48_0_2544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227b1593d48_0_255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g227b1593d48_0_255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09a238f93f_0_11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g209a238f93f_0_111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a43e0fe714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a43e0fe714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09a238f93f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09a238f93f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802211eb78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802211eb78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43e0fe71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43e0fe71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Когда я учился в США у Алана Купера, </a:t>
            </a:r>
            <a:r>
              <a:rPr lang="ru">
                <a:solidFill>
                  <a:schemeClr val="dk1"/>
                </a:solidFill>
              </a:rPr>
              <a:t>одного из основателей сферы юзабилити в мире, я узнал и принял одну простую истину – успешные продукты создаются на стыке 3-х сфер: бизнеса, технологий и интересов пользователя и за каждую сферу должен отвечать отдельный человек.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Приведу пример. Когда я только приехал в Москву с Кипра</a:t>
            </a:r>
            <a:r>
              <a:rPr lang="ru">
                <a:solidFill>
                  <a:schemeClr val="dk1"/>
                </a:solidFill>
              </a:rPr>
              <a:t>, где я жил и работал 2 года, я устроился в одну ИТ-компанию, где нужно было не только придумывать интерфейс, но и программировать его. Мне пришлось совмещать в себе и дизайнера интерфейса и программиста. И это скажу я вам не сахар. Такого раздвоения личности у меня никогда в жизни не было.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Я-программист стремился сделать все задачи поскорее и попроще, получить свою премию и отправиться отдыхать, а вот я-проектировщик мучался и придумывал как сделать пользователям удобнее и в итоге усложнял жизнь себе-программисту раза в два-три, задавая кучу дополнительной работы. В итоге они даже поссорились и не разговаривали друг с другом несколько дней, пока я-психолог их не помирил. Дело в том, что у меня 3 образования: я математик-программист, дизайнер-проектировщик и психолог.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 вот, интересы этих трех сторон очень часто не совпадают и их должны представлять разные люди. В результате их разумной деятельности и рождается по-настоящему успешный сайт или цифровой продукт.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7fd5d90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7fd5d90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43e0fe71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43e0fe71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А ведь как это происходит чаще всего? </a:t>
            </a:r>
            <a:r>
              <a:rPr lang="ru">
                <a:solidFill>
                  <a:schemeClr val="dk1"/>
                </a:solidFill>
              </a:rPr>
              <a:t>В лучшем случае есть какое-то ТЗ, которое было составлено совместными усилиями владельца, маркетолога, SEO-шника, Айтишника и кого-то ещё и которое в итоге с одной стороны содержит список хотелок от бизнеса и список отписок - “чего мы сможем и не сможем сделать” от айтишников, причем в таких вежливых умных формулировках, что мол тут мы будем использовать стандартный компонент “галерея”, потому что он у нас уже есть и не нужно будет тратить лишних денег и сил на разработку чего-то нового. Отсюда и стандартные сайты, которые копируют друг у друга одни и те же костыли и проблемы.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Title" showMasterSp="0">
  <p:cSld name="White 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58787" y="4872038"/>
            <a:ext cx="85344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400" lIns="25400" spcFirstLastPara="1" rIns="25400" wrap="square" tIns="25400">
            <a:noAutofit/>
          </a:bodyPr>
          <a:lstStyle/>
          <a:p>
            <a:pPr indent="31015" lvl="0" marL="0" marR="31015" rtl="0" algn="r"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1400"/>
              <a:buFont typeface="Corbel"/>
              <a:buNone/>
            </a:pPr>
            <a:r>
              <a:rPr lang="ru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rPr>
              <a:t>© 2023, Ю-эксперт Артём Кузнецов</a:t>
            </a:r>
            <a:endParaRPr>
              <a:solidFill>
                <a:schemeClr val="dk1"/>
              </a:solidFill>
            </a:endParaRPr>
          </a:p>
          <a:p>
            <a:pPr indent="0" lvl="0" marL="0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1400"/>
              <a:buFont typeface="Corbel"/>
              <a:buNone/>
            </a:pPr>
            <a:r>
              <a:t/>
            </a:r>
            <a:endParaRPr b="1">
              <a:solidFill>
                <a:srgbClr val="91919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469900" y="0"/>
            <a:ext cx="86742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3101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191"/>
              </a:buClr>
              <a:buSzPts val="3200"/>
              <a:buFont typeface="Corbel"/>
              <a:buNone/>
              <a:defRPr b="0" i="0" sz="3200" u="none" cap="none" strike="noStrike">
                <a:solidFill>
                  <a:srgbClr val="91919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6353454" y="5130095"/>
            <a:ext cx="10401" cy="5200"/>
          </a:xfrm>
          <a:custGeom>
            <a:rect b="b" l="l" r="r" t="t"/>
            <a:pathLst>
              <a:path extrusionOk="0" h="11429" w="22859">
                <a:moveTo>
                  <a:pt x="0" y="0"/>
                </a:moveTo>
                <a:lnTo>
                  <a:pt x="22250" y="0"/>
                </a:lnTo>
                <a:lnTo>
                  <a:pt x="22250" y="11090"/>
                </a:lnTo>
                <a:lnTo>
                  <a:pt x="0" y="11090"/>
                </a:lnTo>
                <a:lnTo>
                  <a:pt x="0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6396956" y="5130095"/>
            <a:ext cx="34382" cy="5200"/>
          </a:xfrm>
          <a:custGeom>
            <a:rect b="b" l="l" r="r" t="t"/>
            <a:pathLst>
              <a:path extrusionOk="0" h="11429" w="75565">
                <a:moveTo>
                  <a:pt x="74015" y="0"/>
                </a:moveTo>
                <a:lnTo>
                  <a:pt x="52200" y="0"/>
                </a:lnTo>
                <a:lnTo>
                  <a:pt x="52452" y="5820"/>
                </a:lnTo>
                <a:lnTo>
                  <a:pt x="53202" y="11092"/>
                </a:lnTo>
                <a:lnTo>
                  <a:pt x="75348" y="11092"/>
                </a:lnTo>
                <a:lnTo>
                  <a:pt x="74588" y="7430"/>
                </a:lnTo>
                <a:lnTo>
                  <a:pt x="74048" y="952"/>
                </a:lnTo>
                <a:lnTo>
                  <a:pt x="74015" y="0"/>
                </a:lnTo>
                <a:close/>
              </a:path>
              <a:path extrusionOk="0" h="11429" w="75565">
                <a:moveTo>
                  <a:pt x="22261" y="0"/>
                </a:moveTo>
                <a:lnTo>
                  <a:pt x="0" y="0"/>
                </a:lnTo>
                <a:lnTo>
                  <a:pt x="0" y="11092"/>
                </a:lnTo>
                <a:lnTo>
                  <a:pt x="22261" y="11092"/>
                </a:lnTo>
                <a:lnTo>
                  <a:pt x="22261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6446514" y="5130095"/>
            <a:ext cx="26292" cy="6067"/>
          </a:xfrm>
          <a:custGeom>
            <a:rect b="b" l="l" r="r" t="t"/>
            <a:pathLst>
              <a:path extrusionOk="0" h="13334" w="57784">
                <a:moveTo>
                  <a:pt x="57632" y="0"/>
                </a:moveTo>
                <a:lnTo>
                  <a:pt x="0" y="0"/>
                </a:lnTo>
                <a:lnTo>
                  <a:pt x="4736" y="5622"/>
                </a:lnTo>
                <a:lnTo>
                  <a:pt x="11301" y="9867"/>
                </a:lnTo>
                <a:lnTo>
                  <a:pt x="19342" y="12395"/>
                </a:lnTo>
                <a:lnTo>
                  <a:pt x="28866" y="13238"/>
                </a:lnTo>
                <a:lnTo>
                  <a:pt x="38452" y="12392"/>
                </a:lnTo>
                <a:lnTo>
                  <a:pt x="46484" y="9853"/>
                </a:lnTo>
                <a:lnTo>
                  <a:pt x="52955" y="5622"/>
                </a:lnTo>
                <a:lnTo>
                  <a:pt x="57632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6489629" y="5130095"/>
            <a:ext cx="28893" cy="5200"/>
          </a:xfrm>
          <a:custGeom>
            <a:rect b="b" l="l" r="r" t="t"/>
            <a:pathLst>
              <a:path extrusionOk="0" h="11429" w="63500">
                <a:moveTo>
                  <a:pt x="63237" y="0"/>
                </a:moveTo>
                <a:lnTo>
                  <a:pt x="0" y="0"/>
                </a:lnTo>
                <a:lnTo>
                  <a:pt x="0" y="11084"/>
                </a:lnTo>
                <a:lnTo>
                  <a:pt x="34826" y="11084"/>
                </a:lnTo>
                <a:lnTo>
                  <a:pt x="44600" y="10285"/>
                </a:lnTo>
                <a:lnTo>
                  <a:pt x="52860" y="7888"/>
                </a:lnTo>
                <a:lnTo>
                  <a:pt x="59603" y="3893"/>
                </a:lnTo>
                <a:lnTo>
                  <a:pt x="63237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6539154" y="5130095"/>
            <a:ext cx="27159" cy="6356"/>
          </a:xfrm>
          <a:custGeom>
            <a:rect b="b" l="l" r="r" t="t"/>
            <a:pathLst>
              <a:path extrusionOk="0" h="13970" w="59690">
                <a:moveTo>
                  <a:pt x="59116" y="0"/>
                </a:moveTo>
                <a:lnTo>
                  <a:pt x="0" y="0"/>
                </a:lnTo>
                <a:lnTo>
                  <a:pt x="638" y="1194"/>
                </a:lnTo>
                <a:lnTo>
                  <a:pt x="5627" y="6511"/>
                </a:lnTo>
                <a:lnTo>
                  <a:pt x="12124" y="10306"/>
                </a:lnTo>
                <a:lnTo>
                  <a:pt x="20126" y="12582"/>
                </a:lnTo>
                <a:lnTo>
                  <a:pt x="29632" y="13340"/>
                </a:lnTo>
                <a:lnTo>
                  <a:pt x="39140" y="12582"/>
                </a:lnTo>
                <a:lnTo>
                  <a:pt x="47120" y="10306"/>
                </a:lnTo>
                <a:lnTo>
                  <a:pt x="53570" y="6511"/>
                </a:lnTo>
                <a:lnTo>
                  <a:pt x="58490" y="1194"/>
                </a:lnTo>
                <a:lnTo>
                  <a:pt x="59116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6586472" y="5130095"/>
            <a:ext cx="25425" cy="6356"/>
          </a:xfrm>
          <a:custGeom>
            <a:rect b="b" l="l" r="r" t="t"/>
            <a:pathLst>
              <a:path extrusionOk="0" h="13970" w="55880">
                <a:moveTo>
                  <a:pt x="55699" y="0"/>
                </a:moveTo>
                <a:lnTo>
                  <a:pt x="0" y="0"/>
                </a:lnTo>
                <a:lnTo>
                  <a:pt x="4143" y="5211"/>
                </a:lnTo>
                <a:lnTo>
                  <a:pt x="10618" y="9727"/>
                </a:lnTo>
                <a:lnTo>
                  <a:pt x="18543" y="12436"/>
                </a:lnTo>
                <a:lnTo>
                  <a:pt x="27922" y="13339"/>
                </a:lnTo>
                <a:lnTo>
                  <a:pt x="37264" y="12464"/>
                </a:lnTo>
                <a:lnTo>
                  <a:pt x="45093" y="9837"/>
                </a:lnTo>
                <a:lnTo>
                  <a:pt x="51413" y="5459"/>
                </a:lnTo>
                <a:lnTo>
                  <a:pt x="55699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6631822" y="5130095"/>
            <a:ext cx="10112" cy="5200"/>
          </a:xfrm>
          <a:custGeom>
            <a:rect b="b" l="l" r="r" t="t"/>
            <a:pathLst>
              <a:path extrusionOk="0" h="11429" w="22225">
                <a:moveTo>
                  <a:pt x="0" y="0"/>
                </a:moveTo>
                <a:lnTo>
                  <a:pt x="22135" y="0"/>
                </a:lnTo>
                <a:lnTo>
                  <a:pt x="22135" y="11089"/>
                </a:lnTo>
                <a:lnTo>
                  <a:pt x="0" y="11089"/>
                </a:lnTo>
                <a:lnTo>
                  <a:pt x="0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6683733" y="5130095"/>
            <a:ext cx="26292" cy="5200"/>
          </a:xfrm>
          <a:custGeom>
            <a:rect b="b" l="l" r="r" t="t"/>
            <a:pathLst>
              <a:path extrusionOk="0" h="11429" w="57784">
                <a:moveTo>
                  <a:pt x="0" y="0"/>
                </a:moveTo>
                <a:lnTo>
                  <a:pt x="57181" y="0"/>
                </a:lnTo>
                <a:lnTo>
                  <a:pt x="57181" y="11089"/>
                </a:lnTo>
                <a:lnTo>
                  <a:pt x="0" y="11089"/>
                </a:lnTo>
                <a:lnTo>
                  <a:pt x="0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6719320" y="5130095"/>
            <a:ext cx="10401" cy="5200"/>
          </a:xfrm>
          <a:custGeom>
            <a:rect b="b" l="l" r="r" t="t"/>
            <a:pathLst>
              <a:path extrusionOk="0" h="11429" w="22859">
                <a:moveTo>
                  <a:pt x="0" y="0"/>
                </a:moveTo>
                <a:lnTo>
                  <a:pt x="22240" y="0"/>
                </a:lnTo>
                <a:lnTo>
                  <a:pt x="22240" y="11088"/>
                </a:lnTo>
                <a:lnTo>
                  <a:pt x="0" y="11088"/>
                </a:lnTo>
                <a:lnTo>
                  <a:pt x="0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6746666" y="5130095"/>
            <a:ext cx="26292" cy="6067"/>
          </a:xfrm>
          <a:custGeom>
            <a:rect b="b" l="l" r="r" t="t"/>
            <a:pathLst>
              <a:path extrusionOk="0" h="13334" w="57784">
                <a:moveTo>
                  <a:pt x="57185" y="0"/>
                </a:moveTo>
                <a:lnTo>
                  <a:pt x="0" y="0"/>
                </a:lnTo>
                <a:lnTo>
                  <a:pt x="254" y="543"/>
                </a:lnTo>
                <a:lnTo>
                  <a:pt x="7222" y="7595"/>
                </a:lnTo>
                <a:lnTo>
                  <a:pt x="16538" y="11828"/>
                </a:lnTo>
                <a:lnTo>
                  <a:pt x="28195" y="13239"/>
                </a:lnTo>
                <a:lnTo>
                  <a:pt x="37980" y="12430"/>
                </a:lnTo>
                <a:lnTo>
                  <a:pt x="46052" y="10002"/>
                </a:lnTo>
                <a:lnTo>
                  <a:pt x="52410" y="5954"/>
                </a:lnTo>
                <a:lnTo>
                  <a:pt x="57053" y="286"/>
                </a:lnTo>
                <a:lnTo>
                  <a:pt x="57185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6790721" y="5130095"/>
            <a:ext cx="10112" cy="5200"/>
          </a:xfrm>
          <a:custGeom>
            <a:rect b="b" l="l" r="r" t="t"/>
            <a:pathLst>
              <a:path extrusionOk="0" h="11429" w="22225">
                <a:moveTo>
                  <a:pt x="0" y="0"/>
                </a:moveTo>
                <a:lnTo>
                  <a:pt x="22135" y="0"/>
                </a:lnTo>
                <a:lnTo>
                  <a:pt x="22135" y="11089"/>
                </a:lnTo>
                <a:lnTo>
                  <a:pt x="0" y="11089"/>
                </a:lnTo>
                <a:lnTo>
                  <a:pt x="0" y="0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7801379" y="5018498"/>
            <a:ext cx="1229664" cy="124816"/>
          </a:xfrm>
          <a:custGeom>
            <a:rect b="b" l="l" r="r" t="t"/>
            <a:pathLst>
              <a:path extrusionOk="0" h="274320" w="2702559">
                <a:moveTo>
                  <a:pt x="0" y="274054"/>
                </a:moveTo>
                <a:lnTo>
                  <a:pt x="2702221" y="274054"/>
                </a:lnTo>
                <a:lnTo>
                  <a:pt x="2702221" y="0"/>
                </a:lnTo>
                <a:lnTo>
                  <a:pt x="0" y="0"/>
                </a:lnTo>
                <a:lnTo>
                  <a:pt x="0" y="274054"/>
                </a:lnTo>
                <a:close/>
              </a:path>
            </a:pathLst>
          </a:custGeom>
          <a:solidFill>
            <a:srgbClr val="FFFFFF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8356411" y="4931092"/>
            <a:ext cx="26003" cy="8089"/>
          </a:xfrm>
          <a:custGeom>
            <a:rect b="b" l="l" r="r" t="t"/>
            <a:pathLst>
              <a:path extrusionOk="0" h="17779" w="57150">
                <a:moveTo>
                  <a:pt x="0" y="17779"/>
                </a:moveTo>
                <a:lnTo>
                  <a:pt x="56574" y="17779"/>
                </a:lnTo>
                <a:lnTo>
                  <a:pt x="56574" y="0"/>
                </a:lnTo>
                <a:lnTo>
                  <a:pt x="0" y="0"/>
                </a:lnTo>
                <a:lnTo>
                  <a:pt x="0" y="17779"/>
                </a:lnTo>
                <a:close/>
              </a:path>
            </a:pathLst>
          </a:custGeom>
          <a:solidFill>
            <a:srgbClr val="3B3B3A">
              <a:alpha val="3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8361419" y="4854272"/>
            <a:ext cx="0" cy="76854"/>
          </a:xfrm>
          <a:custGeom>
            <a:rect b="b" l="l" r="r" t="t"/>
            <a:pathLst>
              <a:path extrusionOk="0" h="168909" w="120000">
                <a:moveTo>
                  <a:pt x="0" y="0"/>
                </a:moveTo>
                <a:lnTo>
                  <a:pt x="0" y="168910"/>
                </a:lnTo>
              </a:path>
            </a:pathLst>
          </a:custGeom>
          <a:noFill/>
          <a:ln cap="flat" cmpd="sng" w="22000">
            <a:solidFill>
              <a:srgbClr val="3B3B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8396613" y="4854271"/>
            <a:ext cx="0" cy="85233"/>
          </a:xfrm>
          <a:custGeom>
            <a:rect b="b" l="l" r="r" t="t"/>
            <a:pathLst>
              <a:path extrusionOk="0" h="187325" w="120000">
                <a:moveTo>
                  <a:pt x="0" y="0"/>
                </a:moveTo>
                <a:lnTo>
                  <a:pt x="0" y="187156"/>
                </a:lnTo>
              </a:path>
            </a:pathLst>
          </a:custGeom>
          <a:noFill/>
          <a:ln cap="flat" cmpd="sng" w="22000">
            <a:solidFill>
              <a:srgbClr val="3B3B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8414493" y="4853214"/>
            <a:ext cx="66600" cy="87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0" y="2496236"/>
            <a:ext cx="9144000" cy="27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5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535569" y="426302"/>
            <a:ext cx="47679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34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535567" y="1520482"/>
            <a:ext cx="30945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800" u="none" cap="none" strike="noStrike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5693457" y="2016203"/>
            <a:ext cx="3066900" cy="26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1300" u="none" cap="none" strike="noStrike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Белый фон и лого">
  <p:cSld name="Title and Conte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 rotWithShape="1">
          <a:blip r:embed="rId2">
            <a:alphaModFix/>
          </a:blip>
          <a:srcRect b="68569" l="7461" r="19170" t="6034"/>
          <a:stretch/>
        </p:blipFill>
        <p:spPr>
          <a:xfrm>
            <a:off x="7124625" y="45355"/>
            <a:ext cx="2019374" cy="59189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34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94" name="Google Shape;94;p18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535569" y="426302"/>
            <a:ext cx="47679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34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0" name="Google Shape;100;p19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b="1" sz="30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6" name="Google Shape;106;p20"/>
          <p:cNvSpPr/>
          <p:nvPr/>
        </p:nvSpPr>
        <p:spPr>
          <a:xfrm flipH="1">
            <a:off x="6753443" y="1891"/>
            <a:ext cx="2384208" cy="71760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7" name="Google Shape;10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16171" y="-157339"/>
            <a:ext cx="2185452" cy="109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4" name="Google Shape;114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■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■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ato"/>
              <a:buChar char="■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2" name="Google Shape;122;p24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b="1" sz="30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" name="Google Shape;123;p24"/>
          <p:cNvSpPr/>
          <p:nvPr/>
        </p:nvSpPr>
        <p:spPr>
          <a:xfrm flipH="1">
            <a:off x="6753443" y="1891"/>
            <a:ext cx="2384208" cy="71760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25" lIns="23825" spcFirstLastPara="1" rIns="23825" wrap="square" tIns="23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24" name="Google Shape;12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16171" y="-157339"/>
            <a:ext cx="2185607" cy="109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8" name="Google Shape;128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9" name="Google Shape;12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b="1" sz="30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3" name="Google Shape;133;p26"/>
          <p:cNvSpPr/>
          <p:nvPr/>
        </p:nvSpPr>
        <p:spPr>
          <a:xfrm flipH="1">
            <a:off x="6753443" y="1891"/>
            <a:ext cx="2384208" cy="71760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25" lIns="23825" spcFirstLastPara="1" rIns="23825" wrap="square" tIns="23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34" name="Google Shape;13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16171" y="-157339"/>
            <a:ext cx="2185607" cy="109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7" name="Google Shape;137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8" name="Google Shape;13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1" name="Google Shape;14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5" name="Google Shape;145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6" name="Google Shape;146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50" name="Google Shape;15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/>
          <p:nvPr/>
        </p:nvSpPr>
        <p:spPr>
          <a:xfrm flipH="1">
            <a:off x="6753389" y="1891"/>
            <a:ext cx="2384262" cy="71760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25" lIns="23825" spcFirstLastPara="1" rIns="23825" wrap="square" tIns="23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21" name="Google Shape;2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16171" y="-157339"/>
            <a:ext cx="2185607" cy="109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b="75329" l="4698" r="0" t="6949"/>
          <a:stretch/>
        </p:blipFill>
        <p:spPr>
          <a:xfrm>
            <a:off x="7124625" y="76200"/>
            <a:ext cx="2019375" cy="53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535569" y="426302"/>
            <a:ext cx="47679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34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Relationship Id="rId8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hyperlink" Target="https://uexpert.ru/sbor-trebovanij/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hyperlink" Target="https://uexpert.ru/conception/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hyperlink" Target="https://uexpert.ru/conception/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hyperlink" Target="https://uexpert.ru/graph-design/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hyperlink" Target="https://uexpert.ru/supervision/" TargetMode="External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hyperlink" Target="http://www.uexpert.ru" TargetMode="External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Relationship Id="rId4" Type="http://schemas.openxmlformats.org/officeDocument/2006/relationships/hyperlink" Target="https://uexpert.ru/rosgoscircus/" TargetMode="Externa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3" Type="http://schemas.openxmlformats.org/officeDocument/2006/relationships/image" Target="../media/image56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47.png"/><Relationship Id="rId8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3" Type="http://schemas.openxmlformats.org/officeDocument/2006/relationships/image" Target="../media/image56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47.png"/><Relationship Id="rId8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Relationship Id="rId6" Type="http://schemas.openxmlformats.org/officeDocument/2006/relationships/image" Target="../media/image85.png"/><Relationship Id="rId7" Type="http://schemas.openxmlformats.org/officeDocument/2006/relationships/image" Target="../media/image5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Relationship Id="rId6" Type="http://schemas.openxmlformats.org/officeDocument/2006/relationships/image" Target="../media/image45.png"/><Relationship Id="rId7" Type="http://schemas.openxmlformats.org/officeDocument/2006/relationships/image" Target="../media/image67.png"/><Relationship Id="rId8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Relationship Id="rId6" Type="http://schemas.openxmlformats.org/officeDocument/2006/relationships/image" Target="../media/image74.png"/><Relationship Id="rId7" Type="http://schemas.openxmlformats.org/officeDocument/2006/relationships/image" Target="../media/image5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Relationship Id="rId6" Type="http://schemas.openxmlformats.org/officeDocument/2006/relationships/image" Target="../media/image87.png"/><Relationship Id="rId7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Relationship Id="rId4" Type="http://schemas.openxmlformats.org/officeDocument/2006/relationships/hyperlink" Target="http://uexpert.ru/portfolio/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Relationship Id="rId4" Type="http://schemas.openxmlformats.org/officeDocument/2006/relationships/hyperlink" Target="https://uexpert.ru/usability-testing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png"/><Relationship Id="rId4" Type="http://schemas.openxmlformats.org/officeDocument/2006/relationships/hyperlink" Target="https://uexpert.ru/expertiza-usability/" TargetMode="External"/></Relationships>
</file>

<file path=ppt/slides/_rels/slide46.xml.rels><?xml version="1.0" encoding="UTF-8" standalone="yes"?><Relationships xmlns="http://schemas.openxmlformats.org/package/2006/relationships"><Relationship Id="rId11" Type="http://schemas.openxmlformats.org/officeDocument/2006/relationships/hyperlink" Target="https://uexpert.ru/supervision/" TargetMode="External"/><Relationship Id="rId10" Type="http://schemas.openxmlformats.org/officeDocument/2006/relationships/hyperlink" Target="https://uexpert.ru/graph-design/" TargetMode="External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uexpert.ru/expertiza-usability/" TargetMode="External"/><Relationship Id="rId4" Type="http://schemas.openxmlformats.org/officeDocument/2006/relationships/hyperlink" Target="https://uexpert.ru/usability-testing/" TargetMode="External"/><Relationship Id="rId9" Type="http://schemas.openxmlformats.org/officeDocument/2006/relationships/hyperlink" Target="https://uexpert.ru/projecting/" TargetMode="External"/><Relationship Id="rId5" Type="http://schemas.openxmlformats.org/officeDocument/2006/relationships/hyperlink" Target="https://uexpert.ru/sbor-trebovanij/" TargetMode="External"/><Relationship Id="rId6" Type="http://schemas.openxmlformats.org/officeDocument/2006/relationships/hyperlink" Target="https://uexpert.ru/conception/" TargetMode="External"/><Relationship Id="rId7" Type="http://schemas.openxmlformats.org/officeDocument/2006/relationships/hyperlink" Target="https://uexpert.ru/card-sorting/" TargetMode="External"/><Relationship Id="rId8" Type="http://schemas.openxmlformats.org/officeDocument/2006/relationships/hyperlink" Target="https://uexpert.ru/ab-tests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8.png"/><Relationship Id="rId7" Type="http://schemas.openxmlformats.org/officeDocument/2006/relationships/image" Target="../media/image5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5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png"/><Relationship Id="rId4" Type="http://schemas.openxmlformats.org/officeDocument/2006/relationships/image" Target="../media/image72.png"/><Relationship Id="rId5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5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9.jpg"/><Relationship Id="rId4" Type="http://schemas.openxmlformats.org/officeDocument/2006/relationships/image" Target="../media/image5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9.jpg"/><Relationship Id="rId4" Type="http://schemas.openxmlformats.org/officeDocument/2006/relationships/image" Target="../media/image70.png"/><Relationship Id="rId5" Type="http://schemas.openxmlformats.org/officeDocument/2006/relationships/hyperlink" Target="https://uexpert.ru/chego-hotyat-klienty-ot-sajta-kliniki/" TargetMode="External"/><Relationship Id="rId6" Type="http://schemas.openxmlformats.org/officeDocument/2006/relationships/image" Target="../media/image5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.jpg"/></Relationships>
</file>

<file path=ppt/slides/_rels/slide5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hyperlink" Target="https://dobromed.ru/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2.png"/><Relationship Id="rId4" Type="http://schemas.openxmlformats.org/officeDocument/2006/relationships/hyperlink" Target="https://www.smclinic.ru/" TargetMode="External"/><Relationship Id="rId9" Type="http://schemas.openxmlformats.org/officeDocument/2006/relationships/hyperlink" Target="https://klinikabudzdorov.ru/" TargetMode="External"/><Relationship Id="rId5" Type="http://schemas.openxmlformats.org/officeDocument/2006/relationships/hyperlink" Target="https://medsi.ru/" TargetMode="External"/><Relationship Id="rId6" Type="http://schemas.openxmlformats.org/officeDocument/2006/relationships/hyperlink" Target="https://www.medicina.ru/" TargetMode="External"/><Relationship Id="rId7" Type="http://schemas.openxmlformats.org/officeDocument/2006/relationships/hyperlink" Target="https://www.klinikasoyuz.ru/" TargetMode="External"/><Relationship Id="rId8" Type="http://schemas.openxmlformats.org/officeDocument/2006/relationships/hyperlink" Target="https://www.atlasclinic.ru/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0.png"/><Relationship Id="rId4" Type="http://schemas.openxmlformats.org/officeDocument/2006/relationships/image" Target="../media/image5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3.png"/><Relationship Id="rId4" Type="http://schemas.openxmlformats.org/officeDocument/2006/relationships/image" Target="../media/image5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png"/><Relationship Id="rId4" Type="http://schemas.openxmlformats.org/officeDocument/2006/relationships/image" Target="../media/image5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3.png"/><Relationship Id="rId4" Type="http://schemas.openxmlformats.org/officeDocument/2006/relationships/image" Target="../media/image5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8.png"/><Relationship Id="rId4" Type="http://schemas.openxmlformats.org/officeDocument/2006/relationships/image" Target="../media/image5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6.png"/><Relationship Id="rId4" Type="http://schemas.openxmlformats.org/officeDocument/2006/relationships/image" Target="../media/image5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png"/><Relationship Id="rId4" Type="http://schemas.openxmlformats.org/officeDocument/2006/relationships/image" Target="../media/image70.png"/><Relationship Id="rId5" Type="http://schemas.openxmlformats.org/officeDocument/2006/relationships/hyperlink" Target="https://uexpert.ru/chego-hotyat-klienty-ot-sajta-kliniki/" TargetMode="External"/><Relationship Id="rId6" Type="http://schemas.openxmlformats.org/officeDocument/2006/relationships/image" Target="../media/image5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hyperlink" Target="https://uexpert.ru/sbor-trebovanij/" TargetMode="External"/><Relationship Id="rId6" Type="http://schemas.openxmlformats.org/officeDocument/2006/relationships/hyperlink" Target="https://uexpert.ru/expertiza-usability/" TargetMode="External"/><Relationship Id="rId7" Type="http://schemas.openxmlformats.org/officeDocument/2006/relationships/hyperlink" Target="https://uexpert.ru/usability-testing/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uexpert.ru/chego-hotyat-klienty-ot-sajta-kliniki/" TargetMode="External"/><Relationship Id="rId4" Type="http://schemas.openxmlformats.org/officeDocument/2006/relationships/image" Target="../media/image7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1.png"/><Relationship Id="rId4" Type="http://schemas.openxmlformats.org/officeDocument/2006/relationships/hyperlink" Target="mailto:welcome@uexpert.ru" TargetMode="External"/><Relationship Id="rId9" Type="http://schemas.openxmlformats.org/officeDocument/2006/relationships/image" Target="../media/image70.png"/><Relationship Id="rId5" Type="http://schemas.openxmlformats.org/officeDocument/2006/relationships/image" Target="../media/image79.png"/><Relationship Id="rId6" Type="http://schemas.openxmlformats.org/officeDocument/2006/relationships/image" Target="../media/image90.png"/><Relationship Id="rId7" Type="http://schemas.openxmlformats.org/officeDocument/2006/relationships/image" Target="../media/image8.jpg"/><Relationship Id="rId8" Type="http://schemas.openxmlformats.org/officeDocument/2006/relationships/image" Target="../media/image8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738" y="496900"/>
            <a:ext cx="6548119" cy="26940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33"/>
          <p:cNvGrpSpPr/>
          <p:nvPr/>
        </p:nvGrpSpPr>
        <p:grpSpPr>
          <a:xfrm>
            <a:off x="314989" y="2998883"/>
            <a:ext cx="4289910" cy="2051567"/>
            <a:chOff x="7060414" y="2347158"/>
            <a:chExt cx="4289910" cy="2051567"/>
          </a:xfrm>
        </p:grpSpPr>
        <p:sp>
          <p:nvSpPr>
            <p:cNvPr id="164" name="Google Shape;164;p33"/>
            <p:cNvSpPr/>
            <p:nvPr/>
          </p:nvSpPr>
          <p:spPr>
            <a:xfrm>
              <a:off x="7060414" y="2347158"/>
              <a:ext cx="1375500" cy="13755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3"/>
            <p:cNvSpPr txBox="1"/>
            <p:nvPr/>
          </p:nvSpPr>
          <p:spPr>
            <a:xfrm>
              <a:off x="7131124" y="3718025"/>
              <a:ext cx="4219200" cy="680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25" lIns="45725" spcFirstLastPara="1" rIns="45725" wrap="square" tIns="45725">
              <a:noAutofit/>
            </a:bodyPr>
            <a:lstStyle/>
            <a:p>
              <a:pPr indent="0" lvl="0" marL="12700" marR="520700" rtl="0" algn="l">
                <a:lnSpc>
                  <a:spcPct val="1125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E7782A"/>
                  </a:solidFill>
                </a:rPr>
                <a:t>Кузнецов Артем Викторович</a:t>
              </a:r>
              <a:r>
                <a:rPr b="1" lang="ru" sz="1100">
                  <a:solidFill>
                    <a:srgbClr val="E7782A"/>
                  </a:solidFill>
                </a:rPr>
                <a:t>  </a:t>
              </a:r>
              <a:br>
                <a:rPr b="1" lang="ru" sz="1100">
                  <a:solidFill>
                    <a:srgbClr val="E7782A"/>
                  </a:solidFill>
                </a:rPr>
              </a:br>
              <a:r>
                <a:rPr lang="ru" sz="1100">
                  <a:solidFill>
                    <a:srgbClr val="FFFFFF"/>
                  </a:solidFill>
                </a:rPr>
                <a:t>Основатель и директор компании «Ю-эксперт»</a:t>
              </a:r>
              <a:endParaRPr sz="1100">
                <a:solidFill>
                  <a:srgbClr val="FFFFFF"/>
                </a:solidFill>
              </a:endParaRPr>
            </a:p>
            <a:p>
              <a:pPr indent="0" lvl="0" marL="12700" marR="520700" rtl="0" algn="l">
                <a:lnSpc>
                  <a:spcPct val="1125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FFFFFF"/>
                  </a:solidFill>
                </a:rPr>
                <a:t>www.uexpert.ru </a:t>
              </a:r>
              <a:endParaRPr sz="1100">
                <a:solidFill>
                  <a:srgbClr val="FFFFFF"/>
                </a:solidFill>
              </a:endParaRPr>
            </a:p>
          </p:txBody>
        </p:sp>
        <p:pic>
          <p:nvPicPr>
            <p:cNvPr id="166" name="Google Shape;16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27013" y="2413757"/>
              <a:ext cx="1242300" cy="1242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33"/>
          <p:cNvSpPr txBox="1"/>
          <p:nvPr/>
        </p:nvSpPr>
        <p:spPr>
          <a:xfrm>
            <a:off x="1741575" y="3301175"/>
            <a:ext cx="6541800" cy="57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640000" dist="381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FF"/>
                </a:solidFill>
              </a:rPr>
              <a:t>“</a:t>
            </a:r>
            <a:r>
              <a:rPr b="1" lang="ru" sz="2400">
                <a:solidFill>
                  <a:srgbClr val="FFFFFF"/>
                </a:solidFill>
              </a:rPr>
              <a:t>Как сделать сайт и софт для клиники, который будет продавать себя сам</a:t>
            </a:r>
            <a:r>
              <a:rPr b="1" lang="ru" sz="2400">
                <a:solidFill>
                  <a:srgbClr val="FFFFFF"/>
                </a:solidFill>
              </a:rPr>
              <a:t>” 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925" y="21450"/>
            <a:ext cx="1245022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/>
          <p:nvPr/>
        </p:nvSpPr>
        <p:spPr>
          <a:xfrm>
            <a:off x="348350" y="2243550"/>
            <a:ext cx="2688000" cy="3282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2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А должно быть...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2"/>
          <p:cNvSpPr txBox="1"/>
          <p:nvPr>
            <p:ph idx="4294967295" type="body"/>
          </p:nvPr>
        </p:nvSpPr>
        <p:spPr>
          <a:xfrm>
            <a:off x="315000" y="1685875"/>
            <a:ext cx="5463900" cy="13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</a:rPr>
              <a:t>Ваш сайт должен вести себя как лучший сотрудник вашей компании, который общается с клиентами, </a:t>
            </a:r>
            <a:br>
              <a:rPr lang="ru" sz="2400">
                <a:solidFill>
                  <a:srgbClr val="FFFFFF"/>
                </a:solidFill>
              </a:rPr>
            </a:br>
            <a:r>
              <a:rPr lang="ru" sz="2400">
                <a:solidFill>
                  <a:srgbClr val="FFFFFF"/>
                </a:solidFill>
              </a:rPr>
              <a:t>если он так себя не ведёт – увольте его!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5778900" y="1054460"/>
            <a:ext cx="3060300" cy="303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3">
            <a:alphaModFix/>
          </a:blip>
          <a:srcRect b="6674" l="8015" r="8049" t="6080"/>
          <a:stretch/>
        </p:blipFill>
        <p:spPr>
          <a:xfrm>
            <a:off x="6024025" y="1238800"/>
            <a:ext cx="2568725" cy="26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3"/>
          <p:cNvPicPr preferRelativeResize="0"/>
          <p:nvPr/>
        </p:nvPicPr>
        <p:blipFill rotWithShape="1">
          <a:blip r:embed="rId3">
            <a:alphaModFix amt="27000"/>
          </a:blip>
          <a:srcRect b="0" l="0" r="27060" t="0"/>
          <a:stretch/>
        </p:blipFill>
        <p:spPr>
          <a:xfrm>
            <a:off x="1752819" y="1093116"/>
            <a:ext cx="4435677" cy="40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3">
            <a:alphaModFix/>
          </a:blip>
          <a:srcRect b="5055" l="3949" r="31309" t="4175"/>
          <a:stretch/>
        </p:blipFill>
        <p:spPr>
          <a:xfrm>
            <a:off x="1992719" y="1262116"/>
            <a:ext cx="3937000" cy="36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3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Не хватало юзабелиста!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43"/>
          <p:cNvGrpSpPr/>
          <p:nvPr/>
        </p:nvGrpSpPr>
        <p:grpSpPr>
          <a:xfrm>
            <a:off x="1215000" y="803225"/>
            <a:ext cx="6299200" cy="4340275"/>
            <a:chOff x="1215000" y="803225"/>
            <a:chExt cx="6299200" cy="4340275"/>
          </a:xfrm>
        </p:grpSpPr>
        <p:pic>
          <p:nvPicPr>
            <p:cNvPr id="284" name="Google Shape;284;p43"/>
            <p:cNvPicPr preferRelativeResize="0"/>
            <p:nvPr/>
          </p:nvPicPr>
          <p:blipFill rotWithShape="1">
            <a:blip r:embed="rId3">
              <a:alphaModFix amt="27000"/>
            </a:blip>
            <a:srcRect b="0" l="0" r="5329" t="0"/>
            <a:stretch/>
          </p:blipFill>
          <p:spPr>
            <a:xfrm>
              <a:off x="1756850" y="1093925"/>
              <a:ext cx="5757350" cy="404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43"/>
            <p:cNvPicPr preferRelativeResize="0"/>
            <p:nvPr/>
          </p:nvPicPr>
          <p:blipFill rotWithShape="1">
            <a:blip r:embed="rId3">
              <a:alphaModFix/>
            </a:blip>
            <a:srcRect b="5055" l="3948" r="9844" t="4175"/>
            <a:stretch/>
          </p:blipFill>
          <p:spPr>
            <a:xfrm>
              <a:off x="1996750" y="1262925"/>
              <a:ext cx="5242275" cy="367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43"/>
            <p:cNvSpPr/>
            <p:nvPr/>
          </p:nvSpPr>
          <p:spPr>
            <a:xfrm>
              <a:off x="1215000" y="1697550"/>
              <a:ext cx="1267200" cy="304200"/>
            </a:xfrm>
            <a:prstGeom prst="wedgeRectCallout">
              <a:avLst>
                <a:gd fmla="val 40166" name="adj1"/>
                <a:gd fmla="val 90101" name="adj2"/>
              </a:avLst>
            </a:prstGeom>
            <a:solidFill>
              <a:srgbClr val="E7772A"/>
            </a:solidFill>
            <a:ln>
              <a:noFill/>
            </a:ln>
            <a:effectLst>
              <a:outerShdw blurRad="114300" rotWithShape="0" algn="bl" dir="2700000" dist="57150">
                <a:srgbClr val="000000">
                  <a:alpha val="40000"/>
                </a:srgbClr>
              </a:outerShdw>
            </a:effectLst>
          </p:spPr>
          <p:txBody>
            <a:bodyPr anchorCtr="0" anchor="ctr" bIns="72000" lIns="72000" spcFirstLastPara="1" rIns="0" wrap="square" tIns="72000">
              <a:noAutofit/>
            </a:bodyPr>
            <a:lstStyle/>
            <a:p>
              <a:pPr indent="0" lvl="0" marL="0" marR="120666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Владелец</a:t>
              </a:r>
              <a:endParaRPr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3458650" y="803225"/>
              <a:ext cx="1267200" cy="304200"/>
            </a:xfrm>
            <a:prstGeom prst="wedgeRectCallout">
              <a:avLst>
                <a:gd fmla="val -13920" name="adj1"/>
                <a:gd fmla="val 91839" name="adj2"/>
              </a:avLst>
            </a:prstGeom>
            <a:solidFill>
              <a:srgbClr val="E7772A"/>
            </a:solidFill>
            <a:ln>
              <a:noFill/>
            </a:ln>
            <a:effectLst>
              <a:outerShdw blurRad="114300" rotWithShape="0" algn="bl" dir="2700000" dist="57150">
                <a:srgbClr val="000000">
                  <a:alpha val="40000"/>
                </a:srgbClr>
              </a:outerShdw>
            </a:effectLst>
          </p:spPr>
          <p:txBody>
            <a:bodyPr anchorCtr="0" anchor="ctr" bIns="72000" lIns="72000" spcFirstLastPara="1" rIns="0" wrap="square" tIns="72000">
              <a:noAutofit/>
            </a:bodyPr>
            <a:lstStyle/>
            <a:p>
              <a:pPr indent="0" lvl="0" marL="0" marR="120666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SEO-шник</a:t>
              </a:r>
              <a:endParaRPr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1761075" y="2896075"/>
              <a:ext cx="1267200" cy="304200"/>
            </a:xfrm>
            <a:prstGeom prst="wedgeRectCallout">
              <a:avLst>
                <a:gd fmla="val 76503" name="adj1"/>
                <a:gd fmla="val -37171" name="adj2"/>
              </a:avLst>
            </a:prstGeom>
            <a:solidFill>
              <a:srgbClr val="E7772A"/>
            </a:solidFill>
            <a:ln>
              <a:noFill/>
            </a:ln>
            <a:effectLst>
              <a:outerShdw blurRad="114300" rotWithShape="0" algn="bl" dir="2700000" dist="57150">
                <a:srgbClr val="000000">
                  <a:alpha val="40000"/>
                </a:srgbClr>
              </a:outerShdw>
            </a:effectLst>
          </p:spPr>
          <p:txBody>
            <a:bodyPr anchorCtr="0" anchor="ctr" bIns="72000" lIns="72000" spcFirstLastPara="1" rIns="0" wrap="square" tIns="72000">
              <a:noAutofit/>
            </a:bodyPr>
            <a:lstStyle/>
            <a:p>
              <a:pPr indent="0" lvl="0" marL="0" marR="120666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Маркетолог</a:t>
              </a:r>
              <a:endParaRPr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4513125" y="3367400"/>
              <a:ext cx="1267200" cy="304200"/>
            </a:xfrm>
            <a:prstGeom prst="wedgeRectCallout">
              <a:avLst>
                <a:gd fmla="val -66844" name="adj1"/>
                <a:gd fmla="val -3780" name="adj2"/>
              </a:avLst>
            </a:prstGeom>
            <a:solidFill>
              <a:srgbClr val="E7772A"/>
            </a:solidFill>
            <a:ln>
              <a:noFill/>
            </a:ln>
            <a:effectLst>
              <a:outerShdw blurRad="114300" rotWithShape="0" algn="bl" dir="2700000" dist="57150">
                <a:srgbClr val="000000">
                  <a:alpha val="40000"/>
                </a:srgbClr>
              </a:outerShdw>
            </a:effectLst>
          </p:spPr>
          <p:txBody>
            <a:bodyPr anchorCtr="0" anchor="ctr" bIns="72000" lIns="72000" spcFirstLastPara="1" rIns="0" wrap="square" tIns="72000">
              <a:noAutofit/>
            </a:bodyPr>
            <a:lstStyle/>
            <a:p>
              <a:pPr indent="0" lvl="0" marL="0" marR="120666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IT-шник</a:t>
              </a:r>
              <a:endParaRPr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6062525" y="2038125"/>
              <a:ext cx="1267200" cy="304200"/>
            </a:xfrm>
            <a:prstGeom prst="wedgeRectCallout">
              <a:avLst>
                <a:gd fmla="val -66844" name="adj1"/>
                <a:gd fmla="val -3780" name="adj2"/>
              </a:avLst>
            </a:prstGeom>
            <a:solidFill>
              <a:srgbClr val="E7772A"/>
            </a:solidFill>
            <a:ln>
              <a:noFill/>
            </a:ln>
            <a:effectLst>
              <a:outerShdw blurRad="114300" rotWithShape="0" algn="bl" dir="2700000" dist="57150">
                <a:srgbClr val="000000">
                  <a:alpha val="40000"/>
                </a:srgbClr>
              </a:outerShdw>
            </a:effectLst>
          </p:spPr>
          <p:txBody>
            <a:bodyPr anchorCtr="0" anchor="ctr" bIns="72000" lIns="72000" spcFirstLastPara="1" rIns="0" wrap="square" tIns="72000">
              <a:noAutofit/>
            </a:bodyPr>
            <a:lstStyle/>
            <a:p>
              <a:pPr indent="0" lvl="0" marL="0" marR="120666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Еще кто-то...</a:t>
              </a:r>
              <a:endParaRPr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291" name="Google Shape;291;p43"/>
          <p:cNvSpPr/>
          <p:nvPr/>
        </p:nvSpPr>
        <p:spPr>
          <a:xfrm>
            <a:off x="7407325" y="2853750"/>
            <a:ext cx="1267200" cy="304200"/>
          </a:xfrm>
          <a:prstGeom prst="wedgeRectCallout">
            <a:avLst>
              <a:gd fmla="val -66844" name="adj1"/>
              <a:gd fmla="val -3780" name="adj2"/>
            </a:avLst>
          </a:prstGeom>
          <a:solidFill>
            <a:srgbClr val="6E2E87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Юзабелист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2" name="Google Shape;292;p43"/>
          <p:cNvSpPr txBox="1"/>
          <p:nvPr/>
        </p:nvSpPr>
        <p:spPr>
          <a:xfrm>
            <a:off x="7630575" y="3381150"/>
            <a:ext cx="140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Адвокат пользователя.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293" name="Google Shape;293;p43"/>
          <p:cNvSpPr txBox="1"/>
          <p:nvPr/>
        </p:nvSpPr>
        <p:spPr>
          <a:xfrm>
            <a:off x="185625" y="3381150"/>
            <a:ext cx="140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Юзабилити – простота и удобство использования, эффективность сайта для бизнеса и для клиентов.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2622950" y="569813"/>
            <a:ext cx="3213404" cy="227638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4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Как создаются успешные сайты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4">
            <a:alphaModFix amt="24000"/>
          </a:blip>
          <a:srcRect b="53066" l="0" r="0" t="7645"/>
          <a:stretch/>
        </p:blipFill>
        <p:spPr>
          <a:xfrm>
            <a:off x="317100" y="3092400"/>
            <a:ext cx="8511901" cy="194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4">
            <a:alphaModFix/>
          </a:blip>
          <a:srcRect b="56729" l="2615" r="1918" t="11521"/>
          <a:stretch/>
        </p:blipFill>
        <p:spPr>
          <a:xfrm>
            <a:off x="540450" y="3284475"/>
            <a:ext cx="8125176" cy="157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/>
          <p:nvPr/>
        </p:nvSpPr>
        <p:spPr>
          <a:xfrm>
            <a:off x="1161975" y="2537400"/>
            <a:ext cx="953400" cy="525900"/>
          </a:xfrm>
          <a:prstGeom prst="wedgeRectCallout">
            <a:avLst>
              <a:gd fmla="val 84353" name="adj1"/>
              <a:gd fmla="val 118159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Интервью бизнеса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3" name="Google Shape;303;p44"/>
          <p:cNvSpPr/>
          <p:nvPr/>
        </p:nvSpPr>
        <p:spPr>
          <a:xfrm>
            <a:off x="2322200" y="2537400"/>
            <a:ext cx="1412100" cy="525900"/>
          </a:xfrm>
          <a:prstGeom prst="wedgeRectCallout">
            <a:avLst>
              <a:gd fmla="val 5265" name="adj1"/>
              <a:gd fmla="val 120118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Пользовательское исследование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4" name="Google Shape;304;p44"/>
          <p:cNvSpPr/>
          <p:nvPr/>
        </p:nvSpPr>
        <p:spPr>
          <a:xfrm>
            <a:off x="5222025" y="2537400"/>
            <a:ext cx="953400" cy="525900"/>
          </a:xfrm>
          <a:prstGeom prst="wedgeRectCallout">
            <a:avLst>
              <a:gd fmla="val -43245" name="adj1"/>
              <a:gd fmla="val 128309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Разработка сценариев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5" name="Google Shape;305;p44"/>
          <p:cNvSpPr/>
          <p:nvPr/>
        </p:nvSpPr>
        <p:spPr>
          <a:xfrm>
            <a:off x="4047600" y="2537400"/>
            <a:ext cx="1013400" cy="525900"/>
          </a:xfrm>
          <a:prstGeom prst="wedgeRectCallout">
            <a:avLst>
              <a:gd fmla="val 52247" name="adj1"/>
              <a:gd fmla="val 125651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Синтез персонажей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6" name="Google Shape;306;p44"/>
          <p:cNvSpPr/>
          <p:nvPr/>
        </p:nvSpPr>
        <p:spPr>
          <a:xfrm>
            <a:off x="6343575" y="2548900"/>
            <a:ext cx="953400" cy="525900"/>
          </a:xfrm>
          <a:prstGeom prst="wedgeRectCallout">
            <a:avLst>
              <a:gd fmla="val -43245" name="adj1"/>
              <a:gd fmla="val 128309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Разработка макета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7" name="Google Shape;307;p44"/>
          <p:cNvSpPr/>
          <p:nvPr/>
        </p:nvSpPr>
        <p:spPr>
          <a:xfrm>
            <a:off x="7489550" y="2548900"/>
            <a:ext cx="953400" cy="525900"/>
          </a:xfrm>
          <a:prstGeom prst="wedgeRectCallout">
            <a:avLst>
              <a:gd fmla="val -43245" name="adj1"/>
              <a:gd fmla="val 128309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Разработка дизайна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Процесс проектирования</a:t>
            </a:r>
            <a:endParaRPr/>
          </a:p>
        </p:txBody>
      </p:sp>
      <p:sp>
        <p:nvSpPr>
          <p:cNvPr id="313" name="Google Shape;313;p45"/>
          <p:cNvSpPr txBox="1"/>
          <p:nvPr/>
        </p:nvSpPr>
        <p:spPr>
          <a:xfrm>
            <a:off x="4756638" y="4257125"/>
            <a:ext cx="39390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От идеи до готового к верстке макета обычно уходит 2–2,5 месяца. Давайте посмотрим почему...</a:t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688" y="939663"/>
            <a:ext cx="8535300" cy="295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5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5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5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5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/>
          <p:nvPr>
            <p:ph type="title"/>
          </p:nvPr>
        </p:nvSpPr>
        <p:spPr>
          <a:xfrm>
            <a:off x="235500" y="216425"/>
            <a:ext cx="702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Этап 1. Исследование и концепция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29" name="Google Shape;329;p46"/>
          <p:cNvSpPr txBox="1"/>
          <p:nvPr>
            <p:ph type="title"/>
          </p:nvPr>
        </p:nvSpPr>
        <p:spPr>
          <a:xfrm>
            <a:off x="549825" y="806975"/>
            <a:ext cx="755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1. Внутрикорпоративное исследование </a:t>
            </a:r>
            <a:r>
              <a:rPr b="0" lang="ru" sz="2400">
                <a:solidFill>
                  <a:srgbClr val="999999"/>
                </a:solidFill>
              </a:rPr>
              <a:t>~1 нед.</a:t>
            </a:r>
            <a:endParaRPr b="0" sz="2400">
              <a:solidFill>
                <a:srgbClr val="999999"/>
              </a:solidFill>
            </a:endParaRPr>
          </a:p>
        </p:txBody>
      </p:sp>
      <p:sp>
        <p:nvSpPr>
          <p:cNvPr id="330" name="Google Shape;330;p46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6"/>
          <p:cNvSpPr txBox="1"/>
          <p:nvPr>
            <p:ph idx="4294967295" type="body"/>
          </p:nvPr>
        </p:nvSpPr>
        <p:spPr>
          <a:xfrm>
            <a:off x="2836413" y="1419175"/>
            <a:ext cx="62625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Интервью с ключевыми сотрудниками вашей компании</a:t>
            </a:r>
            <a:r>
              <a:rPr lang="ru">
                <a:solidFill>
                  <a:srgbClr val="000000"/>
                </a:solidFill>
              </a:rPr>
              <a:t> для выявления основных свойств сайта: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160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бизнес-цели,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целевая аудитория,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технические возможности и ограничения,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основные варианты использования и др.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32" name="Google Shape;3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75" y="1419175"/>
            <a:ext cx="2495552" cy="249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6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6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6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6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/>
          <p:nvPr>
            <p:ph type="title"/>
          </p:nvPr>
        </p:nvSpPr>
        <p:spPr>
          <a:xfrm>
            <a:off x="235500" y="216425"/>
            <a:ext cx="70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Этап 1. Исследование и концепция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47" name="Google Shape;347;p47"/>
          <p:cNvSpPr txBox="1"/>
          <p:nvPr>
            <p:ph type="title"/>
          </p:nvPr>
        </p:nvSpPr>
        <p:spPr>
          <a:xfrm>
            <a:off x="549825" y="80697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1. Внутрикорпоративное исследование</a:t>
            </a:r>
            <a:endParaRPr sz="2400"/>
          </a:p>
        </p:txBody>
      </p:sp>
      <p:sp>
        <p:nvSpPr>
          <p:cNvPr id="348" name="Google Shape;348;p47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7"/>
          <p:cNvSpPr txBox="1"/>
          <p:nvPr>
            <p:ph idx="4294967295" type="body"/>
          </p:nvPr>
        </p:nvSpPr>
        <p:spPr>
          <a:xfrm>
            <a:off x="578400" y="1419175"/>
            <a:ext cx="8520600" cy="20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Выясняем идею и цели проекта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Выясняем какие есть возможности (технологии, использование библиотек и пр.)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Выясняем какие есть ограничения (технические, временные и др.)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Погружаемся в предметную область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Узнаём кто потенциальные пользователи сайта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75" y="1419175"/>
            <a:ext cx="2495552" cy="249555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8"/>
          <p:cNvSpPr txBox="1"/>
          <p:nvPr>
            <p:ph type="title"/>
          </p:nvPr>
        </p:nvSpPr>
        <p:spPr>
          <a:xfrm>
            <a:off x="235500" y="216425"/>
            <a:ext cx="717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Этап 1. Исследование и концепция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56" name="Google Shape;356;p48"/>
          <p:cNvSpPr txBox="1"/>
          <p:nvPr>
            <p:ph type="title"/>
          </p:nvPr>
        </p:nvSpPr>
        <p:spPr>
          <a:xfrm>
            <a:off x="549825" y="806975"/>
            <a:ext cx="819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2. Сбор пользовательских требований </a:t>
            </a:r>
            <a:r>
              <a:rPr b="0" lang="ru" sz="2400">
                <a:solidFill>
                  <a:srgbClr val="999999"/>
                </a:solidFill>
              </a:rPr>
              <a:t>~2 нед.</a:t>
            </a:r>
            <a:endParaRPr sz="2400">
              <a:solidFill>
                <a:srgbClr val="999999"/>
              </a:solidFill>
            </a:endParaRPr>
          </a:p>
        </p:txBody>
      </p:sp>
      <p:sp>
        <p:nvSpPr>
          <p:cNvPr id="357" name="Google Shape;357;p48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8"/>
          <p:cNvSpPr txBox="1"/>
          <p:nvPr>
            <p:ph idx="4294967295" type="body"/>
          </p:nvPr>
        </p:nvSpPr>
        <p:spPr>
          <a:xfrm>
            <a:off x="2828925" y="1419175"/>
            <a:ext cx="61341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Для получения информации о целевой аудитории нужно проводить исследования с привлечением реальных пользователей </a:t>
            </a:r>
            <a:r>
              <a:rPr lang="ru">
                <a:solidFill>
                  <a:srgbClr val="000000"/>
                </a:solidFill>
              </a:rPr>
              <a:t>— представителей вашей целевой аудитории в форме интервью, анкетирования, фокус-групп и др. Также нужно анализировать статистику, записи посещения (веб-визор) и другую доступную информацию.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59" name="Google Shape;359;p48"/>
          <p:cNvSpPr txBox="1"/>
          <p:nvPr/>
        </p:nvSpPr>
        <p:spPr>
          <a:xfrm>
            <a:off x="2871374" y="3733825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https://uexpert.ru/sbor-trebovanij/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  <p:pic>
        <p:nvPicPr>
          <p:cNvPr id="360" name="Google Shape;36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8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8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8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8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/>
          <p:nvPr>
            <p:ph type="title"/>
          </p:nvPr>
        </p:nvSpPr>
        <p:spPr>
          <a:xfrm>
            <a:off x="235500" y="216425"/>
            <a:ext cx="741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Этап 1. Исследование и концепция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74" name="Google Shape;374;p49"/>
          <p:cNvSpPr txBox="1"/>
          <p:nvPr>
            <p:ph type="title"/>
          </p:nvPr>
        </p:nvSpPr>
        <p:spPr>
          <a:xfrm>
            <a:off x="549825" y="80697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2. Сбор пользовательских требований</a:t>
            </a:r>
            <a:endParaRPr sz="2400"/>
          </a:p>
        </p:txBody>
      </p:sp>
      <p:sp>
        <p:nvSpPr>
          <p:cNvPr id="375" name="Google Shape;375;p49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9"/>
          <p:cNvSpPr txBox="1"/>
          <p:nvPr>
            <p:ph idx="4294967295" type="body"/>
          </p:nvPr>
        </p:nvSpPr>
        <p:spPr>
          <a:xfrm>
            <a:off x="578400" y="1419175"/>
            <a:ext cx="85206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Проверяем гипотезы о характеристиках и об особенностях поведения пользователей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Выясняем цели и задачи пользователей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Выясняем контекст использования сайта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Обнаруживаем реальные факты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словарь терминов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Проводим конкурентный анализ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76" y="1419176"/>
            <a:ext cx="2495552" cy="249555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/>
          <p:nvPr>
            <p:ph type="title"/>
          </p:nvPr>
        </p:nvSpPr>
        <p:spPr>
          <a:xfrm>
            <a:off x="235500" y="216425"/>
            <a:ext cx="725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Этап 1. Исследование и концепция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3" name="Google Shape;383;p50"/>
          <p:cNvSpPr txBox="1"/>
          <p:nvPr>
            <p:ph type="title"/>
          </p:nvPr>
        </p:nvSpPr>
        <p:spPr>
          <a:xfrm>
            <a:off x="549825" y="80697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3. Разработка концепции </a:t>
            </a:r>
            <a:r>
              <a:rPr b="0" lang="ru" sz="2400">
                <a:solidFill>
                  <a:srgbClr val="999999"/>
                </a:solidFill>
              </a:rPr>
              <a:t>~2 нед.</a:t>
            </a:r>
            <a:endParaRPr sz="2400">
              <a:solidFill>
                <a:srgbClr val="999999"/>
              </a:solidFill>
            </a:endParaRPr>
          </a:p>
        </p:txBody>
      </p:sp>
      <p:sp>
        <p:nvSpPr>
          <p:cNvPr id="384" name="Google Shape;384;p50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0"/>
          <p:cNvSpPr txBox="1"/>
          <p:nvPr>
            <p:ph idx="4294967295" type="body"/>
          </p:nvPr>
        </p:nvSpPr>
        <p:spPr>
          <a:xfrm>
            <a:off x="2828925" y="1419175"/>
            <a:ext cx="61341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>Разработка концепции состоит из </a:t>
            </a:r>
            <a:r>
              <a:rPr b="1" lang="ru">
                <a:solidFill>
                  <a:srgbClr val="000000"/>
                </a:solidFill>
              </a:rPr>
              <a:t>обоснованного сегментирования </a:t>
            </a:r>
            <a:r>
              <a:rPr lang="ru">
                <a:solidFill>
                  <a:srgbClr val="000000"/>
                </a:solidFill>
              </a:rPr>
              <a:t>целевой аудитории по результатам проведенных пользовательских исследований и </a:t>
            </a:r>
            <a:r>
              <a:rPr b="1" lang="ru">
                <a:solidFill>
                  <a:srgbClr val="000000"/>
                </a:solidFill>
              </a:rPr>
              <a:t>создания перечня сценариев</a:t>
            </a:r>
            <a:r>
              <a:rPr lang="ru">
                <a:solidFill>
                  <a:srgbClr val="000000"/>
                </a:solidFill>
              </a:rPr>
              <a:t> взаимодействия пользователей с сайтом, которые соответствуют их идеальным представлениям. 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86" name="Google Shape;386;p50"/>
          <p:cNvSpPr txBox="1"/>
          <p:nvPr/>
        </p:nvSpPr>
        <p:spPr>
          <a:xfrm>
            <a:off x="2880825" y="3461400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https://uexpert.ru/conception/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  <p:pic>
        <p:nvPicPr>
          <p:cNvPr id="387" name="Google Shape;38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0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0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0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0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/>
          <p:nvPr>
            <p:ph type="title"/>
          </p:nvPr>
        </p:nvSpPr>
        <p:spPr>
          <a:xfrm>
            <a:off x="235500" y="216425"/>
            <a:ext cx="727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Этап 1. Исследование и концепция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01" name="Google Shape;401;p51"/>
          <p:cNvSpPr txBox="1"/>
          <p:nvPr>
            <p:ph type="title"/>
          </p:nvPr>
        </p:nvSpPr>
        <p:spPr>
          <a:xfrm>
            <a:off x="549825" y="80697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3. Разработка концепции</a:t>
            </a:r>
            <a:endParaRPr sz="2400"/>
          </a:p>
        </p:txBody>
      </p:sp>
      <p:sp>
        <p:nvSpPr>
          <p:cNvPr id="402" name="Google Shape;402;p51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1"/>
          <p:cNvSpPr txBox="1"/>
          <p:nvPr>
            <p:ph idx="4294967295" type="body"/>
          </p:nvPr>
        </p:nvSpPr>
        <p:spPr>
          <a:xfrm>
            <a:off x="578400" y="1419175"/>
            <a:ext cx="85206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Моделируем набор персонажей (синтез персонажей)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набор контекстных сценариев 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модели движения артефактов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Выявляем тенденции развития предметной области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4"/>
          <p:cNvPicPr preferRelativeResize="0"/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-221450"/>
            <a:ext cx="10066202" cy="61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4"/>
          <p:cNvSpPr txBox="1"/>
          <p:nvPr/>
        </p:nvSpPr>
        <p:spPr>
          <a:xfrm>
            <a:off x="384550" y="636600"/>
            <a:ext cx="52161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159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ru" sz="1600">
                <a:solidFill>
                  <a:schemeClr val="lt1"/>
                </a:solidFill>
              </a:rPr>
              <a:t>Какими качествами обладают успешные медицинские цифровые продукты (сайты, мобильные приложения, программы)</a:t>
            </a:r>
            <a:endParaRPr sz="1600">
              <a:solidFill>
                <a:schemeClr val="lt1"/>
              </a:solidFill>
            </a:endParaRPr>
          </a:p>
          <a:p>
            <a:pPr indent="-215900" lvl="0" marL="2286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ru" sz="1600">
                <a:solidFill>
                  <a:schemeClr val="lt1"/>
                </a:solidFill>
              </a:rPr>
              <a:t>Как выглядит процесс создания успешных цифровых продуктов</a:t>
            </a:r>
            <a:endParaRPr sz="1600">
              <a:solidFill>
                <a:schemeClr val="lt1"/>
              </a:solidFill>
            </a:endParaRPr>
          </a:p>
          <a:p>
            <a:pPr indent="-215900" lvl="0" marL="2286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ru" sz="1600">
                <a:solidFill>
                  <a:schemeClr val="lt1"/>
                </a:solidFill>
              </a:rPr>
              <a:t>Методы для определения качества взаимодействия клиентов с цифровым продуктом</a:t>
            </a:r>
            <a:endParaRPr sz="1600">
              <a:solidFill>
                <a:schemeClr val="lt1"/>
              </a:solidFill>
            </a:endParaRPr>
          </a:p>
          <a:p>
            <a:pPr indent="-215900" lvl="0" marL="2286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ru" sz="1600">
                <a:solidFill>
                  <a:schemeClr val="lt1"/>
                </a:solidFill>
              </a:rPr>
              <a:t>Юзабилити-аудит vs юзабилити-тестирование</a:t>
            </a:r>
            <a:endParaRPr sz="1600">
              <a:solidFill>
                <a:schemeClr val="lt1"/>
              </a:solidFill>
            </a:endParaRPr>
          </a:p>
          <a:p>
            <a:pPr indent="-215900" lvl="0" marL="2286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ru" sz="1600">
                <a:solidFill>
                  <a:schemeClr val="lt1"/>
                </a:solidFill>
              </a:rPr>
              <a:t>Опыт пользователя, как основа для создания успешного продукта</a:t>
            </a:r>
            <a:endParaRPr sz="1600">
              <a:solidFill>
                <a:schemeClr val="lt1"/>
              </a:solidFill>
            </a:endParaRPr>
          </a:p>
          <a:p>
            <a:pPr indent="-215900" lvl="0" marL="2286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Lato"/>
              <a:buAutoNum type="arabicPeriod"/>
            </a:pPr>
            <a:r>
              <a:rPr lang="ru" sz="1600">
                <a:solidFill>
                  <a:schemeClr val="lt1"/>
                </a:solidFill>
              </a:rPr>
              <a:t>Ответы на вопросы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75" name="Google Shape;175;p34"/>
          <p:cNvSpPr txBox="1"/>
          <p:nvPr>
            <p:ph type="title"/>
          </p:nvPr>
        </p:nvSpPr>
        <p:spPr>
          <a:xfrm>
            <a:off x="220600" y="14625"/>
            <a:ext cx="531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Темы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 rotWithShape="1">
          <a:blip r:embed="rId4">
            <a:alphaModFix amt="30000"/>
          </a:blip>
          <a:srcRect b="75329" l="4698" r="0" t="6949"/>
          <a:stretch/>
        </p:blipFill>
        <p:spPr>
          <a:xfrm>
            <a:off x="7124625" y="76200"/>
            <a:ext cx="2019375" cy="53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75" y="1490575"/>
            <a:ext cx="2352752" cy="235275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2"/>
          <p:cNvSpPr txBox="1"/>
          <p:nvPr>
            <p:ph type="title"/>
          </p:nvPr>
        </p:nvSpPr>
        <p:spPr>
          <a:xfrm>
            <a:off x="235500" y="21642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Этап 2. Создание макета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10" name="Google Shape;410;p52"/>
          <p:cNvSpPr txBox="1"/>
          <p:nvPr>
            <p:ph type="title"/>
          </p:nvPr>
        </p:nvSpPr>
        <p:spPr>
          <a:xfrm>
            <a:off x="549825" y="806975"/>
            <a:ext cx="827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4. Разработка концептуального макета </a:t>
            </a:r>
            <a:r>
              <a:rPr b="0" lang="ru" sz="2400">
                <a:solidFill>
                  <a:srgbClr val="999999"/>
                </a:solidFill>
              </a:rPr>
              <a:t>~2 нед.</a:t>
            </a:r>
            <a:endParaRPr sz="2400">
              <a:solidFill>
                <a:srgbClr val="999999"/>
              </a:solidFill>
            </a:endParaRPr>
          </a:p>
        </p:txBody>
      </p:sp>
      <p:sp>
        <p:nvSpPr>
          <p:cNvPr id="411" name="Google Shape;411;p52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2"/>
          <p:cNvSpPr txBox="1"/>
          <p:nvPr>
            <p:ph idx="4294967295" type="body"/>
          </p:nvPr>
        </p:nvSpPr>
        <p:spPr>
          <a:xfrm>
            <a:off x="2828925" y="1419175"/>
            <a:ext cx="6134100" cy="32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1600">
                <a:solidFill>
                  <a:srgbClr val="000000"/>
                </a:solidFill>
              </a:rPr>
              <a:t>Проектировщики пользовательского интерфейса изучают концепцию пользовательского интерфейса, анализируют данные пользовательского исследования и на основе этих данных:</a:t>
            </a:r>
            <a:endParaRPr sz="1600">
              <a:solidFill>
                <a:srgbClr val="000000"/>
              </a:solidFill>
            </a:endParaRPr>
          </a:p>
          <a:p>
            <a:pPr indent="-2159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b="1" lang="ru" sz="1600">
                <a:solidFill>
                  <a:srgbClr val="000000"/>
                </a:solidFill>
              </a:rPr>
              <a:t>Разрабатываем структуру </a:t>
            </a:r>
            <a:r>
              <a:rPr lang="ru" sz="1600">
                <a:solidFill>
                  <a:srgbClr val="000000"/>
                </a:solidFill>
              </a:rPr>
              <a:t>интерфейса продукта с делением на экраны и блоки.</a:t>
            </a:r>
            <a:endParaRPr sz="1600">
              <a:solidFill>
                <a:srgbClr val="000000"/>
              </a:solidFill>
            </a:endParaRPr>
          </a:p>
          <a:p>
            <a:pPr indent="-2159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>
                <a:solidFill>
                  <a:srgbClr val="000000"/>
                </a:solidFill>
              </a:rPr>
              <a:t>Создаем концептуальный макет, который включает в себя </a:t>
            </a:r>
            <a:r>
              <a:rPr b="1" lang="ru" sz="1600">
                <a:solidFill>
                  <a:srgbClr val="000000"/>
                </a:solidFill>
              </a:rPr>
              <a:t>схематическое изображение всех экранов и блоков.</a:t>
            </a:r>
            <a:endParaRPr b="1" sz="1600">
              <a:solidFill>
                <a:srgbClr val="000000"/>
              </a:solidFill>
            </a:endParaRPr>
          </a:p>
        </p:txBody>
      </p:sp>
      <p:sp>
        <p:nvSpPr>
          <p:cNvPr id="413" name="Google Shape;413;p52"/>
          <p:cNvSpPr txBox="1"/>
          <p:nvPr/>
        </p:nvSpPr>
        <p:spPr>
          <a:xfrm>
            <a:off x="3113550" y="3788950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https://uexpert.ru/conception/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  <p:pic>
        <p:nvPicPr>
          <p:cNvPr id="414" name="Google Shape;41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2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52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2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52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/>
          <p:nvPr>
            <p:ph type="title"/>
          </p:nvPr>
        </p:nvSpPr>
        <p:spPr>
          <a:xfrm>
            <a:off x="235500" y="21642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Этап 2. Создание макета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28" name="Google Shape;428;p53"/>
          <p:cNvSpPr txBox="1"/>
          <p:nvPr>
            <p:ph type="title"/>
          </p:nvPr>
        </p:nvSpPr>
        <p:spPr>
          <a:xfrm>
            <a:off x="549825" y="80697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4. Разработка концептуального макета</a:t>
            </a:r>
            <a:endParaRPr sz="2400"/>
          </a:p>
        </p:txBody>
      </p:sp>
      <p:sp>
        <p:nvSpPr>
          <p:cNvPr id="429" name="Google Shape;429;p53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3"/>
          <p:cNvSpPr txBox="1"/>
          <p:nvPr>
            <p:ph idx="4294967295" type="body"/>
          </p:nvPr>
        </p:nvSpPr>
        <p:spPr>
          <a:xfrm>
            <a:off x="578400" y="1419175"/>
            <a:ext cx="85206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Определяем базовые элементы структуры интерфейса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Описываем структуру сайта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макет сайта блоками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Проверяем макет проверочными сценариями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75" y="1490575"/>
            <a:ext cx="2352752" cy="235275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4"/>
          <p:cNvSpPr txBox="1"/>
          <p:nvPr>
            <p:ph type="title"/>
          </p:nvPr>
        </p:nvSpPr>
        <p:spPr>
          <a:xfrm>
            <a:off x="235500" y="21642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Этап 2. Создание макета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37" name="Google Shape;437;p54"/>
          <p:cNvSpPr txBox="1"/>
          <p:nvPr>
            <p:ph type="title"/>
          </p:nvPr>
        </p:nvSpPr>
        <p:spPr>
          <a:xfrm>
            <a:off x="549825" y="806975"/>
            <a:ext cx="826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5. Разработка детального макета </a:t>
            </a:r>
            <a:r>
              <a:rPr b="0" lang="ru" sz="2400">
                <a:solidFill>
                  <a:srgbClr val="999999"/>
                </a:solidFill>
              </a:rPr>
              <a:t>~2 нед.</a:t>
            </a:r>
            <a:endParaRPr sz="2400">
              <a:solidFill>
                <a:srgbClr val="999999"/>
              </a:solidFill>
            </a:endParaRPr>
          </a:p>
        </p:txBody>
      </p:sp>
      <p:sp>
        <p:nvSpPr>
          <p:cNvPr id="438" name="Google Shape;438;p54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4"/>
          <p:cNvSpPr txBox="1"/>
          <p:nvPr>
            <p:ph idx="4294967295" type="body"/>
          </p:nvPr>
        </p:nvSpPr>
        <p:spPr>
          <a:xfrm>
            <a:off x="2828925" y="1419175"/>
            <a:ext cx="61341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Графические дизайнеры изучают концептуальный макет, знакомятся с концепцией пользовательского интерфейса и данными пользовательского исследования и на основе этих данных:</a:t>
            </a:r>
            <a:endParaRPr sz="1600">
              <a:solidFill>
                <a:srgbClr val="000000"/>
              </a:solidFill>
            </a:endParaRPr>
          </a:p>
          <a:p>
            <a:pPr indent="-2159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b="1" lang="ru" sz="1600">
                <a:solidFill>
                  <a:srgbClr val="000000"/>
                </a:solidFill>
              </a:rPr>
              <a:t>Разрабатываем визуальный стиль </a:t>
            </a:r>
            <a:endParaRPr b="1" sz="1600">
              <a:solidFill>
                <a:srgbClr val="000000"/>
              </a:solidFill>
            </a:endParaRPr>
          </a:p>
          <a:p>
            <a:pPr indent="-2159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b="1" lang="ru" sz="1600">
                <a:solidFill>
                  <a:srgbClr val="000000"/>
                </a:solidFill>
              </a:rPr>
              <a:t>Разрабатываем всю необходимую пиксельную графику</a:t>
            </a:r>
            <a:r>
              <a:rPr lang="ru" sz="1600">
                <a:solidFill>
                  <a:srgbClr val="000000"/>
                </a:solidFill>
              </a:rPr>
              <a:t>, включая пиктограммы, заставки, фоновые изображения и пр.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40" name="Google Shape;440;p54"/>
          <p:cNvSpPr txBox="1"/>
          <p:nvPr/>
        </p:nvSpPr>
        <p:spPr>
          <a:xfrm>
            <a:off x="3093450" y="3782163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https://uexpert.ru/graph-design/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  <p:pic>
        <p:nvPicPr>
          <p:cNvPr id="441" name="Google Shape;44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4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4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4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4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5"/>
          <p:cNvSpPr txBox="1"/>
          <p:nvPr>
            <p:ph type="title"/>
          </p:nvPr>
        </p:nvSpPr>
        <p:spPr>
          <a:xfrm>
            <a:off x="235500" y="21642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Этап 2. Создание макета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55" name="Google Shape;455;p55"/>
          <p:cNvSpPr txBox="1"/>
          <p:nvPr>
            <p:ph type="title"/>
          </p:nvPr>
        </p:nvSpPr>
        <p:spPr>
          <a:xfrm>
            <a:off x="549825" y="80697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5. Разработка детального макета</a:t>
            </a:r>
            <a:endParaRPr sz="2400"/>
          </a:p>
        </p:txBody>
      </p:sp>
      <p:sp>
        <p:nvSpPr>
          <p:cNvPr id="456" name="Google Shape;456;p55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5"/>
          <p:cNvSpPr txBox="1"/>
          <p:nvPr>
            <p:ph idx="4294967295" type="body"/>
          </p:nvPr>
        </p:nvSpPr>
        <p:spPr>
          <a:xfrm>
            <a:off x="578400" y="1419175"/>
            <a:ext cx="85206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детальные макеты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Используем дизайн-паттерны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Проверяем детальные макеты проверочными сценариями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интерактивный макет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Проводим юзабилити-тестирование макетов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детальное описание интерфейса и взаимодействия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стилевые руководства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75" y="1490575"/>
            <a:ext cx="2352752" cy="235275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6"/>
          <p:cNvSpPr txBox="1"/>
          <p:nvPr>
            <p:ph type="title"/>
          </p:nvPr>
        </p:nvSpPr>
        <p:spPr>
          <a:xfrm>
            <a:off x="235500" y="21642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Этап 3. Авторский надзор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4" name="Google Shape;464;p56"/>
          <p:cNvSpPr txBox="1"/>
          <p:nvPr>
            <p:ph type="title"/>
          </p:nvPr>
        </p:nvSpPr>
        <p:spPr>
          <a:xfrm>
            <a:off x="549825" y="806975"/>
            <a:ext cx="853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6. Сопровождение разработки и поддержка внедрения</a:t>
            </a:r>
            <a:endParaRPr sz="2400"/>
          </a:p>
        </p:txBody>
      </p:sp>
      <p:sp>
        <p:nvSpPr>
          <p:cNvPr id="465" name="Google Shape;465;p56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6"/>
          <p:cNvSpPr txBox="1"/>
          <p:nvPr>
            <p:ph idx="4294967295" type="body"/>
          </p:nvPr>
        </p:nvSpPr>
        <p:spPr>
          <a:xfrm>
            <a:off x="2828925" y="1419175"/>
            <a:ext cx="61341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Проектировщики </a:t>
            </a:r>
            <a:r>
              <a:rPr b="1" lang="ru" sz="1600">
                <a:solidFill>
                  <a:srgbClr val="000000"/>
                </a:solidFill>
              </a:rPr>
              <a:t>проводят серию проверок</a:t>
            </a:r>
            <a:r>
              <a:rPr lang="ru" sz="1600">
                <a:solidFill>
                  <a:srgbClr val="000000"/>
                </a:solidFill>
              </a:rPr>
              <a:t> (обычно 3-4) разрабатываемого продукта и </a:t>
            </a:r>
            <a:r>
              <a:rPr b="1" lang="ru" sz="1600">
                <a:solidFill>
                  <a:srgbClr val="000000"/>
                </a:solidFill>
              </a:rPr>
              <a:t>описывают все обнаруженные несоответствия </a:t>
            </a:r>
            <a:r>
              <a:rPr lang="ru" sz="1600">
                <a:solidFill>
                  <a:srgbClr val="000000"/>
                </a:solidFill>
              </a:rPr>
              <a:t>с макетом и детальным дизайном. Также они </a:t>
            </a:r>
            <a:r>
              <a:rPr b="1" lang="ru" sz="1600">
                <a:solidFill>
                  <a:srgbClr val="000000"/>
                </a:solidFill>
              </a:rPr>
              <a:t>проводят консультации разработчиков</a:t>
            </a:r>
            <a:r>
              <a:rPr lang="ru" sz="1600">
                <a:solidFill>
                  <a:srgbClr val="000000"/>
                </a:solidFill>
              </a:rPr>
              <a:t> (в том числе дистанционные) по технической реализации разработанного детального макета и участвуют в поиске новых или компромиссных решений на этапе разработки.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67" name="Google Shape;467;p56"/>
          <p:cNvSpPr txBox="1"/>
          <p:nvPr/>
        </p:nvSpPr>
        <p:spPr>
          <a:xfrm>
            <a:off x="2894400" y="3810025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https://uexpert.ru/supervision/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  <p:pic>
        <p:nvPicPr>
          <p:cNvPr id="468" name="Google Shape;46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587" y="4169587"/>
            <a:ext cx="463899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8280" y="4169587"/>
            <a:ext cx="431230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003" y="4169587"/>
            <a:ext cx="666446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0943" y="4158775"/>
            <a:ext cx="503101" cy="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350" y="4158775"/>
            <a:ext cx="418162" cy="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6"/>
          <p:cNvSpPr/>
          <p:nvPr/>
        </p:nvSpPr>
        <p:spPr>
          <a:xfrm>
            <a:off x="907108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6"/>
          <p:cNvSpPr/>
          <p:nvPr/>
        </p:nvSpPr>
        <p:spPr>
          <a:xfrm>
            <a:off x="18001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6"/>
          <p:cNvSpPr/>
          <p:nvPr/>
        </p:nvSpPr>
        <p:spPr>
          <a:xfrm>
            <a:off x="269977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6"/>
          <p:cNvSpPr/>
          <p:nvPr/>
        </p:nvSpPr>
        <p:spPr>
          <a:xfrm>
            <a:off x="3599427" y="4391376"/>
            <a:ext cx="200700" cy="1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7"/>
          <p:cNvSpPr txBox="1"/>
          <p:nvPr>
            <p:ph type="title"/>
          </p:nvPr>
        </p:nvSpPr>
        <p:spPr>
          <a:xfrm>
            <a:off x="235500" y="216425"/>
            <a:ext cx="658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Этап 3. Авторский надзор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82" name="Google Shape;482;p57"/>
          <p:cNvSpPr txBox="1"/>
          <p:nvPr>
            <p:ph type="title"/>
          </p:nvPr>
        </p:nvSpPr>
        <p:spPr>
          <a:xfrm>
            <a:off x="549825" y="806975"/>
            <a:ext cx="853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6. Сопровождение разработки и поддержка внедрения</a:t>
            </a:r>
            <a:endParaRPr sz="2400"/>
          </a:p>
        </p:txBody>
      </p:sp>
      <p:sp>
        <p:nvSpPr>
          <p:cNvPr id="483" name="Google Shape;483;p57"/>
          <p:cNvSpPr/>
          <p:nvPr/>
        </p:nvSpPr>
        <p:spPr>
          <a:xfrm>
            <a:off x="457200" y="962025"/>
            <a:ext cx="76200" cy="247800"/>
          </a:xfrm>
          <a:prstGeom prst="rect">
            <a:avLst/>
          </a:prstGeom>
          <a:solidFill>
            <a:srgbClr val="DF622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7"/>
          <p:cNvSpPr txBox="1"/>
          <p:nvPr>
            <p:ph idx="4294967295" type="body"/>
          </p:nvPr>
        </p:nvSpPr>
        <p:spPr>
          <a:xfrm>
            <a:off x="578400" y="1419175"/>
            <a:ext cx="85206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Консультируем разработчиков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Оптимизируем макеты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Вносим коррективы при разработке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Создаём промежуточные варианты дизайна с учётом сроков релиза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800"/>
              <a:buChar char="■"/>
            </a:pPr>
            <a:r>
              <a:rPr lang="ru">
                <a:solidFill>
                  <a:srgbClr val="000000"/>
                </a:solidFill>
              </a:rPr>
              <a:t>Проверяем интерфейсные тексты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8"/>
          <p:cNvPicPr preferRelativeResize="0"/>
          <p:nvPr/>
        </p:nvPicPr>
        <p:blipFill rotWithShape="1">
          <a:blip r:embed="rId3">
            <a:alphaModFix/>
          </a:blip>
          <a:srcRect b="0" l="5356" r="0" t="0"/>
          <a:stretch/>
        </p:blipFill>
        <p:spPr>
          <a:xfrm>
            <a:off x="325950" y="1027300"/>
            <a:ext cx="9352515" cy="3669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8"/>
          <p:cNvSpPr txBox="1"/>
          <p:nvPr>
            <p:ph type="title"/>
          </p:nvPr>
        </p:nvSpPr>
        <p:spPr>
          <a:xfrm>
            <a:off x="235500" y="25925"/>
            <a:ext cx="69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правильного подхода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Кейс Росгосцирка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9"/>
          <p:cNvSpPr txBox="1"/>
          <p:nvPr>
            <p:ph type="title"/>
          </p:nvPr>
        </p:nvSpPr>
        <p:spPr>
          <a:xfrm>
            <a:off x="235500" y="259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правильного подхода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Кейс Росгосцирка</a:t>
            </a:r>
            <a:endParaRPr sz="2400"/>
          </a:p>
        </p:txBody>
      </p:sp>
      <p:pic>
        <p:nvPicPr>
          <p:cNvPr id="496" name="Google Shape;49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50" y="1354988"/>
            <a:ext cx="8478226" cy="32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Наша задача</a:t>
            </a:r>
            <a:endParaRPr/>
          </a:p>
        </p:txBody>
      </p:sp>
      <p:pic>
        <p:nvPicPr>
          <p:cNvPr id="502" name="Google Shape;50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00" y="1223675"/>
            <a:ext cx="8719911" cy="321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1"/>
          <p:cNvPicPr preferRelativeResize="0"/>
          <p:nvPr/>
        </p:nvPicPr>
        <p:blipFill rotWithShape="1">
          <a:blip r:embed="rId3">
            <a:alphaModFix/>
          </a:blip>
          <a:srcRect b="0" l="0" r="0" t="7646"/>
          <a:stretch/>
        </p:blipFill>
        <p:spPr>
          <a:xfrm>
            <a:off x="158263" y="705600"/>
            <a:ext cx="7140637" cy="3846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1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Этапы работ</a:t>
            </a:r>
            <a:endParaRPr/>
          </a:p>
        </p:txBody>
      </p:sp>
      <p:pic>
        <p:nvPicPr>
          <p:cNvPr id="509" name="Google Shape;509;p61"/>
          <p:cNvPicPr preferRelativeResize="0"/>
          <p:nvPr/>
        </p:nvPicPr>
        <p:blipFill rotWithShape="1">
          <a:blip r:embed="rId3">
            <a:alphaModFix/>
          </a:blip>
          <a:srcRect b="57248" l="-530" r="530" t="20893"/>
          <a:stretch/>
        </p:blipFill>
        <p:spPr>
          <a:xfrm>
            <a:off x="125338" y="1254837"/>
            <a:ext cx="7140637" cy="91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Об авторе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 rotWithShape="1">
          <a:blip r:embed="rId3">
            <a:alphaModFix/>
          </a:blip>
          <a:srcRect b="0" l="18157" r="23794" t="0"/>
          <a:stretch/>
        </p:blipFill>
        <p:spPr>
          <a:xfrm>
            <a:off x="315000" y="1035000"/>
            <a:ext cx="1639625" cy="19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5"/>
          <p:cNvSpPr txBox="1"/>
          <p:nvPr/>
        </p:nvSpPr>
        <p:spPr>
          <a:xfrm>
            <a:off x="2015650" y="958800"/>
            <a:ext cx="38151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1905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</a:pPr>
            <a:r>
              <a:rPr lang="ru" sz="1200">
                <a:solidFill>
                  <a:schemeClr val="lt1"/>
                </a:solidFill>
              </a:rPr>
              <a:t>Эксперт-практик международного уровня в области Human-Computer Interaction (взаимодействия человека и компьютера - веб-сайтов, программ и мобильных приложений). </a:t>
            </a:r>
            <a:endParaRPr sz="1200">
              <a:solidFill>
                <a:schemeClr val="lt1"/>
              </a:solidFill>
            </a:endParaRPr>
          </a:p>
          <a:p>
            <a:pPr indent="-1905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</a:pPr>
            <a:r>
              <a:rPr lang="ru" sz="1200">
                <a:solidFill>
                  <a:schemeClr val="lt1"/>
                </a:solidFill>
              </a:rPr>
              <a:t>22 года работы в области проектирования пользовательских интерфейсов и юзабилити, более 150 клиентов и более 100 млн. пользователей. </a:t>
            </a:r>
            <a:endParaRPr sz="1200">
              <a:solidFill>
                <a:schemeClr val="lt1"/>
              </a:solidFill>
            </a:endParaRPr>
          </a:p>
          <a:p>
            <a:pPr indent="-1905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</a:pPr>
            <a:r>
              <a:rPr lang="ru" sz="1200">
                <a:solidFill>
                  <a:schemeClr val="lt1"/>
                </a:solidFill>
              </a:rPr>
              <a:t>Директор и основатель компании «Ю-эксперт».</a:t>
            </a:r>
            <a:endParaRPr sz="1200">
              <a:solidFill>
                <a:schemeClr val="lt1"/>
              </a:solidFill>
            </a:endParaRPr>
          </a:p>
          <a:p>
            <a:pPr indent="-1905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</a:pPr>
            <a:r>
              <a:rPr lang="ru" sz="1200">
                <a:solidFill>
                  <a:schemeClr val="lt1"/>
                </a:solidFill>
              </a:rPr>
              <a:t>Директор и основатель юзабилити-рейтинга рунета «ЗОК100 – Забота о клиенте 100%»  </a:t>
            </a:r>
            <a:endParaRPr sz="1200">
              <a:solidFill>
                <a:schemeClr val="lt1"/>
              </a:solidFill>
            </a:endParaRPr>
          </a:p>
          <a:p>
            <a:pPr indent="-1905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</a:pPr>
            <a:r>
              <a:rPr lang="ru" sz="1200">
                <a:solidFill>
                  <a:schemeClr val="lt1"/>
                </a:solidFill>
              </a:rPr>
              <a:t>Эксперт на федеральных телеканалах: 1 канал, канал Россия 24, телеканал МИР24, ТВЦ и Спас.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219050" y="2999325"/>
            <a:ext cx="2067900" cy="12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520700" rtl="0" algn="l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Кузнецов Артем Викторович  </a:t>
            </a:r>
            <a:br>
              <a:rPr b="1" lang="ru" sz="12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Основатель и директор  компании «Ю-эксперт»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520700" rtl="0" algn="l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www.uexpert.ru</a:t>
            </a:r>
            <a:r>
              <a:rPr lang="ru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900"/>
          </a:p>
        </p:txBody>
      </p:sp>
      <p:grpSp>
        <p:nvGrpSpPr>
          <p:cNvPr id="185" name="Google Shape;185;p35"/>
          <p:cNvGrpSpPr/>
          <p:nvPr/>
        </p:nvGrpSpPr>
        <p:grpSpPr>
          <a:xfrm>
            <a:off x="7075596" y="909375"/>
            <a:ext cx="1753400" cy="3118600"/>
            <a:chOff x="7075596" y="909375"/>
            <a:chExt cx="1753400" cy="3118600"/>
          </a:xfrm>
        </p:grpSpPr>
        <p:pic>
          <p:nvPicPr>
            <p:cNvPr id="186" name="Google Shape;186;p35"/>
            <p:cNvPicPr preferRelativeResize="0"/>
            <p:nvPr/>
          </p:nvPicPr>
          <p:blipFill rotWithShape="1">
            <a:blip r:embed="rId5">
              <a:alphaModFix/>
            </a:blip>
            <a:srcRect b="0" l="0" r="79989" t="0"/>
            <a:stretch/>
          </p:blipFill>
          <p:spPr>
            <a:xfrm>
              <a:off x="7075600" y="909375"/>
              <a:ext cx="1427064" cy="80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35"/>
            <p:cNvPicPr preferRelativeResize="0"/>
            <p:nvPr/>
          </p:nvPicPr>
          <p:blipFill rotWithShape="1">
            <a:blip r:embed="rId5">
              <a:alphaModFix/>
            </a:blip>
            <a:srcRect b="0" l="19718" r="57763" t="0"/>
            <a:stretch/>
          </p:blipFill>
          <p:spPr>
            <a:xfrm>
              <a:off x="7183736" y="1682333"/>
              <a:ext cx="1605878" cy="80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35"/>
            <p:cNvPicPr preferRelativeResize="0"/>
            <p:nvPr/>
          </p:nvPicPr>
          <p:blipFill rotWithShape="1">
            <a:blip r:embed="rId5">
              <a:alphaModFix/>
            </a:blip>
            <a:srcRect b="0" l="57661" r="20758" t="0"/>
            <a:stretch/>
          </p:blipFill>
          <p:spPr>
            <a:xfrm>
              <a:off x="7075596" y="2452028"/>
              <a:ext cx="1539035" cy="80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5"/>
            <p:cNvPicPr preferRelativeResize="0"/>
            <p:nvPr/>
          </p:nvPicPr>
          <p:blipFill rotWithShape="1">
            <a:blip r:embed="rId5">
              <a:alphaModFix/>
            </a:blip>
            <a:srcRect b="0" l="78870" r="-451" t="0"/>
            <a:stretch/>
          </p:blipFill>
          <p:spPr>
            <a:xfrm>
              <a:off x="7289962" y="3224610"/>
              <a:ext cx="1539035" cy="80336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2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Сбор требований</a:t>
            </a:r>
            <a:endParaRPr/>
          </a:p>
        </p:txBody>
      </p:sp>
      <p:pic>
        <p:nvPicPr>
          <p:cNvPr id="515" name="Google Shape;51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63" y="992988"/>
            <a:ext cx="5946276" cy="402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3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Анализ конкурентов</a:t>
            </a:r>
            <a:endParaRPr/>
          </a:p>
        </p:txBody>
      </p:sp>
      <p:pic>
        <p:nvPicPr>
          <p:cNvPr id="521" name="Google Shape;52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00" y="1035000"/>
            <a:ext cx="8709351" cy="374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4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Разработка концепции</a:t>
            </a:r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00" y="866500"/>
            <a:ext cx="8264925" cy="390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Разработка концепции</a:t>
            </a:r>
            <a:endParaRPr/>
          </a:p>
        </p:txBody>
      </p:sp>
      <p:pic>
        <p:nvPicPr>
          <p:cNvPr id="533" name="Google Shape;53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63" y="953038"/>
            <a:ext cx="5369262" cy="3617588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5"/>
          <p:cNvSpPr txBox="1"/>
          <p:nvPr>
            <p:ph idx="4294967295" type="body"/>
          </p:nvPr>
        </p:nvSpPr>
        <p:spPr>
          <a:xfrm>
            <a:off x="5706525" y="1152475"/>
            <a:ext cx="32565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Персонажи </a:t>
            </a:r>
            <a:r>
              <a:rPr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являются одним из самых важных объектов для моделирования! Они</a:t>
            </a:r>
            <a:r>
              <a:rPr b="1"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отображают цели и задачи каждого кластера</a:t>
            </a:r>
            <a:r>
              <a:rPr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ЦА с учетом их приоритетов.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Сценарии описывают идеальное взаимодействие пользователей с сайтом </a:t>
            </a:r>
            <a:r>
              <a:rPr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(UX) для достижения их целей с одной стороны и целей бизнеса с другой.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6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Концептуальный макет</a:t>
            </a:r>
            <a:endParaRPr/>
          </a:p>
        </p:txBody>
      </p:sp>
      <p:pic>
        <p:nvPicPr>
          <p:cNvPr id="540" name="Google Shape;54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17725"/>
            <a:ext cx="5377956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6"/>
          <p:cNvSpPr txBox="1"/>
          <p:nvPr>
            <p:ph idx="4294967295" type="body"/>
          </p:nvPr>
        </p:nvSpPr>
        <p:spPr>
          <a:xfrm>
            <a:off x="5923525" y="1190575"/>
            <a:ext cx="30396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Каждый элемент интерфейса на концептуальном макете </a:t>
            </a:r>
            <a:r>
              <a:rPr b="1"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обоснован и находится на своем месте. </a:t>
            </a:r>
            <a:endParaRPr b="1"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В качестве проверки слева описаны контекстные сценарии из чего понятно какому персонажу и как часто нужна та или иная функция или информационный блок.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7"/>
          <p:cNvSpPr txBox="1"/>
          <p:nvPr>
            <p:ph type="title"/>
          </p:nvPr>
        </p:nvSpPr>
        <p:spPr>
          <a:xfrm>
            <a:off x="235500" y="2164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Детальный макет</a:t>
            </a:r>
            <a:endParaRPr/>
          </a:p>
        </p:txBody>
      </p:sp>
      <p:sp>
        <p:nvSpPr>
          <p:cNvPr id="547" name="Google Shape;547;p67"/>
          <p:cNvSpPr txBox="1"/>
          <p:nvPr/>
        </p:nvSpPr>
        <p:spPr>
          <a:xfrm>
            <a:off x="6105350" y="952274"/>
            <a:ext cx="2873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3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latin typeface="Lato"/>
                <a:ea typeface="Lato"/>
                <a:cs typeface="Lato"/>
                <a:sym typeface="Lato"/>
              </a:rPr>
              <a:t>Результат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E7782A"/>
                </a:solidFill>
                <a:latin typeface="Lato"/>
                <a:ea typeface="Lato"/>
                <a:cs typeface="Lato"/>
                <a:sym typeface="Lato"/>
              </a:rPr>
              <a:t>Увеличение конверсии </a:t>
            </a:r>
            <a:br>
              <a:rPr b="1" lang="ru" sz="1500">
                <a:solidFill>
                  <a:srgbClr val="E7782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ru" sz="1500">
                <a:solidFill>
                  <a:srgbClr val="E7782A"/>
                </a:solidFill>
                <a:latin typeface="Lato"/>
                <a:ea typeface="Lato"/>
                <a:cs typeface="Lato"/>
                <a:sym typeface="Lato"/>
              </a:rPr>
              <a:t>в более, чем 3 раза</a:t>
            </a:r>
            <a:endParaRPr sz="1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8" name="Google Shape;54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75" y="998899"/>
            <a:ext cx="5401301" cy="29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7"/>
          <p:cNvSpPr txBox="1"/>
          <p:nvPr/>
        </p:nvSpPr>
        <p:spPr>
          <a:xfrm>
            <a:off x="235500" y="4905738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https://uexpert.ru/rosgoscircus/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8"/>
          <p:cNvSpPr txBox="1"/>
          <p:nvPr>
            <p:ph idx="4294967295" type="title"/>
          </p:nvPr>
        </p:nvSpPr>
        <p:spPr>
          <a:xfrm>
            <a:off x="426839" y="199578"/>
            <a:ext cx="38640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12700" rtl="0" algn="l">
              <a:lnSpc>
                <a:spcPct val="1194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hlink"/>
                </a:solidFill>
              </a:rPr>
              <a:t>Примеры наших работ / </a:t>
            </a:r>
            <a:r>
              <a:rPr lang="ru" sz="1300">
                <a:solidFill>
                  <a:srgbClr val="E7782A"/>
                </a:solidFill>
              </a:rPr>
              <a:t>медицина</a:t>
            </a:r>
            <a:endParaRPr b="1" i="0" sz="1300" u="none" cap="none" strike="noStrike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97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ИНВИТРО</a:t>
            </a:r>
            <a:endParaRPr b="1" i="0" sz="34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Google Shape;555;p68"/>
          <p:cNvSpPr txBox="1"/>
          <p:nvPr/>
        </p:nvSpPr>
        <p:spPr>
          <a:xfrm>
            <a:off x="456600" y="1075631"/>
            <a:ext cx="34254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Независимая лаборатория «Инвитро» — крупная частная компания на рынке коммерческих лабораторных услуг России. «Инвитро» предлагает более 1000 видов медицинских исследований. У компании более 7 млн. пользователей веб-сайта и личных кабинетов в России и СНГ.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6" name="Google Shape;556;p68"/>
          <p:cNvSpPr txBox="1"/>
          <p:nvPr/>
        </p:nvSpPr>
        <p:spPr>
          <a:xfrm>
            <a:off x="482930" y="2222485"/>
            <a:ext cx="33729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было сделано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юзабилити-экспертизу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и юзабилити-тестирование 6-ти основных веб-сервисов и интерактивных продуктов компании.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Для компании «Инвитро» мы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сделали 6 проектов полного цикла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от сбора требований и создания концепции до разработки концептуального и детального макета и авторского надзора. Мы спроектировали 3 личных кабинета: пациента, врача и корпоративного клиента.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Кроме того, мы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спроектировали веб-версию автоматизированного рабочего места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для Регистратуры и процедурной сестры для всех медицинских офисов компании в России и за рубежом.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Также 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юзабилити-консалтинг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на тему дальнейшего развития продуктов и сервисов компании.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69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7" name="Google Shape;557;p68"/>
          <p:cNvSpPr/>
          <p:nvPr/>
        </p:nvSpPr>
        <p:spPr>
          <a:xfrm>
            <a:off x="157162" y="0"/>
            <a:ext cx="0" cy="5145465"/>
          </a:xfrm>
          <a:custGeom>
            <a:rect b="b" l="l" r="r" t="t"/>
            <a:pathLst>
              <a:path extrusionOk="0" h="11308715" w="120000">
                <a:moveTo>
                  <a:pt x="0" y="0"/>
                </a:moveTo>
                <a:lnTo>
                  <a:pt x="0" y="11308556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68"/>
          <p:cNvSpPr/>
          <p:nvPr/>
        </p:nvSpPr>
        <p:spPr>
          <a:xfrm>
            <a:off x="157162" y="678609"/>
            <a:ext cx="207448" cy="0"/>
          </a:xfrm>
          <a:custGeom>
            <a:rect b="b" l="l" r="r" t="t"/>
            <a:pathLst>
              <a:path extrusionOk="0" h="120000" w="455930">
                <a:moveTo>
                  <a:pt x="455483" y="0"/>
                </a:move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68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136121" y="0"/>
                </a:moveTo>
                <a:lnTo>
                  <a:pt x="93095" y="6939"/>
                </a:lnTo>
                <a:lnTo>
                  <a:pt x="55728" y="26262"/>
                </a:lnTo>
                <a:lnTo>
                  <a:pt x="26262" y="55728"/>
                </a:lnTo>
                <a:lnTo>
                  <a:pt x="6939" y="93095"/>
                </a:lnTo>
                <a:lnTo>
                  <a:pt x="0" y="136121"/>
                </a:lnTo>
                <a:lnTo>
                  <a:pt x="6939" y="179147"/>
                </a:lnTo>
                <a:lnTo>
                  <a:pt x="26262" y="216514"/>
                </a:lnTo>
                <a:lnTo>
                  <a:pt x="55728" y="245980"/>
                </a:lnTo>
                <a:lnTo>
                  <a:pt x="93095" y="265303"/>
                </a:lnTo>
                <a:lnTo>
                  <a:pt x="136121" y="272243"/>
                </a:lnTo>
                <a:lnTo>
                  <a:pt x="179147" y="265303"/>
                </a:lnTo>
                <a:lnTo>
                  <a:pt x="216514" y="245980"/>
                </a:lnTo>
                <a:lnTo>
                  <a:pt x="245980" y="216514"/>
                </a:lnTo>
                <a:lnTo>
                  <a:pt x="265303" y="179147"/>
                </a:lnTo>
                <a:lnTo>
                  <a:pt x="272243" y="136121"/>
                </a:lnTo>
                <a:lnTo>
                  <a:pt x="265303" y="93095"/>
                </a:lnTo>
                <a:lnTo>
                  <a:pt x="245980" y="55728"/>
                </a:lnTo>
                <a:lnTo>
                  <a:pt x="216514" y="26262"/>
                </a:lnTo>
                <a:lnTo>
                  <a:pt x="179147" y="6939"/>
                </a:lnTo>
                <a:lnTo>
                  <a:pt x="136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68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272243" y="136121"/>
                </a:moveTo>
                <a:lnTo>
                  <a:pt x="265303" y="179147"/>
                </a:lnTo>
                <a:lnTo>
                  <a:pt x="245980" y="216514"/>
                </a:lnTo>
                <a:lnTo>
                  <a:pt x="216514" y="245980"/>
                </a:lnTo>
                <a:lnTo>
                  <a:pt x="179147" y="265303"/>
                </a:lnTo>
                <a:lnTo>
                  <a:pt x="136121" y="272243"/>
                </a:lnTo>
                <a:lnTo>
                  <a:pt x="93095" y="265303"/>
                </a:lnTo>
                <a:lnTo>
                  <a:pt x="55728" y="245980"/>
                </a:lnTo>
                <a:lnTo>
                  <a:pt x="26262" y="216514"/>
                </a:lnTo>
                <a:lnTo>
                  <a:pt x="6939" y="179147"/>
                </a:lnTo>
                <a:lnTo>
                  <a:pt x="0" y="136121"/>
                </a:lnTo>
                <a:lnTo>
                  <a:pt x="6939" y="93095"/>
                </a:lnTo>
                <a:lnTo>
                  <a:pt x="26262" y="55728"/>
                </a:lnTo>
                <a:lnTo>
                  <a:pt x="55728" y="26262"/>
                </a:lnTo>
                <a:lnTo>
                  <a:pt x="93095" y="6939"/>
                </a:lnTo>
                <a:lnTo>
                  <a:pt x="136121" y="0"/>
                </a:lnTo>
                <a:lnTo>
                  <a:pt x="179147" y="6939"/>
                </a:lnTo>
                <a:lnTo>
                  <a:pt x="216514" y="26262"/>
                </a:lnTo>
                <a:lnTo>
                  <a:pt x="245980" y="55728"/>
                </a:lnTo>
                <a:lnTo>
                  <a:pt x="265303" y="93095"/>
                </a:lnTo>
                <a:lnTo>
                  <a:pt x="272243" y="136121"/>
                </a:lnTo>
                <a:close/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68"/>
          <p:cNvSpPr/>
          <p:nvPr/>
        </p:nvSpPr>
        <p:spPr>
          <a:xfrm>
            <a:off x="340519" y="651670"/>
            <a:ext cx="27159" cy="54029"/>
          </a:xfrm>
          <a:custGeom>
            <a:rect b="b" l="l" r="r" t="t"/>
            <a:pathLst>
              <a:path extrusionOk="0" h="118744" w="59690">
                <a:moveTo>
                  <a:pt x="0" y="118467"/>
                </a:moveTo>
                <a:lnTo>
                  <a:pt x="59233" y="59233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68"/>
          <p:cNvSpPr txBox="1"/>
          <p:nvPr/>
        </p:nvSpPr>
        <p:spPr>
          <a:xfrm>
            <a:off x="4564642" y="1054141"/>
            <a:ext cx="7626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Исследование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3" name="Google Shape;563;p68"/>
          <p:cNvSpPr txBox="1"/>
          <p:nvPr/>
        </p:nvSpPr>
        <p:spPr>
          <a:xfrm>
            <a:off x="5553718" y="1054141"/>
            <a:ext cx="584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Концепция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4" name="Google Shape;564;p68"/>
          <p:cNvSpPr txBox="1"/>
          <p:nvPr/>
        </p:nvSpPr>
        <p:spPr>
          <a:xfrm>
            <a:off x="6426495" y="1054141"/>
            <a:ext cx="8850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Проектирование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68"/>
          <p:cNvSpPr txBox="1"/>
          <p:nvPr/>
        </p:nvSpPr>
        <p:spPr>
          <a:xfrm>
            <a:off x="7538786" y="1054141"/>
            <a:ext cx="9681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Авторский надзор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6" name="Google Shape;566;p68"/>
          <p:cNvSpPr txBox="1"/>
          <p:nvPr/>
        </p:nvSpPr>
        <p:spPr>
          <a:xfrm>
            <a:off x="4556659" y="348531"/>
            <a:ext cx="1091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Этапы работ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7" name="Google Shape;567;p68"/>
          <p:cNvSpPr txBox="1"/>
          <p:nvPr/>
        </p:nvSpPr>
        <p:spPr>
          <a:xfrm>
            <a:off x="4556661" y="1265892"/>
            <a:ext cx="44361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</a:t>
            </a:r>
            <a:endParaRPr b="1" sz="1300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400"/>
              </a:spcBef>
              <a:spcAft>
                <a:spcPts val="50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Компания использовала результаты нашей экспертизы, юзабилити- тестирования, разработки концепции и проектирования для создания новых версий личных кабинетов пациентов, врачей, корпоративных клиентов, которые </a:t>
            </a:r>
            <a:r>
              <a:rPr b="1" lang="ru" sz="800">
                <a:solidFill>
                  <a:srgbClr val="DF6221"/>
                </a:solidFill>
                <a:latin typeface="Verdana"/>
                <a:ea typeface="Verdana"/>
                <a:cs typeface="Verdana"/>
                <a:sym typeface="Verdana"/>
              </a:rPr>
              <a:t>были хорошо приняты как простыми клиентами, так и врачами.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8" name="Google Shape;568;p68"/>
          <p:cNvSpPr/>
          <p:nvPr/>
        </p:nvSpPr>
        <p:spPr>
          <a:xfrm>
            <a:off x="4574114" y="656878"/>
            <a:ext cx="332552" cy="338620"/>
          </a:xfrm>
          <a:custGeom>
            <a:rect b="b" l="l" r="r" t="t"/>
            <a:pathLst>
              <a:path extrusionOk="0" h="744219" w="730884">
                <a:moveTo>
                  <a:pt x="179010" y="1151"/>
                </a:moveTo>
                <a:lnTo>
                  <a:pt x="173617" y="5727"/>
                </a:lnTo>
                <a:lnTo>
                  <a:pt x="170036" y="47663"/>
                </a:lnTo>
                <a:lnTo>
                  <a:pt x="4324" y="68490"/>
                </a:lnTo>
                <a:lnTo>
                  <a:pt x="0" y="74060"/>
                </a:lnTo>
                <a:lnTo>
                  <a:pt x="82678" y="731705"/>
                </a:lnTo>
                <a:lnTo>
                  <a:pt x="82039" y="734543"/>
                </a:lnTo>
                <a:lnTo>
                  <a:pt x="84950" y="741411"/>
                </a:lnTo>
                <a:lnTo>
                  <a:pt x="88992" y="744092"/>
                </a:lnTo>
                <a:lnTo>
                  <a:pt x="636504" y="744092"/>
                </a:lnTo>
                <a:lnTo>
                  <a:pt x="641404" y="739192"/>
                </a:lnTo>
                <a:lnTo>
                  <a:pt x="641404" y="722197"/>
                </a:lnTo>
                <a:lnTo>
                  <a:pt x="104290" y="722197"/>
                </a:lnTo>
                <a:lnTo>
                  <a:pt x="104290" y="553909"/>
                </a:lnTo>
                <a:lnTo>
                  <a:pt x="82395" y="553909"/>
                </a:lnTo>
                <a:lnTo>
                  <a:pt x="23831" y="88102"/>
                </a:lnTo>
                <a:lnTo>
                  <a:pt x="82395" y="80740"/>
                </a:lnTo>
                <a:lnTo>
                  <a:pt x="641404" y="80740"/>
                </a:lnTo>
                <a:lnTo>
                  <a:pt x="641404" y="73222"/>
                </a:lnTo>
                <a:lnTo>
                  <a:pt x="636504" y="68322"/>
                </a:lnTo>
                <a:lnTo>
                  <a:pt x="181177" y="68322"/>
                </a:lnTo>
                <a:lnTo>
                  <a:pt x="367723" y="44867"/>
                </a:lnTo>
                <a:lnTo>
                  <a:pt x="192245" y="44867"/>
                </a:lnTo>
                <a:lnTo>
                  <a:pt x="193994" y="24418"/>
                </a:lnTo>
                <a:lnTo>
                  <a:pt x="530367" y="24418"/>
                </a:lnTo>
                <a:lnTo>
                  <a:pt x="535030" y="23831"/>
                </a:lnTo>
                <a:lnTo>
                  <a:pt x="557095" y="23831"/>
                </a:lnTo>
                <a:lnTo>
                  <a:pt x="556566" y="19622"/>
                </a:lnTo>
                <a:lnTo>
                  <a:pt x="393077" y="19622"/>
                </a:lnTo>
                <a:lnTo>
                  <a:pt x="392480" y="19465"/>
                </a:lnTo>
                <a:lnTo>
                  <a:pt x="391872" y="19350"/>
                </a:lnTo>
                <a:lnTo>
                  <a:pt x="179010" y="1151"/>
                </a:lnTo>
                <a:close/>
              </a:path>
              <a:path extrusionOk="0" h="744219" w="730884">
                <a:moveTo>
                  <a:pt x="636504" y="366072"/>
                </a:moveTo>
                <a:lnTo>
                  <a:pt x="624410" y="366072"/>
                </a:lnTo>
                <a:lnTo>
                  <a:pt x="619509" y="370962"/>
                </a:lnTo>
                <a:lnTo>
                  <a:pt x="619509" y="722197"/>
                </a:lnTo>
                <a:lnTo>
                  <a:pt x="641404" y="722197"/>
                </a:lnTo>
                <a:lnTo>
                  <a:pt x="641404" y="718889"/>
                </a:lnTo>
                <a:lnTo>
                  <a:pt x="671303" y="718889"/>
                </a:lnTo>
                <a:lnTo>
                  <a:pt x="673937" y="716658"/>
                </a:lnTo>
                <a:lnTo>
                  <a:pt x="675534" y="697957"/>
                </a:lnTo>
                <a:lnTo>
                  <a:pt x="653561" y="697957"/>
                </a:lnTo>
                <a:lnTo>
                  <a:pt x="641404" y="696910"/>
                </a:lnTo>
                <a:lnTo>
                  <a:pt x="641404" y="370962"/>
                </a:lnTo>
                <a:lnTo>
                  <a:pt x="636504" y="366072"/>
                </a:lnTo>
                <a:close/>
              </a:path>
              <a:path extrusionOk="0" h="744219" w="730884">
                <a:moveTo>
                  <a:pt x="671303" y="718889"/>
                </a:moveTo>
                <a:lnTo>
                  <a:pt x="641404" y="718889"/>
                </a:lnTo>
                <a:lnTo>
                  <a:pt x="668545" y="721224"/>
                </a:lnTo>
                <a:lnTo>
                  <a:pt x="671303" y="718889"/>
                </a:lnTo>
                <a:close/>
              </a:path>
              <a:path extrusionOk="0" h="744219" w="730884">
                <a:moveTo>
                  <a:pt x="730158" y="55778"/>
                </a:moveTo>
                <a:lnTo>
                  <a:pt x="561113" y="55778"/>
                </a:lnTo>
                <a:lnTo>
                  <a:pt x="707339" y="68259"/>
                </a:lnTo>
                <a:lnTo>
                  <a:pt x="653561" y="697957"/>
                </a:lnTo>
                <a:lnTo>
                  <a:pt x="675534" y="697957"/>
                </a:lnTo>
                <a:lnTo>
                  <a:pt x="730333" y="56333"/>
                </a:lnTo>
                <a:lnTo>
                  <a:pt x="730158" y="55778"/>
                </a:lnTo>
                <a:close/>
              </a:path>
              <a:path extrusionOk="0" h="744219" w="730884">
                <a:moveTo>
                  <a:pt x="641404" y="80740"/>
                </a:moveTo>
                <a:lnTo>
                  <a:pt x="82395" y="80740"/>
                </a:lnTo>
                <a:lnTo>
                  <a:pt x="82395" y="553909"/>
                </a:lnTo>
                <a:lnTo>
                  <a:pt x="104290" y="553909"/>
                </a:lnTo>
                <a:lnTo>
                  <a:pt x="104290" y="90217"/>
                </a:lnTo>
                <a:lnTo>
                  <a:pt x="641404" y="90217"/>
                </a:lnTo>
                <a:lnTo>
                  <a:pt x="641404" y="80740"/>
                </a:lnTo>
                <a:close/>
              </a:path>
              <a:path extrusionOk="0" h="744219" w="730884">
                <a:moveTo>
                  <a:pt x="641404" y="90217"/>
                </a:moveTo>
                <a:lnTo>
                  <a:pt x="619509" y="90217"/>
                </a:lnTo>
                <a:lnTo>
                  <a:pt x="619509" y="331979"/>
                </a:lnTo>
                <a:lnTo>
                  <a:pt x="624410" y="336879"/>
                </a:lnTo>
                <a:lnTo>
                  <a:pt x="636504" y="336879"/>
                </a:lnTo>
                <a:lnTo>
                  <a:pt x="641404" y="331979"/>
                </a:lnTo>
                <a:lnTo>
                  <a:pt x="641404" y="90217"/>
                </a:lnTo>
                <a:close/>
              </a:path>
              <a:path extrusionOk="0" h="744219" w="730884">
                <a:moveTo>
                  <a:pt x="557095" y="23831"/>
                </a:moveTo>
                <a:lnTo>
                  <a:pt x="535030" y="23831"/>
                </a:lnTo>
                <a:lnTo>
                  <a:pt x="540622" y="68322"/>
                </a:lnTo>
                <a:lnTo>
                  <a:pt x="562684" y="68322"/>
                </a:lnTo>
                <a:lnTo>
                  <a:pt x="561113" y="55778"/>
                </a:lnTo>
                <a:lnTo>
                  <a:pt x="730158" y="55778"/>
                </a:lnTo>
                <a:lnTo>
                  <a:pt x="729422" y="53453"/>
                </a:lnTo>
                <a:lnTo>
                  <a:pt x="725684" y="49014"/>
                </a:lnTo>
                <a:lnTo>
                  <a:pt x="723004" y="47632"/>
                </a:lnTo>
                <a:lnTo>
                  <a:pt x="558318" y="33559"/>
                </a:lnTo>
                <a:lnTo>
                  <a:pt x="557095" y="23831"/>
                </a:lnTo>
                <a:close/>
              </a:path>
              <a:path extrusionOk="0" h="744219" w="730884">
                <a:moveTo>
                  <a:pt x="530367" y="24418"/>
                </a:moveTo>
                <a:lnTo>
                  <a:pt x="193994" y="24418"/>
                </a:lnTo>
                <a:lnTo>
                  <a:pt x="289792" y="32606"/>
                </a:lnTo>
                <a:lnTo>
                  <a:pt x="192245" y="44867"/>
                </a:lnTo>
                <a:lnTo>
                  <a:pt x="367723" y="44867"/>
                </a:lnTo>
                <a:lnTo>
                  <a:pt x="530367" y="24418"/>
                </a:lnTo>
                <a:close/>
              </a:path>
              <a:path extrusionOk="0" h="744219" w="730884">
                <a:moveTo>
                  <a:pt x="549145" y="0"/>
                </a:moveTo>
                <a:lnTo>
                  <a:pt x="393077" y="19622"/>
                </a:lnTo>
                <a:lnTo>
                  <a:pt x="556566" y="19622"/>
                </a:lnTo>
                <a:lnTo>
                  <a:pt x="554632" y="4240"/>
                </a:lnTo>
                <a:lnTo>
                  <a:pt x="54914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68"/>
          <p:cNvSpPr/>
          <p:nvPr/>
        </p:nvSpPr>
        <p:spPr>
          <a:xfrm>
            <a:off x="4744357" y="714503"/>
            <a:ext cx="95100" cy="8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68"/>
          <p:cNvSpPr/>
          <p:nvPr/>
        </p:nvSpPr>
        <p:spPr>
          <a:xfrm>
            <a:off x="4654076" y="741057"/>
            <a:ext cx="185490" cy="148219"/>
          </a:xfrm>
          <a:custGeom>
            <a:rect b="b" l="l" r="r" t="t"/>
            <a:pathLst>
              <a:path extrusionOk="0" h="325755" w="407670">
                <a:moveTo>
                  <a:pt x="168790" y="0"/>
                </a:moveTo>
                <a:lnTo>
                  <a:pt x="162738" y="0"/>
                </a:lnTo>
                <a:lnTo>
                  <a:pt x="119525" y="5823"/>
                </a:lnTo>
                <a:lnTo>
                  <a:pt x="80664" y="22250"/>
                </a:lnTo>
                <a:lnTo>
                  <a:pt x="47718" y="47718"/>
                </a:lnTo>
                <a:lnTo>
                  <a:pt x="22250" y="80664"/>
                </a:lnTo>
                <a:lnTo>
                  <a:pt x="5823" y="119525"/>
                </a:lnTo>
                <a:lnTo>
                  <a:pt x="0" y="162738"/>
                </a:lnTo>
                <a:lnTo>
                  <a:pt x="5823" y="205951"/>
                </a:lnTo>
                <a:lnTo>
                  <a:pt x="22250" y="244812"/>
                </a:lnTo>
                <a:lnTo>
                  <a:pt x="47718" y="277758"/>
                </a:lnTo>
                <a:lnTo>
                  <a:pt x="80664" y="303226"/>
                </a:lnTo>
                <a:lnTo>
                  <a:pt x="119525" y="319653"/>
                </a:lnTo>
                <a:lnTo>
                  <a:pt x="162738" y="325477"/>
                </a:lnTo>
                <a:lnTo>
                  <a:pt x="190561" y="323097"/>
                </a:lnTo>
                <a:lnTo>
                  <a:pt x="216861" y="316224"/>
                </a:lnTo>
                <a:lnTo>
                  <a:pt x="241243" y="305258"/>
                </a:lnTo>
                <a:lnTo>
                  <a:pt x="243766" y="303582"/>
                </a:lnTo>
                <a:lnTo>
                  <a:pt x="162738" y="303582"/>
                </a:lnTo>
                <a:lnTo>
                  <a:pt x="118268" y="296390"/>
                </a:lnTo>
                <a:lnTo>
                  <a:pt x="79611" y="276372"/>
                </a:lnTo>
                <a:lnTo>
                  <a:pt x="49104" y="245865"/>
                </a:lnTo>
                <a:lnTo>
                  <a:pt x="29086" y="207208"/>
                </a:lnTo>
                <a:lnTo>
                  <a:pt x="21894" y="162738"/>
                </a:lnTo>
                <a:lnTo>
                  <a:pt x="28437" y="120260"/>
                </a:lnTo>
                <a:lnTo>
                  <a:pt x="46718" y="82959"/>
                </a:lnTo>
                <a:lnTo>
                  <a:pt x="74719" y="52854"/>
                </a:lnTo>
                <a:lnTo>
                  <a:pt x="110418" y="31966"/>
                </a:lnTo>
                <a:lnTo>
                  <a:pt x="151796" y="22313"/>
                </a:lnTo>
                <a:lnTo>
                  <a:pt x="173680" y="22313"/>
                </a:lnTo>
                <a:lnTo>
                  <a:pt x="173680" y="4900"/>
                </a:lnTo>
                <a:lnTo>
                  <a:pt x="168790" y="0"/>
                </a:lnTo>
                <a:close/>
              </a:path>
              <a:path extrusionOk="0" h="325755" w="407670">
                <a:moveTo>
                  <a:pt x="289133" y="290598"/>
                </a:moveTo>
                <a:lnTo>
                  <a:pt x="263311" y="290598"/>
                </a:lnTo>
                <a:lnTo>
                  <a:pt x="283897" y="323529"/>
                </a:lnTo>
                <a:lnTo>
                  <a:pt x="287404" y="325477"/>
                </a:lnTo>
                <a:lnTo>
                  <a:pt x="402312" y="325477"/>
                </a:lnTo>
                <a:lnTo>
                  <a:pt x="407212" y="320576"/>
                </a:lnTo>
                <a:lnTo>
                  <a:pt x="407212" y="308482"/>
                </a:lnTo>
                <a:lnTo>
                  <a:pt x="402312" y="303582"/>
                </a:lnTo>
                <a:lnTo>
                  <a:pt x="297247" y="303582"/>
                </a:lnTo>
                <a:lnTo>
                  <a:pt x="289133" y="290598"/>
                </a:lnTo>
                <a:close/>
              </a:path>
              <a:path extrusionOk="0" h="325755" w="407670">
                <a:moveTo>
                  <a:pt x="232118" y="208632"/>
                </a:moveTo>
                <a:lnTo>
                  <a:pt x="221867" y="215040"/>
                </a:lnTo>
                <a:lnTo>
                  <a:pt x="220317" y="221783"/>
                </a:lnTo>
                <a:lnTo>
                  <a:pt x="223511" y="226925"/>
                </a:lnTo>
                <a:lnTo>
                  <a:pt x="251636" y="271907"/>
                </a:lnTo>
                <a:lnTo>
                  <a:pt x="232241" y="285205"/>
                </a:lnTo>
                <a:lnTo>
                  <a:pt x="210713" y="295166"/>
                </a:lnTo>
                <a:lnTo>
                  <a:pt x="187421" y="301416"/>
                </a:lnTo>
                <a:lnTo>
                  <a:pt x="162738" y="303582"/>
                </a:lnTo>
                <a:lnTo>
                  <a:pt x="243766" y="303582"/>
                </a:lnTo>
                <a:lnTo>
                  <a:pt x="263311" y="290598"/>
                </a:lnTo>
                <a:lnTo>
                  <a:pt x="289133" y="290598"/>
                </a:lnTo>
                <a:lnTo>
                  <a:pt x="279802" y="275666"/>
                </a:lnTo>
                <a:lnTo>
                  <a:pt x="295164" y="256452"/>
                </a:lnTo>
                <a:lnTo>
                  <a:pt x="267792" y="256452"/>
                </a:lnTo>
                <a:lnTo>
                  <a:pt x="238872" y="210182"/>
                </a:lnTo>
                <a:lnTo>
                  <a:pt x="232118" y="208632"/>
                </a:lnTo>
                <a:close/>
              </a:path>
              <a:path extrusionOk="0" h="325755" w="407670">
                <a:moveTo>
                  <a:pt x="173680" y="22313"/>
                </a:moveTo>
                <a:lnTo>
                  <a:pt x="151796" y="22313"/>
                </a:lnTo>
                <a:lnTo>
                  <a:pt x="151796" y="168780"/>
                </a:lnTo>
                <a:lnTo>
                  <a:pt x="156696" y="173691"/>
                </a:lnTo>
                <a:lnTo>
                  <a:pt x="303163" y="173691"/>
                </a:lnTo>
                <a:lnTo>
                  <a:pt x="299415" y="196826"/>
                </a:lnTo>
                <a:lnTo>
                  <a:pt x="292051" y="218550"/>
                </a:lnTo>
                <a:lnTo>
                  <a:pt x="281400" y="238535"/>
                </a:lnTo>
                <a:lnTo>
                  <a:pt x="267792" y="256452"/>
                </a:lnTo>
                <a:lnTo>
                  <a:pt x="295164" y="256452"/>
                </a:lnTo>
                <a:lnTo>
                  <a:pt x="298862" y="251827"/>
                </a:lnTo>
                <a:lnTo>
                  <a:pt x="313237" y="224648"/>
                </a:lnTo>
                <a:lnTo>
                  <a:pt x="322314" y="194747"/>
                </a:lnTo>
                <a:lnTo>
                  <a:pt x="325477" y="162738"/>
                </a:lnTo>
                <a:lnTo>
                  <a:pt x="325477" y="156696"/>
                </a:lnTo>
                <a:lnTo>
                  <a:pt x="320576" y="151785"/>
                </a:lnTo>
                <a:lnTo>
                  <a:pt x="173680" y="151785"/>
                </a:lnTo>
                <a:lnTo>
                  <a:pt x="173680" y="2231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68"/>
          <p:cNvSpPr/>
          <p:nvPr/>
        </p:nvSpPr>
        <p:spPr>
          <a:xfrm>
            <a:off x="4638142" y="905680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305" y="16983"/>
                </a:lnTo>
                <a:lnTo>
                  <a:pt x="115305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68"/>
          <p:cNvSpPr/>
          <p:nvPr/>
        </p:nvSpPr>
        <p:spPr>
          <a:xfrm>
            <a:off x="4701874" y="905681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294" y="16983"/>
                </a:lnTo>
                <a:lnTo>
                  <a:pt x="115294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68"/>
          <p:cNvSpPr/>
          <p:nvPr/>
        </p:nvSpPr>
        <p:spPr>
          <a:xfrm>
            <a:off x="4638142" y="932230"/>
            <a:ext cx="79165" cy="10112"/>
          </a:xfrm>
          <a:custGeom>
            <a:rect b="b" l="l" r="r" t="t"/>
            <a:pathLst>
              <a:path extrusionOk="0" h="22225" w="173990">
                <a:moveTo>
                  <a:pt x="168790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168790" y="21894"/>
                </a:lnTo>
                <a:lnTo>
                  <a:pt x="173691" y="16994"/>
                </a:lnTo>
                <a:lnTo>
                  <a:pt x="173691" y="4900"/>
                </a:lnTo>
                <a:lnTo>
                  <a:pt x="16879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68"/>
          <p:cNvSpPr/>
          <p:nvPr/>
        </p:nvSpPr>
        <p:spPr>
          <a:xfrm>
            <a:off x="4728425" y="932231"/>
            <a:ext cx="26003" cy="10112"/>
          </a:xfrm>
          <a:custGeom>
            <a:rect b="b" l="l" r="r" t="t"/>
            <a:pathLst>
              <a:path extrusionOk="0" h="22225" w="57150">
                <a:moveTo>
                  <a:pt x="52029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52029" y="21894"/>
                </a:lnTo>
                <a:lnTo>
                  <a:pt x="56919" y="16994"/>
                </a:lnTo>
                <a:lnTo>
                  <a:pt x="56919" y="4900"/>
                </a:lnTo>
                <a:lnTo>
                  <a:pt x="5202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68"/>
          <p:cNvSpPr/>
          <p:nvPr/>
        </p:nvSpPr>
        <p:spPr>
          <a:xfrm>
            <a:off x="4638144" y="958781"/>
            <a:ext cx="31493" cy="10112"/>
          </a:xfrm>
          <a:custGeom>
            <a:rect b="b" l="l" r="r" t="t"/>
            <a:pathLst>
              <a:path extrusionOk="0" h="22225" w="69215">
                <a:moveTo>
                  <a:pt x="63694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63694" y="21905"/>
                </a:lnTo>
                <a:lnTo>
                  <a:pt x="68594" y="16994"/>
                </a:lnTo>
                <a:lnTo>
                  <a:pt x="68594" y="4910"/>
                </a:lnTo>
                <a:lnTo>
                  <a:pt x="6369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68"/>
          <p:cNvSpPr/>
          <p:nvPr/>
        </p:nvSpPr>
        <p:spPr>
          <a:xfrm>
            <a:off x="4680629" y="958781"/>
            <a:ext cx="73964" cy="10112"/>
          </a:xfrm>
          <a:custGeom>
            <a:rect b="b" l="l" r="r" t="t"/>
            <a:pathLst>
              <a:path extrusionOk="0" h="22225" w="162559">
                <a:moveTo>
                  <a:pt x="157115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157115" y="21905"/>
                </a:lnTo>
                <a:lnTo>
                  <a:pt x="162005" y="16994"/>
                </a:lnTo>
                <a:lnTo>
                  <a:pt x="162005" y="4910"/>
                </a:lnTo>
                <a:lnTo>
                  <a:pt x="15711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68"/>
          <p:cNvSpPr/>
          <p:nvPr/>
        </p:nvSpPr>
        <p:spPr>
          <a:xfrm>
            <a:off x="5597842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68"/>
          <p:cNvSpPr/>
          <p:nvPr/>
        </p:nvSpPr>
        <p:spPr>
          <a:xfrm>
            <a:off x="5619431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68"/>
          <p:cNvSpPr/>
          <p:nvPr/>
        </p:nvSpPr>
        <p:spPr>
          <a:xfrm>
            <a:off x="5641024" y="779407"/>
            <a:ext cx="91878" cy="0"/>
          </a:xfrm>
          <a:custGeom>
            <a:rect b="b" l="l" r="r" t="t"/>
            <a:pathLst>
              <a:path extrusionOk="0" h="120000" w="201929">
                <a:moveTo>
                  <a:pt x="0" y="0"/>
                </a:moveTo>
                <a:lnTo>
                  <a:pt x="201742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68"/>
          <p:cNvSpPr/>
          <p:nvPr/>
        </p:nvSpPr>
        <p:spPr>
          <a:xfrm>
            <a:off x="5775959" y="703845"/>
            <a:ext cx="97200" cy="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68"/>
          <p:cNvSpPr/>
          <p:nvPr/>
        </p:nvSpPr>
        <p:spPr>
          <a:xfrm>
            <a:off x="5689601" y="881950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68"/>
          <p:cNvSpPr/>
          <p:nvPr/>
        </p:nvSpPr>
        <p:spPr>
          <a:xfrm>
            <a:off x="5689601" y="860364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68"/>
          <p:cNvSpPr/>
          <p:nvPr/>
        </p:nvSpPr>
        <p:spPr>
          <a:xfrm>
            <a:off x="5689601" y="838777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68"/>
          <p:cNvSpPr/>
          <p:nvPr/>
        </p:nvSpPr>
        <p:spPr>
          <a:xfrm>
            <a:off x="5581124" y="671467"/>
            <a:ext cx="324752" cy="324173"/>
          </a:xfrm>
          <a:custGeom>
            <a:rect b="b" l="l" r="r" t="t"/>
            <a:pathLst>
              <a:path extrusionOk="0" h="712469" w="713740">
                <a:moveTo>
                  <a:pt x="535177" y="0"/>
                </a:moveTo>
                <a:lnTo>
                  <a:pt x="487123" y="6700"/>
                </a:lnTo>
                <a:lnTo>
                  <a:pt x="443320" y="25778"/>
                </a:lnTo>
                <a:lnTo>
                  <a:pt x="406143" y="55699"/>
                </a:lnTo>
                <a:lnTo>
                  <a:pt x="377967" y="94929"/>
                </a:lnTo>
                <a:lnTo>
                  <a:pt x="6460" y="94929"/>
                </a:lnTo>
                <a:lnTo>
                  <a:pt x="1162" y="100248"/>
                </a:lnTo>
                <a:lnTo>
                  <a:pt x="1162" y="564296"/>
                </a:lnTo>
                <a:lnTo>
                  <a:pt x="6460" y="569616"/>
                </a:lnTo>
                <a:lnTo>
                  <a:pt x="43715" y="569616"/>
                </a:lnTo>
                <a:lnTo>
                  <a:pt x="0" y="613332"/>
                </a:lnTo>
                <a:lnTo>
                  <a:pt x="0" y="620839"/>
                </a:lnTo>
                <a:lnTo>
                  <a:pt x="90018" y="710857"/>
                </a:lnTo>
                <a:lnTo>
                  <a:pt x="93054" y="712020"/>
                </a:lnTo>
                <a:lnTo>
                  <a:pt x="99127" y="712020"/>
                </a:lnTo>
                <a:lnTo>
                  <a:pt x="102164" y="710857"/>
                </a:lnTo>
                <a:lnTo>
                  <a:pt x="129660" y="683361"/>
                </a:lnTo>
                <a:lnTo>
                  <a:pt x="96091" y="683361"/>
                </a:lnTo>
                <a:lnTo>
                  <a:pt x="29800" y="617080"/>
                </a:lnTo>
                <a:lnTo>
                  <a:pt x="97253" y="549637"/>
                </a:lnTo>
                <a:lnTo>
                  <a:pt x="97253" y="545878"/>
                </a:lnTo>
                <a:lnTo>
                  <a:pt x="24889" y="545878"/>
                </a:lnTo>
                <a:lnTo>
                  <a:pt x="24889" y="284860"/>
                </a:lnTo>
                <a:lnTo>
                  <a:pt x="398302" y="284860"/>
                </a:lnTo>
                <a:lnTo>
                  <a:pt x="404595" y="262850"/>
                </a:lnTo>
                <a:lnTo>
                  <a:pt x="404571" y="262672"/>
                </a:lnTo>
                <a:lnTo>
                  <a:pt x="378690" y="262672"/>
                </a:lnTo>
                <a:lnTo>
                  <a:pt x="24889" y="261122"/>
                </a:lnTo>
                <a:lnTo>
                  <a:pt x="24889" y="213606"/>
                </a:lnTo>
                <a:lnTo>
                  <a:pt x="385120" y="213606"/>
                </a:lnTo>
                <a:lnTo>
                  <a:pt x="384466" y="211090"/>
                </a:lnTo>
                <a:lnTo>
                  <a:pt x="382438" y="200035"/>
                </a:lnTo>
                <a:lnTo>
                  <a:pt x="381422" y="192674"/>
                </a:lnTo>
                <a:lnTo>
                  <a:pt x="381223" y="189868"/>
                </a:lnTo>
                <a:lnTo>
                  <a:pt x="24889" y="189868"/>
                </a:lnTo>
                <a:lnTo>
                  <a:pt x="24889" y="166131"/>
                </a:lnTo>
                <a:lnTo>
                  <a:pt x="226631" y="166131"/>
                </a:lnTo>
                <a:lnTo>
                  <a:pt x="210150" y="144152"/>
                </a:lnTo>
                <a:lnTo>
                  <a:pt x="206632" y="142393"/>
                </a:lnTo>
                <a:lnTo>
                  <a:pt x="24889" y="142393"/>
                </a:lnTo>
                <a:lnTo>
                  <a:pt x="24889" y="118666"/>
                </a:lnTo>
                <a:lnTo>
                  <a:pt x="392796" y="118666"/>
                </a:lnTo>
                <a:lnTo>
                  <a:pt x="394103" y="115588"/>
                </a:lnTo>
                <a:lnTo>
                  <a:pt x="395904" y="111870"/>
                </a:lnTo>
                <a:lnTo>
                  <a:pt x="420027" y="75512"/>
                </a:lnTo>
                <a:lnTo>
                  <a:pt x="452826" y="47722"/>
                </a:lnTo>
                <a:lnTo>
                  <a:pt x="491982" y="29970"/>
                </a:lnTo>
                <a:lnTo>
                  <a:pt x="535177" y="23727"/>
                </a:lnTo>
                <a:lnTo>
                  <a:pt x="623506" y="23727"/>
                </a:lnTo>
                <a:lnTo>
                  <a:pt x="582444" y="6369"/>
                </a:lnTo>
                <a:lnTo>
                  <a:pt x="535177" y="0"/>
                </a:lnTo>
                <a:close/>
              </a:path>
              <a:path extrusionOk="0" h="712469" w="713740">
                <a:moveTo>
                  <a:pt x="475838" y="569616"/>
                </a:moveTo>
                <a:lnTo>
                  <a:pt x="452101" y="569616"/>
                </a:lnTo>
                <a:lnTo>
                  <a:pt x="452101" y="706700"/>
                </a:lnTo>
                <a:lnTo>
                  <a:pt x="457410" y="712020"/>
                </a:lnTo>
                <a:lnTo>
                  <a:pt x="707873" y="712020"/>
                </a:lnTo>
                <a:lnTo>
                  <a:pt x="713182" y="706700"/>
                </a:lnTo>
                <a:lnTo>
                  <a:pt x="713182" y="688282"/>
                </a:lnTo>
                <a:lnTo>
                  <a:pt x="475838" y="688282"/>
                </a:lnTo>
                <a:lnTo>
                  <a:pt x="475838" y="569616"/>
                </a:lnTo>
                <a:close/>
              </a:path>
              <a:path extrusionOk="0" h="712469" w="713740">
                <a:moveTo>
                  <a:pt x="713182" y="403474"/>
                </a:moveTo>
                <a:lnTo>
                  <a:pt x="689444" y="403474"/>
                </a:lnTo>
                <a:lnTo>
                  <a:pt x="689444" y="688282"/>
                </a:lnTo>
                <a:lnTo>
                  <a:pt x="713182" y="688282"/>
                </a:lnTo>
                <a:lnTo>
                  <a:pt x="713182" y="403474"/>
                </a:lnTo>
                <a:close/>
              </a:path>
              <a:path extrusionOk="0" h="712469" w="713740">
                <a:moveTo>
                  <a:pt x="171052" y="615918"/>
                </a:moveTo>
                <a:lnTo>
                  <a:pt x="163544" y="615918"/>
                </a:lnTo>
                <a:lnTo>
                  <a:pt x="96091" y="683361"/>
                </a:lnTo>
                <a:lnTo>
                  <a:pt x="129660" y="683361"/>
                </a:lnTo>
                <a:lnTo>
                  <a:pt x="167293" y="645729"/>
                </a:lnTo>
                <a:lnTo>
                  <a:pt x="214768" y="645729"/>
                </a:lnTo>
                <a:lnTo>
                  <a:pt x="214768" y="635896"/>
                </a:lnTo>
                <a:lnTo>
                  <a:pt x="191030" y="635896"/>
                </a:lnTo>
                <a:lnTo>
                  <a:pt x="171052" y="615918"/>
                </a:lnTo>
                <a:close/>
              </a:path>
              <a:path extrusionOk="0" h="712469" w="713740">
                <a:moveTo>
                  <a:pt x="214768" y="645729"/>
                </a:moveTo>
                <a:lnTo>
                  <a:pt x="167293" y="645729"/>
                </a:lnTo>
                <a:lnTo>
                  <a:pt x="197899" y="676345"/>
                </a:lnTo>
                <a:lnTo>
                  <a:pt x="202999" y="677351"/>
                </a:lnTo>
                <a:lnTo>
                  <a:pt x="211878" y="673665"/>
                </a:lnTo>
                <a:lnTo>
                  <a:pt x="214768" y="669340"/>
                </a:lnTo>
                <a:lnTo>
                  <a:pt x="214768" y="645729"/>
                </a:lnTo>
                <a:close/>
              </a:path>
              <a:path extrusionOk="0" h="712469" w="713740">
                <a:moveTo>
                  <a:pt x="214768" y="522141"/>
                </a:moveTo>
                <a:lnTo>
                  <a:pt x="191030" y="522141"/>
                </a:lnTo>
                <a:lnTo>
                  <a:pt x="191030" y="635896"/>
                </a:lnTo>
                <a:lnTo>
                  <a:pt x="214768" y="635896"/>
                </a:lnTo>
                <a:lnTo>
                  <a:pt x="214768" y="569616"/>
                </a:lnTo>
                <a:lnTo>
                  <a:pt x="540088" y="569616"/>
                </a:lnTo>
                <a:lnTo>
                  <a:pt x="517607" y="547135"/>
                </a:lnTo>
                <a:lnTo>
                  <a:pt x="514591" y="545878"/>
                </a:lnTo>
                <a:lnTo>
                  <a:pt x="214768" y="545878"/>
                </a:lnTo>
                <a:lnTo>
                  <a:pt x="214768" y="522141"/>
                </a:lnTo>
                <a:close/>
              </a:path>
              <a:path extrusionOk="0" h="712469" w="713740">
                <a:moveTo>
                  <a:pt x="540088" y="569616"/>
                </a:moveTo>
                <a:lnTo>
                  <a:pt x="506529" y="569616"/>
                </a:lnTo>
                <a:lnTo>
                  <a:pt x="552789" y="615876"/>
                </a:lnTo>
                <a:lnTo>
                  <a:pt x="555826" y="617080"/>
                </a:lnTo>
                <a:lnTo>
                  <a:pt x="560433" y="617080"/>
                </a:lnTo>
                <a:lnTo>
                  <a:pt x="561982" y="616787"/>
                </a:lnTo>
                <a:lnTo>
                  <a:pt x="567888" y="614337"/>
                </a:lnTo>
                <a:lnTo>
                  <a:pt x="570778" y="610002"/>
                </a:lnTo>
                <a:lnTo>
                  <a:pt x="570778" y="576568"/>
                </a:lnTo>
                <a:lnTo>
                  <a:pt x="547040" y="576568"/>
                </a:lnTo>
                <a:lnTo>
                  <a:pt x="540088" y="569616"/>
                </a:lnTo>
                <a:close/>
              </a:path>
              <a:path extrusionOk="0" h="712469" w="713740">
                <a:moveTo>
                  <a:pt x="570778" y="355612"/>
                </a:moveTo>
                <a:lnTo>
                  <a:pt x="547040" y="355612"/>
                </a:lnTo>
                <a:lnTo>
                  <a:pt x="547040" y="576568"/>
                </a:lnTo>
                <a:lnTo>
                  <a:pt x="570778" y="576568"/>
                </a:lnTo>
                <a:lnTo>
                  <a:pt x="570778" y="403474"/>
                </a:lnTo>
                <a:lnTo>
                  <a:pt x="713182" y="403474"/>
                </a:lnTo>
                <a:lnTo>
                  <a:pt x="713182" y="385056"/>
                </a:lnTo>
                <a:lnTo>
                  <a:pt x="707873" y="379737"/>
                </a:lnTo>
                <a:lnTo>
                  <a:pt x="570778" y="379737"/>
                </a:lnTo>
                <a:lnTo>
                  <a:pt x="570778" y="355612"/>
                </a:lnTo>
                <a:close/>
              </a:path>
              <a:path extrusionOk="0" h="712469" w="713740">
                <a:moveTo>
                  <a:pt x="404636" y="353099"/>
                </a:moveTo>
                <a:lnTo>
                  <a:pt x="380899" y="353099"/>
                </a:lnTo>
                <a:lnTo>
                  <a:pt x="380899" y="498403"/>
                </a:lnTo>
                <a:lnTo>
                  <a:pt x="43831" y="498403"/>
                </a:lnTo>
                <a:lnTo>
                  <a:pt x="39496" y="501304"/>
                </a:lnTo>
                <a:lnTo>
                  <a:pt x="35820" y="510172"/>
                </a:lnTo>
                <a:lnTo>
                  <a:pt x="36836" y="515272"/>
                </a:lnTo>
                <a:lnTo>
                  <a:pt x="67442" y="545878"/>
                </a:lnTo>
                <a:lnTo>
                  <a:pt x="97253" y="545878"/>
                </a:lnTo>
                <a:lnTo>
                  <a:pt x="97253" y="542119"/>
                </a:lnTo>
                <a:lnTo>
                  <a:pt x="77275" y="522141"/>
                </a:lnTo>
                <a:lnTo>
                  <a:pt x="399328" y="522141"/>
                </a:lnTo>
                <a:lnTo>
                  <a:pt x="404636" y="516832"/>
                </a:lnTo>
                <a:lnTo>
                  <a:pt x="404636" y="353099"/>
                </a:lnTo>
                <a:close/>
              </a:path>
              <a:path extrusionOk="0" h="712469" w="713740">
                <a:moveTo>
                  <a:pt x="398302" y="284860"/>
                </a:moveTo>
                <a:lnTo>
                  <a:pt x="24889" y="284860"/>
                </a:lnTo>
                <a:lnTo>
                  <a:pt x="373192" y="286378"/>
                </a:lnTo>
                <a:lnTo>
                  <a:pt x="366868" y="308535"/>
                </a:lnTo>
                <a:lnTo>
                  <a:pt x="196339" y="308535"/>
                </a:lnTo>
                <a:lnTo>
                  <a:pt x="191030" y="313854"/>
                </a:lnTo>
                <a:lnTo>
                  <a:pt x="191030" y="498403"/>
                </a:lnTo>
                <a:lnTo>
                  <a:pt x="214768" y="498403"/>
                </a:lnTo>
                <a:lnTo>
                  <a:pt x="214768" y="332272"/>
                </a:lnTo>
                <a:lnTo>
                  <a:pt x="622068" y="332272"/>
                </a:lnTo>
                <a:lnTo>
                  <a:pt x="530597" y="332188"/>
                </a:lnTo>
                <a:lnTo>
                  <a:pt x="504620" y="329239"/>
                </a:lnTo>
                <a:lnTo>
                  <a:pt x="496498" y="326880"/>
                </a:lnTo>
                <a:lnTo>
                  <a:pt x="386291" y="326880"/>
                </a:lnTo>
                <a:lnTo>
                  <a:pt x="387223" y="323655"/>
                </a:lnTo>
                <a:lnTo>
                  <a:pt x="398302" y="284860"/>
                </a:lnTo>
                <a:close/>
              </a:path>
              <a:path extrusionOk="0" h="712469" w="713740">
                <a:moveTo>
                  <a:pt x="622068" y="332272"/>
                </a:moveTo>
                <a:lnTo>
                  <a:pt x="360072" y="332272"/>
                </a:lnTo>
                <a:lnTo>
                  <a:pt x="356439" y="345026"/>
                </a:lnTo>
                <a:lnTo>
                  <a:pt x="368774" y="355957"/>
                </a:lnTo>
                <a:lnTo>
                  <a:pt x="368941" y="356010"/>
                </a:lnTo>
                <a:lnTo>
                  <a:pt x="370253" y="355978"/>
                </a:lnTo>
                <a:lnTo>
                  <a:pt x="371245" y="355842"/>
                </a:lnTo>
                <a:lnTo>
                  <a:pt x="372292" y="355559"/>
                </a:lnTo>
                <a:lnTo>
                  <a:pt x="380899" y="353099"/>
                </a:lnTo>
                <a:lnTo>
                  <a:pt x="404636" y="353099"/>
                </a:lnTo>
                <a:lnTo>
                  <a:pt x="404636" y="346314"/>
                </a:lnTo>
                <a:lnTo>
                  <a:pt x="448865" y="333675"/>
                </a:lnTo>
                <a:lnTo>
                  <a:pt x="620087" y="333675"/>
                </a:lnTo>
                <a:lnTo>
                  <a:pt x="622068" y="332272"/>
                </a:lnTo>
                <a:close/>
              </a:path>
              <a:path extrusionOk="0" h="712469" w="713740">
                <a:moveTo>
                  <a:pt x="620087" y="333675"/>
                </a:moveTo>
                <a:lnTo>
                  <a:pt x="448865" y="333675"/>
                </a:lnTo>
                <a:lnTo>
                  <a:pt x="452813" y="335874"/>
                </a:lnTo>
                <a:lnTo>
                  <a:pt x="456844" y="337895"/>
                </a:lnTo>
                <a:lnTo>
                  <a:pt x="462341" y="340429"/>
                </a:lnTo>
                <a:lnTo>
                  <a:pt x="463797" y="340984"/>
                </a:lnTo>
                <a:lnTo>
                  <a:pt x="470645" y="343905"/>
                </a:lnTo>
                <a:lnTo>
                  <a:pt x="475116" y="345570"/>
                </a:lnTo>
                <a:lnTo>
                  <a:pt x="476854" y="346125"/>
                </a:lnTo>
                <a:lnTo>
                  <a:pt x="483681" y="348387"/>
                </a:lnTo>
                <a:lnTo>
                  <a:pt x="521565" y="355444"/>
                </a:lnTo>
                <a:lnTo>
                  <a:pt x="528989" y="355790"/>
                </a:lnTo>
                <a:lnTo>
                  <a:pt x="530716" y="355905"/>
                </a:lnTo>
                <a:lnTo>
                  <a:pt x="535837" y="355978"/>
                </a:lnTo>
                <a:lnTo>
                  <a:pt x="539229" y="355884"/>
                </a:lnTo>
                <a:lnTo>
                  <a:pt x="543857" y="355685"/>
                </a:lnTo>
                <a:lnTo>
                  <a:pt x="545400" y="355685"/>
                </a:lnTo>
                <a:lnTo>
                  <a:pt x="546548" y="355612"/>
                </a:lnTo>
                <a:lnTo>
                  <a:pt x="570778" y="355612"/>
                </a:lnTo>
                <a:lnTo>
                  <a:pt x="570778" y="352271"/>
                </a:lnTo>
                <a:lnTo>
                  <a:pt x="617011" y="335854"/>
                </a:lnTo>
                <a:lnTo>
                  <a:pt x="620087" y="333675"/>
                </a:lnTo>
                <a:close/>
              </a:path>
              <a:path extrusionOk="0" h="712469" w="713740">
                <a:moveTo>
                  <a:pt x="545400" y="355685"/>
                </a:moveTo>
                <a:lnTo>
                  <a:pt x="543857" y="355685"/>
                </a:lnTo>
                <a:lnTo>
                  <a:pt x="545072" y="355706"/>
                </a:lnTo>
                <a:lnTo>
                  <a:pt x="545400" y="355685"/>
                </a:lnTo>
                <a:close/>
              </a:path>
              <a:path extrusionOk="0" h="712469" w="713740">
                <a:moveTo>
                  <a:pt x="623506" y="23727"/>
                </a:moveTo>
                <a:lnTo>
                  <a:pt x="535177" y="23727"/>
                </a:lnTo>
                <a:lnTo>
                  <a:pt x="583882" y="31605"/>
                </a:lnTo>
                <a:lnTo>
                  <a:pt x="626223" y="53534"/>
                </a:lnTo>
                <a:lnTo>
                  <a:pt x="659638" y="86950"/>
                </a:lnTo>
                <a:lnTo>
                  <a:pt x="681566" y="129294"/>
                </a:lnTo>
                <a:lnTo>
                  <a:pt x="689444" y="178005"/>
                </a:lnTo>
                <a:lnTo>
                  <a:pt x="682930" y="222149"/>
                </a:lnTo>
                <a:lnTo>
                  <a:pt x="664614" y="261616"/>
                </a:lnTo>
                <a:lnTo>
                  <a:pt x="636337" y="294283"/>
                </a:lnTo>
                <a:lnTo>
                  <a:pt x="599942" y="318026"/>
                </a:lnTo>
                <a:lnTo>
                  <a:pt x="557270" y="330722"/>
                </a:lnTo>
                <a:lnTo>
                  <a:pt x="530597" y="332188"/>
                </a:lnTo>
                <a:lnTo>
                  <a:pt x="622187" y="332188"/>
                </a:lnTo>
                <a:lnTo>
                  <a:pt x="656255" y="308064"/>
                </a:lnTo>
                <a:lnTo>
                  <a:pt x="686623" y="271057"/>
                </a:lnTo>
                <a:lnTo>
                  <a:pt x="706228" y="226986"/>
                </a:lnTo>
                <a:lnTo>
                  <a:pt x="713182" y="178005"/>
                </a:lnTo>
                <a:lnTo>
                  <a:pt x="706813" y="130738"/>
                </a:lnTo>
                <a:lnTo>
                  <a:pt x="688845" y="88231"/>
                </a:lnTo>
                <a:lnTo>
                  <a:pt x="660987" y="52194"/>
                </a:lnTo>
                <a:lnTo>
                  <a:pt x="624950" y="24337"/>
                </a:lnTo>
                <a:lnTo>
                  <a:pt x="623506" y="23727"/>
                </a:lnTo>
                <a:close/>
              </a:path>
              <a:path extrusionOk="0" h="712469" w="713740">
                <a:moveTo>
                  <a:pt x="450792" y="309006"/>
                </a:moveTo>
                <a:lnTo>
                  <a:pt x="449358" y="309006"/>
                </a:lnTo>
                <a:lnTo>
                  <a:pt x="448258" y="309163"/>
                </a:lnTo>
                <a:lnTo>
                  <a:pt x="386291" y="326880"/>
                </a:lnTo>
                <a:lnTo>
                  <a:pt x="496498" y="326880"/>
                </a:lnTo>
                <a:lnTo>
                  <a:pt x="479786" y="322025"/>
                </a:lnTo>
                <a:lnTo>
                  <a:pt x="456541" y="310692"/>
                </a:lnTo>
                <a:lnTo>
                  <a:pt x="455284" y="309948"/>
                </a:lnTo>
                <a:lnTo>
                  <a:pt x="453912" y="309540"/>
                </a:lnTo>
                <a:lnTo>
                  <a:pt x="452153" y="309226"/>
                </a:lnTo>
                <a:lnTo>
                  <a:pt x="451127" y="309121"/>
                </a:lnTo>
                <a:lnTo>
                  <a:pt x="450792" y="309006"/>
                </a:lnTo>
                <a:close/>
              </a:path>
              <a:path extrusionOk="0" h="712469" w="713740">
                <a:moveTo>
                  <a:pt x="385120" y="213606"/>
                </a:moveTo>
                <a:lnTo>
                  <a:pt x="360722" y="213606"/>
                </a:lnTo>
                <a:lnTo>
                  <a:pt x="360962" y="214736"/>
                </a:lnTo>
                <a:lnTo>
                  <a:pt x="361297" y="215857"/>
                </a:lnTo>
                <a:lnTo>
                  <a:pt x="361957" y="218757"/>
                </a:lnTo>
                <a:lnTo>
                  <a:pt x="371611" y="247919"/>
                </a:lnTo>
                <a:lnTo>
                  <a:pt x="372166" y="249395"/>
                </a:lnTo>
                <a:lnTo>
                  <a:pt x="374616" y="254840"/>
                </a:lnTo>
                <a:lnTo>
                  <a:pt x="376585" y="258777"/>
                </a:lnTo>
                <a:lnTo>
                  <a:pt x="378690" y="262672"/>
                </a:lnTo>
                <a:lnTo>
                  <a:pt x="404571" y="262672"/>
                </a:lnTo>
                <a:lnTo>
                  <a:pt x="404155" y="259489"/>
                </a:lnTo>
                <a:lnTo>
                  <a:pt x="399914" y="252306"/>
                </a:lnTo>
                <a:lnTo>
                  <a:pt x="397548" y="247845"/>
                </a:lnTo>
                <a:lnTo>
                  <a:pt x="395328" y="243102"/>
                </a:lnTo>
                <a:lnTo>
                  <a:pt x="390855" y="232468"/>
                </a:lnTo>
                <a:lnTo>
                  <a:pt x="387276" y="221906"/>
                </a:lnTo>
                <a:lnTo>
                  <a:pt x="385120" y="213606"/>
                </a:lnTo>
                <a:close/>
              </a:path>
              <a:path extrusionOk="0" h="712469" w="713740">
                <a:moveTo>
                  <a:pt x="226631" y="166131"/>
                </a:moveTo>
                <a:lnTo>
                  <a:pt x="196967" y="166131"/>
                </a:lnTo>
                <a:lnTo>
                  <a:pt x="214768" y="189868"/>
                </a:lnTo>
                <a:lnTo>
                  <a:pt x="244432" y="189868"/>
                </a:lnTo>
                <a:lnTo>
                  <a:pt x="226631" y="166131"/>
                </a:lnTo>
                <a:close/>
              </a:path>
              <a:path extrusionOk="0" h="712469" w="713740">
                <a:moveTo>
                  <a:pt x="392796" y="118666"/>
                </a:moveTo>
                <a:lnTo>
                  <a:pt x="367412" y="118666"/>
                </a:lnTo>
                <a:lnTo>
                  <a:pt x="366721" y="120582"/>
                </a:lnTo>
                <a:lnTo>
                  <a:pt x="366219" y="122551"/>
                </a:lnTo>
                <a:lnTo>
                  <a:pt x="364920" y="126603"/>
                </a:lnTo>
                <a:lnTo>
                  <a:pt x="364198" y="128729"/>
                </a:lnTo>
                <a:lnTo>
                  <a:pt x="362837" y="133650"/>
                </a:lnTo>
                <a:lnTo>
                  <a:pt x="362229" y="136477"/>
                </a:lnTo>
                <a:lnTo>
                  <a:pt x="361130" y="141346"/>
                </a:lnTo>
                <a:lnTo>
                  <a:pt x="360606" y="143388"/>
                </a:lnTo>
                <a:lnTo>
                  <a:pt x="359633" y="148602"/>
                </a:lnTo>
                <a:lnTo>
                  <a:pt x="358606" y="156717"/>
                </a:lnTo>
                <a:lnTo>
                  <a:pt x="358282" y="158466"/>
                </a:lnTo>
                <a:lnTo>
                  <a:pt x="357633" y="165188"/>
                </a:lnTo>
                <a:lnTo>
                  <a:pt x="357339" y="170183"/>
                </a:lnTo>
                <a:lnTo>
                  <a:pt x="357298" y="185889"/>
                </a:lnTo>
                <a:lnTo>
                  <a:pt x="357559" y="189868"/>
                </a:lnTo>
                <a:lnTo>
                  <a:pt x="381223" y="189868"/>
                </a:lnTo>
                <a:lnTo>
                  <a:pt x="380941" y="185889"/>
                </a:lnTo>
                <a:lnTo>
                  <a:pt x="381059" y="175177"/>
                </a:lnTo>
                <a:lnTo>
                  <a:pt x="386794" y="135887"/>
                </a:lnTo>
                <a:lnTo>
                  <a:pt x="392574" y="119190"/>
                </a:lnTo>
                <a:lnTo>
                  <a:pt x="392796" y="118666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68"/>
          <p:cNvSpPr/>
          <p:nvPr/>
        </p:nvSpPr>
        <p:spPr>
          <a:xfrm>
            <a:off x="5840730" y="962910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68"/>
          <p:cNvSpPr/>
          <p:nvPr/>
        </p:nvSpPr>
        <p:spPr>
          <a:xfrm>
            <a:off x="5862317" y="930527"/>
            <a:ext cx="21669" cy="43339"/>
          </a:xfrm>
          <a:custGeom>
            <a:rect b="b" l="l" r="r" t="t"/>
            <a:pathLst>
              <a:path extrusionOk="0" h="95250" w="47625">
                <a:moveTo>
                  <a:pt x="47474" y="0"/>
                </a:moveTo>
                <a:lnTo>
                  <a:pt x="23737" y="0"/>
                </a:lnTo>
                <a:lnTo>
                  <a:pt x="23737" y="71202"/>
                </a:lnTo>
                <a:lnTo>
                  <a:pt x="0" y="71202"/>
                </a:lnTo>
                <a:lnTo>
                  <a:pt x="0" y="94939"/>
                </a:lnTo>
                <a:lnTo>
                  <a:pt x="42166" y="94939"/>
                </a:lnTo>
                <a:lnTo>
                  <a:pt x="47474" y="89620"/>
                </a:lnTo>
                <a:lnTo>
                  <a:pt x="4747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68"/>
          <p:cNvSpPr/>
          <p:nvPr/>
        </p:nvSpPr>
        <p:spPr>
          <a:xfrm>
            <a:off x="6438899" y="671465"/>
            <a:ext cx="320707" cy="320707"/>
          </a:xfrm>
          <a:custGeom>
            <a:rect b="b" l="l" r="r" t="t"/>
            <a:pathLst>
              <a:path extrusionOk="0" h="704850" w="704850">
                <a:moveTo>
                  <a:pt x="699737" y="0"/>
                </a:moveTo>
                <a:lnTo>
                  <a:pt x="4701" y="0"/>
                </a:lnTo>
                <a:lnTo>
                  <a:pt x="0" y="4690"/>
                </a:lnTo>
                <a:lnTo>
                  <a:pt x="0" y="699737"/>
                </a:lnTo>
                <a:lnTo>
                  <a:pt x="4701" y="704428"/>
                </a:lnTo>
                <a:lnTo>
                  <a:pt x="699737" y="704428"/>
                </a:lnTo>
                <a:lnTo>
                  <a:pt x="704428" y="699737"/>
                </a:lnTo>
                <a:lnTo>
                  <a:pt x="704428" y="680921"/>
                </a:lnTo>
                <a:lnTo>
                  <a:pt x="23507" y="680921"/>
                </a:lnTo>
                <a:lnTo>
                  <a:pt x="23507" y="23507"/>
                </a:lnTo>
                <a:lnTo>
                  <a:pt x="704428" y="23507"/>
                </a:lnTo>
                <a:lnTo>
                  <a:pt x="704428" y="4690"/>
                </a:lnTo>
                <a:lnTo>
                  <a:pt x="699737" y="0"/>
                </a:lnTo>
                <a:close/>
              </a:path>
              <a:path extrusionOk="0" h="704850" w="704850">
                <a:moveTo>
                  <a:pt x="704428" y="23507"/>
                </a:moveTo>
                <a:lnTo>
                  <a:pt x="680921" y="23507"/>
                </a:lnTo>
                <a:lnTo>
                  <a:pt x="680921" y="680921"/>
                </a:lnTo>
                <a:lnTo>
                  <a:pt x="704428" y="680921"/>
                </a:lnTo>
                <a:lnTo>
                  <a:pt x="704428" y="2350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8"/>
          <p:cNvSpPr/>
          <p:nvPr/>
        </p:nvSpPr>
        <p:spPr>
          <a:xfrm>
            <a:off x="6460255" y="692814"/>
            <a:ext cx="277945" cy="96212"/>
          </a:xfrm>
          <a:custGeom>
            <a:rect b="b" l="l" r="r" t="t"/>
            <a:pathLst>
              <a:path extrusionOk="0" h="211455" w="610869">
                <a:moveTo>
                  <a:pt x="605824" y="0"/>
                </a:moveTo>
                <a:lnTo>
                  <a:pt x="4711" y="0"/>
                </a:lnTo>
                <a:lnTo>
                  <a:pt x="0" y="4722"/>
                </a:lnTo>
                <a:lnTo>
                  <a:pt x="0" y="206674"/>
                </a:lnTo>
                <a:lnTo>
                  <a:pt x="4711" y="211386"/>
                </a:lnTo>
                <a:lnTo>
                  <a:pt x="605824" y="211386"/>
                </a:lnTo>
                <a:lnTo>
                  <a:pt x="610536" y="206674"/>
                </a:lnTo>
                <a:lnTo>
                  <a:pt x="610536" y="187868"/>
                </a:lnTo>
                <a:lnTo>
                  <a:pt x="23507" y="187868"/>
                </a:lnTo>
                <a:lnTo>
                  <a:pt x="23507" y="23517"/>
                </a:lnTo>
                <a:lnTo>
                  <a:pt x="610536" y="23517"/>
                </a:lnTo>
                <a:lnTo>
                  <a:pt x="610536" y="4722"/>
                </a:lnTo>
                <a:lnTo>
                  <a:pt x="605824" y="0"/>
                </a:lnTo>
                <a:close/>
              </a:path>
              <a:path extrusionOk="0" h="211455" w="610869">
                <a:moveTo>
                  <a:pt x="610536" y="23517"/>
                </a:moveTo>
                <a:lnTo>
                  <a:pt x="587018" y="23517"/>
                </a:lnTo>
                <a:lnTo>
                  <a:pt x="587018" y="187868"/>
                </a:lnTo>
                <a:lnTo>
                  <a:pt x="610536" y="187868"/>
                </a:lnTo>
                <a:lnTo>
                  <a:pt x="610536" y="2351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68"/>
          <p:cNvSpPr/>
          <p:nvPr/>
        </p:nvSpPr>
        <p:spPr>
          <a:xfrm>
            <a:off x="6460255" y="799610"/>
            <a:ext cx="117592" cy="74831"/>
          </a:xfrm>
          <a:custGeom>
            <a:rect b="b" l="l" r="r" t="t"/>
            <a:pathLst>
              <a:path extrusionOk="0" h="164464" w="258444">
                <a:moveTo>
                  <a:pt x="253604" y="0"/>
                </a:moveTo>
                <a:lnTo>
                  <a:pt x="4711" y="0"/>
                </a:lnTo>
                <a:lnTo>
                  <a:pt x="0" y="4701"/>
                </a:lnTo>
                <a:lnTo>
                  <a:pt x="0" y="159649"/>
                </a:lnTo>
                <a:lnTo>
                  <a:pt x="4711" y="164351"/>
                </a:lnTo>
                <a:lnTo>
                  <a:pt x="253604" y="164351"/>
                </a:lnTo>
                <a:lnTo>
                  <a:pt x="258316" y="159649"/>
                </a:lnTo>
                <a:lnTo>
                  <a:pt x="258316" y="140917"/>
                </a:lnTo>
                <a:lnTo>
                  <a:pt x="23507" y="140917"/>
                </a:lnTo>
                <a:lnTo>
                  <a:pt x="23507" y="23507"/>
                </a:lnTo>
                <a:lnTo>
                  <a:pt x="258316" y="23507"/>
                </a:lnTo>
                <a:lnTo>
                  <a:pt x="258316" y="4701"/>
                </a:lnTo>
                <a:lnTo>
                  <a:pt x="253604" y="0"/>
                </a:lnTo>
                <a:close/>
              </a:path>
              <a:path extrusionOk="0" h="164464" w="258444">
                <a:moveTo>
                  <a:pt x="258316" y="23507"/>
                </a:moveTo>
                <a:lnTo>
                  <a:pt x="234809" y="23507"/>
                </a:lnTo>
                <a:lnTo>
                  <a:pt x="234809" y="140917"/>
                </a:lnTo>
                <a:lnTo>
                  <a:pt x="258316" y="140917"/>
                </a:lnTo>
                <a:lnTo>
                  <a:pt x="258316" y="2350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68"/>
          <p:cNvSpPr/>
          <p:nvPr/>
        </p:nvSpPr>
        <p:spPr>
          <a:xfrm>
            <a:off x="6588409" y="799610"/>
            <a:ext cx="32070" cy="10979"/>
          </a:xfrm>
          <a:custGeom>
            <a:rect b="b" l="l" r="r" t="t"/>
            <a:pathLst>
              <a:path extrusionOk="0" h="24130" w="70484">
                <a:moveTo>
                  <a:pt x="0" y="0"/>
                </a:moveTo>
                <a:lnTo>
                  <a:pt x="70458" y="0"/>
                </a:lnTo>
                <a:lnTo>
                  <a:pt x="70458" y="23507"/>
                </a:lnTo>
                <a:lnTo>
                  <a:pt x="0" y="2350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68"/>
          <p:cNvSpPr/>
          <p:nvPr/>
        </p:nvSpPr>
        <p:spPr>
          <a:xfrm>
            <a:off x="6588409" y="826310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68"/>
          <p:cNvSpPr/>
          <p:nvPr/>
        </p:nvSpPr>
        <p:spPr>
          <a:xfrm>
            <a:off x="6588409" y="847680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68"/>
          <p:cNvSpPr/>
          <p:nvPr/>
        </p:nvSpPr>
        <p:spPr>
          <a:xfrm>
            <a:off x="6588409" y="869031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4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68"/>
          <p:cNvSpPr/>
          <p:nvPr/>
        </p:nvSpPr>
        <p:spPr>
          <a:xfrm>
            <a:off x="6631147" y="799610"/>
            <a:ext cx="32070" cy="10979"/>
          </a:xfrm>
          <a:custGeom>
            <a:rect b="b" l="l" r="r" t="t"/>
            <a:pathLst>
              <a:path extrusionOk="0" h="24130" w="70484">
                <a:moveTo>
                  <a:pt x="0" y="0"/>
                </a:moveTo>
                <a:lnTo>
                  <a:pt x="70458" y="0"/>
                </a:lnTo>
                <a:lnTo>
                  <a:pt x="70458" y="23507"/>
                </a:lnTo>
                <a:lnTo>
                  <a:pt x="0" y="2350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68"/>
          <p:cNvSpPr/>
          <p:nvPr/>
        </p:nvSpPr>
        <p:spPr>
          <a:xfrm>
            <a:off x="6460255" y="885053"/>
            <a:ext cx="42600" cy="42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68"/>
          <p:cNvSpPr/>
          <p:nvPr/>
        </p:nvSpPr>
        <p:spPr>
          <a:xfrm>
            <a:off x="6513652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68"/>
          <p:cNvSpPr/>
          <p:nvPr/>
        </p:nvSpPr>
        <p:spPr>
          <a:xfrm>
            <a:off x="6513652" y="917095"/>
            <a:ext cx="64141" cy="0"/>
          </a:xfrm>
          <a:custGeom>
            <a:rect b="b" l="l" r="r" t="t"/>
            <a:pathLst>
              <a:path extrusionOk="0" h="120000" w="140969">
                <a:moveTo>
                  <a:pt x="0" y="0"/>
                </a:moveTo>
                <a:lnTo>
                  <a:pt x="140917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68"/>
          <p:cNvSpPr/>
          <p:nvPr/>
        </p:nvSpPr>
        <p:spPr>
          <a:xfrm>
            <a:off x="6535008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68"/>
          <p:cNvSpPr/>
          <p:nvPr/>
        </p:nvSpPr>
        <p:spPr>
          <a:xfrm>
            <a:off x="6620455" y="885053"/>
            <a:ext cx="42600" cy="42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68"/>
          <p:cNvSpPr/>
          <p:nvPr/>
        </p:nvSpPr>
        <p:spPr>
          <a:xfrm>
            <a:off x="6673853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68"/>
          <p:cNvSpPr/>
          <p:nvPr/>
        </p:nvSpPr>
        <p:spPr>
          <a:xfrm>
            <a:off x="6673853" y="917095"/>
            <a:ext cx="64141" cy="0"/>
          </a:xfrm>
          <a:custGeom>
            <a:rect b="b" l="l" r="r" t="t"/>
            <a:pathLst>
              <a:path extrusionOk="0" h="120000" w="140969">
                <a:moveTo>
                  <a:pt x="0" y="0"/>
                </a:moveTo>
                <a:lnTo>
                  <a:pt x="140917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68"/>
          <p:cNvSpPr/>
          <p:nvPr/>
        </p:nvSpPr>
        <p:spPr>
          <a:xfrm>
            <a:off x="6695208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68"/>
          <p:cNvSpPr/>
          <p:nvPr/>
        </p:nvSpPr>
        <p:spPr>
          <a:xfrm>
            <a:off x="6716592" y="890396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68"/>
          <p:cNvSpPr/>
          <p:nvPr/>
        </p:nvSpPr>
        <p:spPr>
          <a:xfrm>
            <a:off x="6556391" y="890396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68"/>
          <p:cNvSpPr/>
          <p:nvPr/>
        </p:nvSpPr>
        <p:spPr>
          <a:xfrm>
            <a:off x="6465598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68"/>
          <p:cNvSpPr/>
          <p:nvPr/>
        </p:nvSpPr>
        <p:spPr>
          <a:xfrm>
            <a:off x="6486953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68"/>
          <p:cNvSpPr/>
          <p:nvPr/>
        </p:nvSpPr>
        <p:spPr>
          <a:xfrm>
            <a:off x="6508308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68"/>
          <p:cNvSpPr/>
          <p:nvPr/>
        </p:nvSpPr>
        <p:spPr>
          <a:xfrm>
            <a:off x="6529692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68"/>
          <p:cNvSpPr/>
          <p:nvPr/>
        </p:nvSpPr>
        <p:spPr>
          <a:xfrm>
            <a:off x="6551048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68"/>
          <p:cNvSpPr/>
          <p:nvPr/>
        </p:nvSpPr>
        <p:spPr>
          <a:xfrm>
            <a:off x="657239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68"/>
          <p:cNvSpPr/>
          <p:nvPr/>
        </p:nvSpPr>
        <p:spPr>
          <a:xfrm>
            <a:off x="6593753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68"/>
          <p:cNvSpPr/>
          <p:nvPr/>
        </p:nvSpPr>
        <p:spPr>
          <a:xfrm>
            <a:off x="661510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68"/>
          <p:cNvSpPr/>
          <p:nvPr/>
        </p:nvSpPr>
        <p:spPr>
          <a:xfrm>
            <a:off x="6636491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68"/>
          <p:cNvSpPr/>
          <p:nvPr/>
        </p:nvSpPr>
        <p:spPr>
          <a:xfrm>
            <a:off x="6657847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8"/>
          <p:cNvSpPr/>
          <p:nvPr/>
        </p:nvSpPr>
        <p:spPr>
          <a:xfrm>
            <a:off x="6679202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68"/>
          <p:cNvSpPr/>
          <p:nvPr/>
        </p:nvSpPr>
        <p:spPr>
          <a:xfrm>
            <a:off x="6700551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68"/>
          <p:cNvSpPr/>
          <p:nvPr/>
        </p:nvSpPr>
        <p:spPr>
          <a:xfrm>
            <a:off x="672190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68"/>
          <p:cNvSpPr/>
          <p:nvPr/>
        </p:nvSpPr>
        <p:spPr>
          <a:xfrm>
            <a:off x="7539037" y="745939"/>
            <a:ext cx="300193" cy="171621"/>
          </a:xfrm>
          <a:custGeom>
            <a:rect b="b" l="l" r="r" t="t"/>
            <a:pathLst>
              <a:path extrusionOk="0" h="377189" w="659765">
                <a:moveTo>
                  <a:pt x="329835" y="0"/>
                </a:moveTo>
                <a:lnTo>
                  <a:pt x="276791" y="3430"/>
                </a:lnTo>
                <a:lnTo>
                  <a:pt x="225394" y="13551"/>
                </a:lnTo>
                <a:lnTo>
                  <a:pt x="176164" y="30109"/>
                </a:lnTo>
                <a:lnTo>
                  <a:pt x="129623" y="52849"/>
                </a:lnTo>
                <a:lnTo>
                  <a:pt x="86289" y="81517"/>
                </a:lnTo>
                <a:lnTo>
                  <a:pt x="46685" y="115858"/>
                </a:lnTo>
                <a:lnTo>
                  <a:pt x="11332" y="155618"/>
                </a:lnTo>
                <a:lnTo>
                  <a:pt x="0" y="188517"/>
                </a:lnTo>
                <a:lnTo>
                  <a:pt x="2833" y="205688"/>
                </a:lnTo>
                <a:lnTo>
                  <a:pt x="46685" y="261177"/>
                </a:lnTo>
                <a:lnTo>
                  <a:pt x="86289" y="295518"/>
                </a:lnTo>
                <a:lnTo>
                  <a:pt x="129623" y="324186"/>
                </a:lnTo>
                <a:lnTo>
                  <a:pt x="176164" y="346926"/>
                </a:lnTo>
                <a:lnTo>
                  <a:pt x="225394" y="363484"/>
                </a:lnTo>
                <a:lnTo>
                  <a:pt x="276791" y="373605"/>
                </a:lnTo>
                <a:lnTo>
                  <a:pt x="329835" y="377035"/>
                </a:lnTo>
                <a:lnTo>
                  <a:pt x="382875" y="373605"/>
                </a:lnTo>
                <a:lnTo>
                  <a:pt x="434269" y="363484"/>
                </a:lnTo>
                <a:lnTo>
                  <a:pt x="483498" y="346926"/>
                </a:lnTo>
                <a:lnTo>
                  <a:pt x="490687" y="343413"/>
                </a:lnTo>
                <a:lnTo>
                  <a:pt x="329626" y="343413"/>
                </a:lnTo>
                <a:lnTo>
                  <a:pt x="280775" y="335452"/>
                </a:lnTo>
                <a:lnTo>
                  <a:pt x="245250" y="317016"/>
                </a:lnTo>
                <a:lnTo>
                  <a:pt x="192038" y="317016"/>
                </a:lnTo>
                <a:lnTo>
                  <a:pt x="148459" y="296153"/>
                </a:lnTo>
                <a:lnTo>
                  <a:pt x="107897" y="269659"/>
                </a:lnTo>
                <a:lnTo>
                  <a:pt x="70857" y="237774"/>
                </a:lnTo>
                <a:lnTo>
                  <a:pt x="37844" y="200737"/>
                </a:lnTo>
                <a:lnTo>
                  <a:pt x="33635" y="188516"/>
                </a:lnTo>
                <a:lnTo>
                  <a:pt x="34687" y="182140"/>
                </a:lnTo>
                <a:lnTo>
                  <a:pt x="70857" y="139257"/>
                </a:lnTo>
                <a:lnTo>
                  <a:pt x="107897" y="107372"/>
                </a:lnTo>
                <a:lnTo>
                  <a:pt x="148459" y="80880"/>
                </a:lnTo>
                <a:lnTo>
                  <a:pt x="192038" y="60019"/>
                </a:lnTo>
                <a:lnTo>
                  <a:pt x="245236" y="60019"/>
                </a:lnTo>
                <a:lnTo>
                  <a:pt x="280775" y="41577"/>
                </a:lnTo>
                <a:lnTo>
                  <a:pt x="329762" y="33611"/>
                </a:lnTo>
                <a:lnTo>
                  <a:pt x="489405" y="33611"/>
                </a:lnTo>
                <a:lnTo>
                  <a:pt x="465686" y="23588"/>
                </a:lnTo>
                <a:lnTo>
                  <a:pt x="421551" y="10594"/>
                </a:lnTo>
                <a:lnTo>
                  <a:pt x="376113" y="2676"/>
                </a:lnTo>
                <a:lnTo>
                  <a:pt x="329835" y="0"/>
                </a:lnTo>
                <a:close/>
              </a:path>
              <a:path extrusionOk="0" h="377189" w="659765">
                <a:moveTo>
                  <a:pt x="489405" y="33611"/>
                </a:moveTo>
                <a:lnTo>
                  <a:pt x="329762" y="33611"/>
                </a:lnTo>
                <a:lnTo>
                  <a:pt x="329940" y="33622"/>
                </a:lnTo>
                <a:lnTo>
                  <a:pt x="378875" y="41577"/>
                </a:lnTo>
                <a:lnTo>
                  <a:pt x="421345" y="63610"/>
                </a:lnTo>
                <a:lnTo>
                  <a:pt x="454855" y="97154"/>
                </a:lnTo>
                <a:lnTo>
                  <a:pt x="476841" y="139645"/>
                </a:lnTo>
                <a:lnTo>
                  <a:pt x="484741" y="188517"/>
                </a:lnTo>
                <a:lnTo>
                  <a:pt x="476843" y="237385"/>
                </a:lnTo>
                <a:lnTo>
                  <a:pt x="454859" y="279873"/>
                </a:lnTo>
                <a:lnTo>
                  <a:pt x="421352" y="313417"/>
                </a:lnTo>
                <a:lnTo>
                  <a:pt x="378889" y="335452"/>
                </a:lnTo>
                <a:lnTo>
                  <a:pt x="330034" y="343413"/>
                </a:lnTo>
                <a:lnTo>
                  <a:pt x="490687" y="343413"/>
                </a:lnTo>
                <a:lnTo>
                  <a:pt x="530040" y="324186"/>
                </a:lnTo>
                <a:lnTo>
                  <a:pt x="540862" y="317026"/>
                </a:lnTo>
                <a:lnTo>
                  <a:pt x="467590" y="317026"/>
                </a:lnTo>
                <a:lnTo>
                  <a:pt x="488805" y="289702"/>
                </a:lnTo>
                <a:lnTo>
                  <a:pt x="504779" y="258732"/>
                </a:lnTo>
                <a:lnTo>
                  <a:pt x="514849" y="224782"/>
                </a:lnTo>
                <a:lnTo>
                  <a:pt x="518353" y="188516"/>
                </a:lnTo>
                <a:lnTo>
                  <a:pt x="514907" y="152696"/>
                </a:lnTo>
                <a:lnTo>
                  <a:pt x="514835" y="152242"/>
                </a:lnTo>
                <a:lnTo>
                  <a:pt x="504891" y="118556"/>
                </a:lnTo>
                <a:lnTo>
                  <a:pt x="489052" y="87686"/>
                </a:lnTo>
                <a:lnTo>
                  <a:pt x="468019" y="60437"/>
                </a:lnTo>
                <a:lnTo>
                  <a:pt x="541629" y="60437"/>
                </a:lnTo>
                <a:lnTo>
                  <a:pt x="508051" y="41491"/>
                </a:lnTo>
                <a:lnTo>
                  <a:pt x="489405" y="33611"/>
                </a:lnTo>
                <a:close/>
              </a:path>
              <a:path extrusionOk="0" h="377189" w="659765">
                <a:moveTo>
                  <a:pt x="637142" y="149267"/>
                </a:moveTo>
                <a:lnTo>
                  <a:pt x="630713" y="149715"/>
                </a:lnTo>
                <a:lnTo>
                  <a:pt x="624737" y="152696"/>
                </a:lnTo>
                <a:lnTo>
                  <a:pt x="620392" y="157765"/>
                </a:lnTo>
                <a:lnTo>
                  <a:pt x="618396" y="163892"/>
                </a:lnTo>
                <a:lnTo>
                  <a:pt x="618840" y="170322"/>
                </a:lnTo>
                <a:lnTo>
                  <a:pt x="621816" y="176298"/>
                </a:lnTo>
                <a:lnTo>
                  <a:pt x="624979" y="182140"/>
                </a:lnTo>
                <a:lnTo>
                  <a:pt x="626033" y="188517"/>
                </a:lnTo>
                <a:lnTo>
                  <a:pt x="588795" y="237780"/>
                </a:lnTo>
                <a:lnTo>
                  <a:pt x="551747" y="269668"/>
                </a:lnTo>
                <a:lnTo>
                  <a:pt x="511177" y="296163"/>
                </a:lnTo>
                <a:lnTo>
                  <a:pt x="467590" y="317026"/>
                </a:lnTo>
                <a:lnTo>
                  <a:pt x="540878" y="317016"/>
                </a:lnTo>
                <a:lnTo>
                  <a:pt x="573374" y="295518"/>
                </a:lnTo>
                <a:lnTo>
                  <a:pt x="612981" y="261177"/>
                </a:lnTo>
                <a:lnTo>
                  <a:pt x="648338" y="221417"/>
                </a:lnTo>
                <a:lnTo>
                  <a:pt x="659671" y="188516"/>
                </a:lnTo>
                <a:lnTo>
                  <a:pt x="656837" y="171343"/>
                </a:lnTo>
                <a:lnTo>
                  <a:pt x="648338" y="155607"/>
                </a:lnTo>
                <a:lnTo>
                  <a:pt x="643270" y="151262"/>
                </a:lnTo>
                <a:lnTo>
                  <a:pt x="637142" y="149267"/>
                </a:lnTo>
                <a:close/>
              </a:path>
              <a:path extrusionOk="0" h="377189" w="659765">
                <a:moveTo>
                  <a:pt x="245236" y="60019"/>
                </a:moveTo>
                <a:lnTo>
                  <a:pt x="192038" y="60019"/>
                </a:lnTo>
                <a:lnTo>
                  <a:pt x="170841" y="87329"/>
                </a:lnTo>
                <a:lnTo>
                  <a:pt x="154877" y="118292"/>
                </a:lnTo>
                <a:lnTo>
                  <a:pt x="144810" y="152242"/>
                </a:lnTo>
                <a:lnTo>
                  <a:pt x="141307" y="188517"/>
                </a:lnTo>
                <a:lnTo>
                  <a:pt x="144810" y="224784"/>
                </a:lnTo>
                <a:lnTo>
                  <a:pt x="154877" y="258735"/>
                </a:lnTo>
                <a:lnTo>
                  <a:pt x="170841" y="289702"/>
                </a:lnTo>
                <a:lnTo>
                  <a:pt x="192038" y="317016"/>
                </a:lnTo>
                <a:lnTo>
                  <a:pt x="245250" y="317016"/>
                </a:lnTo>
                <a:lnTo>
                  <a:pt x="238315" y="313417"/>
                </a:lnTo>
                <a:lnTo>
                  <a:pt x="204811" y="279873"/>
                </a:lnTo>
                <a:lnTo>
                  <a:pt x="182827" y="237385"/>
                </a:lnTo>
                <a:lnTo>
                  <a:pt x="174929" y="188516"/>
                </a:lnTo>
                <a:lnTo>
                  <a:pt x="182832" y="139634"/>
                </a:lnTo>
                <a:lnTo>
                  <a:pt x="204826" y="97139"/>
                </a:lnTo>
                <a:lnTo>
                  <a:pt x="238345" y="63595"/>
                </a:lnTo>
                <a:lnTo>
                  <a:pt x="245236" y="60019"/>
                </a:lnTo>
                <a:close/>
              </a:path>
              <a:path extrusionOk="0" h="377189" w="659765">
                <a:moveTo>
                  <a:pt x="541629" y="60437"/>
                </a:moveTo>
                <a:lnTo>
                  <a:pt x="468019" y="60437"/>
                </a:lnTo>
                <a:lnTo>
                  <a:pt x="493572" y="71843"/>
                </a:lnTo>
                <a:lnTo>
                  <a:pt x="518221" y="85159"/>
                </a:lnTo>
                <a:lnTo>
                  <a:pt x="564299" y="117357"/>
                </a:lnTo>
                <a:lnTo>
                  <a:pt x="575021" y="126488"/>
                </a:lnTo>
                <a:lnTo>
                  <a:pt x="580796" y="129839"/>
                </a:lnTo>
                <a:lnTo>
                  <a:pt x="602943" y="112881"/>
                </a:lnTo>
                <a:lnTo>
                  <a:pt x="601332" y="106643"/>
                </a:lnTo>
                <a:lnTo>
                  <a:pt x="548183" y="64136"/>
                </a:lnTo>
                <a:lnTo>
                  <a:pt x="541629" y="6043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68"/>
          <p:cNvSpPr/>
          <p:nvPr/>
        </p:nvSpPr>
        <p:spPr>
          <a:xfrm>
            <a:off x="7656612" y="799237"/>
            <a:ext cx="65100" cy="648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68"/>
          <p:cNvSpPr/>
          <p:nvPr/>
        </p:nvSpPr>
        <p:spPr>
          <a:xfrm>
            <a:off x="7681412" y="671467"/>
            <a:ext cx="15313" cy="44206"/>
          </a:xfrm>
          <a:custGeom>
            <a:rect b="b" l="l" r="r" t="t"/>
            <a:pathLst>
              <a:path extrusionOk="0" h="97155" w="33655">
                <a:moveTo>
                  <a:pt x="26093" y="0"/>
                </a:moveTo>
                <a:lnTo>
                  <a:pt x="7518" y="0"/>
                </a:lnTo>
                <a:lnTo>
                  <a:pt x="0" y="7518"/>
                </a:lnTo>
                <a:lnTo>
                  <a:pt x="0" y="89128"/>
                </a:lnTo>
                <a:lnTo>
                  <a:pt x="7518" y="96656"/>
                </a:lnTo>
                <a:lnTo>
                  <a:pt x="26093" y="96656"/>
                </a:lnTo>
                <a:lnTo>
                  <a:pt x="33611" y="89128"/>
                </a:lnTo>
                <a:lnTo>
                  <a:pt x="33611" y="7518"/>
                </a:lnTo>
                <a:lnTo>
                  <a:pt x="26093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68"/>
          <p:cNvSpPr/>
          <p:nvPr/>
        </p:nvSpPr>
        <p:spPr>
          <a:xfrm>
            <a:off x="7681412" y="947922"/>
            <a:ext cx="15313" cy="44206"/>
          </a:xfrm>
          <a:custGeom>
            <a:rect b="b" l="l" r="r" t="t"/>
            <a:pathLst>
              <a:path extrusionOk="0" h="97155" w="33655">
                <a:moveTo>
                  <a:pt x="26093" y="0"/>
                </a:moveTo>
                <a:lnTo>
                  <a:pt x="7518" y="0"/>
                </a:lnTo>
                <a:lnTo>
                  <a:pt x="0" y="7528"/>
                </a:lnTo>
                <a:lnTo>
                  <a:pt x="0" y="89149"/>
                </a:lnTo>
                <a:lnTo>
                  <a:pt x="7518" y="96667"/>
                </a:lnTo>
                <a:lnTo>
                  <a:pt x="26093" y="96667"/>
                </a:lnTo>
                <a:lnTo>
                  <a:pt x="33611" y="89149"/>
                </a:lnTo>
                <a:lnTo>
                  <a:pt x="33611" y="7528"/>
                </a:lnTo>
                <a:lnTo>
                  <a:pt x="26093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68"/>
          <p:cNvSpPr/>
          <p:nvPr/>
        </p:nvSpPr>
        <p:spPr>
          <a:xfrm>
            <a:off x="7775031" y="716151"/>
            <a:ext cx="29700" cy="297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68"/>
          <p:cNvSpPr/>
          <p:nvPr/>
        </p:nvSpPr>
        <p:spPr>
          <a:xfrm>
            <a:off x="7573521" y="917644"/>
            <a:ext cx="29700" cy="297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68"/>
          <p:cNvSpPr/>
          <p:nvPr/>
        </p:nvSpPr>
        <p:spPr>
          <a:xfrm>
            <a:off x="7573521" y="716148"/>
            <a:ext cx="29700" cy="297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68"/>
          <p:cNvSpPr/>
          <p:nvPr/>
        </p:nvSpPr>
        <p:spPr>
          <a:xfrm>
            <a:off x="7775031" y="917644"/>
            <a:ext cx="29700" cy="297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68"/>
          <p:cNvSpPr/>
          <p:nvPr/>
        </p:nvSpPr>
        <p:spPr>
          <a:xfrm>
            <a:off x="3857629" y="2090594"/>
            <a:ext cx="4855200" cy="30525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68"/>
          <p:cNvPicPr preferRelativeResize="0"/>
          <p:nvPr/>
        </p:nvPicPr>
        <p:blipFill rotWithShape="1">
          <a:blip r:embed="rId12">
            <a:alphaModFix/>
          </a:blip>
          <a:srcRect b="20413" l="0" r="0" t="0"/>
          <a:stretch/>
        </p:blipFill>
        <p:spPr>
          <a:xfrm>
            <a:off x="4787932" y="2614251"/>
            <a:ext cx="3126622" cy="1746277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8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629" name="Google Shape;629;p6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9"/>
          <p:cNvSpPr txBox="1"/>
          <p:nvPr/>
        </p:nvSpPr>
        <p:spPr>
          <a:xfrm>
            <a:off x="456600" y="1075631"/>
            <a:ext cx="34254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Один из лучших психологических центров в Москве, который существует уже более 12 лет. Приём ведут выпускники МГУ с богатой практикой, охватывающей разные направления: психоанализ, когнитивная и клиническая психология, транзитный подход, гештальт психология и другие.  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5" name="Google Shape;635;p69"/>
          <p:cNvSpPr txBox="1"/>
          <p:nvPr/>
        </p:nvSpPr>
        <p:spPr>
          <a:xfrm>
            <a:off x="482930" y="2222485"/>
            <a:ext cx="33729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было сделано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юзабилити-экспертизу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сайта центра и выявили основные недочеты, поняли что нужно сделать полное перепроектирование сайта.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пользовательское исследование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, получили ответы от целевой аудитории о том, что должно быть на сайте и проверили свои гипотезы.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Разработали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концепцию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нового сайта, описали целевую аудиторию и сделали сценарии достижения целей пользователей и бизнеса.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Разработали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концептуальный и детальный макет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сайта и протестировали его на пользователях.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Сделали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верстку сайта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и осуществили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авторский надзор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за реализацией.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69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6" name="Google Shape;636;p69"/>
          <p:cNvSpPr/>
          <p:nvPr/>
        </p:nvSpPr>
        <p:spPr>
          <a:xfrm>
            <a:off x="157162" y="0"/>
            <a:ext cx="0" cy="5145465"/>
          </a:xfrm>
          <a:custGeom>
            <a:rect b="b" l="l" r="r" t="t"/>
            <a:pathLst>
              <a:path extrusionOk="0" h="11308715" w="120000">
                <a:moveTo>
                  <a:pt x="0" y="0"/>
                </a:moveTo>
                <a:lnTo>
                  <a:pt x="0" y="11308556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69"/>
          <p:cNvSpPr/>
          <p:nvPr/>
        </p:nvSpPr>
        <p:spPr>
          <a:xfrm>
            <a:off x="157162" y="678609"/>
            <a:ext cx="207448" cy="0"/>
          </a:xfrm>
          <a:custGeom>
            <a:rect b="b" l="l" r="r" t="t"/>
            <a:pathLst>
              <a:path extrusionOk="0" h="120000" w="455930">
                <a:moveTo>
                  <a:pt x="455483" y="0"/>
                </a:move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69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136121" y="0"/>
                </a:moveTo>
                <a:lnTo>
                  <a:pt x="93095" y="6939"/>
                </a:lnTo>
                <a:lnTo>
                  <a:pt x="55728" y="26262"/>
                </a:lnTo>
                <a:lnTo>
                  <a:pt x="26262" y="55728"/>
                </a:lnTo>
                <a:lnTo>
                  <a:pt x="6939" y="93095"/>
                </a:lnTo>
                <a:lnTo>
                  <a:pt x="0" y="136121"/>
                </a:lnTo>
                <a:lnTo>
                  <a:pt x="6939" y="179147"/>
                </a:lnTo>
                <a:lnTo>
                  <a:pt x="26262" y="216514"/>
                </a:lnTo>
                <a:lnTo>
                  <a:pt x="55728" y="245980"/>
                </a:lnTo>
                <a:lnTo>
                  <a:pt x="93095" y="265303"/>
                </a:lnTo>
                <a:lnTo>
                  <a:pt x="136121" y="272243"/>
                </a:lnTo>
                <a:lnTo>
                  <a:pt x="179147" y="265303"/>
                </a:lnTo>
                <a:lnTo>
                  <a:pt x="216514" y="245980"/>
                </a:lnTo>
                <a:lnTo>
                  <a:pt x="245980" y="216514"/>
                </a:lnTo>
                <a:lnTo>
                  <a:pt x="265303" y="179147"/>
                </a:lnTo>
                <a:lnTo>
                  <a:pt x="272243" y="136121"/>
                </a:lnTo>
                <a:lnTo>
                  <a:pt x="265303" y="93095"/>
                </a:lnTo>
                <a:lnTo>
                  <a:pt x="245980" y="55728"/>
                </a:lnTo>
                <a:lnTo>
                  <a:pt x="216514" y="26262"/>
                </a:lnTo>
                <a:lnTo>
                  <a:pt x="179147" y="6939"/>
                </a:lnTo>
                <a:lnTo>
                  <a:pt x="136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69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272243" y="136121"/>
                </a:moveTo>
                <a:lnTo>
                  <a:pt x="265303" y="179147"/>
                </a:lnTo>
                <a:lnTo>
                  <a:pt x="245980" y="216514"/>
                </a:lnTo>
                <a:lnTo>
                  <a:pt x="216514" y="245980"/>
                </a:lnTo>
                <a:lnTo>
                  <a:pt x="179147" y="265303"/>
                </a:lnTo>
                <a:lnTo>
                  <a:pt x="136121" y="272243"/>
                </a:lnTo>
                <a:lnTo>
                  <a:pt x="93095" y="265303"/>
                </a:lnTo>
                <a:lnTo>
                  <a:pt x="55728" y="245980"/>
                </a:lnTo>
                <a:lnTo>
                  <a:pt x="26262" y="216514"/>
                </a:lnTo>
                <a:lnTo>
                  <a:pt x="6939" y="179147"/>
                </a:lnTo>
                <a:lnTo>
                  <a:pt x="0" y="136121"/>
                </a:lnTo>
                <a:lnTo>
                  <a:pt x="6939" y="93095"/>
                </a:lnTo>
                <a:lnTo>
                  <a:pt x="26262" y="55728"/>
                </a:lnTo>
                <a:lnTo>
                  <a:pt x="55728" y="26262"/>
                </a:lnTo>
                <a:lnTo>
                  <a:pt x="93095" y="6939"/>
                </a:lnTo>
                <a:lnTo>
                  <a:pt x="136121" y="0"/>
                </a:lnTo>
                <a:lnTo>
                  <a:pt x="179147" y="6939"/>
                </a:lnTo>
                <a:lnTo>
                  <a:pt x="216514" y="26262"/>
                </a:lnTo>
                <a:lnTo>
                  <a:pt x="245980" y="55728"/>
                </a:lnTo>
                <a:lnTo>
                  <a:pt x="265303" y="93095"/>
                </a:lnTo>
                <a:lnTo>
                  <a:pt x="272243" y="136121"/>
                </a:lnTo>
                <a:close/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69"/>
          <p:cNvSpPr/>
          <p:nvPr/>
        </p:nvSpPr>
        <p:spPr>
          <a:xfrm>
            <a:off x="340519" y="651670"/>
            <a:ext cx="27159" cy="54029"/>
          </a:xfrm>
          <a:custGeom>
            <a:rect b="b" l="l" r="r" t="t"/>
            <a:pathLst>
              <a:path extrusionOk="0" h="118744" w="59690">
                <a:moveTo>
                  <a:pt x="0" y="118467"/>
                </a:moveTo>
                <a:lnTo>
                  <a:pt x="59233" y="59233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69"/>
          <p:cNvSpPr txBox="1"/>
          <p:nvPr/>
        </p:nvSpPr>
        <p:spPr>
          <a:xfrm>
            <a:off x="4564642" y="1054141"/>
            <a:ext cx="7626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Исследование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Google Shape;642;p69"/>
          <p:cNvSpPr txBox="1"/>
          <p:nvPr/>
        </p:nvSpPr>
        <p:spPr>
          <a:xfrm>
            <a:off x="5553718" y="1054141"/>
            <a:ext cx="584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Концепция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p69"/>
          <p:cNvSpPr txBox="1"/>
          <p:nvPr/>
        </p:nvSpPr>
        <p:spPr>
          <a:xfrm>
            <a:off x="6426495" y="1054141"/>
            <a:ext cx="8850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Проектирование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4" name="Google Shape;644;p69"/>
          <p:cNvSpPr txBox="1"/>
          <p:nvPr/>
        </p:nvSpPr>
        <p:spPr>
          <a:xfrm>
            <a:off x="7538786" y="1054141"/>
            <a:ext cx="9681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Авторский надзор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5" name="Google Shape;645;p69"/>
          <p:cNvSpPr txBox="1"/>
          <p:nvPr/>
        </p:nvSpPr>
        <p:spPr>
          <a:xfrm>
            <a:off x="4556659" y="348531"/>
            <a:ext cx="1091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Этапы работ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69"/>
          <p:cNvSpPr txBox="1"/>
          <p:nvPr/>
        </p:nvSpPr>
        <p:spPr>
          <a:xfrm>
            <a:off x="4556661" y="1265892"/>
            <a:ext cx="44361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</a:t>
            </a:r>
            <a:endParaRPr b="1" sz="1300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400"/>
              </a:spcBef>
              <a:spcAft>
                <a:spcPts val="500"/>
              </a:spcAft>
              <a:buSzPts val="500"/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Клиника получила новый современный сайт, отвечающий всем требованиям бизнеса и всем запросам клиентов. В результате </a:t>
            </a:r>
            <a:r>
              <a:rPr b="1" lang="ru" sz="800">
                <a:solidFill>
                  <a:srgbClr val="E7782A"/>
                </a:solidFill>
                <a:latin typeface="Verdana"/>
                <a:ea typeface="Verdana"/>
                <a:cs typeface="Verdana"/>
                <a:sym typeface="Verdana"/>
              </a:rPr>
              <a:t>повысилась конверсия посетителей в клиенты в 1,6 раза. </a:t>
            </a:r>
            <a:endParaRPr b="1" sz="800">
              <a:solidFill>
                <a:srgbClr val="E7782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" name="Google Shape;647;p69"/>
          <p:cNvSpPr/>
          <p:nvPr/>
        </p:nvSpPr>
        <p:spPr>
          <a:xfrm>
            <a:off x="4574114" y="656878"/>
            <a:ext cx="332552" cy="338620"/>
          </a:xfrm>
          <a:custGeom>
            <a:rect b="b" l="l" r="r" t="t"/>
            <a:pathLst>
              <a:path extrusionOk="0" h="744219" w="730884">
                <a:moveTo>
                  <a:pt x="179010" y="1151"/>
                </a:moveTo>
                <a:lnTo>
                  <a:pt x="173617" y="5727"/>
                </a:lnTo>
                <a:lnTo>
                  <a:pt x="170036" y="47663"/>
                </a:lnTo>
                <a:lnTo>
                  <a:pt x="4324" y="68490"/>
                </a:lnTo>
                <a:lnTo>
                  <a:pt x="0" y="74060"/>
                </a:lnTo>
                <a:lnTo>
                  <a:pt x="82678" y="731705"/>
                </a:lnTo>
                <a:lnTo>
                  <a:pt x="82039" y="734543"/>
                </a:lnTo>
                <a:lnTo>
                  <a:pt x="84950" y="741411"/>
                </a:lnTo>
                <a:lnTo>
                  <a:pt x="88992" y="744092"/>
                </a:lnTo>
                <a:lnTo>
                  <a:pt x="636504" y="744092"/>
                </a:lnTo>
                <a:lnTo>
                  <a:pt x="641404" y="739192"/>
                </a:lnTo>
                <a:lnTo>
                  <a:pt x="641404" y="722197"/>
                </a:lnTo>
                <a:lnTo>
                  <a:pt x="104290" y="722197"/>
                </a:lnTo>
                <a:lnTo>
                  <a:pt x="104290" y="553909"/>
                </a:lnTo>
                <a:lnTo>
                  <a:pt x="82395" y="553909"/>
                </a:lnTo>
                <a:lnTo>
                  <a:pt x="23831" y="88102"/>
                </a:lnTo>
                <a:lnTo>
                  <a:pt x="82395" y="80740"/>
                </a:lnTo>
                <a:lnTo>
                  <a:pt x="641404" y="80740"/>
                </a:lnTo>
                <a:lnTo>
                  <a:pt x="641404" y="73222"/>
                </a:lnTo>
                <a:lnTo>
                  <a:pt x="636504" y="68322"/>
                </a:lnTo>
                <a:lnTo>
                  <a:pt x="181177" y="68322"/>
                </a:lnTo>
                <a:lnTo>
                  <a:pt x="367723" y="44867"/>
                </a:lnTo>
                <a:lnTo>
                  <a:pt x="192245" y="44867"/>
                </a:lnTo>
                <a:lnTo>
                  <a:pt x="193994" y="24418"/>
                </a:lnTo>
                <a:lnTo>
                  <a:pt x="530367" y="24418"/>
                </a:lnTo>
                <a:lnTo>
                  <a:pt x="535030" y="23831"/>
                </a:lnTo>
                <a:lnTo>
                  <a:pt x="557095" y="23831"/>
                </a:lnTo>
                <a:lnTo>
                  <a:pt x="556566" y="19622"/>
                </a:lnTo>
                <a:lnTo>
                  <a:pt x="393077" y="19622"/>
                </a:lnTo>
                <a:lnTo>
                  <a:pt x="392480" y="19465"/>
                </a:lnTo>
                <a:lnTo>
                  <a:pt x="391872" y="19350"/>
                </a:lnTo>
                <a:lnTo>
                  <a:pt x="179010" y="1151"/>
                </a:lnTo>
                <a:close/>
              </a:path>
              <a:path extrusionOk="0" h="744219" w="730884">
                <a:moveTo>
                  <a:pt x="636504" y="366072"/>
                </a:moveTo>
                <a:lnTo>
                  <a:pt x="624410" y="366072"/>
                </a:lnTo>
                <a:lnTo>
                  <a:pt x="619509" y="370962"/>
                </a:lnTo>
                <a:lnTo>
                  <a:pt x="619509" y="722197"/>
                </a:lnTo>
                <a:lnTo>
                  <a:pt x="641404" y="722197"/>
                </a:lnTo>
                <a:lnTo>
                  <a:pt x="641404" y="718889"/>
                </a:lnTo>
                <a:lnTo>
                  <a:pt x="671303" y="718889"/>
                </a:lnTo>
                <a:lnTo>
                  <a:pt x="673937" y="716658"/>
                </a:lnTo>
                <a:lnTo>
                  <a:pt x="675534" y="697957"/>
                </a:lnTo>
                <a:lnTo>
                  <a:pt x="653561" y="697957"/>
                </a:lnTo>
                <a:lnTo>
                  <a:pt x="641404" y="696910"/>
                </a:lnTo>
                <a:lnTo>
                  <a:pt x="641404" y="370962"/>
                </a:lnTo>
                <a:lnTo>
                  <a:pt x="636504" y="366072"/>
                </a:lnTo>
                <a:close/>
              </a:path>
              <a:path extrusionOk="0" h="744219" w="730884">
                <a:moveTo>
                  <a:pt x="671303" y="718889"/>
                </a:moveTo>
                <a:lnTo>
                  <a:pt x="641404" y="718889"/>
                </a:lnTo>
                <a:lnTo>
                  <a:pt x="668545" y="721224"/>
                </a:lnTo>
                <a:lnTo>
                  <a:pt x="671303" y="718889"/>
                </a:lnTo>
                <a:close/>
              </a:path>
              <a:path extrusionOk="0" h="744219" w="730884">
                <a:moveTo>
                  <a:pt x="730158" y="55778"/>
                </a:moveTo>
                <a:lnTo>
                  <a:pt x="561113" y="55778"/>
                </a:lnTo>
                <a:lnTo>
                  <a:pt x="707339" y="68259"/>
                </a:lnTo>
                <a:lnTo>
                  <a:pt x="653561" y="697957"/>
                </a:lnTo>
                <a:lnTo>
                  <a:pt x="675534" y="697957"/>
                </a:lnTo>
                <a:lnTo>
                  <a:pt x="730333" y="56333"/>
                </a:lnTo>
                <a:lnTo>
                  <a:pt x="730158" y="55778"/>
                </a:lnTo>
                <a:close/>
              </a:path>
              <a:path extrusionOk="0" h="744219" w="730884">
                <a:moveTo>
                  <a:pt x="641404" y="80740"/>
                </a:moveTo>
                <a:lnTo>
                  <a:pt x="82395" y="80740"/>
                </a:lnTo>
                <a:lnTo>
                  <a:pt x="82395" y="553909"/>
                </a:lnTo>
                <a:lnTo>
                  <a:pt x="104290" y="553909"/>
                </a:lnTo>
                <a:lnTo>
                  <a:pt x="104290" y="90217"/>
                </a:lnTo>
                <a:lnTo>
                  <a:pt x="641404" y="90217"/>
                </a:lnTo>
                <a:lnTo>
                  <a:pt x="641404" y="80740"/>
                </a:lnTo>
                <a:close/>
              </a:path>
              <a:path extrusionOk="0" h="744219" w="730884">
                <a:moveTo>
                  <a:pt x="641404" y="90217"/>
                </a:moveTo>
                <a:lnTo>
                  <a:pt x="619509" y="90217"/>
                </a:lnTo>
                <a:lnTo>
                  <a:pt x="619509" y="331979"/>
                </a:lnTo>
                <a:lnTo>
                  <a:pt x="624410" y="336879"/>
                </a:lnTo>
                <a:lnTo>
                  <a:pt x="636504" y="336879"/>
                </a:lnTo>
                <a:lnTo>
                  <a:pt x="641404" y="331979"/>
                </a:lnTo>
                <a:lnTo>
                  <a:pt x="641404" y="90217"/>
                </a:lnTo>
                <a:close/>
              </a:path>
              <a:path extrusionOk="0" h="744219" w="730884">
                <a:moveTo>
                  <a:pt x="557095" y="23831"/>
                </a:moveTo>
                <a:lnTo>
                  <a:pt x="535030" y="23831"/>
                </a:lnTo>
                <a:lnTo>
                  <a:pt x="540622" y="68322"/>
                </a:lnTo>
                <a:lnTo>
                  <a:pt x="562684" y="68322"/>
                </a:lnTo>
                <a:lnTo>
                  <a:pt x="561113" y="55778"/>
                </a:lnTo>
                <a:lnTo>
                  <a:pt x="730158" y="55778"/>
                </a:lnTo>
                <a:lnTo>
                  <a:pt x="729422" y="53453"/>
                </a:lnTo>
                <a:lnTo>
                  <a:pt x="725684" y="49014"/>
                </a:lnTo>
                <a:lnTo>
                  <a:pt x="723004" y="47632"/>
                </a:lnTo>
                <a:lnTo>
                  <a:pt x="558318" y="33559"/>
                </a:lnTo>
                <a:lnTo>
                  <a:pt x="557095" y="23831"/>
                </a:lnTo>
                <a:close/>
              </a:path>
              <a:path extrusionOk="0" h="744219" w="730884">
                <a:moveTo>
                  <a:pt x="530367" y="24418"/>
                </a:moveTo>
                <a:lnTo>
                  <a:pt x="193994" y="24418"/>
                </a:lnTo>
                <a:lnTo>
                  <a:pt x="289792" y="32606"/>
                </a:lnTo>
                <a:lnTo>
                  <a:pt x="192245" y="44867"/>
                </a:lnTo>
                <a:lnTo>
                  <a:pt x="367723" y="44867"/>
                </a:lnTo>
                <a:lnTo>
                  <a:pt x="530367" y="24418"/>
                </a:lnTo>
                <a:close/>
              </a:path>
              <a:path extrusionOk="0" h="744219" w="730884">
                <a:moveTo>
                  <a:pt x="549145" y="0"/>
                </a:moveTo>
                <a:lnTo>
                  <a:pt x="393077" y="19622"/>
                </a:lnTo>
                <a:lnTo>
                  <a:pt x="556566" y="19622"/>
                </a:lnTo>
                <a:lnTo>
                  <a:pt x="554632" y="4240"/>
                </a:lnTo>
                <a:lnTo>
                  <a:pt x="54914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69"/>
          <p:cNvSpPr/>
          <p:nvPr/>
        </p:nvSpPr>
        <p:spPr>
          <a:xfrm>
            <a:off x="4744357" y="714503"/>
            <a:ext cx="95100" cy="8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69"/>
          <p:cNvSpPr/>
          <p:nvPr/>
        </p:nvSpPr>
        <p:spPr>
          <a:xfrm>
            <a:off x="4654076" y="741057"/>
            <a:ext cx="185490" cy="148219"/>
          </a:xfrm>
          <a:custGeom>
            <a:rect b="b" l="l" r="r" t="t"/>
            <a:pathLst>
              <a:path extrusionOk="0" h="325755" w="407670">
                <a:moveTo>
                  <a:pt x="168790" y="0"/>
                </a:moveTo>
                <a:lnTo>
                  <a:pt x="162738" y="0"/>
                </a:lnTo>
                <a:lnTo>
                  <a:pt x="119525" y="5823"/>
                </a:lnTo>
                <a:lnTo>
                  <a:pt x="80664" y="22250"/>
                </a:lnTo>
                <a:lnTo>
                  <a:pt x="47718" y="47718"/>
                </a:lnTo>
                <a:lnTo>
                  <a:pt x="22250" y="80664"/>
                </a:lnTo>
                <a:lnTo>
                  <a:pt x="5823" y="119525"/>
                </a:lnTo>
                <a:lnTo>
                  <a:pt x="0" y="162738"/>
                </a:lnTo>
                <a:lnTo>
                  <a:pt x="5823" y="205951"/>
                </a:lnTo>
                <a:lnTo>
                  <a:pt x="22250" y="244812"/>
                </a:lnTo>
                <a:lnTo>
                  <a:pt x="47718" y="277758"/>
                </a:lnTo>
                <a:lnTo>
                  <a:pt x="80664" y="303226"/>
                </a:lnTo>
                <a:lnTo>
                  <a:pt x="119525" y="319653"/>
                </a:lnTo>
                <a:lnTo>
                  <a:pt x="162738" y="325477"/>
                </a:lnTo>
                <a:lnTo>
                  <a:pt x="190561" y="323097"/>
                </a:lnTo>
                <a:lnTo>
                  <a:pt x="216861" y="316224"/>
                </a:lnTo>
                <a:lnTo>
                  <a:pt x="241243" y="305258"/>
                </a:lnTo>
                <a:lnTo>
                  <a:pt x="243766" y="303582"/>
                </a:lnTo>
                <a:lnTo>
                  <a:pt x="162738" y="303582"/>
                </a:lnTo>
                <a:lnTo>
                  <a:pt x="118268" y="296390"/>
                </a:lnTo>
                <a:lnTo>
                  <a:pt x="79611" y="276372"/>
                </a:lnTo>
                <a:lnTo>
                  <a:pt x="49104" y="245865"/>
                </a:lnTo>
                <a:lnTo>
                  <a:pt x="29086" y="207208"/>
                </a:lnTo>
                <a:lnTo>
                  <a:pt x="21894" y="162738"/>
                </a:lnTo>
                <a:lnTo>
                  <a:pt x="28437" y="120260"/>
                </a:lnTo>
                <a:lnTo>
                  <a:pt x="46718" y="82959"/>
                </a:lnTo>
                <a:lnTo>
                  <a:pt x="74719" y="52854"/>
                </a:lnTo>
                <a:lnTo>
                  <a:pt x="110418" y="31966"/>
                </a:lnTo>
                <a:lnTo>
                  <a:pt x="151796" y="22313"/>
                </a:lnTo>
                <a:lnTo>
                  <a:pt x="173680" y="22313"/>
                </a:lnTo>
                <a:lnTo>
                  <a:pt x="173680" y="4900"/>
                </a:lnTo>
                <a:lnTo>
                  <a:pt x="168790" y="0"/>
                </a:lnTo>
                <a:close/>
              </a:path>
              <a:path extrusionOk="0" h="325755" w="407670">
                <a:moveTo>
                  <a:pt x="289133" y="290598"/>
                </a:moveTo>
                <a:lnTo>
                  <a:pt x="263311" y="290598"/>
                </a:lnTo>
                <a:lnTo>
                  <a:pt x="283897" y="323529"/>
                </a:lnTo>
                <a:lnTo>
                  <a:pt x="287404" y="325477"/>
                </a:lnTo>
                <a:lnTo>
                  <a:pt x="402312" y="325477"/>
                </a:lnTo>
                <a:lnTo>
                  <a:pt x="407212" y="320576"/>
                </a:lnTo>
                <a:lnTo>
                  <a:pt x="407212" y="308482"/>
                </a:lnTo>
                <a:lnTo>
                  <a:pt x="402312" y="303582"/>
                </a:lnTo>
                <a:lnTo>
                  <a:pt x="297247" y="303582"/>
                </a:lnTo>
                <a:lnTo>
                  <a:pt x="289133" y="290598"/>
                </a:lnTo>
                <a:close/>
              </a:path>
              <a:path extrusionOk="0" h="325755" w="407670">
                <a:moveTo>
                  <a:pt x="232118" y="208632"/>
                </a:moveTo>
                <a:lnTo>
                  <a:pt x="221867" y="215040"/>
                </a:lnTo>
                <a:lnTo>
                  <a:pt x="220317" y="221783"/>
                </a:lnTo>
                <a:lnTo>
                  <a:pt x="223511" y="226925"/>
                </a:lnTo>
                <a:lnTo>
                  <a:pt x="251636" y="271907"/>
                </a:lnTo>
                <a:lnTo>
                  <a:pt x="232241" y="285205"/>
                </a:lnTo>
                <a:lnTo>
                  <a:pt x="210713" y="295166"/>
                </a:lnTo>
                <a:lnTo>
                  <a:pt x="187421" y="301416"/>
                </a:lnTo>
                <a:lnTo>
                  <a:pt x="162738" y="303582"/>
                </a:lnTo>
                <a:lnTo>
                  <a:pt x="243766" y="303582"/>
                </a:lnTo>
                <a:lnTo>
                  <a:pt x="263311" y="290598"/>
                </a:lnTo>
                <a:lnTo>
                  <a:pt x="289133" y="290598"/>
                </a:lnTo>
                <a:lnTo>
                  <a:pt x="279802" y="275666"/>
                </a:lnTo>
                <a:lnTo>
                  <a:pt x="295164" y="256452"/>
                </a:lnTo>
                <a:lnTo>
                  <a:pt x="267792" y="256452"/>
                </a:lnTo>
                <a:lnTo>
                  <a:pt x="238872" y="210182"/>
                </a:lnTo>
                <a:lnTo>
                  <a:pt x="232118" y="208632"/>
                </a:lnTo>
                <a:close/>
              </a:path>
              <a:path extrusionOk="0" h="325755" w="407670">
                <a:moveTo>
                  <a:pt x="173680" y="22313"/>
                </a:moveTo>
                <a:lnTo>
                  <a:pt x="151796" y="22313"/>
                </a:lnTo>
                <a:lnTo>
                  <a:pt x="151796" y="168780"/>
                </a:lnTo>
                <a:lnTo>
                  <a:pt x="156696" y="173691"/>
                </a:lnTo>
                <a:lnTo>
                  <a:pt x="303163" y="173691"/>
                </a:lnTo>
                <a:lnTo>
                  <a:pt x="299415" y="196826"/>
                </a:lnTo>
                <a:lnTo>
                  <a:pt x="292051" y="218550"/>
                </a:lnTo>
                <a:lnTo>
                  <a:pt x="281400" y="238535"/>
                </a:lnTo>
                <a:lnTo>
                  <a:pt x="267792" y="256452"/>
                </a:lnTo>
                <a:lnTo>
                  <a:pt x="295164" y="256452"/>
                </a:lnTo>
                <a:lnTo>
                  <a:pt x="298862" y="251827"/>
                </a:lnTo>
                <a:lnTo>
                  <a:pt x="313237" y="224648"/>
                </a:lnTo>
                <a:lnTo>
                  <a:pt x="322314" y="194747"/>
                </a:lnTo>
                <a:lnTo>
                  <a:pt x="325477" y="162738"/>
                </a:lnTo>
                <a:lnTo>
                  <a:pt x="325477" y="156696"/>
                </a:lnTo>
                <a:lnTo>
                  <a:pt x="320576" y="151785"/>
                </a:lnTo>
                <a:lnTo>
                  <a:pt x="173680" y="151785"/>
                </a:lnTo>
                <a:lnTo>
                  <a:pt x="173680" y="2231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69"/>
          <p:cNvSpPr/>
          <p:nvPr/>
        </p:nvSpPr>
        <p:spPr>
          <a:xfrm>
            <a:off x="4638142" y="905680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305" y="16983"/>
                </a:lnTo>
                <a:lnTo>
                  <a:pt x="115305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69"/>
          <p:cNvSpPr/>
          <p:nvPr/>
        </p:nvSpPr>
        <p:spPr>
          <a:xfrm>
            <a:off x="4701874" y="905681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294" y="16983"/>
                </a:lnTo>
                <a:lnTo>
                  <a:pt x="115294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69"/>
          <p:cNvSpPr/>
          <p:nvPr/>
        </p:nvSpPr>
        <p:spPr>
          <a:xfrm>
            <a:off x="4638142" y="932230"/>
            <a:ext cx="79165" cy="10112"/>
          </a:xfrm>
          <a:custGeom>
            <a:rect b="b" l="l" r="r" t="t"/>
            <a:pathLst>
              <a:path extrusionOk="0" h="22225" w="173990">
                <a:moveTo>
                  <a:pt x="168790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168790" y="21894"/>
                </a:lnTo>
                <a:lnTo>
                  <a:pt x="173691" y="16994"/>
                </a:lnTo>
                <a:lnTo>
                  <a:pt x="173691" y="4900"/>
                </a:lnTo>
                <a:lnTo>
                  <a:pt x="16879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69"/>
          <p:cNvSpPr/>
          <p:nvPr/>
        </p:nvSpPr>
        <p:spPr>
          <a:xfrm>
            <a:off x="4728425" y="932231"/>
            <a:ext cx="26003" cy="10112"/>
          </a:xfrm>
          <a:custGeom>
            <a:rect b="b" l="l" r="r" t="t"/>
            <a:pathLst>
              <a:path extrusionOk="0" h="22225" w="57150">
                <a:moveTo>
                  <a:pt x="52029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52029" y="21894"/>
                </a:lnTo>
                <a:lnTo>
                  <a:pt x="56919" y="16994"/>
                </a:lnTo>
                <a:lnTo>
                  <a:pt x="56919" y="4900"/>
                </a:lnTo>
                <a:lnTo>
                  <a:pt x="5202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69"/>
          <p:cNvSpPr/>
          <p:nvPr/>
        </p:nvSpPr>
        <p:spPr>
          <a:xfrm>
            <a:off x="4638144" y="958781"/>
            <a:ext cx="31493" cy="10112"/>
          </a:xfrm>
          <a:custGeom>
            <a:rect b="b" l="l" r="r" t="t"/>
            <a:pathLst>
              <a:path extrusionOk="0" h="22225" w="69215">
                <a:moveTo>
                  <a:pt x="63694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63694" y="21905"/>
                </a:lnTo>
                <a:lnTo>
                  <a:pt x="68594" y="16994"/>
                </a:lnTo>
                <a:lnTo>
                  <a:pt x="68594" y="4910"/>
                </a:lnTo>
                <a:lnTo>
                  <a:pt x="6369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69"/>
          <p:cNvSpPr/>
          <p:nvPr/>
        </p:nvSpPr>
        <p:spPr>
          <a:xfrm>
            <a:off x="4680629" y="958781"/>
            <a:ext cx="73964" cy="10112"/>
          </a:xfrm>
          <a:custGeom>
            <a:rect b="b" l="l" r="r" t="t"/>
            <a:pathLst>
              <a:path extrusionOk="0" h="22225" w="162559">
                <a:moveTo>
                  <a:pt x="157115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157115" y="21905"/>
                </a:lnTo>
                <a:lnTo>
                  <a:pt x="162005" y="16994"/>
                </a:lnTo>
                <a:lnTo>
                  <a:pt x="162005" y="4910"/>
                </a:lnTo>
                <a:lnTo>
                  <a:pt x="15711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69"/>
          <p:cNvSpPr/>
          <p:nvPr/>
        </p:nvSpPr>
        <p:spPr>
          <a:xfrm>
            <a:off x="5597842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69"/>
          <p:cNvSpPr/>
          <p:nvPr/>
        </p:nvSpPr>
        <p:spPr>
          <a:xfrm>
            <a:off x="5619431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69"/>
          <p:cNvSpPr/>
          <p:nvPr/>
        </p:nvSpPr>
        <p:spPr>
          <a:xfrm>
            <a:off x="5641024" y="779407"/>
            <a:ext cx="91878" cy="0"/>
          </a:xfrm>
          <a:custGeom>
            <a:rect b="b" l="l" r="r" t="t"/>
            <a:pathLst>
              <a:path extrusionOk="0" h="120000" w="201929">
                <a:moveTo>
                  <a:pt x="0" y="0"/>
                </a:moveTo>
                <a:lnTo>
                  <a:pt x="201742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69"/>
          <p:cNvSpPr/>
          <p:nvPr/>
        </p:nvSpPr>
        <p:spPr>
          <a:xfrm>
            <a:off x="5775959" y="703845"/>
            <a:ext cx="97200" cy="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69"/>
          <p:cNvSpPr/>
          <p:nvPr/>
        </p:nvSpPr>
        <p:spPr>
          <a:xfrm>
            <a:off x="5689601" y="881950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69"/>
          <p:cNvSpPr/>
          <p:nvPr/>
        </p:nvSpPr>
        <p:spPr>
          <a:xfrm>
            <a:off x="5689601" y="860364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69"/>
          <p:cNvSpPr/>
          <p:nvPr/>
        </p:nvSpPr>
        <p:spPr>
          <a:xfrm>
            <a:off x="5689601" y="838777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69"/>
          <p:cNvSpPr/>
          <p:nvPr/>
        </p:nvSpPr>
        <p:spPr>
          <a:xfrm>
            <a:off x="5581124" y="671467"/>
            <a:ext cx="324752" cy="324173"/>
          </a:xfrm>
          <a:custGeom>
            <a:rect b="b" l="l" r="r" t="t"/>
            <a:pathLst>
              <a:path extrusionOk="0" h="712469" w="713740">
                <a:moveTo>
                  <a:pt x="535177" y="0"/>
                </a:moveTo>
                <a:lnTo>
                  <a:pt x="487123" y="6700"/>
                </a:lnTo>
                <a:lnTo>
                  <a:pt x="443320" y="25778"/>
                </a:lnTo>
                <a:lnTo>
                  <a:pt x="406143" y="55699"/>
                </a:lnTo>
                <a:lnTo>
                  <a:pt x="377967" y="94929"/>
                </a:lnTo>
                <a:lnTo>
                  <a:pt x="6460" y="94929"/>
                </a:lnTo>
                <a:lnTo>
                  <a:pt x="1162" y="100248"/>
                </a:lnTo>
                <a:lnTo>
                  <a:pt x="1162" y="564296"/>
                </a:lnTo>
                <a:lnTo>
                  <a:pt x="6460" y="569616"/>
                </a:lnTo>
                <a:lnTo>
                  <a:pt x="43715" y="569616"/>
                </a:lnTo>
                <a:lnTo>
                  <a:pt x="0" y="613332"/>
                </a:lnTo>
                <a:lnTo>
                  <a:pt x="0" y="620839"/>
                </a:lnTo>
                <a:lnTo>
                  <a:pt x="90018" y="710857"/>
                </a:lnTo>
                <a:lnTo>
                  <a:pt x="93054" y="712020"/>
                </a:lnTo>
                <a:lnTo>
                  <a:pt x="99127" y="712020"/>
                </a:lnTo>
                <a:lnTo>
                  <a:pt x="102164" y="710857"/>
                </a:lnTo>
                <a:lnTo>
                  <a:pt x="129660" y="683361"/>
                </a:lnTo>
                <a:lnTo>
                  <a:pt x="96091" y="683361"/>
                </a:lnTo>
                <a:lnTo>
                  <a:pt x="29800" y="617080"/>
                </a:lnTo>
                <a:lnTo>
                  <a:pt x="97253" y="549637"/>
                </a:lnTo>
                <a:lnTo>
                  <a:pt x="97253" y="545878"/>
                </a:lnTo>
                <a:lnTo>
                  <a:pt x="24889" y="545878"/>
                </a:lnTo>
                <a:lnTo>
                  <a:pt x="24889" y="284860"/>
                </a:lnTo>
                <a:lnTo>
                  <a:pt x="398302" y="284860"/>
                </a:lnTo>
                <a:lnTo>
                  <a:pt x="404595" y="262850"/>
                </a:lnTo>
                <a:lnTo>
                  <a:pt x="404571" y="262672"/>
                </a:lnTo>
                <a:lnTo>
                  <a:pt x="378690" y="262672"/>
                </a:lnTo>
                <a:lnTo>
                  <a:pt x="24889" y="261122"/>
                </a:lnTo>
                <a:lnTo>
                  <a:pt x="24889" y="213606"/>
                </a:lnTo>
                <a:lnTo>
                  <a:pt x="385120" y="213606"/>
                </a:lnTo>
                <a:lnTo>
                  <a:pt x="384466" y="211090"/>
                </a:lnTo>
                <a:lnTo>
                  <a:pt x="382438" y="200035"/>
                </a:lnTo>
                <a:lnTo>
                  <a:pt x="381422" y="192674"/>
                </a:lnTo>
                <a:lnTo>
                  <a:pt x="381223" y="189868"/>
                </a:lnTo>
                <a:lnTo>
                  <a:pt x="24889" y="189868"/>
                </a:lnTo>
                <a:lnTo>
                  <a:pt x="24889" y="166131"/>
                </a:lnTo>
                <a:lnTo>
                  <a:pt x="226631" y="166131"/>
                </a:lnTo>
                <a:lnTo>
                  <a:pt x="210150" y="144152"/>
                </a:lnTo>
                <a:lnTo>
                  <a:pt x="206632" y="142393"/>
                </a:lnTo>
                <a:lnTo>
                  <a:pt x="24889" y="142393"/>
                </a:lnTo>
                <a:lnTo>
                  <a:pt x="24889" y="118666"/>
                </a:lnTo>
                <a:lnTo>
                  <a:pt x="392796" y="118666"/>
                </a:lnTo>
                <a:lnTo>
                  <a:pt x="394103" y="115588"/>
                </a:lnTo>
                <a:lnTo>
                  <a:pt x="395904" y="111870"/>
                </a:lnTo>
                <a:lnTo>
                  <a:pt x="420027" y="75512"/>
                </a:lnTo>
                <a:lnTo>
                  <a:pt x="452826" y="47722"/>
                </a:lnTo>
                <a:lnTo>
                  <a:pt x="491982" y="29970"/>
                </a:lnTo>
                <a:lnTo>
                  <a:pt x="535177" y="23727"/>
                </a:lnTo>
                <a:lnTo>
                  <a:pt x="623506" y="23727"/>
                </a:lnTo>
                <a:lnTo>
                  <a:pt x="582444" y="6369"/>
                </a:lnTo>
                <a:lnTo>
                  <a:pt x="535177" y="0"/>
                </a:lnTo>
                <a:close/>
              </a:path>
              <a:path extrusionOk="0" h="712469" w="713740">
                <a:moveTo>
                  <a:pt x="475838" y="569616"/>
                </a:moveTo>
                <a:lnTo>
                  <a:pt x="452101" y="569616"/>
                </a:lnTo>
                <a:lnTo>
                  <a:pt x="452101" y="706700"/>
                </a:lnTo>
                <a:lnTo>
                  <a:pt x="457410" y="712020"/>
                </a:lnTo>
                <a:lnTo>
                  <a:pt x="707873" y="712020"/>
                </a:lnTo>
                <a:lnTo>
                  <a:pt x="713182" y="706700"/>
                </a:lnTo>
                <a:lnTo>
                  <a:pt x="713182" y="688282"/>
                </a:lnTo>
                <a:lnTo>
                  <a:pt x="475838" y="688282"/>
                </a:lnTo>
                <a:lnTo>
                  <a:pt x="475838" y="569616"/>
                </a:lnTo>
                <a:close/>
              </a:path>
              <a:path extrusionOk="0" h="712469" w="713740">
                <a:moveTo>
                  <a:pt x="713182" y="403474"/>
                </a:moveTo>
                <a:lnTo>
                  <a:pt x="689444" y="403474"/>
                </a:lnTo>
                <a:lnTo>
                  <a:pt x="689444" y="688282"/>
                </a:lnTo>
                <a:lnTo>
                  <a:pt x="713182" y="688282"/>
                </a:lnTo>
                <a:lnTo>
                  <a:pt x="713182" y="403474"/>
                </a:lnTo>
                <a:close/>
              </a:path>
              <a:path extrusionOk="0" h="712469" w="713740">
                <a:moveTo>
                  <a:pt x="171052" y="615918"/>
                </a:moveTo>
                <a:lnTo>
                  <a:pt x="163544" y="615918"/>
                </a:lnTo>
                <a:lnTo>
                  <a:pt x="96091" y="683361"/>
                </a:lnTo>
                <a:lnTo>
                  <a:pt x="129660" y="683361"/>
                </a:lnTo>
                <a:lnTo>
                  <a:pt x="167293" y="645729"/>
                </a:lnTo>
                <a:lnTo>
                  <a:pt x="214768" y="645729"/>
                </a:lnTo>
                <a:lnTo>
                  <a:pt x="214768" y="635896"/>
                </a:lnTo>
                <a:lnTo>
                  <a:pt x="191030" y="635896"/>
                </a:lnTo>
                <a:lnTo>
                  <a:pt x="171052" y="615918"/>
                </a:lnTo>
                <a:close/>
              </a:path>
              <a:path extrusionOk="0" h="712469" w="713740">
                <a:moveTo>
                  <a:pt x="214768" y="645729"/>
                </a:moveTo>
                <a:lnTo>
                  <a:pt x="167293" y="645729"/>
                </a:lnTo>
                <a:lnTo>
                  <a:pt x="197899" y="676345"/>
                </a:lnTo>
                <a:lnTo>
                  <a:pt x="202999" y="677351"/>
                </a:lnTo>
                <a:lnTo>
                  <a:pt x="211878" y="673665"/>
                </a:lnTo>
                <a:lnTo>
                  <a:pt x="214768" y="669340"/>
                </a:lnTo>
                <a:lnTo>
                  <a:pt x="214768" y="645729"/>
                </a:lnTo>
                <a:close/>
              </a:path>
              <a:path extrusionOk="0" h="712469" w="713740">
                <a:moveTo>
                  <a:pt x="214768" y="522141"/>
                </a:moveTo>
                <a:lnTo>
                  <a:pt x="191030" y="522141"/>
                </a:lnTo>
                <a:lnTo>
                  <a:pt x="191030" y="635896"/>
                </a:lnTo>
                <a:lnTo>
                  <a:pt x="214768" y="635896"/>
                </a:lnTo>
                <a:lnTo>
                  <a:pt x="214768" y="569616"/>
                </a:lnTo>
                <a:lnTo>
                  <a:pt x="540088" y="569616"/>
                </a:lnTo>
                <a:lnTo>
                  <a:pt x="517607" y="547135"/>
                </a:lnTo>
                <a:lnTo>
                  <a:pt x="514591" y="545878"/>
                </a:lnTo>
                <a:lnTo>
                  <a:pt x="214768" y="545878"/>
                </a:lnTo>
                <a:lnTo>
                  <a:pt x="214768" y="522141"/>
                </a:lnTo>
                <a:close/>
              </a:path>
              <a:path extrusionOk="0" h="712469" w="713740">
                <a:moveTo>
                  <a:pt x="540088" y="569616"/>
                </a:moveTo>
                <a:lnTo>
                  <a:pt x="506529" y="569616"/>
                </a:lnTo>
                <a:lnTo>
                  <a:pt x="552789" y="615876"/>
                </a:lnTo>
                <a:lnTo>
                  <a:pt x="555826" y="617080"/>
                </a:lnTo>
                <a:lnTo>
                  <a:pt x="560433" y="617080"/>
                </a:lnTo>
                <a:lnTo>
                  <a:pt x="561982" y="616787"/>
                </a:lnTo>
                <a:lnTo>
                  <a:pt x="567888" y="614337"/>
                </a:lnTo>
                <a:lnTo>
                  <a:pt x="570778" y="610002"/>
                </a:lnTo>
                <a:lnTo>
                  <a:pt x="570778" y="576568"/>
                </a:lnTo>
                <a:lnTo>
                  <a:pt x="547040" y="576568"/>
                </a:lnTo>
                <a:lnTo>
                  <a:pt x="540088" y="569616"/>
                </a:lnTo>
                <a:close/>
              </a:path>
              <a:path extrusionOk="0" h="712469" w="713740">
                <a:moveTo>
                  <a:pt x="570778" y="355612"/>
                </a:moveTo>
                <a:lnTo>
                  <a:pt x="547040" y="355612"/>
                </a:lnTo>
                <a:lnTo>
                  <a:pt x="547040" y="576568"/>
                </a:lnTo>
                <a:lnTo>
                  <a:pt x="570778" y="576568"/>
                </a:lnTo>
                <a:lnTo>
                  <a:pt x="570778" y="403474"/>
                </a:lnTo>
                <a:lnTo>
                  <a:pt x="713182" y="403474"/>
                </a:lnTo>
                <a:lnTo>
                  <a:pt x="713182" y="385056"/>
                </a:lnTo>
                <a:lnTo>
                  <a:pt x="707873" y="379737"/>
                </a:lnTo>
                <a:lnTo>
                  <a:pt x="570778" y="379737"/>
                </a:lnTo>
                <a:lnTo>
                  <a:pt x="570778" y="355612"/>
                </a:lnTo>
                <a:close/>
              </a:path>
              <a:path extrusionOk="0" h="712469" w="713740">
                <a:moveTo>
                  <a:pt x="404636" y="353099"/>
                </a:moveTo>
                <a:lnTo>
                  <a:pt x="380899" y="353099"/>
                </a:lnTo>
                <a:lnTo>
                  <a:pt x="380899" y="498403"/>
                </a:lnTo>
                <a:lnTo>
                  <a:pt x="43831" y="498403"/>
                </a:lnTo>
                <a:lnTo>
                  <a:pt x="39496" y="501304"/>
                </a:lnTo>
                <a:lnTo>
                  <a:pt x="35820" y="510172"/>
                </a:lnTo>
                <a:lnTo>
                  <a:pt x="36836" y="515272"/>
                </a:lnTo>
                <a:lnTo>
                  <a:pt x="67442" y="545878"/>
                </a:lnTo>
                <a:lnTo>
                  <a:pt x="97253" y="545878"/>
                </a:lnTo>
                <a:lnTo>
                  <a:pt x="97253" y="542119"/>
                </a:lnTo>
                <a:lnTo>
                  <a:pt x="77275" y="522141"/>
                </a:lnTo>
                <a:lnTo>
                  <a:pt x="399328" y="522141"/>
                </a:lnTo>
                <a:lnTo>
                  <a:pt x="404636" y="516832"/>
                </a:lnTo>
                <a:lnTo>
                  <a:pt x="404636" y="353099"/>
                </a:lnTo>
                <a:close/>
              </a:path>
              <a:path extrusionOk="0" h="712469" w="713740">
                <a:moveTo>
                  <a:pt x="398302" y="284860"/>
                </a:moveTo>
                <a:lnTo>
                  <a:pt x="24889" y="284860"/>
                </a:lnTo>
                <a:lnTo>
                  <a:pt x="373192" y="286378"/>
                </a:lnTo>
                <a:lnTo>
                  <a:pt x="366868" y="308535"/>
                </a:lnTo>
                <a:lnTo>
                  <a:pt x="196339" y="308535"/>
                </a:lnTo>
                <a:lnTo>
                  <a:pt x="191030" y="313854"/>
                </a:lnTo>
                <a:lnTo>
                  <a:pt x="191030" y="498403"/>
                </a:lnTo>
                <a:lnTo>
                  <a:pt x="214768" y="498403"/>
                </a:lnTo>
                <a:lnTo>
                  <a:pt x="214768" y="332272"/>
                </a:lnTo>
                <a:lnTo>
                  <a:pt x="622068" y="332272"/>
                </a:lnTo>
                <a:lnTo>
                  <a:pt x="530597" y="332188"/>
                </a:lnTo>
                <a:lnTo>
                  <a:pt x="504620" y="329239"/>
                </a:lnTo>
                <a:lnTo>
                  <a:pt x="496498" y="326880"/>
                </a:lnTo>
                <a:lnTo>
                  <a:pt x="386291" y="326880"/>
                </a:lnTo>
                <a:lnTo>
                  <a:pt x="387223" y="323655"/>
                </a:lnTo>
                <a:lnTo>
                  <a:pt x="398302" y="284860"/>
                </a:lnTo>
                <a:close/>
              </a:path>
              <a:path extrusionOk="0" h="712469" w="713740">
                <a:moveTo>
                  <a:pt x="622068" y="332272"/>
                </a:moveTo>
                <a:lnTo>
                  <a:pt x="360072" y="332272"/>
                </a:lnTo>
                <a:lnTo>
                  <a:pt x="356439" y="345026"/>
                </a:lnTo>
                <a:lnTo>
                  <a:pt x="368774" y="355957"/>
                </a:lnTo>
                <a:lnTo>
                  <a:pt x="368941" y="356010"/>
                </a:lnTo>
                <a:lnTo>
                  <a:pt x="370253" y="355978"/>
                </a:lnTo>
                <a:lnTo>
                  <a:pt x="371245" y="355842"/>
                </a:lnTo>
                <a:lnTo>
                  <a:pt x="372292" y="355559"/>
                </a:lnTo>
                <a:lnTo>
                  <a:pt x="380899" y="353099"/>
                </a:lnTo>
                <a:lnTo>
                  <a:pt x="404636" y="353099"/>
                </a:lnTo>
                <a:lnTo>
                  <a:pt x="404636" y="346314"/>
                </a:lnTo>
                <a:lnTo>
                  <a:pt x="448865" y="333675"/>
                </a:lnTo>
                <a:lnTo>
                  <a:pt x="620087" y="333675"/>
                </a:lnTo>
                <a:lnTo>
                  <a:pt x="622068" y="332272"/>
                </a:lnTo>
                <a:close/>
              </a:path>
              <a:path extrusionOk="0" h="712469" w="713740">
                <a:moveTo>
                  <a:pt x="620087" y="333675"/>
                </a:moveTo>
                <a:lnTo>
                  <a:pt x="448865" y="333675"/>
                </a:lnTo>
                <a:lnTo>
                  <a:pt x="452813" y="335874"/>
                </a:lnTo>
                <a:lnTo>
                  <a:pt x="456844" y="337895"/>
                </a:lnTo>
                <a:lnTo>
                  <a:pt x="462341" y="340429"/>
                </a:lnTo>
                <a:lnTo>
                  <a:pt x="463797" y="340984"/>
                </a:lnTo>
                <a:lnTo>
                  <a:pt x="470645" y="343905"/>
                </a:lnTo>
                <a:lnTo>
                  <a:pt x="475116" y="345570"/>
                </a:lnTo>
                <a:lnTo>
                  <a:pt x="476854" y="346125"/>
                </a:lnTo>
                <a:lnTo>
                  <a:pt x="483681" y="348387"/>
                </a:lnTo>
                <a:lnTo>
                  <a:pt x="521565" y="355444"/>
                </a:lnTo>
                <a:lnTo>
                  <a:pt x="528989" y="355790"/>
                </a:lnTo>
                <a:lnTo>
                  <a:pt x="530716" y="355905"/>
                </a:lnTo>
                <a:lnTo>
                  <a:pt x="535837" y="355978"/>
                </a:lnTo>
                <a:lnTo>
                  <a:pt x="539229" y="355884"/>
                </a:lnTo>
                <a:lnTo>
                  <a:pt x="543857" y="355685"/>
                </a:lnTo>
                <a:lnTo>
                  <a:pt x="545400" y="355685"/>
                </a:lnTo>
                <a:lnTo>
                  <a:pt x="546548" y="355612"/>
                </a:lnTo>
                <a:lnTo>
                  <a:pt x="570778" y="355612"/>
                </a:lnTo>
                <a:lnTo>
                  <a:pt x="570778" y="352271"/>
                </a:lnTo>
                <a:lnTo>
                  <a:pt x="617011" y="335854"/>
                </a:lnTo>
                <a:lnTo>
                  <a:pt x="620087" y="333675"/>
                </a:lnTo>
                <a:close/>
              </a:path>
              <a:path extrusionOk="0" h="712469" w="713740">
                <a:moveTo>
                  <a:pt x="545400" y="355685"/>
                </a:moveTo>
                <a:lnTo>
                  <a:pt x="543857" y="355685"/>
                </a:lnTo>
                <a:lnTo>
                  <a:pt x="545072" y="355706"/>
                </a:lnTo>
                <a:lnTo>
                  <a:pt x="545400" y="355685"/>
                </a:lnTo>
                <a:close/>
              </a:path>
              <a:path extrusionOk="0" h="712469" w="713740">
                <a:moveTo>
                  <a:pt x="623506" y="23727"/>
                </a:moveTo>
                <a:lnTo>
                  <a:pt x="535177" y="23727"/>
                </a:lnTo>
                <a:lnTo>
                  <a:pt x="583882" y="31605"/>
                </a:lnTo>
                <a:lnTo>
                  <a:pt x="626223" y="53534"/>
                </a:lnTo>
                <a:lnTo>
                  <a:pt x="659638" y="86950"/>
                </a:lnTo>
                <a:lnTo>
                  <a:pt x="681566" y="129294"/>
                </a:lnTo>
                <a:lnTo>
                  <a:pt x="689444" y="178005"/>
                </a:lnTo>
                <a:lnTo>
                  <a:pt x="682930" y="222149"/>
                </a:lnTo>
                <a:lnTo>
                  <a:pt x="664614" y="261616"/>
                </a:lnTo>
                <a:lnTo>
                  <a:pt x="636337" y="294283"/>
                </a:lnTo>
                <a:lnTo>
                  <a:pt x="599942" y="318026"/>
                </a:lnTo>
                <a:lnTo>
                  <a:pt x="557270" y="330722"/>
                </a:lnTo>
                <a:lnTo>
                  <a:pt x="530597" y="332188"/>
                </a:lnTo>
                <a:lnTo>
                  <a:pt x="622187" y="332188"/>
                </a:lnTo>
                <a:lnTo>
                  <a:pt x="656255" y="308064"/>
                </a:lnTo>
                <a:lnTo>
                  <a:pt x="686623" y="271057"/>
                </a:lnTo>
                <a:lnTo>
                  <a:pt x="706228" y="226986"/>
                </a:lnTo>
                <a:lnTo>
                  <a:pt x="713182" y="178005"/>
                </a:lnTo>
                <a:lnTo>
                  <a:pt x="706813" y="130738"/>
                </a:lnTo>
                <a:lnTo>
                  <a:pt x="688845" y="88231"/>
                </a:lnTo>
                <a:lnTo>
                  <a:pt x="660987" y="52194"/>
                </a:lnTo>
                <a:lnTo>
                  <a:pt x="624950" y="24337"/>
                </a:lnTo>
                <a:lnTo>
                  <a:pt x="623506" y="23727"/>
                </a:lnTo>
                <a:close/>
              </a:path>
              <a:path extrusionOk="0" h="712469" w="713740">
                <a:moveTo>
                  <a:pt x="450792" y="309006"/>
                </a:moveTo>
                <a:lnTo>
                  <a:pt x="449358" y="309006"/>
                </a:lnTo>
                <a:lnTo>
                  <a:pt x="448258" y="309163"/>
                </a:lnTo>
                <a:lnTo>
                  <a:pt x="386291" y="326880"/>
                </a:lnTo>
                <a:lnTo>
                  <a:pt x="496498" y="326880"/>
                </a:lnTo>
                <a:lnTo>
                  <a:pt x="479786" y="322025"/>
                </a:lnTo>
                <a:lnTo>
                  <a:pt x="456541" y="310692"/>
                </a:lnTo>
                <a:lnTo>
                  <a:pt x="455284" y="309948"/>
                </a:lnTo>
                <a:lnTo>
                  <a:pt x="453912" y="309540"/>
                </a:lnTo>
                <a:lnTo>
                  <a:pt x="452153" y="309226"/>
                </a:lnTo>
                <a:lnTo>
                  <a:pt x="451127" y="309121"/>
                </a:lnTo>
                <a:lnTo>
                  <a:pt x="450792" y="309006"/>
                </a:lnTo>
                <a:close/>
              </a:path>
              <a:path extrusionOk="0" h="712469" w="713740">
                <a:moveTo>
                  <a:pt x="385120" y="213606"/>
                </a:moveTo>
                <a:lnTo>
                  <a:pt x="360722" y="213606"/>
                </a:lnTo>
                <a:lnTo>
                  <a:pt x="360962" y="214736"/>
                </a:lnTo>
                <a:lnTo>
                  <a:pt x="361297" y="215857"/>
                </a:lnTo>
                <a:lnTo>
                  <a:pt x="361957" y="218757"/>
                </a:lnTo>
                <a:lnTo>
                  <a:pt x="371611" y="247919"/>
                </a:lnTo>
                <a:lnTo>
                  <a:pt x="372166" y="249395"/>
                </a:lnTo>
                <a:lnTo>
                  <a:pt x="374616" y="254840"/>
                </a:lnTo>
                <a:lnTo>
                  <a:pt x="376585" y="258777"/>
                </a:lnTo>
                <a:lnTo>
                  <a:pt x="378690" y="262672"/>
                </a:lnTo>
                <a:lnTo>
                  <a:pt x="404571" y="262672"/>
                </a:lnTo>
                <a:lnTo>
                  <a:pt x="404155" y="259489"/>
                </a:lnTo>
                <a:lnTo>
                  <a:pt x="399914" y="252306"/>
                </a:lnTo>
                <a:lnTo>
                  <a:pt x="397548" y="247845"/>
                </a:lnTo>
                <a:lnTo>
                  <a:pt x="395328" y="243102"/>
                </a:lnTo>
                <a:lnTo>
                  <a:pt x="390855" y="232468"/>
                </a:lnTo>
                <a:lnTo>
                  <a:pt x="387276" y="221906"/>
                </a:lnTo>
                <a:lnTo>
                  <a:pt x="385120" y="213606"/>
                </a:lnTo>
                <a:close/>
              </a:path>
              <a:path extrusionOk="0" h="712469" w="713740">
                <a:moveTo>
                  <a:pt x="226631" y="166131"/>
                </a:moveTo>
                <a:lnTo>
                  <a:pt x="196967" y="166131"/>
                </a:lnTo>
                <a:lnTo>
                  <a:pt x="214768" y="189868"/>
                </a:lnTo>
                <a:lnTo>
                  <a:pt x="244432" y="189868"/>
                </a:lnTo>
                <a:lnTo>
                  <a:pt x="226631" y="166131"/>
                </a:lnTo>
                <a:close/>
              </a:path>
              <a:path extrusionOk="0" h="712469" w="713740">
                <a:moveTo>
                  <a:pt x="392796" y="118666"/>
                </a:moveTo>
                <a:lnTo>
                  <a:pt x="367412" y="118666"/>
                </a:lnTo>
                <a:lnTo>
                  <a:pt x="366721" y="120582"/>
                </a:lnTo>
                <a:lnTo>
                  <a:pt x="366219" y="122551"/>
                </a:lnTo>
                <a:lnTo>
                  <a:pt x="364920" y="126603"/>
                </a:lnTo>
                <a:lnTo>
                  <a:pt x="364198" y="128729"/>
                </a:lnTo>
                <a:lnTo>
                  <a:pt x="362837" y="133650"/>
                </a:lnTo>
                <a:lnTo>
                  <a:pt x="362229" y="136477"/>
                </a:lnTo>
                <a:lnTo>
                  <a:pt x="361130" y="141346"/>
                </a:lnTo>
                <a:lnTo>
                  <a:pt x="360606" y="143388"/>
                </a:lnTo>
                <a:lnTo>
                  <a:pt x="359633" y="148602"/>
                </a:lnTo>
                <a:lnTo>
                  <a:pt x="358606" y="156717"/>
                </a:lnTo>
                <a:lnTo>
                  <a:pt x="358282" y="158466"/>
                </a:lnTo>
                <a:lnTo>
                  <a:pt x="357633" y="165188"/>
                </a:lnTo>
                <a:lnTo>
                  <a:pt x="357339" y="170183"/>
                </a:lnTo>
                <a:lnTo>
                  <a:pt x="357298" y="185889"/>
                </a:lnTo>
                <a:lnTo>
                  <a:pt x="357559" y="189868"/>
                </a:lnTo>
                <a:lnTo>
                  <a:pt x="381223" y="189868"/>
                </a:lnTo>
                <a:lnTo>
                  <a:pt x="380941" y="185889"/>
                </a:lnTo>
                <a:lnTo>
                  <a:pt x="381059" y="175177"/>
                </a:lnTo>
                <a:lnTo>
                  <a:pt x="386794" y="135887"/>
                </a:lnTo>
                <a:lnTo>
                  <a:pt x="392574" y="119190"/>
                </a:lnTo>
                <a:lnTo>
                  <a:pt x="392796" y="118666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69"/>
          <p:cNvSpPr/>
          <p:nvPr/>
        </p:nvSpPr>
        <p:spPr>
          <a:xfrm>
            <a:off x="5840730" y="962910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69"/>
          <p:cNvSpPr/>
          <p:nvPr/>
        </p:nvSpPr>
        <p:spPr>
          <a:xfrm>
            <a:off x="5862317" y="930527"/>
            <a:ext cx="21669" cy="43339"/>
          </a:xfrm>
          <a:custGeom>
            <a:rect b="b" l="l" r="r" t="t"/>
            <a:pathLst>
              <a:path extrusionOk="0" h="95250" w="47625">
                <a:moveTo>
                  <a:pt x="47474" y="0"/>
                </a:moveTo>
                <a:lnTo>
                  <a:pt x="23737" y="0"/>
                </a:lnTo>
                <a:lnTo>
                  <a:pt x="23737" y="71202"/>
                </a:lnTo>
                <a:lnTo>
                  <a:pt x="0" y="71202"/>
                </a:lnTo>
                <a:lnTo>
                  <a:pt x="0" y="94939"/>
                </a:lnTo>
                <a:lnTo>
                  <a:pt x="42166" y="94939"/>
                </a:lnTo>
                <a:lnTo>
                  <a:pt x="47474" y="89620"/>
                </a:lnTo>
                <a:lnTo>
                  <a:pt x="4747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69"/>
          <p:cNvSpPr/>
          <p:nvPr/>
        </p:nvSpPr>
        <p:spPr>
          <a:xfrm>
            <a:off x="6438899" y="671465"/>
            <a:ext cx="320707" cy="320707"/>
          </a:xfrm>
          <a:custGeom>
            <a:rect b="b" l="l" r="r" t="t"/>
            <a:pathLst>
              <a:path extrusionOk="0" h="704850" w="704850">
                <a:moveTo>
                  <a:pt x="699737" y="0"/>
                </a:moveTo>
                <a:lnTo>
                  <a:pt x="4701" y="0"/>
                </a:lnTo>
                <a:lnTo>
                  <a:pt x="0" y="4690"/>
                </a:lnTo>
                <a:lnTo>
                  <a:pt x="0" y="699737"/>
                </a:lnTo>
                <a:lnTo>
                  <a:pt x="4701" y="704428"/>
                </a:lnTo>
                <a:lnTo>
                  <a:pt x="699737" y="704428"/>
                </a:lnTo>
                <a:lnTo>
                  <a:pt x="704428" y="699737"/>
                </a:lnTo>
                <a:lnTo>
                  <a:pt x="704428" y="680921"/>
                </a:lnTo>
                <a:lnTo>
                  <a:pt x="23507" y="680921"/>
                </a:lnTo>
                <a:lnTo>
                  <a:pt x="23507" y="23507"/>
                </a:lnTo>
                <a:lnTo>
                  <a:pt x="704428" y="23507"/>
                </a:lnTo>
                <a:lnTo>
                  <a:pt x="704428" y="4690"/>
                </a:lnTo>
                <a:lnTo>
                  <a:pt x="699737" y="0"/>
                </a:lnTo>
                <a:close/>
              </a:path>
              <a:path extrusionOk="0" h="704850" w="704850">
                <a:moveTo>
                  <a:pt x="704428" y="23507"/>
                </a:moveTo>
                <a:lnTo>
                  <a:pt x="680921" y="23507"/>
                </a:lnTo>
                <a:lnTo>
                  <a:pt x="680921" y="680921"/>
                </a:lnTo>
                <a:lnTo>
                  <a:pt x="704428" y="680921"/>
                </a:lnTo>
                <a:lnTo>
                  <a:pt x="704428" y="2350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69"/>
          <p:cNvSpPr/>
          <p:nvPr/>
        </p:nvSpPr>
        <p:spPr>
          <a:xfrm>
            <a:off x="6460255" y="692814"/>
            <a:ext cx="277945" cy="96212"/>
          </a:xfrm>
          <a:custGeom>
            <a:rect b="b" l="l" r="r" t="t"/>
            <a:pathLst>
              <a:path extrusionOk="0" h="211455" w="610869">
                <a:moveTo>
                  <a:pt x="605824" y="0"/>
                </a:moveTo>
                <a:lnTo>
                  <a:pt x="4711" y="0"/>
                </a:lnTo>
                <a:lnTo>
                  <a:pt x="0" y="4722"/>
                </a:lnTo>
                <a:lnTo>
                  <a:pt x="0" y="206674"/>
                </a:lnTo>
                <a:lnTo>
                  <a:pt x="4711" y="211386"/>
                </a:lnTo>
                <a:lnTo>
                  <a:pt x="605824" y="211386"/>
                </a:lnTo>
                <a:lnTo>
                  <a:pt x="610536" y="206674"/>
                </a:lnTo>
                <a:lnTo>
                  <a:pt x="610536" y="187868"/>
                </a:lnTo>
                <a:lnTo>
                  <a:pt x="23507" y="187868"/>
                </a:lnTo>
                <a:lnTo>
                  <a:pt x="23507" y="23517"/>
                </a:lnTo>
                <a:lnTo>
                  <a:pt x="610536" y="23517"/>
                </a:lnTo>
                <a:lnTo>
                  <a:pt x="610536" y="4722"/>
                </a:lnTo>
                <a:lnTo>
                  <a:pt x="605824" y="0"/>
                </a:lnTo>
                <a:close/>
              </a:path>
              <a:path extrusionOk="0" h="211455" w="610869">
                <a:moveTo>
                  <a:pt x="610536" y="23517"/>
                </a:moveTo>
                <a:lnTo>
                  <a:pt x="587018" y="23517"/>
                </a:lnTo>
                <a:lnTo>
                  <a:pt x="587018" y="187868"/>
                </a:lnTo>
                <a:lnTo>
                  <a:pt x="610536" y="187868"/>
                </a:lnTo>
                <a:lnTo>
                  <a:pt x="610536" y="2351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69"/>
          <p:cNvSpPr/>
          <p:nvPr/>
        </p:nvSpPr>
        <p:spPr>
          <a:xfrm>
            <a:off x="6460255" y="799610"/>
            <a:ext cx="117592" cy="74831"/>
          </a:xfrm>
          <a:custGeom>
            <a:rect b="b" l="l" r="r" t="t"/>
            <a:pathLst>
              <a:path extrusionOk="0" h="164464" w="258444">
                <a:moveTo>
                  <a:pt x="253604" y="0"/>
                </a:moveTo>
                <a:lnTo>
                  <a:pt x="4711" y="0"/>
                </a:lnTo>
                <a:lnTo>
                  <a:pt x="0" y="4701"/>
                </a:lnTo>
                <a:lnTo>
                  <a:pt x="0" y="159649"/>
                </a:lnTo>
                <a:lnTo>
                  <a:pt x="4711" y="164351"/>
                </a:lnTo>
                <a:lnTo>
                  <a:pt x="253604" y="164351"/>
                </a:lnTo>
                <a:lnTo>
                  <a:pt x="258316" y="159649"/>
                </a:lnTo>
                <a:lnTo>
                  <a:pt x="258316" y="140917"/>
                </a:lnTo>
                <a:lnTo>
                  <a:pt x="23507" y="140917"/>
                </a:lnTo>
                <a:lnTo>
                  <a:pt x="23507" y="23507"/>
                </a:lnTo>
                <a:lnTo>
                  <a:pt x="258316" y="23507"/>
                </a:lnTo>
                <a:lnTo>
                  <a:pt x="258316" y="4701"/>
                </a:lnTo>
                <a:lnTo>
                  <a:pt x="253604" y="0"/>
                </a:lnTo>
                <a:close/>
              </a:path>
              <a:path extrusionOk="0" h="164464" w="258444">
                <a:moveTo>
                  <a:pt x="258316" y="23507"/>
                </a:moveTo>
                <a:lnTo>
                  <a:pt x="234809" y="23507"/>
                </a:lnTo>
                <a:lnTo>
                  <a:pt x="234809" y="140917"/>
                </a:lnTo>
                <a:lnTo>
                  <a:pt x="258316" y="140917"/>
                </a:lnTo>
                <a:lnTo>
                  <a:pt x="258316" y="2350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69"/>
          <p:cNvSpPr/>
          <p:nvPr/>
        </p:nvSpPr>
        <p:spPr>
          <a:xfrm>
            <a:off x="6588409" y="799610"/>
            <a:ext cx="32070" cy="10979"/>
          </a:xfrm>
          <a:custGeom>
            <a:rect b="b" l="l" r="r" t="t"/>
            <a:pathLst>
              <a:path extrusionOk="0" h="24130" w="70484">
                <a:moveTo>
                  <a:pt x="0" y="0"/>
                </a:moveTo>
                <a:lnTo>
                  <a:pt x="70458" y="0"/>
                </a:lnTo>
                <a:lnTo>
                  <a:pt x="70458" y="23507"/>
                </a:lnTo>
                <a:lnTo>
                  <a:pt x="0" y="2350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69"/>
          <p:cNvSpPr/>
          <p:nvPr/>
        </p:nvSpPr>
        <p:spPr>
          <a:xfrm>
            <a:off x="6588409" y="826310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69"/>
          <p:cNvSpPr/>
          <p:nvPr/>
        </p:nvSpPr>
        <p:spPr>
          <a:xfrm>
            <a:off x="6588409" y="847680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69"/>
          <p:cNvSpPr/>
          <p:nvPr/>
        </p:nvSpPr>
        <p:spPr>
          <a:xfrm>
            <a:off x="6588409" y="869031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4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69"/>
          <p:cNvSpPr/>
          <p:nvPr/>
        </p:nvSpPr>
        <p:spPr>
          <a:xfrm>
            <a:off x="6631147" y="799610"/>
            <a:ext cx="32070" cy="10979"/>
          </a:xfrm>
          <a:custGeom>
            <a:rect b="b" l="l" r="r" t="t"/>
            <a:pathLst>
              <a:path extrusionOk="0" h="24130" w="70484">
                <a:moveTo>
                  <a:pt x="0" y="0"/>
                </a:moveTo>
                <a:lnTo>
                  <a:pt x="70458" y="0"/>
                </a:lnTo>
                <a:lnTo>
                  <a:pt x="70458" y="23507"/>
                </a:lnTo>
                <a:lnTo>
                  <a:pt x="0" y="2350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69"/>
          <p:cNvSpPr/>
          <p:nvPr/>
        </p:nvSpPr>
        <p:spPr>
          <a:xfrm>
            <a:off x="6460255" y="885053"/>
            <a:ext cx="42600" cy="42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69"/>
          <p:cNvSpPr/>
          <p:nvPr/>
        </p:nvSpPr>
        <p:spPr>
          <a:xfrm>
            <a:off x="6513652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69"/>
          <p:cNvSpPr/>
          <p:nvPr/>
        </p:nvSpPr>
        <p:spPr>
          <a:xfrm>
            <a:off x="6513652" y="917095"/>
            <a:ext cx="64141" cy="0"/>
          </a:xfrm>
          <a:custGeom>
            <a:rect b="b" l="l" r="r" t="t"/>
            <a:pathLst>
              <a:path extrusionOk="0" h="120000" w="140969">
                <a:moveTo>
                  <a:pt x="0" y="0"/>
                </a:moveTo>
                <a:lnTo>
                  <a:pt x="140917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69"/>
          <p:cNvSpPr/>
          <p:nvPr/>
        </p:nvSpPr>
        <p:spPr>
          <a:xfrm>
            <a:off x="6535008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69"/>
          <p:cNvSpPr/>
          <p:nvPr/>
        </p:nvSpPr>
        <p:spPr>
          <a:xfrm>
            <a:off x="6620455" y="885053"/>
            <a:ext cx="42600" cy="42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69"/>
          <p:cNvSpPr/>
          <p:nvPr/>
        </p:nvSpPr>
        <p:spPr>
          <a:xfrm>
            <a:off x="6673853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69"/>
          <p:cNvSpPr/>
          <p:nvPr/>
        </p:nvSpPr>
        <p:spPr>
          <a:xfrm>
            <a:off x="6673853" y="917095"/>
            <a:ext cx="64141" cy="0"/>
          </a:xfrm>
          <a:custGeom>
            <a:rect b="b" l="l" r="r" t="t"/>
            <a:pathLst>
              <a:path extrusionOk="0" h="120000" w="140969">
                <a:moveTo>
                  <a:pt x="0" y="0"/>
                </a:moveTo>
                <a:lnTo>
                  <a:pt x="140917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69"/>
          <p:cNvSpPr/>
          <p:nvPr/>
        </p:nvSpPr>
        <p:spPr>
          <a:xfrm>
            <a:off x="6695208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69"/>
          <p:cNvSpPr/>
          <p:nvPr/>
        </p:nvSpPr>
        <p:spPr>
          <a:xfrm>
            <a:off x="6716592" y="890396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69"/>
          <p:cNvSpPr/>
          <p:nvPr/>
        </p:nvSpPr>
        <p:spPr>
          <a:xfrm>
            <a:off x="6556391" y="890396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69"/>
          <p:cNvSpPr/>
          <p:nvPr/>
        </p:nvSpPr>
        <p:spPr>
          <a:xfrm>
            <a:off x="6465598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9"/>
          <p:cNvSpPr/>
          <p:nvPr/>
        </p:nvSpPr>
        <p:spPr>
          <a:xfrm>
            <a:off x="6486953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9"/>
          <p:cNvSpPr/>
          <p:nvPr/>
        </p:nvSpPr>
        <p:spPr>
          <a:xfrm>
            <a:off x="6508308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69"/>
          <p:cNvSpPr/>
          <p:nvPr/>
        </p:nvSpPr>
        <p:spPr>
          <a:xfrm>
            <a:off x="6529692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69"/>
          <p:cNvSpPr/>
          <p:nvPr/>
        </p:nvSpPr>
        <p:spPr>
          <a:xfrm>
            <a:off x="6551048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69"/>
          <p:cNvSpPr/>
          <p:nvPr/>
        </p:nvSpPr>
        <p:spPr>
          <a:xfrm>
            <a:off x="657239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69"/>
          <p:cNvSpPr/>
          <p:nvPr/>
        </p:nvSpPr>
        <p:spPr>
          <a:xfrm>
            <a:off x="6593753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69"/>
          <p:cNvSpPr/>
          <p:nvPr/>
        </p:nvSpPr>
        <p:spPr>
          <a:xfrm>
            <a:off x="661510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69"/>
          <p:cNvSpPr/>
          <p:nvPr/>
        </p:nvSpPr>
        <p:spPr>
          <a:xfrm>
            <a:off x="6636491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69"/>
          <p:cNvSpPr/>
          <p:nvPr/>
        </p:nvSpPr>
        <p:spPr>
          <a:xfrm>
            <a:off x="6657847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69"/>
          <p:cNvSpPr/>
          <p:nvPr/>
        </p:nvSpPr>
        <p:spPr>
          <a:xfrm>
            <a:off x="6679202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69"/>
          <p:cNvSpPr/>
          <p:nvPr/>
        </p:nvSpPr>
        <p:spPr>
          <a:xfrm>
            <a:off x="6700551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69"/>
          <p:cNvSpPr/>
          <p:nvPr/>
        </p:nvSpPr>
        <p:spPr>
          <a:xfrm>
            <a:off x="672190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69"/>
          <p:cNvSpPr/>
          <p:nvPr/>
        </p:nvSpPr>
        <p:spPr>
          <a:xfrm>
            <a:off x="7539037" y="745939"/>
            <a:ext cx="300193" cy="171621"/>
          </a:xfrm>
          <a:custGeom>
            <a:rect b="b" l="l" r="r" t="t"/>
            <a:pathLst>
              <a:path extrusionOk="0" h="377189" w="659765">
                <a:moveTo>
                  <a:pt x="329835" y="0"/>
                </a:moveTo>
                <a:lnTo>
                  <a:pt x="276791" y="3430"/>
                </a:lnTo>
                <a:lnTo>
                  <a:pt x="225394" y="13551"/>
                </a:lnTo>
                <a:lnTo>
                  <a:pt x="176164" y="30109"/>
                </a:lnTo>
                <a:lnTo>
                  <a:pt x="129623" y="52849"/>
                </a:lnTo>
                <a:lnTo>
                  <a:pt x="86289" y="81517"/>
                </a:lnTo>
                <a:lnTo>
                  <a:pt x="46685" y="115858"/>
                </a:lnTo>
                <a:lnTo>
                  <a:pt x="11332" y="155618"/>
                </a:lnTo>
                <a:lnTo>
                  <a:pt x="0" y="188517"/>
                </a:lnTo>
                <a:lnTo>
                  <a:pt x="2833" y="205688"/>
                </a:lnTo>
                <a:lnTo>
                  <a:pt x="46685" y="261177"/>
                </a:lnTo>
                <a:lnTo>
                  <a:pt x="86289" y="295518"/>
                </a:lnTo>
                <a:lnTo>
                  <a:pt x="129623" y="324186"/>
                </a:lnTo>
                <a:lnTo>
                  <a:pt x="176164" y="346926"/>
                </a:lnTo>
                <a:lnTo>
                  <a:pt x="225394" y="363484"/>
                </a:lnTo>
                <a:lnTo>
                  <a:pt x="276791" y="373605"/>
                </a:lnTo>
                <a:lnTo>
                  <a:pt x="329835" y="377035"/>
                </a:lnTo>
                <a:lnTo>
                  <a:pt x="382875" y="373605"/>
                </a:lnTo>
                <a:lnTo>
                  <a:pt x="434269" y="363484"/>
                </a:lnTo>
                <a:lnTo>
                  <a:pt x="483498" y="346926"/>
                </a:lnTo>
                <a:lnTo>
                  <a:pt x="490687" y="343413"/>
                </a:lnTo>
                <a:lnTo>
                  <a:pt x="329626" y="343413"/>
                </a:lnTo>
                <a:lnTo>
                  <a:pt x="280775" y="335452"/>
                </a:lnTo>
                <a:lnTo>
                  <a:pt x="245250" y="317016"/>
                </a:lnTo>
                <a:lnTo>
                  <a:pt x="192038" y="317016"/>
                </a:lnTo>
                <a:lnTo>
                  <a:pt x="148459" y="296153"/>
                </a:lnTo>
                <a:lnTo>
                  <a:pt x="107897" y="269659"/>
                </a:lnTo>
                <a:lnTo>
                  <a:pt x="70857" y="237774"/>
                </a:lnTo>
                <a:lnTo>
                  <a:pt x="37844" y="200737"/>
                </a:lnTo>
                <a:lnTo>
                  <a:pt x="33635" y="188516"/>
                </a:lnTo>
                <a:lnTo>
                  <a:pt x="34687" y="182140"/>
                </a:lnTo>
                <a:lnTo>
                  <a:pt x="70857" y="139257"/>
                </a:lnTo>
                <a:lnTo>
                  <a:pt x="107897" y="107372"/>
                </a:lnTo>
                <a:lnTo>
                  <a:pt x="148459" y="80880"/>
                </a:lnTo>
                <a:lnTo>
                  <a:pt x="192038" y="60019"/>
                </a:lnTo>
                <a:lnTo>
                  <a:pt x="245236" y="60019"/>
                </a:lnTo>
                <a:lnTo>
                  <a:pt x="280775" y="41577"/>
                </a:lnTo>
                <a:lnTo>
                  <a:pt x="329762" y="33611"/>
                </a:lnTo>
                <a:lnTo>
                  <a:pt x="489405" y="33611"/>
                </a:lnTo>
                <a:lnTo>
                  <a:pt x="465686" y="23588"/>
                </a:lnTo>
                <a:lnTo>
                  <a:pt x="421551" y="10594"/>
                </a:lnTo>
                <a:lnTo>
                  <a:pt x="376113" y="2676"/>
                </a:lnTo>
                <a:lnTo>
                  <a:pt x="329835" y="0"/>
                </a:lnTo>
                <a:close/>
              </a:path>
              <a:path extrusionOk="0" h="377189" w="659765">
                <a:moveTo>
                  <a:pt x="489405" y="33611"/>
                </a:moveTo>
                <a:lnTo>
                  <a:pt x="329762" y="33611"/>
                </a:lnTo>
                <a:lnTo>
                  <a:pt x="329940" y="33622"/>
                </a:lnTo>
                <a:lnTo>
                  <a:pt x="378875" y="41577"/>
                </a:lnTo>
                <a:lnTo>
                  <a:pt x="421345" y="63610"/>
                </a:lnTo>
                <a:lnTo>
                  <a:pt x="454855" y="97154"/>
                </a:lnTo>
                <a:lnTo>
                  <a:pt x="476841" y="139645"/>
                </a:lnTo>
                <a:lnTo>
                  <a:pt x="484741" y="188517"/>
                </a:lnTo>
                <a:lnTo>
                  <a:pt x="476843" y="237385"/>
                </a:lnTo>
                <a:lnTo>
                  <a:pt x="454859" y="279873"/>
                </a:lnTo>
                <a:lnTo>
                  <a:pt x="421352" y="313417"/>
                </a:lnTo>
                <a:lnTo>
                  <a:pt x="378889" y="335452"/>
                </a:lnTo>
                <a:lnTo>
                  <a:pt x="330034" y="343413"/>
                </a:lnTo>
                <a:lnTo>
                  <a:pt x="490687" y="343413"/>
                </a:lnTo>
                <a:lnTo>
                  <a:pt x="530040" y="324186"/>
                </a:lnTo>
                <a:lnTo>
                  <a:pt x="540862" y="317026"/>
                </a:lnTo>
                <a:lnTo>
                  <a:pt x="467590" y="317026"/>
                </a:lnTo>
                <a:lnTo>
                  <a:pt x="488805" y="289702"/>
                </a:lnTo>
                <a:lnTo>
                  <a:pt x="504779" y="258732"/>
                </a:lnTo>
                <a:lnTo>
                  <a:pt x="514849" y="224782"/>
                </a:lnTo>
                <a:lnTo>
                  <a:pt x="518353" y="188516"/>
                </a:lnTo>
                <a:lnTo>
                  <a:pt x="514907" y="152696"/>
                </a:lnTo>
                <a:lnTo>
                  <a:pt x="514835" y="152242"/>
                </a:lnTo>
                <a:lnTo>
                  <a:pt x="504891" y="118556"/>
                </a:lnTo>
                <a:lnTo>
                  <a:pt x="489052" y="87686"/>
                </a:lnTo>
                <a:lnTo>
                  <a:pt x="468019" y="60437"/>
                </a:lnTo>
                <a:lnTo>
                  <a:pt x="541629" y="60437"/>
                </a:lnTo>
                <a:lnTo>
                  <a:pt x="508051" y="41491"/>
                </a:lnTo>
                <a:lnTo>
                  <a:pt x="489405" y="33611"/>
                </a:lnTo>
                <a:close/>
              </a:path>
              <a:path extrusionOk="0" h="377189" w="659765">
                <a:moveTo>
                  <a:pt x="637142" y="149267"/>
                </a:moveTo>
                <a:lnTo>
                  <a:pt x="630713" y="149715"/>
                </a:lnTo>
                <a:lnTo>
                  <a:pt x="624737" y="152696"/>
                </a:lnTo>
                <a:lnTo>
                  <a:pt x="620392" y="157765"/>
                </a:lnTo>
                <a:lnTo>
                  <a:pt x="618396" y="163892"/>
                </a:lnTo>
                <a:lnTo>
                  <a:pt x="618840" y="170322"/>
                </a:lnTo>
                <a:lnTo>
                  <a:pt x="621816" y="176298"/>
                </a:lnTo>
                <a:lnTo>
                  <a:pt x="624979" y="182140"/>
                </a:lnTo>
                <a:lnTo>
                  <a:pt x="626033" y="188517"/>
                </a:lnTo>
                <a:lnTo>
                  <a:pt x="588795" y="237780"/>
                </a:lnTo>
                <a:lnTo>
                  <a:pt x="551747" y="269668"/>
                </a:lnTo>
                <a:lnTo>
                  <a:pt x="511177" y="296163"/>
                </a:lnTo>
                <a:lnTo>
                  <a:pt x="467590" y="317026"/>
                </a:lnTo>
                <a:lnTo>
                  <a:pt x="540878" y="317016"/>
                </a:lnTo>
                <a:lnTo>
                  <a:pt x="573374" y="295518"/>
                </a:lnTo>
                <a:lnTo>
                  <a:pt x="612981" y="261177"/>
                </a:lnTo>
                <a:lnTo>
                  <a:pt x="648338" y="221417"/>
                </a:lnTo>
                <a:lnTo>
                  <a:pt x="659671" y="188516"/>
                </a:lnTo>
                <a:lnTo>
                  <a:pt x="656837" y="171343"/>
                </a:lnTo>
                <a:lnTo>
                  <a:pt x="648338" y="155607"/>
                </a:lnTo>
                <a:lnTo>
                  <a:pt x="643270" y="151262"/>
                </a:lnTo>
                <a:lnTo>
                  <a:pt x="637142" y="149267"/>
                </a:lnTo>
                <a:close/>
              </a:path>
              <a:path extrusionOk="0" h="377189" w="659765">
                <a:moveTo>
                  <a:pt x="245236" y="60019"/>
                </a:moveTo>
                <a:lnTo>
                  <a:pt x="192038" y="60019"/>
                </a:lnTo>
                <a:lnTo>
                  <a:pt x="170841" y="87329"/>
                </a:lnTo>
                <a:lnTo>
                  <a:pt x="154877" y="118292"/>
                </a:lnTo>
                <a:lnTo>
                  <a:pt x="144810" y="152242"/>
                </a:lnTo>
                <a:lnTo>
                  <a:pt x="141307" y="188517"/>
                </a:lnTo>
                <a:lnTo>
                  <a:pt x="144810" y="224784"/>
                </a:lnTo>
                <a:lnTo>
                  <a:pt x="154877" y="258735"/>
                </a:lnTo>
                <a:lnTo>
                  <a:pt x="170841" y="289702"/>
                </a:lnTo>
                <a:lnTo>
                  <a:pt x="192038" y="317016"/>
                </a:lnTo>
                <a:lnTo>
                  <a:pt x="245250" y="317016"/>
                </a:lnTo>
                <a:lnTo>
                  <a:pt x="238315" y="313417"/>
                </a:lnTo>
                <a:lnTo>
                  <a:pt x="204811" y="279873"/>
                </a:lnTo>
                <a:lnTo>
                  <a:pt x="182827" y="237385"/>
                </a:lnTo>
                <a:lnTo>
                  <a:pt x="174929" y="188516"/>
                </a:lnTo>
                <a:lnTo>
                  <a:pt x="182832" y="139634"/>
                </a:lnTo>
                <a:lnTo>
                  <a:pt x="204826" y="97139"/>
                </a:lnTo>
                <a:lnTo>
                  <a:pt x="238345" y="63595"/>
                </a:lnTo>
                <a:lnTo>
                  <a:pt x="245236" y="60019"/>
                </a:lnTo>
                <a:close/>
              </a:path>
              <a:path extrusionOk="0" h="377189" w="659765">
                <a:moveTo>
                  <a:pt x="541629" y="60437"/>
                </a:moveTo>
                <a:lnTo>
                  <a:pt x="468019" y="60437"/>
                </a:lnTo>
                <a:lnTo>
                  <a:pt x="493572" y="71843"/>
                </a:lnTo>
                <a:lnTo>
                  <a:pt x="518221" y="85159"/>
                </a:lnTo>
                <a:lnTo>
                  <a:pt x="564299" y="117357"/>
                </a:lnTo>
                <a:lnTo>
                  <a:pt x="575021" y="126488"/>
                </a:lnTo>
                <a:lnTo>
                  <a:pt x="580796" y="129839"/>
                </a:lnTo>
                <a:lnTo>
                  <a:pt x="602943" y="112881"/>
                </a:lnTo>
                <a:lnTo>
                  <a:pt x="601332" y="106643"/>
                </a:lnTo>
                <a:lnTo>
                  <a:pt x="548183" y="64136"/>
                </a:lnTo>
                <a:lnTo>
                  <a:pt x="541629" y="6043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69"/>
          <p:cNvSpPr/>
          <p:nvPr/>
        </p:nvSpPr>
        <p:spPr>
          <a:xfrm>
            <a:off x="7656612" y="799237"/>
            <a:ext cx="65100" cy="648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69"/>
          <p:cNvSpPr/>
          <p:nvPr/>
        </p:nvSpPr>
        <p:spPr>
          <a:xfrm>
            <a:off x="7681412" y="671467"/>
            <a:ext cx="15313" cy="44206"/>
          </a:xfrm>
          <a:custGeom>
            <a:rect b="b" l="l" r="r" t="t"/>
            <a:pathLst>
              <a:path extrusionOk="0" h="97155" w="33655">
                <a:moveTo>
                  <a:pt x="26093" y="0"/>
                </a:moveTo>
                <a:lnTo>
                  <a:pt x="7518" y="0"/>
                </a:lnTo>
                <a:lnTo>
                  <a:pt x="0" y="7518"/>
                </a:lnTo>
                <a:lnTo>
                  <a:pt x="0" y="89128"/>
                </a:lnTo>
                <a:lnTo>
                  <a:pt x="7518" y="96656"/>
                </a:lnTo>
                <a:lnTo>
                  <a:pt x="26093" y="96656"/>
                </a:lnTo>
                <a:lnTo>
                  <a:pt x="33611" y="89128"/>
                </a:lnTo>
                <a:lnTo>
                  <a:pt x="33611" y="7518"/>
                </a:lnTo>
                <a:lnTo>
                  <a:pt x="26093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69"/>
          <p:cNvSpPr/>
          <p:nvPr/>
        </p:nvSpPr>
        <p:spPr>
          <a:xfrm>
            <a:off x="7681412" y="947922"/>
            <a:ext cx="15313" cy="44206"/>
          </a:xfrm>
          <a:custGeom>
            <a:rect b="b" l="l" r="r" t="t"/>
            <a:pathLst>
              <a:path extrusionOk="0" h="97155" w="33655">
                <a:moveTo>
                  <a:pt x="26093" y="0"/>
                </a:moveTo>
                <a:lnTo>
                  <a:pt x="7518" y="0"/>
                </a:lnTo>
                <a:lnTo>
                  <a:pt x="0" y="7528"/>
                </a:lnTo>
                <a:lnTo>
                  <a:pt x="0" y="89149"/>
                </a:lnTo>
                <a:lnTo>
                  <a:pt x="7518" y="96667"/>
                </a:lnTo>
                <a:lnTo>
                  <a:pt x="26093" y="96667"/>
                </a:lnTo>
                <a:lnTo>
                  <a:pt x="33611" y="89149"/>
                </a:lnTo>
                <a:lnTo>
                  <a:pt x="33611" y="7528"/>
                </a:lnTo>
                <a:lnTo>
                  <a:pt x="26093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69"/>
          <p:cNvSpPr/>
          <p:nvPr/>
        </p:nvSpPr>
        <p:spPr>
          <a:xfrm>
            <a:off x="7775031" y="716151"/>
            <a:ext cx="29700" cy="297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7573521" y="917644"/>
            <a:ext cx="29700" cy="297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7573521" y="716148"/>
            <a:ext cx="29700" cy="297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7775031" y="917644"/>
            <a:ext cx="29700" cy="297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3857629" y="2090594"/>
            <a:ext cx="4855200" cy="30525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69"/>
          <p:cNvSpPr txBox="1"/>
          <p:nvPr>
            <p:ph idx="4294967295" type="title"/>
          </p:nvPr>
        </p:nvSpPr>
        <p:spPr>
          <a:xfrm>
            <a:off x="426839" y="199578"/>
            <a:ext cx="38580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12700" rtl="0" algn="l">
              <a:lnSpc>
                <a:spcPct val="1194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hlink"/>
                </a:solidFill>
              </a:rPr>
              <a:t>Примеры наших работ / </a:t>
            </a:r>
            <a:r>
              <a:rPr lang="ru" sz="1300">
                <a:solidFill>
                  <a:srgbClr val="E7782A"/>
                </a:solidFill>
              </a:rPr>
              <a:t>медицина</a:t>
            </a:r>
            <a:endParaRPr b="1" i="0" sz="27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300"/>
              <a:t>Психологический центр на Волхонке</a:t>
            </a:r>
            <a:endParaRPr b="1" i="0" sz="23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07" name="Google Shape;707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79478" y="2588102"/>
            <a:ext cx="3134597" cy="179049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9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709" name="Google Shape;709;p6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0"/>
          <p:cNvSpPr txBox="1"/>
          <p:nvPr/>
        </p:nvSpPr>
        <p:spPr>
          <a:xfrm>
            <a:off x="456600" y="1075631"/>
            <a:ext cx="34254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Один из лучших порталов о пластической хирургии и не только. На портале собрано много полезных материалов по медицинской тематике на такие темы как: косметолгия, психология, мед. оборудование, статьи для врачей и для пациентов, документы Минздрава.  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5" name="Google Shape;715;p70"/>
          <p:cNvSpPr txBox="1"/>
          <p:nvPr/>
        </p:nvSpPr>
        <p:spPr>
          <a:xfrm>
            <a:off x="482930" y="2222485"/>
            <a:ext cx="33729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было сделано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03200" rtl="0" algn="l">
              <a:spcBef>
                <a:spcPts val="4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Провели </a:t>
            </a:r>
            <a:r>
              <a:rPr b="1"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пользовательское исследование</a:t>
            </a: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, получили ответы от целевой аудитории о том, что должно быть на сайте и проверили свои гипотезы.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Далее 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юзабилити-экспертизу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сайта и выявили основные недочеты.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Разработали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план решения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выявленных проблем и провели консалтинг на тему улучшения сайта.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69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6" name="Google Shape;716;p70"/>
          <p:cNvSpPr/>
          <p:nvPr/>
        </p:nvSpPr>
        <p:spPr>
          <a:xfrm>
            <a:off x="157162" y="0"/>
            <a:ext cx="0" cy="5145465"/>
          </a:xfrm>
          <a:custGeom>
            <a:rect b="b" l="l" r="r" t="t"/>
            <a:pathLst>
              <a:path extrusionOk="0" h="11308715" w="120000">
                <a:moveTo>
                  <a:pt x="0" y="0"/>
                </a:moveTo>
                <a:lnTo>
                  <a:pt x="0" y="11308556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70"/>
          <p:cNvSpPr/>
          <p:nvPr/>
        </p:nvSpPr>
        <p:spPr>
          <a:xfrm>
            <a:off x="157162" y="678609"/>
            <a:ext cx="207448" cy="0"/>
          </a:xfrm>
          <a:custGeom>
            <a:rect b="b" l="l" r="r" t="t"/>
            <a:pathLst>
              <a:path extrusionOk="0" h="120000" w="455930">
                <a:moveTo>
                  <a:pt x="455483" y="0"/>
                </a:move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70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136121" y="0"/>
                </a:moveTo>
                <a:lnTo>
                  <a:pt x="93095" y="6939"/>
                </a:lnTo>
                <a:lnTo>
                  <a:pt x="55728" y="26262"/>
                </a:lnTo>
                <a:lnTo>
                  <a:pt x="26262" y="55728"/>
                </a:lnTo>
                <a:lnTo>
                  <a:pt x="6939" y="93095"/>
                </a:lnTo>
                <a:lnTo>
                  <a:pt x="0" y="136121"/>
                </a:lnTo>
                <a:lnTo>
                  <a:pt x="6939" y="179147"/>
                </a:lnTo>
                <a:lnTo>
                  <a:pt x="26262" y="216514"/>
                </a:lnTo>
                <a:lnTo>
                  <a:pt x="55728" y="245980"/>
                </a:lnTo>
                <a:lnTo>
                  <a:pt x="93095" y="265303"/>
                </a:lnTo>
                <a:lnTo>
                  <a:pt x="136121" y="272243"/>
                </a:lnTo>
                <a:lnTo>
                  <a:pt x="179147" y="265303"/>
                </a:lnTo>
                <a:lnTo>
                  <a:pt x="216514" y="245980"/>
                </a:lnTo>
                <a:lnTo>
                  <a:pt x="245980" y="216514"/>
                </a:lnTo>
                <a:lnTo>
                  <a:pt x="265303" y="179147"/>
                </a:lnTo>
                <a:lnTo>
                  <a:pt x="272243" y="136121"/>
                </a:lnTo>
                <a:lnTo>
                  <a:pt x="265303" y="93095"/>
                </a:lnTo>
                <a:lnTo>
                  <a:pt x="245980" y="55728"/>
                </a:lnTo>
                <a:lnTo>
                  <a:pt x="216514" y="26262"/>
                </a:lnTo>
                <a:lnTo>
                  <a:pt x="179147" y="6939"/>
                </a:lnTo>
                <a:lnTo>
                  <a:pt x="136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70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272243" y="136121"/>
                </a:moveTo>
                <a:lnTo>
                  <a:pt x="265303" y="179147"/>
                </a:lnTo>
                <a:lnTo>
                  <a:pt x="245980" y="216514"/>
                </a:lnTo>
                <a:lnTo>
                  <a:pt x="216514" y="245980"/>
                </a:lnTo>
                <a:lnTo>
                  <a:pt x="179147" y="265303"/>
                </a:lnTo>
                <a:lnTo>
                  <a:pt x="136121" y="272243"/>
                </a:lnTo>
                <a:lnTo>
                  <a:pt x="93095" y="265303"/>
                </a:lnTo>
                <a:lnTo>
                  <a:pt x="55728" y="245980"/>
                </a:lnTo>
                <a:lnTo>
                  <a:pt x="26262" y="216514"/>
                </a:lnTo>
                <a:lnTo>
                  <a:pt x="6939" y="179147"/>
                </a:lnTo>
                <a:lnTo>
                  <a:pt x="0" y="136121"/>
                </a:lnTo>
                <a:lnTo>
                  <a:pt x="6939" y="93095"/>
                </a:lnTo>
                <a:lnTo>
                  <a:pt x="26262" y="55728"/>
                </a:lnTo>
                <a:lnTo>
                  <a:pt x="55728" y="26262"/>
                </a:lnTo>
                <a:lnTo>
                  <a:pt x="93095" y="6939"/>
                </a:lnTo>
                <a:lnTo>
                  <a:pt x="136121" y="0"/>
                </a:lnTo>
                <a:lnTo>
                  <a:pt x="179147" y="6939"/>
                </a:lnTo>
                <a:lnTo>
                  <a:pt x="216514" y="26262"/>
                </a:lnTo>
                <a:lnTo>
                  <a:pt x="245980" y="55728"/>
                </a:lnTo>
                <a:lnTo>
                  <a:pt x="265303" y="93095"/>
                </a:lnTo>
                <a:lnTo>
                  <a:pt x="272243" y="136121"/>
                </a:lnTo>
                <a:close/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70"/>
          <p:cNvSpPr/>
          <p:nvPr/>
        </p:nvSpPr>
        <p:spPr>
          <a:xfrm>
            <a:off x="340519" y="651670"/>
            <a:ext cx="27159" cy="54029"/>
          </a:xfrm>
          <a:custGeom>
            <a:rect b="b" l="l" r="r" t="t"/>
            <a:pathLst>
              <a:path extrusionOk="0" h="118744" w="59690">
                <a:moveTo>
                  <a:pt x="0" y="118467"/>
                </a:moveTo>
                <a:lnTo>
                  <a:pt x="59233" y="59233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70"/>
          <p:cNvSpPr txBox="1"/>
          <p:nvPr/>
        </p:nvSpPr>
        <p:spPr>
          <a:xfrm>
            <a:off x="4564642" y="1054141"/>
            <a:ext cx="7626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Исследование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2" name="Google Shape;722;p70"/>
          <p:cNvSpPr txBox="1"/>
          <p:nvPr/>
        </p:nvSpPr>
        <p:spPr>
          <a:xfrm>
            <a:off x="5553718" y="1054141"/>
            <a:ext cx="584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Экспертиза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3" name="Google Shape;723;p70"/>
          <p:cNvSpPr txBox="1"/>
          <p:nvPr/>
        </p:nvSpPr>
        <p:spPr>
          <a:xfrm>
            <a:off x="4556659" y="348531"/>
            <a:ext cx="1091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Этапы работ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Google Shape;724;p70"/>
          <p:cNvSpPr txBox="1"/>
          <p:nvPr/>
        </p:nvSpPr>
        <p:spPr>
          <a:xfrm>
            <a:off x="4556661" y="1265892"/>
            <a:ext cx="44361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</a:t>
            </a:r>
            <a:endParaRPr b="1" sz="1300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400"/>
              </a:spcBef>
              <a:spcAft>
                <a:spcPts val="500"/>
              </a:spcAft>
              <a:buSzPts val="500"/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Компания получила информацию из первых рук - от своих клиентов о том, как лучше всего решить их проблемы и ответить на их вопросы и план по улучшению сайта от нас. </a:t>
            </a:r>
            <a:r>
              <a:rPr b="1" lang="ru" sz="800">
                <a:solidFill>
                  <a:srgbClr val="E7782A"/>
                </a:solidFill>
                <a:latin typeface="Verdana"/>
                <a:ea typeface="Verdana"/>
                <a:cs typeface="Verdana"/>
                <a:sym typeface="Verdana"/>
              </a:rPr>
              <a:t>В результате – довольные клиенты и довольное руководство компании! </a:t>
            </a:r>
            <a:endParaRPr b="1" sz="800">
              <a:solidFill>
                <a:srgbClr val="E7782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5" name="Google Shape;725;p70"/>
          <p:cNvSpPr/>
          <p:nvPr/>
        </p:nvSpPr>
        <p:spPr>
          <a:xfrm>
            <a:off x="4574114" y="656878"/>
            <a:ext cx="332552" cy="338620"/>
          </a:xfrm>
          <a:custGeom>
            <a:rect b="b" l="l" r="r" t="t"/>
            <a:pathLst>
              <a:path extrusionOk="0" h="744219" w="730884">
                <a:moveTo>
                  <a:pt x="179010" y="1151"/>
                </a:moveTo>
                <a:lnTo>
                  <a:pt x="173617" y="5727"/>
                </a:lnTo>
                <a:lnTo>
                  <a:pt x="170036" y="47663"/>
                </a:lnTo>
                <a:lnTo>
                  <a:pt x="4324" y="68490"/>
                </a:lnTo>
                <a:lnTo>
                  <a:pt x="0" y="74060"/>
                </a:lnTo>
                <a:lnTo>
                  <a:pt x="82678" y="731705"/>
                </a:lnTo>
                <a:lnTo>
                  <a:pt x="82039" y="734543"/>
                </a:lnTo>
                <a:lnTo>
                  <a:pt x="84950" y="741411"/>
                </a:lnTo>
                <a:lnTo>
                  <a:pt x="88992" y="744092"/>
                </a:lnTo>
                <a:lnTo>
                  <a:pt x="636504" y="744092"/>
                </a:lnTo>
                <a:lnTo>
                  <a:pt x="641404" y="739192"/>
                </a:lnTo>
                <a:lnTo>
                  <a:pt x="641404" y="722197"/>
                </a:lnTo>
                <a:lnTo>
                  <a:pt x="104290" y="722197"/>
                </a:lnTo>
                <a:lnTo>
                  <a:pt x="104290" y="553909"/>
                </a:lnTo>
                <a:lnTo>
                  <a:pt x="82395" y="553909"/>
                </a:lnTo>
                <a:lnTo>
                  <a:pt x="23831" y="88102"/>
                </a:lnTo>
                <a:lnTo>
                  <a:pt x="82395" y="80740"/>
                </a:lnTo>
                <a:lnTo>
                  <a:pt x="641404" y="80740"/>
                </a:lnTo>
                <a:lnTo>
                  <a:pt x="641404" y="73222"/>
                </a:lnTo>
                <a:lnTo>
                  <a:pt x="636504" y="68322"/>
                </a:lnTo>
                <a:lnTo>
                  <a:pt x="181177" y="68322"/>
                </a:lnTo>
                <a:lnTo>
                  <a:pt x="367723" y="44867"/>
                </a:lnTo>
                <a:lnTo>
                  <a:pt x="192245" y="44867"/>
                </a:lnTo>
                <a:lnTo>
                  <a:pt x="193994" y="24418"/>
                </a:lnTo>
                <a:lnTo>
                  <a:pt x="530367" y="24418"/>
                </a:lnTo>
                <a:lnTo>
                  <a:pt x="535030" y="23831"/>
                </a:lnTo>
                <a:lnTo>
                  <a:pt x="557095" y="23831"/>
                </a:lnTo>
                <a:lnTo>
                  <a:pt x="556566" y="19622"/>
                </a:lnTo>
                <a:lnTo>
                  <a:pt x="393077" y="19622"/>
                </a:lnTo>
                <a:lnTo>
                  <a:pt x="392480" y="19465"/>
                </a:lnTo>
                <a:lnTo>
                  <a:pt x="391872" y="19350"/>
                </a:lnTo>
                <a:lnTo>
                  <a:pt x="179010" y="1151"/>
                </a:lnTo>
                <a:close/>
              </a:path>
              <a:path extrusionOk="0" h="744219" w="730884">
                <a:moveTo>
                  <a:pt x="636504" y="366072"/>
                </a:moveTo>
                <a:lnTo>
                  <a:pt x="624410" y="366072"/>
                </a:lnTo>
                <a:lnTo>
                  <a:pt x="619509" y="370962"/>
                </a:lnTo>
                <a:lnTo>
                  <a:pt x="619509" y="722197"/>
                </a:lnTo>
                <a:lnTo>
                  <a:pt x="641404" y="722197"/>
                </a:lnTo>
                <a:lnTo>
                  <a:pt x="641404" y="718889"/>
                </a:lnTo>
                <a:lnTo>
                  <a:pt x="671303" y="718889"/>
                </a:lnTo>
                <a:lnTo>
                  <a:pt x="673937" y="716658"/>
                </a:lnTo>
                <a:lnTo>
                  <a:pt x="675534" y="697957"/>
                </a:lnTo>
                <a:lnTo>
                  <a:pt x="653561" y="697957"/>
                </a:lnTo>
                <a:lnTo>
                  <a:pt x="641404" y="696910"/>
                </a:lnTo>
                <a:lnTo>
                  <a:pt x="641404" y="370962"/>
                </a:lnTo>
                <a:lnTo>
                  <a:pt x="636504" y="366072"/>
                </a:lnTo>
                <a:close/>
              </a:path>
              <a:path extrusionOk="0" h="744219" w="730884">
                <a:moveTo>
                  <a:pt x="671303" y="718889"/>
                </a:moveTo>
                <a:lnTo>
                  <a:pt x="641404" y="718889"/>
                </a:lnTo>
                <a:lnTo>
                  <a:pt x="668545" y="721224"/>
                </a:lnTo>
                <a:lnTo>
                  <a:pt x="671303" y="718889"/>
                </a:lnTo>
                <a:close/>
              </a:path>
              <a:path extrusionOk="0" h="744219" w="730884">
                <a:moveTo>
                  <a:pt x="730158" y="55778"/>
                </a:moveTo>
                <a:lnTo>
                  <a:pt x="561113" y="55778"/>
                </a:lnTo>
                <a:lnTo>
                  <a:pt x="707339" y="68259"/>
                </a:lnTo>
                <a:lnTo>
                  <a:pt x="653561" y="697957"/>
                </a:lnTo>
                <a:lnTo>
                  <a:pt x="675534" y="697957"/>
                </a:lnTo>
                <a:lnTo>
                  <a:pt x="730333" y="56333"/>
                </a:lnTo>
                <a:lnTo>
                  <a:pt x="730158" y="55778"/>
                </a:lnTo>
                <a:close/>
              </a:path>
              <a:path extrusionOk="0" h="744219" w="730884">
                <a:moveTo>
                  <a:pt x="641404" y="80740"/>
                </a:moveTo>
                <a:lnTo>
                  <a:pt x="82395" y="80740"/>
                </a:lnTo>
                <a:lnTo>
                  <a:pt x="82395" y="553909"/>
                </a:lnTo>
                <a:lnTo>
                  <a:pt x="104290" y="553909"/>
                </a:lnTo>
                <a:lnTo>
                  <a:pt x="104290" y="90217"/>
                </a:lnTo>
                <a:lnTo>
                  <a:pt x="641404" y="90217"/>
                </a:lnTo>
                <a:lnTo>
                  <a:pt x="641404" y="80740"/>
                </a:lnTo>
                <a:close/>
              </a:path>
              <a:path extrusionOk="0" h="744219" w="730884">
                <a:moveTo>
                  <a:pt x="641404" y="90217"/>
                </a:moveTo>
                <a:lnTo>
                  <a:pt x="619509" y="90217"/>
                </a:lnTo>
                <a:lnTo>
                  <a:pt x="619509" y="331979"/>
                </a:lnTo>
                <a:lnTo>
                  <a:pt x="624410" y="336879"/>
                </a:lnTo>
                <a:lnTo>
                  <a:pt x="636504" y="336879"/>
                </a:lnTo>
                <a:lnTo>
                  <a:pt x="641404" y="331979"/>
                </a:lnTo>
                <a:lnTo>
                  <a:pt x="641404" y="90217"/>
                </a:lnTo>
                <a:close/>
              </a:path>
              <a:path extrusionOk="0" h="744219" w="730884">
                <a:moveTo>
                  <a:pt x="557095" y="23831"/>
                </a:moveTo>
                <a:lnTo>
                  <a:pt x="535030" y="23831"/>
                </a:lnTo>
                <a:lnTo>
                  <a:pt x="540622" y="68322"/>
                </a:lnTo>
                <a:lnTo>
                  <a:pt x="562684" y="68322"/>
                </a:lnTo>
                <a:lnTo>
                  <a:pt x="561113" y="55778"/>
                </a:lnTo>
                <a:lnTo>
                  <a:pt x="730158" y="55778"/>
                </a:lnTo>
                <a:lnTo>
                  <a:pt x="729422" y="53453"/>
                </a:lnTo>
                <a:lnTo>
                  <a:pt x="725684" y="49014"/>
                </a:lnTo>
                <a:lnTo>
                  <a:pt x="723004" y="47632"/>
                </a:lnTo>
                <a:lnTo>
                  <a:pt x="558318" y="33559"/>
                </a:lnTo>
                <a:lnTo>
                  <a:pt x="557095" y="23831"/>
                </a:lnTo>
                <a:close/>
              </a:path>
              <a:path extrusionOk="0" h="744219" w="730884">
                <a:moveTo>
                  <a:pt x="530367" y="24418"/>
                </a:moveTo>
                <a:lnTo>
                  <a:pt x="193994" y="24418"/>
                </a:lnTo>
                <a:lnTo>
                  <a:pt x="289792" y="32606"/>
                </a:lnTo>
                <a:lnTo>
                  <a:pt x="192245" y="44867"/>
                </a:lnTo>
                <a:lnTo>
                  <a:pt x="367723" y="44867"/>
                </a:lnTo>
                <a:lnTo>
                  <a:pt x="530367" y="24418"/>
                </a:lnTo>
                <a:close/>
              </a:path>
              <a:path extrusionOk="0" h="744219" w="730884">
                <a:moveTo>
                  <a:pt x="549145" y="0"/>
                </a:moveTo>
                <a:lnTo>
                  <a:pt x="393077" y="19622"/>
                </a:lnTo>
                <a:lnTo>
                  <a:pt x="556566" y="19622"/>
                </a:lnTo>
                <a:lnTo>
                  <a:pt x="554632" y="4240"/>
                </a:lnTo>
                <a:lnTo>
                  <a:pt x="54914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70"/>
          <p:cNvSpPr/>
          <p:nvPr/>
        </p:nvSpPr>
        <p:spPr>
          <a:xfrm>
            <a:off x="4744357" y="714503"/>
            <a:ext cx="95100" cy="8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0"/>
          <p:cNvSpPr/>
          <p:nvPr/>
        </p:nvSpPr>
        <p:spPr>
          <a:xfrm>
            <a:off x="4654076" y="741057"/>
            <a:ext cx="185490" cy="148219"/>
          </a:xfrm>
          <a:custGeom>
            <a:rect b="b" l="l" r="r" t="t"/>
            <a:pathLst>
              <a:path extrusionOk="0" h="325755" w="407670">
                <a:moveTo>
                  <a:pt x="168790" y="0"/>
                </a:moveTo>
                <a:lnTo>
                  <a:pt x="162738" y="0"/>
                </a:lnTo>
                <a:lnTo>
                  <a:pt x="119525" y="5823"/>
                </a:lnTo>
                <a:lnTo>
                  <a:pt x="80664" y="22250"/>
                </a:lnTo>
                <a:lnTo>
                  <a:pt x="47718" y="47718"/>
                </a:lnTo>
                <a:lnTo>
                  <a:pt x="22250" y="80664"/>
                </a:lnTo>
                <a:lnTo>
                  <a:pt x="5823" y="119525"/>
                </a:lnTo>
                <a:lnTo>
                  <a:pt x="0" y="162738"/>
                </a:lnTo>
                <a:lnTo>
                  <a:pt x="5823" y="205951"/>
                </a:lnTo>
                <a:lnTo>
                  <a:pt x="22250" y="244812"/>
                </a:lnTo>
                <a:lnTo>
                  <a:pt x="47718" y="277758"/>
                </a:lnTo>
                <a:lnTo>
                  <a:pt x="80664" y="303226"/>
                </a:lnTo>
                <a:lnTo>
                  <a:pt x="119525" y="319653"/>
                </a:lnTo>
                <a:lnTo>
                  <a:pt x="162738" y="325477"/>
                </a:lnTo>
                <a:lnTo>
                  <a:pt x="190561" y="323097"/>
                </a:lnTo>
                <a:lnTo>
                  <a:pt x="216861" y="316224"/>
                </a:lnTo>
                <a:lnTo>
                  <a:pt x="241243" y="305258"/>
                </a:lnTo>
                <a:lnTo>
                  <a:pt x="243766" y="303582"/>
                </a:lnTo>
                <a:lnTo>
                  <a:pt x="162738" y="303582"/>
                </a:lnTo>
                <a:lnTo>
                  <a:pt x="118268" y="296390"/>
                </a:lnTo>
                <a:lnTo>
                  <a:pt x="79611" y="276372"/>
                </a:lnTo>
                <a:lnTo>
                  <a:pt x="49104" y="245865"/>
                </a:lnTo>
                <a:lnTo>
                  <a:pt x="29086" y="207208"/>
                </a:lnTo>
                <a:lnTo>
                  <a:pt x="21894" y="162738"/>
                </a:lnTo>
                <a:lnTo>
                  <a:pt x="28437" y="120260"/>
                </a:lnTo>
                <a:lnTo>
                  <a:pt x="46718" y="82959"/>
                </a:lnTo>
                <a:lnTo>
                  <a:pt x="74719" y="52854"/>
                </a:lnTo>
                <a:lnTo>
                  <a:pt x="110418" y="31966"/>
                </a:lnTo>
                <a:lnTo>
                  <a:pt x="151796" y="22313"/>
                </a:lnTo>
                <a:lnTo>
                  <a:pt x="173680" y="22313"/>
                </a:lnTo>
                <a:lnTo>
                  <a:pt x="173680" y="4900"/>
                </a:lnTo>
                <a:lnTo>
                  <a:pt x="168790" y="0"/>
                </a:lnTo>
                <a:close/>
              </a:path>
              <a:path extrusionOk="0" h="325755" w="407670">
                <a:moveTo>
                  <a:pt x="289133" y="290598"/>
                </a:moveTo>
                <a:lnTo>
                  <a:pt x="263311" y="290598"/>
                </a:lnTo>
                <a:lnTo>
                  <a:pt x="283897" y="323529"/>
                </a:lnTo>
                <a:lnTo>
                  <a:pt x="287404" y="325477"/>
                </a:lnTo>
                <a:lnTo>
                  <a:pt x="402312" y="325477"/>
                </a:lnTo>
                <a:lnTo>
                  <a:pt x="407212" y="320576"/>
                </a:lnTo>
                <a:lnTo>
                  <a:pt x="407212" y="308482"/>
                </a:lnTo>
                <a:lnTo>
                  <a:pt x="402312" y="303582"/>
                </a:lnTo>
                <a:lnTo>
                  <a:pt x="297247" y="303582"/>
                </a:lnTo>
                <a:lnTo>
                  <a:pt x="289133" y="290598"/>
                </a:lnTo>
                <a:close/>
              </a:path>
              <a:path extrusionOk="0" h="325755" w="407670">
                <a:moveTo>
                  <a:pt x="232118" y="208632"/>
                </a:moveTo>
                <a:lnTo>
                  <a:pt x="221867" y="215040"/>
                </a:lnTo>
                <a:lnTo>
                  <a:pt x="220317" y="221783"/>
                </a:lnTo>
                <a:lnTo>
                  <a:pt x="223511" y="226925"/>
                </a:lnTo>
                <a:lnTo>
                  <a:pt x="251636" y="271907"/>
                </a:lnTo>
                <a:lnTo>
                  <a:pt x="232241" y="285205"/>
                </a:lnTo>
                <a:lnTo>
                  <a:pt x="210713" y="295166"/>
                </a:lnTo>
                <a:lnTo>
                  <a:pt x="187421" y="301416"/>
                </a:lnTo>
                <a:lnTo>
                  <a:pt x="162738" y="303582"/>
                </a:lnTo>
                <a:lnTo>
                  <a:pt x="243766" y="303582"/>
                </a:lnTo>
                <a:lnTo>
                  <a:pt x="263311" y="290598"/>
                </a:lnTo>
                <a:lnTo>
                  <a:pt x="289133" y="290598"/>
                </a:lnTo>
                <a:lnTo>
                  <a:pt x="279802" y="275666"/>
                </a:lnTo>
                <a:lnTo>
                  <a:pt x="295164" y="256452"/>
                </a:lnTo>
                <a:lnTo>
                  <a:pt x="267792" y="256452"/>
                </a:lnTo>
                <a:lnTo>
                  <a:pt x="238872" y="210182"/>
                </a:lnTo>
                <a:lnTo>
                  <a:pt x="232118" y="208632"/>
                </a:lnTo>
                <a:close/>
              </a:path>
              <a:path extrusionOk="0" h="325755" w="407670">
                <a:moveTo>
                  <a:pt x="173680" y="22313"/>
                </a:moveTo>
                <a:lnTo>
                  <a:pt x="151796" y="22313"/>
                </a:lnTo>
                <a:lnTo>
                  <a:pt x="151796" y="168780"/>
                </a:lnTo>
                <a:lnTo>
                  <a:pt x="156696" y="173691"/>
                </a:lnTo>
                <a:lnTo>
                  <a:pt x="303163" y="173691"/>
                </a:lnTo>
                <a:lnTo>
                  <a:pt x="299415" y="196826"/>
                </a:lnTo>
                <a:lnTo>
                  <a:pt x="292051" y="218550"/>
                </a:lnTo>
                <a:lnTo>
                  <a:pt x="281400" y="238535"/>
                </a:lnTo>
                <a:lnTo>
                  <a:pt x="267792" y="256452"/>
                </a:lnTo>
                <a:lnTo>
                  <a:pt x="295164" y="256452"/>
                </a:lnTo>
                <a:lnTo>
                  <a:pt x="298862" y="251827"/>
                </a:lnTo>
                <a:lnTo>
                  <a:pt x="313237" y="224648"/>
                </a:lnTo>
                <a:lnTo>
                  <a:pt x="322314" y="194747"/>
                </a:lnTo>
                <a:lnTo>
                  <a:pt x="325477" y="162738"/>
                </a:lnTo>
                <a:lnTo>
                  <a:pt x="325477" y="156696"/>
                </a:lnTo>
                <a:lnTo>
                  <a:pt x="320576" y="151785"/>
                </a:lnTo>
                <a:lnTo>
                  <a:pt x="173680" y="151785"/>
                </a:lnTo>
                <a:lnTo>
                  <a:pt x="173680" y="2231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70"/>
          <p:cNvSpPr/>
          <p:nvPr/>
        </p:nvSpPr>
        <p:spPr>
          <a:xfrm>
            <a:off x="4638142" y="905680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305" y="16983"/>
                </a:lnTo>
                <a:lnTo>
                  <a:pt x="115305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70"/>
          <p:cNvSpPr/>
          <p:nvPr/>
        </p:nvSpPr>
        <p:spPr>
          <a:xfrm>
            <a:off x="4701874" y="905681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294" y="16983"/>
                </a:lnTo>
                <a:lnTo>
                  <a:pt x="115294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70"/>
          <p:cNvSpPr/>
          <p:nvPr/>
        </p:nvSpPr>
        <p:spPr>
          <a:xfrm>
            <a:off x="4638142" y="932230"/>
            <a:ext cx="79165" cy="10112"/>
          </a:xfrm>
          <a:custGeom>
            <a:rect b="b" l="l" r="r" t="t"/>
            <a:pathLst>
              <a:path extrusionOk="0" h="22225" w="173990">
                <a:moveTo>
                  <a:pt x="168790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168790" y="21894"/>
                </a:lnTo>
                <a:lnTo>
                  <a:pt x="173691" y="16994"/>
                </a:lnTo>
                <a:lnTo>
                  <a:pt x="173691" y="4900"/>
                </a:lnTo>
                <a:lnTo>
                  <a:pt x="16879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70"/>
          <p:cNvSpPr/>
          <p:nvPr/>
        </p:nvSpPr>
        <p:spPr>
          <a:xfrm>
            <a:off x="4728425" y="932231"/>
            <a:ext cx="26003" cy="10112"/>
          </a:xfrm>
          <a:custGeom>
            <a:rect b="b" l="l" r="r" t="t"/>
            <a:pathLst>
              <a:path extrusionOk="0" h="22225" w="57150">
                <a:moveTo>
                  <a:pt x="52029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52029" y="21894"/>
                </a:lnTo>
                <a:lnTo>
                  <a:pt x="56919" y="16994"/>
                </a:lnTo>
                <a:lnTo>
                  <a:pt x="56919" y="4900"/>
                </a:lnTo>
                <a:lnTo>
                  <a:pt x="5202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70"/>
          <p:cNvSpPr/>
          <p:nvPr/>
        </p:nvSpPr>
        <p:spPr>
          <a:xfrm>
            <a:off x="4638144" y="958781"/>
            <a:ext cx="31493" cy="10112"/>
          </a:xfrm>
          <a:custGeom>
            <a:rect b="b" l="l" r="r" t="t"/>
            <a:pathLst>
              <a:path extrusionOk="0" h="22225" w="69215">
                <a:moveTo>
                  <a:pt x="63694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63694" y="21905"/>
                </a:lnTo>
                <a:lnTo>
                  <a:pt x="68594" y="16994"/>
                </a:lnTo>
                <a:lnTo>
                  <a:pt x="68594" y="4910"/>
                </a:lnTo>
                <a:lnTo>
                  <a:pt x="6369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70"/>
          <p:cNvSpPr/>
          <p:nvPr/>
        </p:nvSpPr>
        <p:spPr>
          <a:xfrm>
            <a:off x="4680629" y="958781"/>
            <a:ext cx="73964" cy="10112"/>
          </a:xfrm>
          <a:custGeom>
            <a:rect b="b" l="l" r="r" t="t"/>
            <a:pathLst>
              <a:path extrusionOk="0" h="22225" w="162559">
                <a:moveTo>
                  <a:pt x="157115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157115" y="21905"/>
                </a:lnTo>
                <a:lnTo>
                  <a:pt x="162005" y="16994"/>
                </a:lnTo>
                <a:lnTo>
                  <a:pt x="162005" y="4910"/>
                </a:lnTo>
                <a:lnTo>
                  <a:pt x="15711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70"/>
          <p:cNvSpPr/>
          <p:nvPr/>
        </p:nvSpPr>
        <p:spPr>
          <a:xfrm>
            <a:off x="5597842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70"/>
          <p:cNvSpPr/>
          <p:nvPr/>
        </p:nvSpPr>
        <p:spPr>
          <a:xfrm>
            <a:off x="5619431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70"/>
          <p:cNvSpPr/>
          <p:nvPr/>
        </p:nvSpPr>
        <p:spPr>
          <a:xfrm>
            <a:off x="5641024" y="779407"/>
            <a:ext cx="91878" cy="0"/>
          </a:xfrm>
          <a:custGeom>
            <a:rect b="b" l="l" r="r" t="t"/>
            <a:pathLst>
              <a:path extrusionOk="0" h="120000" w="201929">
                <a:moveTo>
                  <a:pt x="0" y="0"/>
                </a:moveTo>
                <a:lnTo>
                  <a:pt x="201742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70"/>
          <p:cNvSpPr/>
          <p:nvPr/>
        </p:nvSpPr>
        <p:spPr>
          <a:xfrm>
            <a:off x="5775959" y="703845"/>
            <a:ext cx="97200" cy="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70"/>
          <p:cNvSpPr/>
          <p:nvPr/>
        </p:nvSpPr>
        <p:spPr>
          <a:xfrm>
            <a:off x="5689601" y="881950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70"/>
          <p:cNvSpPr/>
          <p:nvPr/>
        </p:nvSpPr>
        <p:spPr>
          <a:xfrm>
            <a:off x="5689601" y="860364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70"/>
          <p:cNvSpPr/>
          <p:nvPr/>
        </p:nvSpPr>
        <p:spPr>
          <a:xfrm>
            <a:off x="5689601" y="838777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70"/>
          <p:cNvSpPr/>
          <p:nvPr/>
        </p:nvSpPr>
        <p:spPr>
          <a:xfrm>
            <a:off x="5581124" y="671467"/>
            <a:ext cx="324752" cy="324173"/>
          </a:xfrm>
          <a:custGeom>
            <a:rect b="b" l="l" r="r" t="t"/>
            <a:pathLst>
              <a:path extrusionOk="0" h="712469" w="713740">
                <a:moveTo>
                  <a:pt x="535177" y="0"/>
                </a:moveTo>
                <a:lnTo>
                  <a:pt x="487123" y="6700"/>
                </a:lnTo>
                <a:lnTo>
                  <a:pt x="443320" y="25778"/>
                </a:lnTo>
                <a:lnTo>
                  <a:pt x="406143" y="55699"/>
                </a:lnTo>
                <a:lnTo>
                  <a:pt x="377967" y="94929"/>
                </a:lnTo>
                <a:lnTo>
                  <a:pt x="6460" y="94929"/>
                </a:lnTo>
                <a:lnTo>
                  <a:pt x="1162" y="100248"/>
                </a:lnTo>
                <a:lnTo>
                  <a:pt x="1162" y="564296"/>
                </a:lnTo>
                <a:lnTo>
                  <a:pt x="6460" y="569616"/>
                </a:lnTo>
                <a:lnTo>
                  <a:pt x="43715" y="569616"/>
                </a:lnTo>
                <a:lnTo>
                  <a:pt x="0" y="613332"/>
                </a:lnTo>
                <a:lnTo>
                  <a:pt x="0" y="620839"/>
                </a:lnTo>
                <a:lnTo>
                  <a:pt x="90018" y="710857"/>
                </a:lnTo>
                <a:lnTo>
                  <a:pt x="93054" y="712020"/>
                </a:lnTo>
                <a:lnTo>
                  <a:pt x="99127" y="712020"/>
                </a:lnTo>
                <a:lnTo>
                  <a:pt x="102164" y="710857"/>
                </a:lnTo>
                <a:lnTo>
                  <a:pt x="129660" y="683361"/>
                </a:lnTo>
                <a:lnTo>
                  <a:pt x="96091" y="683361"/>
                </a:lnTo>
                <a:lnTo>
                  <a:pt x="29800" y="617080"/>
                </a:lnTo>
                <a:lnTo>
                  <a:pt x="97253" y="549637"/>
                </a:lnTo>
                <a:lnTo>
                  <a:pt x="97253" y="545878"/>
                </a:lnTo>
                <a:lnTo>
                  <a:pt x="24889" y="545878"/>
                </a:lnTo>
                <a:lnTo>
                  <a:pt x="24889" y="284860"/>
                </a:lnTo>
                <a:lnTo>
                  <a:pt x="398302" y="284860"/>
                </a:lnTo>
                <a:lnTo>
                  <a:pt x="404595" y="262850"/>
                </a:lnTo>
                <a:lnTo>
                  <a:pt x="404571" y="262672"/>
                </a:lnTo>
                <a:lnTo>
                  <a:pt x="378690" y="262672"/>
                </a:lnTo>
                <a:lnTo>
                  <a:pt x="24889" y="261122"/>
                </a:lnTo>
                <a:lnTo>
                  <a:pt x="24889" y="213606"/>
                </a:lnTo>
                <a:lnTo>
                  <a:pt x="385120" y="213606"/>
                </a:lnTo>
                <a:lnTo>
                  <a:pt x="384466" y="211090"/>
                </a:lnTo>
                <a:lnTo>
                  <a:pt x="382438" y="200035"/>
                </a:lnTo>
                <a:lnTo>
                  <a:pt x="381422" y="192674"/>
                </a:lnTo>
                <a:lnTo>
                  <a:pt x="381223" y="189868"/>
                </a:lnTo>
                <a:lnTo>
                  <a:pt x="24889" y="189868"/>
                </a:lnTo>
                <a:lnTo>
                  <a:pt x="24889" y="166131"/>
                </a:lnTo>
                <a:lnTo>
                  <a:pt x="226631" y="166131"/>
                </a:lnTo>
                <a:lnTo>
                  <a:pt x="210150" y="144152"/>
                </a:lnTo>
                <a:lnTo>
                  <a:pt x="206632" y="142393"/>
                </a:lnTo>
                <a:lnTo>
                  <a:pt x="24889" y="142393"/>
                </a:lnTo>
                <a:lnTo>
                  <a:pt x="24889" y="118666"/>
                </a:lnTo>
                <a:lnTo>
                  <a:pt x="392796" y="118666"/>
                </a:lnTo>
                <a:lnTo>
                  <a:pt x="394103" y="115588"/>
                </a:lnTo>
                <a:lnTo>
                  <a:pt x="395904" y="111870"/>
                </a:lnTo>
                <a:lnTo>
                  <a:pt x="420027" y="75512"/>
                </a:lnTo>
                <a:lnTo>
                  <a:pt x="452826" y="47722"/>
                </a:lnTo>
                <a:lnTo>
                  <a:pt x="491982" y="29970"/>
                </a:lnTo>
                <a:lnTo>
                  <a:pt x="535177" y="23727"/>
                </a:lnTo>
                <a:lnTo>
                  <a:pt x="623506" y="23727"/>
                </a:lnTo>
                <a:lnTo>
                  <a:pt x="582444" y="6369"/>
                </a:lnTo>
                <a:lnTo>
                  <a:pt x="535177" y="0"/>
                </a:lnTo>
                <a:close/>
              </a:path>
              <a:path extrusionOk="0" h="712469" w="713740">
                <a:moveTo>
                  <a:pt x="475838" y="569616"/>
                </a:moveTo>
                <a:lnTo>
                  <a:pt x="452101" y="569616"/>
                </a:lnTo>
                <a:lnTo>
                  <a:pt x="452101" y="706700"/>
                </a:lnTo>
                <a:lnTo>
                  <a:pt x="457410" y="712020"/>
                </a:lnTo>
                <a:lnTo>
                  <a:pt x="707873" y="712020"/>
                </a:lnTo>
                <a:lnTo>
                  <a:pt x="713182" y="706700"/>
                </a:lnTo>
                <a:lnTo>
                  <a:pt x="713182" y="688282"/>
                </a:lnTo>
                <a:lnTo>
                  <a:pt x="475838" y="688282"/>
                </a:lnTo>
                <a:lnTo>
                  <a:pt x="475838" y="569616"/>
                </a:lnTo>
                <a:close/>
              </a:path>
              <a:path extrusionOk="0" h="712469" w="713740">
                <a:moveTo>
                  <a:pt x="713182" y="403474"/>
                </a:moveTo>
                <a:lnTo>
                  <a:pt x="689444" y="403474"/>
                </a:lnTo>
                <a:lnTo>
                  <a:pt x="689444" y="688282"/>
                </a:lnTo>
                <a:lnTo>
                  <a:pt x="713182" y="688282"/>
                </a:lnTo>
                <a:lnTo>
                  <a:pt x="713182" y="403474"/>
                </a:lnTo>
                <a:close/>
              </a:path>
              <a:path extrusionOk="0" h="712469" w="713740">
                <a:moveTo>
                  <a:pt x="171052" y="615918"/>
                </a:moveTo>
                <a:lnTo>
                  <a:pt x="163544" y="615918"/>
                </a:lnTo>
                <a:lnTo>
                  <a:pt x="96091" y="683361"/>
                </a:lnTo>
                <a:lnTo>
                  <a:pt x="129660" y="683361"/>
                </a:lnTo>
                <a:lnTo>
                  <a:pt x="167293" y="645729"/>
                </a:lnTo>
                <a:lnTo>
                  <a:pt x="214768" y="645729"/>
                </a:lnTo>
                <a:lnTo>
                  <a:pt x="214768" y="635896"/>
                </a:lnTo>
                <a:lnTo>
                  <a:pt x="191030" y="635896"/>
                </a:lnTo>
                <a:lnTo>
                  <a:pt x="171052" y="615918"/>
                </a:lnTo>
                <a:close/>
              </a:path>
              <a:path extrusionOk="0" h="712469" w="713740">
                <a:moveTo>
                  <a:pt x="214768" y="645729"/>
                </a:moveTo>
                <a:lnTo>
                  <a:pt x="167293" y="645729"/>
                </a:lnTo>
                <a:lnTo>
                  <a:pt x="197899" y="676345"/>
                </a:lnTo>
                <a:lnTo>
                  <a:pt x="202999" y="677351"/>
                </a:lnTo>
                <a:lnTo>
                  <a:pt x="211878" y="673665"/>
                </a:lnTo>
                <a:lnTo>
                  <a:pt x="214768" y="669340"/>
                </a:lnTo>
                <a:lnTo>
                  <a:pt x="214768" y="645729"/>
                </a:lnTo>
                <a:close/>
              </a:path>
              <a:path extrusionOk="0" h="712469" w="713740">
                <a:moveTo>
                  <a:pt x="214768" y="522141"/>
                </a:moveTo>
                <a:lnTo>
                  <a:pt x="191030" y="522141"/>
                </a:lnTo>
                <a:lnTo>
                  <a:pt x="191030" y="635896"/>
                </a:lnTo>
                <a:lnTo>
                  <a:pt x="214768" y="635896"/>
                </a:lnTo>
                <a:lnTo>
                  <a:pt x="214768" y="569616"/>
                </a:lnTo>
                <a:lnTo>
                  <a:pt x="540088" y="569616"/>
                </a:lnTo>
                <a:lnTo>
                  <a:pt x="517607" y="547135"/>
                </a:lnTo>
                <a:lnTo>
                  <a:pt x="514591" y="545878"/>
                </a:lnTo>
                <a:lnTo>
                  <a:pt x="214768" y="545878"/>
                </a:lnTo>
                <a:lnTo>
                  <a:pt x="214768" y="522141"/>
                </a:lnTo>
                <a:close/>
              </a:path>
              <a:path extrusionOk="0" h="712469" w="713740">
                <a:moveTo>
                  <a:pt x="540088" y="569616"/>
                </a:moveTo>
                <a:lnTo>
                  <a:pt x="506529" y="569616"/>
                </a:lnTo>
                <a:lnTo>
                  <a:pt x="552789" y="615876"/>
                </a:lnTo>
                <a:lnTo>
                  <a:pt x="555826" y="617080"/>
                </a:lnTo>
                <a:lnTo>
                  <a:pt x="560433" y="617080"/>
                </a:lnTo>
                <a:lnTo>
                  <a:pt x="561982" y="616787"/>
                </a:lnTo>
                <a:lnTo>
                  <a:pt x="567888" y="614337"/>
                </a:lnTo>
                <a:lnTo>
                  <a:pt x="570778" y="610002"/>
                </a:lnTo>
                <a:lnTo>
                  <a:pt x="570778" y="576568"/>
                </a:lnTo>
                <a:lnTo>
                  <a:pt x="547040" y="576568"/>
                </a:lnTo>
                <a:lnTo>
                  <a:pt x="540088" y="569616"/>
                </a:lnTo>
                <a:close/>
              </a:path>
              <a:path extrusionOk="0" h="712469" w="713740">
                <a:moveTo>
                  <a:pt x="570778" y="355612"/>
                </a:moveTo>
                <a:lnTo>
                  <a:pt x="547040" y="355612"/>
                </a:lnTo>
                <a:lnTo>
                  <a:pt x="547040" y="576568"/>
                </a:lnTo>
                <a:lnTo>
                  <a:pt x="570778" y="576568"/>
                </a:lnTo>
                <a:lnTo>
                  <a:pt x="570778" y="403474"/>
                </a:lnTo>
                <a:lnTo>
                  <a:pt x="713182" y="403474"/>
                </a:lnTo>
                <a:lnTo>
                  <a:pt x="713182" y="385056"/>
                </a:lnTo>
                <a:lnTo>
                  <a:pt x="707873" y="379737"/>
                </a:lnTo>
                <a:lnTo>
                  <a:pt x="570778" y="379737"/>
                </a:lnTo>
                <a:lnTo>
                  <a:pt x="570778" y="355612"/>
                </a:lnTo>
                <a:close/>
              </a:path>
              <a:path extrusionOk="0" h="712469" w="713740">
                <a:moveTo>
                  <a:pt x="404636" y="353099"/>
                </a:moveTo>
                <a:lnTo>
                  <a:pt x="380899" y="353099"/>
                </a:lnTo>
                <a:lnTo>
                  <a:pt x="380899" y="498403"/>
                </a:lnTo>
                <a:lnTo>
                  <a:pt x="43831" y="498403"/>
                </a:lnTo>
                <a:lnTo>
                  <a:pt x="39496" y="501304"/>
                </a:lnTo>
                <a:lnTo>
                  <a:pt x="35820" y="510172"/>
                </a:lnTo>
                <a:lnTo>
                  <a:pt x="36836" y="515272"/>
                </a:lnTo>
                <a:lnTo>
                  <a:pt x="67442" y="545878"/>
                </a:lnTo>
                <a:lnTo>
                  <a:pt x="97253" y="545878"/>
                </a:lnTo>
                <a:lnTo>
                  <a:pt x="97253" y="542119"/>
                </a:lnTo>
                <a:lnTo>
                  <a:pt x="77275" y="522141"/>
                </a:lnTo>
                <a:lnTo>
                  <a:pt x="399328" y="522141"/>
                </a:lnTo>
                <a:lnTo>
                  <a:pt x="404636" y="516832"/>
                </a:lnTo>
                <a:lnTo>
                  <a:pt x="404636" y="353099"/>
                </a:lnTo>
                <a:close/>
              </a:path>
              <a:path extrusionOk="0" h="712469" w="713740">
                <a:moveTo>
                  <a:pt x="398302" y="284860"/>
                </a:moveTo>
                <a:lnTo>
                  <a:pt x="24889" y="284860"/>
                </a:lnTo>
                <a:lnTo>
                  <a:pt x="373192" y="286378"/>
                </a:lnTo>
                <a:lnTo>
                  <a:pt x="366868" y="308535"/>
                </a:lnTo>
                <a:lnTo>
                  <a:pt x="196339" y="308535"/>
                </a:lnTo>
                <a:lnTo>
                  <a:pt x="191030" y="313854"/>
                </a:lnTo>
                <a:lnTo>
                  <a:pt x="191030" y="498403"/>
                </a:lnTo>
                <a:lnTo>
                  <a:pt x="214768" y="498403"/>
                </a:lnTo>
                <a:lnTo>
                  <a:pt x="214768" y="332272"/>
                </a:lnTo>
                <a:lnTo>
                  <a:pt x="622068" y="332272"/>
                </a:lnTo>
                <a:lnTo>
                  <a:pt x="530597" y="332188"/>
                </a:lnTo>
                <a:lnTo>
                  <a:pt x="504620" y="329239"/>
                </a:lnTo>
                <a:lnTo>
                  <a:pt x="496498" y="326880"/>
                </a:lnTo>
                <a:lnTo>
                  <a:pt x="386291" y="326880"/>
                </a:lnTo>
                <a:lnTo>
                  <a:pt x="387223" y="323655"/>
                </a:lnTo>
                <a:lnTo>
                  <a:pt x="398302" y="284860"/>
                </a:lnTo>
                <a:close/>
              </a:path>
              <a:path extrusionOk="0" h="712469" w="713740">
                <a:moveTo>
                  <a:pt x="622068" y="332272"/>
                </a:moveTo>
                <a:lnTo>
                  <a:pt x="360072" y="332272"/>
                </a:lnTo>
                <a:lnTo>
                  <a:pt x="356439" y="345026"/>
                </a:lnTo>
                <a:lnTo>
                  <a:pt x="368774" y="355957"/>
                </a:lnTo>
                <a:lnTo>
                  <a:pt x="368941" y="356010"/>
                </a:lnTo>
                <a:lnTo>
                  <a:pt x="370253" y="355978"/>
                </a:lnTo>
                <a:lnTo>
                  <a:pt x="371245" y="355842"/>
                </a:lnTo>
                <a:lnTo>
                  <a:pt x="372292" y="355559"/>
                </a:lnTo>
                <a:lnTo>
                  <a:pt x="380899" y="353099"/>
                </a:lnTo>
                <a:lnTo>
                  <a:pt x="404636" y="353099"/>
                </a:lnTo>
                <a:lnTo>
                  <a:pt x="404636" y="346314"/>
                </a:lnTo>
                <a:lnTo>
                  <a:pt x="448865" y="333675"/>
                </a:lnTo>
                <a:lnTo>
                  <a:pt x="620087" y="333675"/>
                </a:lnTo>
                <a:lnTo>
                  <a:pt x="622068" y="332272"/>
                </a:lnTo>
                <a:close/>
              </a:path>
              <a:path extrusionOk="0" h="712469" w="713740">
                <a:moveTo>
                  <a:pt x="620087" y="333675"/>
                </a:moveTo>
                <a:lnTo>
                  <a:pt x="448865" y="333675"/>
                </a:lnTo>
                <a:lnTo>
                  <a:pt x="452813" y="335874"/>
                </a:lnTo>
                <a:lnTo>
                  <a:pt x="456844" y="337895"/>
                </a:lnTo>
                <a:lnTo>
                  <a:pt x="462341" y="340429"/>
                </a:lnTo>
                <a:lnTo>
                  <a:pt x="463797" y="340984"/>
                </a:lnTo>
                <a:lnTo>
                  <a:pt x="470645" y="343905"/>
                </a:lnTo>
                <a:lnTo>
                  <a:pt x="475116" y="345570"/>
                </a:lnTo>
                <a:lnTo>
                  <a:pt x="476854" y="346125"/>
                </a:lnTo>
                <a:lnTo>
                  <a:pt x="483681" y="348387"/>
                </a:lnTo>
                <a:lnTo>
                  <a:pt x="521565" y="355444"/>
                </a:lnTo>
                <a:lnTo>
                  <a:pt x="528989" y="355790"/>
                </a:lnTo>
                <a:lnTo>
                  <a:pt x="530716" y="355905"/>
                </a:lnTo>
                <a:lnTo>
                  <a:pt x="535837" y="355978"/>
                </a:lnTo>
                <a:lnTo>
                  <a:pt x="539229" y="355884"/>
                </a:lnTo>
                <a:lnTo>
                  <a:pt x="543857" y="355685"/>
                </a:lnTo>
                <a:lnTo>
                  <a:pt x="545400" y="355685"/>
                </a:lnTo>
                <a:lnTo>
                  <a:pt x="546548" y="355612"/>
                </a:lnTo>
                <a:lnTo>
                  <a:pt x="570778" y="355612"/>
                </a:lnTo>
                <a:lnTo>
                  <a:pt x="570778" y="352271"/>
                </a:lnTo>
                <a:lnTo>
                  <a:pt x="617011" y="335854"/>
                </a:lnTo>
                <a:lnTo>
                  <a:pt x="620087" y="333675"/>
                </a:lnTo>
                <a:close/>
              </a:path>
              <a:path extrusionOk="0" h="712469" w="713740">
                <a:moveTo>
                  <a:pt x="545400" y="355685"/>
                </a:moveTo>
                <a:lnTo>
                  <a:pt x="543857" y="355685"/>
                </a:lnTo>
                <a:lnTo>
                  <a:pt x="545072" y="355706"/>
                </a:lnTo>
                <a:lnTo>
                  <a:pt x="545400" y="355685"/>
                </a:lnTo>
                <a:close/>
              </a:path>
              <a:path extrusionOk="0" h="712469" w="713740">
                <a:moveTo>
                  <a:pt x="623506" y="23727"/>
                </a:moveTo>
                <a:lnTo>
                  <a:pt x="535177" y="23727"/>
                </a:lnTo>
                <a:lnTo>
                  <a:pt x="583882" y="31605"/>
                </a:lnTo>
                <a:lnTo>
                  <a:pt x="626223" y="53534"/>
                </a:lnTo>
                <a:lnTo>
                  <a:pt x="659638" y="86950"/>
                </a:lnTo>
                <a:lnTo>
                  <a:pt x="681566" y="129294"/>
                </a:lnTo>
                <a:lnTo>
                  <a:pt x="689444" y="178005"/>
                </a:lnTo>
                <a:lnTo>
                  <a:pt x="682930" y="222149"/>
                </a:lnTo>
                <a:lnTo>
                  <a:pt x="664614" y="261616"/>
                </a:lnTo>
                <a:lnTo>
                  <a:pt x="636337" y="294283"/>
                </a:lnTo>
                <a:lnTo>
                  <a:pt x="599942" y="318026"/>
                </a:lnTo>
                <a:lnTo>
                  <a:pt x="557270" y="330722"/>
                </a:lnTo>
                <a:lnTo>
                  <a:pt x="530597" y="332188"/>
                </a:lnTo>
                <a:lnTo>
                  <a:pt x="622187" y="332188"/>
                </a:lnTo>
                <a:lnTo>
                  <a:pt x="656255" y="308064"/>
                </a:lnTo>
                <a:lnTo>
                  <a:pt x="686623" y="271057"/>
                </a:lnTo>
                <a:lnTo>
                  <a:pt x="706228" y="226986"/>
                </a:lnTo>
                <a:lnTo>
                  <a:pt x="713182" y="178005"/>
                </a:lnTo>
                <a:lnTo>
                  <a:pt x="706813" y="130738"/>
                </a:lnTo>
                <a:lnTo>
                  <a:pt x="688845" y="88231"/>
                </a:lnTo>
                <a:lnTo>
                  <a:pt x="660987" y="52194"/>
                </a:lnTo>
                <a:lnTo>
                  <a:pt x="624950" y="24337"/>
                </a:lnTo>
                <a:lnTo>
                  <a:pt x="623506" y="23727"/>
                </a:lnTo>
                <a:close/>
              </a:path>
              <a:path extrusionOk="0" h="712469" w="713740">
                <a:moveTo>
                  <a:pt x="450792" y="309006"/>
                </a:moveTo>
                <a:lnTo>
                  <a:pt x="449358" y="309006"/>
                </a:lnTo>
                <a:lnTo>
                  <a:pt x="448258" y="309163"/>
                </a:lnTo>
                <a:lnTo>
                  <a:pt x="386291" y="326880"/>
                </a:lnTo>
                <a:lnTo>
                  <a:pt x="496498" y="326880"/>
                </a:lnTo>
                <a:lnTo>
                  <a:pt x="479786" y="322025"/>
                </a:lnTo>
                <a:lnTo>
                  <a:pt x="456541" y="310692"/>
                </a:lnTo>
                <a:lnTo>
                  <a:pt x="455284" y="309948"/>
                </a:lnTo>
                <a:lnTo>
                  <a:pt x="453912" y="309540"/>
                </a:lnTo>
                <a:lnTo>
                  <a:pt x="452153" y="309226"/>
                </a:lnTo>
                <a:lnTo>
                  <a:pt x="451127" y="309121"/>
                </a:lnTo>
                <a:lnTo>
                  <a:pt x="450792" y="309006"/>
                </a:lnTo>
                <a:close/>
              </a:path>
              <a:path extrusionOk="0" h="712469" w="713740">
                <a:moveTo>
                  <a:pt x="385120" y="213606"/>
                </a:moveTo>
                <a:lnTo>
                  <a:pt x="360722" y="213606"/>
                </a:lnTo>
                <a:lnTo>
                  <a:pt x="360962" y="214736"/>
                </a:lnTo>
                <a:lnTo>
                  <a:pt x="361297" y="215857"/>
                </a:lnTo>
                <a:lnTo>
                  <a:pt x="361957" y="218757"/>
                </a:lnTo>
                <a:lnTo>
                  <a:pt x="371611" y="247919"/>
                </a:lnTo>
                <a:lnTo>
                  <a:pt x="372166" y="249395"/>
                </a:lnTo>
                <a:lnTo>
                  <a:pt x="374616" y="254840"/>
                </a:lnTo>
                <a:lnTo>
                  <a:pt x="376585" y="258777"/>
                </a:lnTo>
                <a:lnTo>
                  <a:pt x="378690" y="262672"/>
                </a:lnTo>
                <a:lnTo>
                  <a:pt x="404571" y="262672"/>
                </a:lnTo>
                <a:lnTo>
                  <a:pt x="404155" y="259489"/>
                </a:lnTo>
                <a:lnTo>
                  <a:pt x="399914" y="252306"/>
                </a:lnTo>
                <a:lnTo>
                  <a:pt x="397548" y="247845"/>
                </a:lnTo>
                <a:lnTo>
                  <a:pt x="395328" y="243102"/>
                </a:lnTo>
                <a:lnTo>
                  <a:pt x="390855" y="232468"/>
                </a:lnTo>
                <a:lnTo>
                  <a:pt x="387276" y="221906"/>
                </a:lnTo>
                <a:lnTo>
                  <a:pt x="385120" y="213606"/>
                </a:lnTo>
                <a:close/>
              </a:path>
              <a:path extrusionOk="0" h="712469" w="713740">
                <a:moveTo>
                  <a:pt x="226631" y="166131"/>
                </a:moveTo>
                <a:lnTo>
                  <a:pt x="196967" y="166131"/>
                </a:lnTo>
                <a:lnTo>
                  <a:pt x="214768" y="189868"/>
                </a:lnTo>
                <a:lnTo>
                  <a:pt x="244432" y="189868"/>
                </a:lnTo>
                <a:lnTo>
                  <a:pt x="226631" y="166131"/>
                </a:lnTo>
                <a:close/>
              </a:path>
              <a:path extrusionOk="0" h="712469" w="713740">
                <a:moveTo>
                  <a:pt x="392796" y="118666"/>
                </a:moveTo>
                <a:lnTo>
                  <a:pt x="367412" y="118666"/>
                </a:lnTo>
                <a:lnTo>
                  <a:pt x="366721" y="120582"/>
                </a:lnTo>
                <a:lnTo>
                  <a:pt x="366219" y="122551"/>
                </a:lnTo>
                <a:lnTo>
                  <a:pt x="364920" y="126603"/>
                </a:lnTo>
                <a:lnTo>
                  <a:pt x="364198" y="128729"/>
                </a:lnTo>
                <a:lnTo>
                  <a:pt x="362837" y="133650"/>
                </a:lnTo>
                <a:lnTo>
                  <a:pt x="362229" y="136477"/>
                </a:lnTo>
                <a:lnTo>
                  <a:pt x="361130" y="141346"/>
                </a:lnTo>
                <a:lnTo>
                  <a:pt x="360606" y="143388"/>
                </a:lnTo>
                <a:lnTo>
                  <a:pt x="359633" y="148602"/>
                </a:lnTo>
                <a:lnTo>
                  <a:pt x="358606" y="156717"/>
                </a:lnTo>
                <a:lnTo>
                  <a:pt x="358282" y="158466"/>
                </a:lnTo>
                <a:lnTo>
                  <a:pt x="357633" y="165188"/>
                </a:lnTo>
                <a:lnTo>
                  <a:pt x="357339" y="170183"/>
                </a:lnTo>
                <a:lnTo>
                  <a:pt x="357298" y="185889"/>
                </a:lnTo>
                <a:lnTo>
                  <a:pt x="357559" y="189868"/>
                </a:lnTo>
                <a:lnTo>
                  <a:pt x="381223" y="189868"/>
                </a:lnTo>
                <a:lnTo>
                  <a:pt x="380941" y="185889"/>
                </a:lnTo>
                <a:lnTo>
                  <a:pt x="381059" y="175177"/>
                </a:lnTo>
                <a:lnTo>
                  <a:pt x="386794" y="135887"/>
                </a:lnTo>
                <a:lnTo>
                  <a:pt x="392574" y="119190"/>
                </a:lnTo>
                <a:lnTo>
                  <a:pt x="392796" y="118666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70"/>
          <p:cNvSpPr/>
          <p:nvPr/>
        </p:nvSpPr>
        <p:spPr>
          <a:xfrm>
            <a:off x="5840730" y="962910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70"/>
          <p:cNvSpPr/>
          <p:nvPr/>
        </p:nvSpPr>
        <p:spPr>
          <a:xfrm>
            <a:off x="5862317" y="930527"/>
            <a:ext cx="21669" cy="43339"/>
          </a:xfrm>
          <a:custGeom>
            <a:rect b="b" l="l" r="r" t="t"/>
            <a:pathLst>
              <a:path extrusionOk="0" h="95250" w="47625">
                <a:moveTo>
                  <a:pt x="47474" y="0"/>
                </a:moveTo>
                <a:lnTo>
                  <a:pt x="23737" y="0"/>
                </a:lnTo>
                <a:lnTo>
                  <a:pt x="23737" y="71202"/>
                </a:lnTo>
                <a:lnTo>
                  <a:pt x="0" y="71202"/>
                </a:lnTo>
                <a:lnTo>
                  <a:pt x="0" y="94939"/>
                </a:lnTo>
                <a:lnTo>
                  <a:pt x="42166" y="94939"/>
                </a:lnTo>
                <a:lnTo>
                  <a:pt x="47474" y="89620"/>
                </a:lnTo>
                <a:lnTo>
                  <a:pt x="4747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70"/>
          <p:cNvSpPr/>
          <p:nvPr/>
        </p:nvSpPr>
        <p:spPr>
          <a:xfrm>
            <a:off x="3857629" y="2090594"/>
            <a:ext cx="4855200" cy="3052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70"/>
          <p:cNvSpPr txBox="1"/>
          <p:nvPr>
            <p:ph idx="4294967295" type="title"/>
          </p:nvPr>
        </p:nvSpPr>
        <p:spPr>
          <a:xfrm>
            <a:off x="426839" y="199578"/>
            <a:ext cx="38580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12700" rtl="0" algn="l">
              <a:lnSpc>
                <a:spcPct val="1194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hlink"/>
                </a:solidFill>
              </a:rPr>
              <a:t>Примеры наших работ / </a:t>
            </a:r>
            <a:r>
              <a:rPr lang="ru" sz="1300">
                <a:solidFill>
                  <a:srgbClr val="E7782A"/>
                </a:solidFill>
              </a:rPr>
              <a:t>медицина</a:t>
            </a:r>
            <a:endParaRPr b="1" i="0" sz="27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97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Медафарм</a:t>
            </a:r>
            <a:endParaRPr b="1" i="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46" name="Google Shape;746;p70"/>
          <p:cNvPicPr preferRelativeResize="0"/>
          <p:nvPr/>
        </p:nvPicPr>
        <p:blipFill rotWithShape="1">
          <a:blip r:embed="rId6">
            <a:alphaModFix/>
          </a:blip>
          <a:srcRect b="3577" l="0" r="0" t="0"/>
          <a:stretch/>
        </p:blipFill>
        <p:spPr>
          <a:xfrm>
            <a:off x="4791843" y="2614251"/>
            <a:ext cx="3122710" cy="1746276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0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748" name="Google Shape;748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1"/>
          <p:cNvSpPr txBox="1"/>
          <p:nvPr/>
        </p:nvSpPr>
        <p:spPr>
          <a:xfrm>
            <a:off x="456600" y="1075631"/>
            <a:ext cx="34254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Компания поставщик немецких имплантатов ICX на российский рынок, которая помогает найти надёжные и качественные имплантаты как врачам, так и клиентам.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4" name="Google Shape;754;p71"/>
          <p:cNvSpPr txBox="1"/>
          <p:nvPr/>
        </p:nvSpPr>
        <p:spPr>
          <a:xfrm>
            <a:off x="482930" y="2222485"/>
            <a:ext cx="33729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было сделано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03200" rtl="0" algn="l">
              <a:spcBef>
                <a:spcPts val="4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Провели </a:t>
            </a:r>
            <a:r>
              <a:rPr b="1"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пользовательское исследование</a:t>
            </a: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, получили ответы от целевой аудитории о том, что должно быть на сайте и проверили свои гипотезы.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Далее 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юзабилити-экспертизу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сайта и выявили основные недочеты.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rtl="0" algn="l"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Разработали </a:t>
            </a:r>
            <a:r>
              <a:rPr b="1"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концептуальный макет</a:t>
            </a: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 нового сайта.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Разработали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план решения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выявленных проблем и провели консалтинг на тему улучшения сайта.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69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5" name="Google Shape;755;p71"/>
          <p:cNvSpPr/>
          <p:nvPr/>
        </p:nvSpPr>
        <p:spPr>
          <a:xfrm>
            <a:off x="157162" y="0"/>
            <a:ext cx="0" cy="5145465"/>
          </a:xfrm>
          <a:custGeom>
            <a:rect b="b" l="l" r="r" t="t"/>
            <a:pathLst>
              <a:path extrusionOk="0" h="11308715" w="120000">
                <a:moveTo>
                  <a:pt x="0" y="0"/>
                </a:moveTo>
                <a:lnTo>
                  <a:pt x="0" y="11308556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71"/>
          <p:cNvSpPr/>
          <p:nvPr/>
        </p:nvSpPr>
        <p:spPr>
          <a:xfrm>
            <a:off x="157162" y="678609"/>
            <a:ext cx="207448" cy="0"/>
          </a:xfrm>
          <a:custGeom>
            <a:rect b="b" l="l" r="r" t="t"/>
            <a:pathLst>
              <a:path extrusionOk="0" h="120000" w="455930">
                <a:moveTo>
                  <a:pt x="455483" y="0"/>
                </a:move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71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136121" y="0"/>
                </a:moveTo>
                <a:lnTo>
                  <a:pt x="93095" y="6939"/>
                </a:lnTo>
                <a:lnTo>
                  <a:pt x="55728" y="26262"/>
                </a:lnTo>
                <a:lnTo>
                  <a:pt x="26262" y="55728"/>
                </a:lnTo>
                <a:lnTo>
                  <a:pt x="6939" y="93095"/>
                </a:lnTo>
                <a:lnTo>
                  <a:pt x="0" y="136121"/>
                </a:lnTo>
                <a:lnTo>
                  <a:pt x="6939" y="179147"/>
                </a:lnTo>
                <a:lnTo>
                  <a:pt x="26262" y="216514"/>
                </a:lnTo>
                <a:lnTo>
                  <a:pt x="55728" y="245980"/>
                </a:lnTo>
                <a:lnTo>
                  <a:pt x="93095" y="265303"/>
                </a:lnTo>
                <a:lnTo>
                  <a:pt x="136121" y="272243"/>
                </a:lnTo>
                <a:lnTo>
                  <a:pt x="179147" y="265303"/>
                </a:lnTo>
                <a:lnTo>
                  <a:pt x="216514" y="245980"/>
                </a:lnTo>
                <a:lnTo>
                  <a:pt x="245980" y="216514"/>
                </a:lnTo>
                <a:lnTo>
                  <a:pt x="265303" y="179147"/>
                </a:lnTo>
                <a:lnTo>
                  <a:pt x="272243" y="136121"/>
                </a:lnTo>
                <a:lnTo>
                  <a:pt x="265303" y="93095"/>
                </a:lnTo>
                <a:lnTo>
                  <a:pt x="245980" y="55728"/>
                </a:lnTo>
                <a:lnTo>
                  <a:pt x="216514" y="26262"/>
                </a:lnTo>
                <a:lnTo>
                  <a:pt x="179147" y="6939"/>
                </a:lnTo>
                <a:lnTo>
                  <a:pt x="136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71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272243" y="136121"/>
                </a:moveTo>
                <a:lnTo>
                  <a:pt x="265303" y="179147"/>
                </a:lnTo>
                <a:lnTo>
                  <a:pt x="245980" y="216514"/>
                </a:lnTo>
                <a:lnTo>
                  <a:pt x="216514" y="245980"/>
                </a:lnTo>
                <a:lnTo>
                  <a:pt x="179147" y="265303"/>
                </a:lnTo>
                <a:lnTo>
                  <a:pt x="136121" y="272243"/>
                </a:lnTo>
                <a:lnTo>
                  <a:pt x="93095" y="265303"/>
                </a:lnTo>
                <a:lnTo>
                  <a:pt x="55728" y="245980"/>
                </a:lnTo>
                <a:lnTo>
                  <a:pt x="26262" y="216514"/>
                </a:lnTo>
                <a:lnTo>
                  <a:pt x="6939" y="179147"/>
                </a:lnTo>
                <a:lnTo>
                  <a:pt x="0" y="136121"/>
                </a:lnTo>
                <a:lnTo>
                  <a:pt x="6939" y="93095"/>
                </a:lnTo>
                <a:lnTo>
                  <a:pt x="26262" y="55728"/>
                </a:lnTo>
                <a:lnTo>
                  <a:pt x="55728" y="26262"/>
                </a:lnTo>
                <a:lnTo>
                  <a:pt x="93095" y="6939"/>
                </a:lnTo>
                <a:lnTo>
                  <a:pt x="136121" y="0"/>
                </a:lnTo>
                <a:lnTo>
                  <a:pt x="179147" y="6939"/>
                </a:lnTo>
                <a:lnTo>
                  <a:pt x="216514" y="26262"/>
                </a:lnTo>
                <a:lnTo>
                  <a:pt x="245980" y="55728"/>
                </a:lnTo>
                <a:lnTo>
                  <a:pt x="265303" y="93095"/>
                </a:lnTo>
                <a:lnTo>
                  <a:pt x="272243" y="136121"/>
                </a:lnTo>
                <a:close/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71"/>
          <p:cNvSpPr/>
          <p:nvPr/>
        </p:nvSpPr>
        <p:spPr>
          <a:xfrm>
            <a:off x="340519" y="651670"/>
            <a:ext cx="27159" cy="54029"/>
          </a:xfrm>
          <a:custGeom>
            <a:rect b="b" l="l" r="r" t="t"/>
            <a:pathLst>
              <a:path extrusionOk="0" h="118744" w="59690">
                <a:moveTo>
                  <a:pt x="0" y="118467"/>
                </a:moveTo>
                <a:lnTo>
                  <a:pt x="59233" y="59233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71"/>
          <p:cNvSpPr txBox="1"/>
          <p:nvPr/>
        </p:nvSpPr>
        <p:spPr>
          <a:xfrm>
            <a:off x="4564642" y="1054141"/>
            <a:ext cx="7626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Исследование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1" name="Google Shape;761;p71"/>
          <p:cNvSpPr txBox="1"/>
          <p:nvPr/>
        </p:nvSpPr>
        <p:spPr>
          <a:xfrm>
            <a:off x="5553718" y="1054141"/>
            <a:ext cx="584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Экспертиза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2" name="Google Shape;762;p71"/>
          <p:cNvSpPr txBox="1"/>
          <p:nvPr/>
        </p:nvSpPr>
        <p:spPr>
          <a:xfrm>
            <a:off x="4556659" y="348531"/>
            <a:ext cx="1091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Этапы работ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3" name="Google Shape;763;p71"/>
          <p:cNvSpPr txBox="1"/>
          <p:nvPr/>
        </p:nvSpPr>
        <p:spPr>
          <a:xfrm>
            <a:off x="4556661" y="1265892"/>
            <a:ext cx="44361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</a:t>
            </a:r>
            <a:endParaRPr b="1" sz="1300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400"/>
              </a:spcBef>
              <a:spcAft>
                <a:spcPts val="500"/>
              </a:spcAft>
              <a:buSzPts val="500"/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Компания получила информацию из первых рук - от своих клиентов о том, как лучше всего решить их проблемы и ответить на их вопросы и план по улучшению сайта от нас. </a:t>
            </a:r>
            <a:r>
              <a:rPr b="1" lang="ru" sz="800">
                <a:solidFill>
                  <a:srgbClr val="E7782A"/>
                </a:solidFill>
                <a:latin typeface="Verdana"/>
                <a:ea typeface="Verdana"/>
                <a:cs typeface="Verdana"/>
                <a:sym typeface="Verdana"/>
              </a:rPr>
              <a:t>В результате – довольные клиенты и довольное руководство компании! </a:t>
            </a:r>
            <a:endParaRPr b="1" sz="800">
              <a:solidFill>
                <a:srgbClr val="E7782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4" name="Google Shape;764;p71"/>
          <p:cNvSpPr/>
          <p:nvPr/>
        </p:nvSpPr>
        <p:spPr>
          <a:xfrm>
            <a:off x="4574114" y="656878"/>
            <a:ext cx="332552" cy="338620"/>
          </a:xfrm>
          <a:custGeom>
            <a:rect b="b" l="l" r="r" t="t"/>
            <a:pathLst>
              <a:path extrusionOk="0" h="744219" w="730884">
                <a:moveTo>
                  <a:pt x="179010" y="1151"/>
                </a:moveTo>
                <a:lnTo>
                  <a:pt x="173617" y="5727"/>
                </a:lnTo>
                <a:lnTo>
                  <a:pt x="170036" y="47663"/>
                </a:lnTo>
                <a:lnTo>
                  <a:pt x="4324" y="68490"/>
                </a:lnTo>
                <a:lnTo>
                  <a:pt x="0" y="74060"/>
                </a:lnTo>
                <a:lnTo>
                  <a:pt x="82678" y="731705"/>
                </a:lnTo>
                <a:lnTo>
                  <a:pt x="82039" y="734543"/>
                </a:lnTo>
                <a:lnTo>
                  <a:pt x="84950" y="741411"/>
                </a:lnTo>
                <a:lnTo>
                  <a:pt x="88992" y="744092"/>
                </a:lnTo>
                <a:lnTo>
                  <a:pt x="636504" y="744092"/>
                </a:lnTo>
                <a:lnTo>
                  <a:pt x="641404" y="739192"/>
                </a:lnTo>
                <a:lnTo>
                  <a:pt x="641404" y="722197"/>
                </a:lnTo>
                <a:lnTo>
                  <a:pt x="104290" y="722197"/>
                </a:lnTo>
                <a:lnTo>
                  <a:pt x="104290" y="553909"/>
                </a:lnTo>
                <a:lnTo>
                  <a:pt x="82395" y="553909"/>
                </a:lnTo>
                <a:lnTo>
                  <a:pt x="23831" y="88102"/>
                </a:lnTo>
                <a:lnTo>
                  <a:pt x="82395" y="80740"/>
                </a:lnTo>
                <a:lnTo>
                  <a:pt x="641404" y="80740"/>
                </a:lnTo>
                <a:lnTo>
                  <a:pt x="641404" y="73222"/>
                </a:lnTo>
                <a:lnTo>
                  <a:pt x="636504" y="68322"/>
                </a:lnTo>
                <a:lnTo>
                  <a:pt x="181177" y="68322"/>
                </a:lnTo>
                <a:lnTo>
                  <a:pt x="367723" y="44867"/>
                </a:lnTo>
                <a:lnTo>
                  <a:pt x="192245" y="44867"/>
                </a:lnTo>
                <a:lnTo>
                  <a:pt x="193994" y="24418"/>
                </a:lnTo>
                <a:lnTo>
                  <a:pt x="530367" y="24418"/>
                </a:lnTo>
                <a:lnTo>
                  <a:pt x="535030" y="23831"/>
                </a:lnTo>
                <a:lnTo>
                  <a:pt x="557095" y="23831"/>
                </a:lnTo>
                <a:lnTo>
                  <a:pt x="556566" y="19622"/>
                </a:lnTo>
                <a:lnTo>
                  <a:pt x="393077" y="19622"/>
                </a:lnTo>
                <a:lnTo>
                  <a:pt x="392480" y="19465"/>
                </a:lnTo>
                <a:lnTo>
                  <a:pt x="391872" y="19350"/>
                </a:lnTo>
                <a:lnTo>
                  <a:pt x="179010" y="1151"/>
                </a:lnTo>
                <a:close/>
              </a:path>
              <a:path extrusionOk="0" h="744219" w="730884">
                <a:moveTo>
                  <a:pt x="636504" y="366072"/>
                </a:moveTo>
                <a:lnTo>
                  <a:pt x="624410" y="366072"/>
                </a:lnTo>
                <a:lnTo>
                  <a:pt x="619509" y="370962"/>
                </a:lnTo>
                <a:lnTo>
                  <a:pt x="619509" y="722197"/>
                </a:lnTo>
                <a:lnTo>
                  <a:pt x="641404" y="722197"/>
                </a:lnTo>
                <a:lnTo>
                  <a:pt x="641404" y="718889"/>
                </a:lnTo>
                <a:lnTo>
                  <a:pt x="671303" y="718889"/>
                </a:lnTo>
                <a:lnTo>
                  <a:pt x="673937" y="716658"/>
                </a:lnTo>
                <a:lnTo>
                  <a:pt x="675534" y="697957"/>
                </a:lnTo>
                <a:lnTo>
                  <a:pt x="653561" y="697957"/>
                </a:lnTo>
                <a:lnTo>
                  <a:pt x="641404" y="696910"/>
                </a:lnTo>
                <a:lnTo>
                  <a:pt x="641404" y="370962"/>
                </a:lnTo>
                <a:lnTo>
                  <a:pt x="636504" y="366072"/>
                </a:lnTo>
                <a:close/>
              </a:path>
              <a:path extrusionOk="0" h="744219" w="730884">
                <a:moveTo>
                  <a:pt x="671303" y="718889"/>
                </a:moveTo>
                <a:lnTo>
                  <a:pt x="641404" y="718889"/>
                </a:lnTo>
                <a:lnTo>
                  <a:pt x="668545" y="721224"/>
                </a:lnTo>
                <a:lnTo>
                  <a:pt x="671303" y="718889"/>
                </a:lnTo>
                <a:close/>
              </a:path>
              <a:path extrusionOk="0" h="744219" w="730884">
                <a:moveTo>
                  <a:pt x="730158" y="55778"/>
                </a:moveTo>
                <a:lnTo>
                  <a:pt x="561113" y="55778"/>
                </a:lnTo>
                <a:lnTo>
                  <a:pt x="707339" y="68259"/>
                </a:lnTo>
                <a:lnTo>
                  <a:pt x="653561" y="697957"/>
                </a:lnTo>
                <a:lnTo>
                  <a:pt x="675534" y="697957"/>
                </a:lnTo>
                <a:lnTo>
                  <a:pt x="730333" y="56333"/>
                </a:lnTo>
                <a:lnTo>
                  <a:pt x="730158" y="55778"/>
                </a:lnTo>
                <a:close/>
              </a:path>
              <a:path extrusionOk="0" h="744219" w="730884">
                <a:moveTo>
                  <a:pt x="641404" y="80740"/>
                </a:moveTo>
                <a:lnTo>
                  <a:pt x="82395" y="80740"/>
                </a:lnTo>
                <a:lnTo>
                  <a:pt x="82395" y="553909"/>
                </a:lnTo>
                <a:lnTo>
                  <a:pt x="104290" y="553909"/>
                </a:lnTo>
                <a:lnTo>
                  <a:pt x="104290" y="90217"/>
                </a:lnTo>
                <a:lnTo>
                  <a:pt x="641404" y="90217"/>
                </a:lnTo>
                <a:lnTo>
                  <a:pt x="641404" y="80740"/>
                </a:lnTo>
                <a:close/>
              </a:path>
              <a:path extrusionOk="0" h="744219" w="730884">
                <a:moveTo>
                  <a:pt x="641404" y="90217"/>
                </a:moveTo>
                <a:lnTo>
                  <a:pt x="619509" y="90217"/>
                </a:lnTo>
                <a:lnTo>
                  <a:pt x="619509" y="331979"/>
                </a:lnTo>
                <a:lnTo>
                  <a:pt x="624410" y="336879"/>
                </a:lnTo>
                <a:lnTo>
                  <a:pt x="636504" y="336879"/>
                </a:lnTo>
                <a:lnTo>
                  <a:pt x="641404" y="331979"/>
                </a:lnTo>
                <a:lnTo>
                  <a:pt x="641404" y="90217"/>
                </a:lnTo>
                <a:close/>
              </a:path>
              <a:path extrusionOk="0" h="744219" w="730884">
                <a:moveTo>
                  <a:pt x="557095" y="23831"/>
                </a:moveTo>
                <a:lnTo>
                  <a:pt x="535030" y="23831"/>
                </a:lnTo>
                <a:lnTo>
                  <a:pt x="540622" y="68322"/>
                </a:lnTo>
                <a:lnTo>
                  <a:pt x="562684" y="68322"/>
                </a:lnTo>
                <a:lnTo>
                  <a:pt x="561113" y="55778"/>
                </a:lnTo>
                <a:lnTo>
                  <a:pt x="730158" y="55778"/>
                </a:lnTo>
                <a:lnTo>
                  <a:pt x="729422" y="53453"/>
                </a:lnTo>
                <a:lnTo>
                  <a:pt x="725684" y="49014"/>
                </a:lnTo>
                <a:lnTo>
                  <a:pt x="723004" y="47632"/>
                </a:lnTo>
                <a:lnTo>
                  <a:pt x="558318" y="33559"/>
                </a:lnTo>
                <a:lnTo>
                  <a:pt x="557095" y="23831"/>
                </a:lnTo>
                <a:close/>
              </a:path>
              <a:path extrusionOk="0" h="744219" w="730884">
                <a:moveTo>
                  <a:pt x="530367" y="24418"/>
                </a:moveTo>
                <a:lnTo>
                  <a:pt x="193994" y="24418"/>
                </a:lnTo>
                <a:lnTo>
                  <a:pt x="289792" y="32606"/>
                </a:lnTo>
                <a:lnTo>
                  <a:pt x="192245" y="44867"/>
                </a:lnTo>
                <a:lnTo>
                  <a:pt x="367723" y="44867"/>
                </a:lnTo>
                <a:lnTo>
                  <a:pt x="530367" y="24418"/>
                </a:lnTo>
                <a:close/>
              </a:path>
              <a:path extrusionOk="0" h="744219" w="730884">
                <a:moveTo>
                  <a:pt x="549145" y="0"/>
                </a:moveTo>
                <a:lnTo>
                  <a:pt x="393077" y="19622"/>
                </a:lnTo>
                <a:lnTo>
                  <a:pt x="556566" y="19622"/>
                </a:lnTo>
                <a:lnTo>
                  <a:pt x="554632" y="4240"/>
                </a:lnTo>
                <a:lnTo>
                  <a:pt x="54914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1"/>
          <p:cNvSpPr/>
          <p:nvPr/>
        </p:nvSpPr>
        <p:spPr>
          <a:xfrm>
            <a:off x="4744357" y="714503"/>
            <a:ext cx="95100" cy="8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71"/>
          <p:cNvSpPr/>
          <p:nvPr/>
        </p:nvSpPr>
        <p:spPr>
          <a:xfrm>
            <a:off x="4654076" y="741057"/>
            <a:ext cx="185490" cy="148219"/>
          </a:xfrm>
          <a:custGeom>
            <a:rect b="b" l="l" r="r" t="t"/>
            <a:pathLst>
              <a:path extrusionOk="0" h="325755" w="407670">
                <a:moveTo>
                  <a:pt x="168790" y="0"/>
                </a:moveTo>
                <a:lnTo>
                  <a:pt x="162738" y="0"/>
                </a:lnTo>
                <a:lnTo>
                  <a:pt x="119525" y="5823"/>
                </a:lnTo>
                <a:lnTo>
                  <a:pt x="80664" y="22250"/>
                </a:lnTo>
                <a:lnTo>
                  <a:pt x="47718" y="47718"/>
                </a:lnTo>
                <a:lnTo>
                  <a:pt x="22250" y="80664"/>
                </a:lnTo>
                <a:lnTo>
                  <a:pt x="5823" y="119525"/>
                </a:lnTo>
                <a:lnTo>
                  <a:pt x="0" y="162738"/>
                </a:lnTo>
                <a:lnTo>
                  <a:pt x="5823" y="205951"/>
                </a:lnTo>
                <a:lnTo>
                  <a:pt x="22250" y="244812"/>
                </a:lnTo>
                <a:lnTo>
                  <a:pt x="47718" y="277758"/>
                </a:lnTo>
                <a:lnTo>
                  <a:pt x="80664" y="303226"/>
                </a:lnTo>
                <a:lnTo>
                  <a:pt x="119525" y="319653"/>
                </a:lnTo>
                <a:lnTo>
                  <a:pt x="162738" y="325477"/>
                </a:lnTo>
                <a:lnTo>
                  <a:pt x="190561" y="323097"/>
                </a:lnTo>
                <a:lnTo>
                  <a:pt x="216861" y="316224"/>
                </a:lnTo>
                <a:lnTo>
                  <a:pt x="241243" y="305258"/>
                </a:lnTo>
                <a:lnTo>
                  <a:pt x="243766" y="303582"/>
                </a:lnTo>
                <a:lnTo>
                  <a:pt x="162738" y="303582"/>
                </a:lnTo>
                <a:lnTo>
                  <a:pt x="118268" y="296390"/>
                </a:lnTo>
                <a:lnTo>
                  <a:pt x="79611" y="276372"/>
                </a:lnTo>
                <a:lnTo>
                  <a:pt x="49104" y="245865"/>
                </a:lnTo>
                <a:lnTo>
                  <a:pt x="29086" y="207208"/>
                </a:lnTo>
                <a:lnTo>
                  <a:pt x="21894" y="162738"/>
                </a:lnTo>
                <a:lnTo>
                  <a:pt x="28437" y="120260"/>
                </a:lnTo>
                <a:lnTo>
                  <a:pt x="46718" y="82959"/>
                </a:lnTo>
                <a:lnTo>
                  <a:pt x="74719" y="52854"/>
                </a:lnTo>
                <a:lnTo>
                  <a:pt x="110418" y="31966"/>
                </a:lnTo>
                <a:lnTo>
                  <a:pt x="151796" y="22313"/>
                </a:lnTo>
                <a:lnTo>
                  <a:pt x="173680" y="22313"/>
                </a:lnTo>
                <a:lnTo>
                  <a:pt x="173680" y="4900"/>
                </a:lnTo>
                <a:lnTo>
                  <a:pt x="168790" y="0"/>
                </a:lnTo>
                <a:close/>
              </a:path>
              <a:path extrusionOk="0" h="325755" w="407670">
                <a:moveTo>
                  <a:pt x="289133" y="290598"/>
                </a:moveTo>
                <a:lnTo>
                  <a:pt x="263311" y="290598"/>
                </a:lnTo>
                <a:lnTo>
                  <a:pt x="283897" y="323529"/>
                </a:lnTo>
                <a:lnTo>
                  <a:pt x="287404" y="325477"/>
                </a:lnTo>
                <a:lnTo>
                  <a:pt x="402312" y="325477"/>
                </a:lnTo>
                <a:lnTo>
                  <a:pt x="407212" y="320576"/>
                </a:lnTo>
                <a:lnTo>
                  <a:pt x="407212" y="308482"/>
                </a:lnTo>
                <a:lnTo>
                  <a:pt x="402312" y="303582"/>
                </a:lnTo>
                <a:lnTo>
                  <a:pt x="297247" y="303582"/>
                </a:lnTo>
                <a:lnTo>
                  <a:pt x="289133" y="290598"/>
                </a:lnTo>
                <a:close/>
              </a:path>
              <a:path extrusionOk="0" h="325755" w="407670">
                <a:moveTo>
                  <a:pt x="232118" y="208632"/>
                </a:moveTo>
                <a:lnTo>
                  <a:pt x="221867" y="215040"/>
                </a:lnTo>
                <a:lnTo>
                  <a:pt x="220317" y="221783"/>
                </a:lnTo>
                <a:lnTo>
                  <a:pt x="223511" y="226925"/>
                </a:lnTo>
                <a:lnTo>
                  <a:pt x="251636" y="271907"/>
                </a:lnTo>
                <a:lnTo>
                  <a:pt x="232241" y="285205"/>
                </a:lnTo>
                <a:lnTo>
                  <a:pt x="210713" y="295166"/>
                </a:lnTo>
                <a:lnTo>
                  <a:pt x="187421" y="301416"/>
                </a:lnTo>
                <a:lnTo>
                  <a:pt x="162738" y="303582"/>
                </a:lnTo>
                <a:lnTo>
                  <a:pt x="243766" y="303582"/>
                </a:lnTo>
                <a:lnTo>
                  <a:pt x="263311" y="290598"/>
                </a:lnTo>
                <a:lnTo>
                  <a:pt x="289133" y="290598"/>
                </a:lnTo>
                <a:lnTo>
                  <a:pt x="279802" y="275666"/>
                </a:lnTo>
                <a:lnTo>
                  <a:pt x="295164" y="256452"/>
                </a:lnTo>
                <a:lnTo>
                  <a:pt x="267792" y="256452"/>
                </a:lnTo>
                <a:lnTo>
                  <a:pt x="238872" y="210182"/>
                </a:lnTo>
                <a:lnTo>
                  <a:pt x="232118" y="208632"/>
                </a:lnTo>
                <a:close/>
              </a:path>
              <a:path extrusionOk="0" h="325755" w="407670">
                <a:moveTo>
                  <a:pt x="173680" y="22313"/>
                </a:moveTo>
                <a:lnTo>
                  <a:pt x="151796" y="22313"/>
                </a:lnTo>
                <a:lnTo>
                  <a:pt x="151796" y="168780"/>
                </a:lnTo>
                <a:lnTo>
                  <a:pt x="156696" y="173691"/>
                </a:lnTo>
                <a:lnTo>
                  <a:pt x="303163" y="173691"/>
                </a:lnTo>
                <a:lnTo>
                  <a:pt x="299415" y="196826"/>
                </a:lnTo>
                <a:lnTo>
                  <a:pt x="292051" y="218550"/>
                </a:lnTo>
                <a:lnTo>
                  <a:pt x="281400" y="238535"/>
                </a:lnTo>
                <a:lnTo>
                  <a:pt x="267792" y="256452"/>
                </a:lnTo>
                <a:lnTo>
                  <a:pt x="295164" y="256452"/>
                </a:lnTo>
                <a:lnTo>
                  <a:pt x="298862" y="251827"/>
                </a:lnTo>
                <a:lnTo>
                  <a:pt x="313237" y="224648"/>
                </a:lnTo>
                <a:lnTo>
                  <a:pt x="322314" y="194747"/>
                </a:lnTo>
                <a:lnTo>
                  <a:pt x="325477" y="162738"/>
                </a:lnTo>
                <a:lnTo>
                  <a:pt x="325477" y="156696"/>
                </a:lnTo>
                <a:lnTo>
                  <a:pt x="320576" y="151785"/>
                </a:lnTo>
                <a:lnTo>
                  <a:pt x="173680" y="151785"/>
                </a:lnTo>
                <a:lnTo>
                  <a:pt x="173680" y="2231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71"/>
          <p:cNvSpPr/>
          <p:nvPr/>
        </p:nvSpPr>
        <p:spPr>
          <a:xfrm>
            <a:off x="4638142" y="905680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305" y="16983"/>
                </a:lnTo>
                <a:lnTo>
                  <a:pt x="115305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71"/>
          <p:cNvSpPr/>
          <p:nvPr/>
        </p:nvSpPr>
        <p:spPr>
          <a:xfrm>
            <a:off x="4701874" y="905681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294" y="16983"/>
                </a:lnTo>
                <a:lnTo>
                  <a:pt x="115294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71"/>
          <p:cNvSpPr/>
          <p:nvPr/>
        </p:nvSpPr>
        <p:spPr>
          <a:xfrm>
            <a:off x="4638142" y="932230"/>
            <a:ext cx="79165" cy="10112"/>
          </a:xfrm>
          <a:custGeom>
            <a:rect b="b" l="l" r="r" t="t"/>
            <a:pathLst>
              <a:path extrusionOk="0" h="22225" w="173990">
                <a:moveTo>
                  <a:pt x="168790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168790" y="21894"/>
                </a:lnTo>
                <a:lnTo>
                  <a:pt x="173691" y="16994"/>
                </a:lnTo>
                <a:lnTo>
                  <a:pt x="173691" y="4900"/>
                </a:lnTo>
                <a:lnTo>
                  <a:pt x="16879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71"/>
          <p:cNvSpPr/>
          <p:nvPr/>
        </p:nvSpPr>
        <p:spPr>
          <a:xfrm>
            <a:off x="4728425" y="932231"/>
            <a:ext cx="26003" cy="10112"/>
          </a:xfrm>
          <a:custGeom>
            <a:rect b="b" l="l" r="r" t="t"/>
            <a:pathLst>
              <a:path extrusionOk="0" h="22225" w="57150">
                <a:moveTo>
                  <a:pt x="52029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52029" y="21894"/>
                </a:lnTo>
                <a:lnTo>
                  <a:pt x="56919" y="16994"/>
                </a:lnTo>
                <a:lnTo>
                  <a:pt x="56919" y="4900"/>
                </a:lnTo>
                <a:lnTo>
                  <a:pt x="5202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71"/>
          <p:cNvSpPr/>
          <p:nvPr/>
        </p:nvSpPr>
        <p:spPr>
          <a:xfrm>
            <a:off x="4638144" y="958781"/>
            <a:ext cx="31493" cy="10112"/>
          </a:xfrm>
          <a:custGeom>
            <a:rect b="b" l="l" r="r" t="t"/>
            <a:pathLst>
              <a:path extrusionOk="0" h="22225" w="69215">
                <a:moveTo>
                  <a:pt x="63694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63694" y="21905"/>
                </a:lnTo>
                <a:lnTo>
                  <a:pt x="68594" y="16994"/>
                </a:lnTo>
                <a:lnTo>
                  <a:pt x="68594" y="4910"/>
                </a:lnTo>
                <a:lnTo>
                  <a:pt x="6369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71"/>
          <p:cNvSpPr/>
          <p:nvPr/>
        </p:nvSpPr>
        <p:spPr>
          <a:xfrm>
            <a:off x="4680629" y="958781"/>
            <a:ext cx="73964" cy="10112"/>
          </a:xfrm>
          <a:custGeom>
            <a:rect b="b" l="l" r="r" t="t"/>
            <a:pathLst>
              <a:path extrusionOk="0" h="22225" w="162559">
                <a:moveTo>
                  <a:pt x="157115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157115" y="21905"/>
                </a:lnTo>
                <a:lnTo>
                  <a:pt x="162005" y="16994"/>
                </a:lnTo>
                <a:lnTo>
                  <a:pt x="162005" y="4910"/>
                </a:lnTo>
                <a:lnTo>
                  <a:pt x="15711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71"/>
          <p:cNvSpPr/>
          <p:nvPr/>
        </p:nvSpPr>
        <p:spPr>
          <a:xfrm>
            <a:off x="5597842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71"/>
          <p:cNvSpPr/>
          <p:nvPr/>
        </p:nvSpPr>
        <p:spPr>
          <a:xfrm>
            <a:off x="5619431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71"/>
          <p:cNvSpPr/>
          <p:nvPr/>
        </p:nvSpPr>
        <p:spPr>
          <a:xfrm>
            <a:off x="5641024" y="779407"/>
            <a:ext cx="91878" cy="0"/>
          </a:xfrm>
          <a:custGeom>
            <a:rect b="b" l="l" r="r" t="t"/>
            <a:pathLst>
              <a:path extrusionOk="0" h="120000" w="201929">
                <a:moveTo>
                  <a:pt x="0" y="0"/>
                </a:moveTo>
                <a:lnTo>
                  <a:pt x="201742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71"/>
          <p:cNvSpPr/>
          <p:nvPr/>
        </p:nvSpPr>
        <p:spPr>
          <a:xfrm>
            <a:off x="5775959" y="703845"/>
            <a:ext cx="97200" cy="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71"/>
          <p:cNvSpPr/>
          <p:nvPr/>
        </p:nvSpPr>
        <p:spPr>
          <a:xfrm>
            <a:off x="5689601" y="881950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71"/>
          <p:cNvSpPr/>
          <p:nvPr/>
        </p:nvSpPr>
        <p:spPr>
          <a:xfrm>
            <a:off x="5689601" y="860364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71"/>
          <p:cNvSpPr/>
          <p:nvPr/>
        </p:nvSpPr>
        <p:spPr>
          <a:xfrm>
            <a:off x="5689601" y="838777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71"/>
          <p:cNvSpPr/>
          <p:nvPr/>
        </p:nvSpPr>
        <p:spPr>
          <a:xfrm>
            <a:off x="5581124" y="671467"/>
            <a:ext cx="324752" cy="324173"/>
          </a:xfrm>
          <a:custGeom>
            <a:rect b="b" l="l" r="r" t="t"/>
            <a:pathLst>
              <a:path extrusionOk="0" h="712469" w="713740">
                <a:moveTo>
                  <a:pt x="535177" y="0"/>
                </a:moveTo>
                <a:lnTo>
                  <a:pt x="487123" y="6700"/>
                </a:lnTo>
                <a:lnTo>
                  <a:pt x="443320" y="25778"/>
                </a:lnTo>
                <a:lnTo>
                  <a:pt x="406143" y="55699"/>
                </a:lnTo>
                <a:lnTo>
                  <a:pt x="377967" y="94929"/>
                </a:lnTo>
                <a:lnTo>
                  <a:pt x="6460" y="94929"/>
                </a:lnTo>
                <a:lnTo>
                  <a:pt x="1162" y="100248"/>
                </a:lnTo>
                <a:lnTo>
                  <a:pt x="1162" y="564296"/>
                </a:lnTo>
                <a:lnTo>
                  <a:pt x="6460" y="569616"/>
                </a:lnTo>
                <a:lnTo>
                  <a:pt x="43715" y="569616"/>
                </a:lnTo>
                <a:lnTo>
                  <a:pt x="0" y="613332"/>
                </a:lnTo>
                <a:lnTo>
                  <a:pt x="0" y="620839"/>
                </a:lnTo>
                <a:lnTo>
                  <a:pt x="90018" y="710857"/>
                </a:lnTo>
                <a:lnTo>
                  <a:pt x="93054" y="712020"/>
                </a:lnTo>
                <a:lnTo>
                  <a:pt x="99127" y="712020"/>
                </a:lnTo>
                <a:lnTo>
                  <a:pt x="102164" y="710857"/>
                </a:lnTo>
                <a:lnTo>
                  <a:pt x="129660" y="683361"/>
                </a:lnTo>
                <a:lnTo>
                  <a:pt x="96091" y="683361"/>
                </a:lnTo>
                <a:lnTo>
                  <a:pt x="29800" y="617080"/>
                </a:lnTo>
                <a:lnTo>
                  <a:pt x="97253" y="549637"/>
                </a:lnTo>
                <a:lnTo>
                  <a:pt x="97253" y="545878"/>
                </a:lnTo>
                <a:lnTo>
                  <a:pt x="24889" y="545878"/>
                </a:lnTo>
                <a:lnTo>
                  <a:pt x="24889" y="284860"/>
                </a:lnTo>
                <a:lnTo>
                  <a:pt x="398302" y="284860"/>
                </a:lnTo>
                <a:lnTo>
                  <a:pt x="404595" y="262850"/>
                </a:lnTo>
                <a:lnTo>
                  <a:pt x="404571" y="262672"/>
                </a:lnTo>
                <a:lnTo>
                  <a:pt x="378690" y="262672"/>
                </a:lnTo>
                <a:lnTo>
                  <a:pt x="24889" y="261122"/>
                </a:lnTo>
                <a:lnTo>
                  <a:pt x="24889" y="213606"/>
                </a:lnTo>
                <a:lnTo>
                  <a:pt x="385120" y="213606"/>
                </a:lnTo>
                <a:lnTo>
                  <a:pt x="384466" y="211090"/>
                </a:lnTo>
                <a:lnTo>
                  <a:pt x="382438" y="200035"/>
                </a:lnTo>
                <a:lnTo>
                  <a:pt x="381422" y="192674"/>
                </a:lnTo>
                <a:lnTo>
                  <a:pt x="381223" y="189868"/>
                </a:lnTo>
                <a:lnTo>
                  <a:pt x="24889" y="189868"/>
                </a:lnTo>
                <a:lnTo>
                  <a:pt x="24889" y="166131"/>
                </a:lnTo>
                <a:lnTo>
                  <a:pt x="226631" y="166131"/>
                </a:lnTo>
                <a:lnTo>
                  <a:pt x="210150" y="144152"/>
                </a:lnTo>
                <a:lnTo>
                  <a:pt x="206632" y="142393"/>
                </a:lnTo>
                <a:lnTo>
                  <a:pt x="24889" y="142393"/>
                </a:lnTo>
                <a:lnTo>
                  <a:pt x="24889" y="118666"/>
                </a:lnTo>
                <a:lnTo>
                  <a:pt x="392796" y="118666"/>
                </a:lnTo>
                <a:lnTo>
                  <a:pt x="394103" y="115588"/>
                </a:lnTo>
                <a:lnTo>
                  <a:pt x="395904" y="111870"/>
                </a:lnTo>
                <a:lnTo>
                  <a:pt x="420027" y="75512"/>
                </a:lnTo>
                <a:lnTo>
                  <a:pt x="452826" y="47722"/>
                </a:lnTo>
                <a:lnTo>
                  <a:pt x="491982" y="29970"/>
                </a:lnTo>
                <a:lnTo>
                  <a:pt x="535177" y="23727"/>
                </a:lnTo>
                <a:lnTo>
                  <a:pt x="623506" y="23727"/>
                </a:lnTo>
                <a:lnTo>
                  <a:pt x="582444" y="6369"/>
                </a:lnTo>
                <a:lnTo>
                  <a:pt x="535177" y="0"/>
                </a:lnTo>
                <a:close/>
              </a:path>
              <a:path extrusionOk="0" h="712469" w="713740">
                <a:moveTo>
                  <a:pt x="475838" y="569616"/>
                </a:moveTo>
                <a:lnTo>
                  <a:pt x="452101" y="569616"/>
                </a:lnTo>
                <a:lnTo>
                  <a:pt x="452101" y="706700"/>
                </a:lnTo>
                <a:lnTo>
                  <a:pt x="457410" y="712020"/>
                </a:lnTo>
                <a:lnTo>
                  <a:pt x="707873" y="712020"/>
                </a:lnTo>
                <a:lnTo>
                  <a:pt x="713182" y="706700"/>
                </a:lnTo>
                <a:lnTo>
                  <a:pt x="713182" y="688282"/>
                </a:lnTo>
                <a:lnTo>
                  <a:pt x="475838" y="688282"/>
                </a:lnTo>
                <a:lnTo>
                  <a:pt x="475838" y="569616"/>
                </a:lnTo>
                <a:close/>
              </a:path>
              <a:path extrusionOk="0" h="712469" w="713740">
                <a:moveTo>
                  <a:pt x="713182" y="403474"/>
                </a:moveTo>
                <a:lnTo>
                  <a:pt x="689444" y="403474"/>
                </a:lnTo>
                <a:lnTo>
                  <a:pt x="689444" y="688282"/>
                </a:lnTo>
                <a:lnTo>
                  <a:pt x="713182" y="688282"/>
                </a:lnTo>
                <a:lnTo>
                  <a:pt x="713182" y="403474"/>
                </a:lnTo>
                <a:close/>
              </a:path>
              <a:path extrusionOk="0" h="712469" w="713740">
                <a:moveTo>
                  <a:pt x="171052" y="615918"/>
                </a:moveTo>
                <a:lnTo>
                  <a:pt x="163544" y="615918"/>
                </a:lnTo>
                <a:lnTo>
                  <a:pt x="96091" y="683361"/>
                </a:lnTo>
                <a:lnTo>
                  <a:pt x="129660" y="683361"/>
                </a:lnTo>
                <a:lnTo>
                  <a:pt x="167293" y="645729"/>
                </a:lnTo>
                <a:lnTo>
                  <a:pt x="214768" y="645729"/>
                </a:lnTo>
                <a:lnTo>
                  <a:pt x="214768" y="635896"/>
                </a:lnTo>
                <a:lnTo>
                  <a:pt x="191030" y="635896"/>
                </a:lnTo>
                <a:lnTo>
                  <a:pt x="171052" y="615918"/>
                </a:lnTo>
                <a:close/>
              </a:path>
              <a:path extrusionOk="0" h="712469" w="713740">
                <a:moveTo>
                  <a:pt x="214768" y="645729"/>
                </a:moveTo>
                <a:lnTo>
                  <a:pt x="167293" y="645729"/>
                </a:lnTo>
                <a:lnTo>
                  <a:pt x="197899" y="676345"/>
                </a:lnTo>
                <a:lnTo>
                  <a:pt x="202999" y="677351"/>
                </a:lnTo>
                <a:lnTo>
                  <a:pt x="211878" y="673665"/>
                </a:lnTo>
                <a:lnTo>
                  <a:pt x="214768" y="669340"/>
                </a:lnTo>
                <a:lnTo>
                  <a:pt x="214768" y="645729"/>
                </a:lnTo>
                <a:close/>
              </a:path>
              <a:path extrusionOk="0" h="712469" w="713740">
                <a:moveTo>
                  <a:pt x="214768" y="522141"/>
                </a:moveTo>
                <a:lnTo>
                  <a:pt x="191030" y="522141"/>
                </a:lnTo>
                <a:lnTo>
                  <a:pt x="191030" y="635896"/>
                </a:lnTo>
                <a:lnTo>
                  <a:pt x="214768" y="635896"/>
                </a:lnTo>
                <a:lnTo>
                  <a:pt x="214768" y="569616"/>
                </a:lnTo>
                <a:lnTo>
                  <a:pt x="540088" y="569616"/>
                </a:lnTo>
                <a:lnTo>
                  <a:pt x="517607" y="547135"/>
                </a:lnTo>
                <a:lnTo>
                  <a:pt x="514591" y="545878"/>
                </a:lnTo>
                <a:lnTo>
                  <a:pt x="214768" y="545878"/>
                </a:lnTo>
                <a:lnTo>
                  <a:pt x="214768" y="522141"/>
                </a:lnTo>
                <a:close/>
              </a:path>
              <a:path extrusionOk="0" h="712469" w="713740">
                <a:moveTo>
                  <a:pt x="540088" y="569616"/>
                </a:moveTo>
                <a:lnTo>
                  <a:pt x="506529" y="569616"/>
                </a:lnTo>
                <a:lnTo>
                  <a:pt x="552789" y="615876"/>
                </a:lnTo>
                <a:lnTo>
                  <a:pt x="555826" y="617080"/>
                </a:lnTo>
                <a:lnTo>
                  <a:pt x="560433" y="617080"/>
                </a:lnTo>
                <a:lnTo>
                  <a:pt x="561982" y="616787"/>
                </a:lnTo>
                <a:lnTo>
                  <a:pt x="567888" y="614337"/>
                </a:lnTo>
                <a:lnTo>
                  <a:pt x="570778" y="610002"/>
                </a:lnTo>
                <a:lnTo>
                  <a:pt x="570778" y="576568"/>
                </a:lnTo>
                <a:lnTo>
                  <a:pt x="547040" y="576568"/>
                </a:lnTo>
                <a:lnTo>
                  <a:pt x="540088" y="569616"/>
                </a:lnTo>
                <a:close/>
              </a:path>
              <a:path extrusionOk="0" h="712469" w="713740">
                <a:moveTo>
                  <a:pt x="570778" y="355612"/>
                </a:moveTo>
                <a:lnTo>
                  <a:pt x="547040" y="355612"/>
                </a:lnTo>
                <a:lnTo>
                  <a:pt x="547040" y="576568"/>
                </a:lnTo>
                <a:lnTo>
                  <a:pt x="570778" y="576568"/>
                </a:lnTo>
                <a:lnTo>
                  <a:pt x="570778" y="403474"/>
                </a:lnTo>
                <a:lnTo>
                  <a:pt x="713182" y="403474"/>
                </a:lnTo>
                <a:lnTo>
                  <a:pt x="713182" y="385056"/>
                </a:lnTo>
                <a:lnTo>
                  <a:pt x="707873" y="379737"/>
                </a:lnTo>
                <a:lnTo>
                  <a:pt x="570778" y="379737"/>
                </a:lnTo>
                <a:lnTo>
                  <a:pt x="570778" y="355612"/>
                </a:lnTo>
                <a:close/>
              </a:path>
              <a:path extrusionOk="0" h="712469" w="713740">
                <a:moveTo>
                  <a:pt x="404636" y="353099"/>
                </a:moveTo>
                <a:lnTo>
                  <a:pt x="380899" y="353099"/>
                </a:lnTo>
                <a:lnTo>
                  <a:pt x="380899" y="498403"/>
                </a:lnTo>
                <a:lnTo>
                  <a:pt x="43831" y="498403"/>
                </a:lnTo>
                <a:lnTo>
                  <a:pt x="39496" y="501304"/>
                </a:lnTo>
                <a:lnTo>
                  <a:pt x="35820" y="510172"/>
                </a:lnTo>
                <a:lnTo>
                  <a:pt x="36836" y="515272"/>
                </a:lnTo>
                <a:lnTo>
                  <a:pt x="67442" y="545878"/>
                </a:lnTo>
                <a:lnTo>
                  <a:pt x="97253" y="545878"/>
                </a:lnTo>
                <a:lnTo>
                  <a:pt x="97253" y="542119"/>
                </a:lnTo>
                <a:lnTo>
                  <a:pt x="77275" y="522141"/>
                </a:lnTo>
                <a:lnTo>
                  <a:pt x="399328" y="522141"/>
                </a:lnTo>
                <a:lnTo>
                  <a:pt x="404636" y="516832"/>
                </a:lnTo>
                <a:lnTo>
                  <a:pt x="404636" y="353099"/>
                </a:lnTo>
                <a:close/>
              </a:path>
              <a:path extrusionOk="0" h="712469" w="713740">
                <a:moveTo>
                  <a:pt x="398302" y="284860"/>
                </a:moveTo>
                <a:lnTo>
                  <a:pt x="24889" y="284860"/>
                </a:lnTo>
                <a:lnTo>
                  <a:pt x="373192" y="286378"/>
                </a:lnTo>
                <a:lnTo>
                  <a:pt x="366868" y="308535"/>
                </a:lnTo>
                <a:lnTo>
                  <a:pt x="196339" y="308535"/>
                </a:lnTo>
                <a:lnTo>
                  <a:pt x="191030" y="313854"/>
                </a:lnTo>
                <a:lnTo>
                  <a:pt x="191030" y="498403"/>
                </a:lnTo>
                <a:lnTo>
                  <a:pt x="214768" y="498403"/>
                </a:lnTo>
                <a:lnTo>
                  <a:pt x="214768" y="332272"/>
                </a:lnTo>
                <a:lnTo>
                  <a:pt x="622068" y="332272"/>
                </a:lnTo>
                <a:lnTo>
                  <a:pt x="530597" y="332188"/>
                </a:lnTo>
                <a:lnTo>
                  <a:pt x="504620" y="329239"/>
                </a:lnTo>
                <a:lnTo>
                  <a:pt x="496498" y="326880"/>
                </a:lnTo>
                <a:lnTo>
                  <a:pt x="386291" y="326880"/>
                </a:lnTo>
                <a:lnTo>
                  <a:pt x="387223" y="323655"/>
                </a:lnTo>
                <a:lnTo>
                  <a:pt x="398302" y="284860"/>
                </a:lnTo>
                <a:close/>
              </a:path>
              <a:path extrusionOk="0" h="712469" w="713740">
                <a:moveTo>
                  <a:pt x="622068" y="332272"/>
                </a:moveTo>
                <a:lnTo>
                  <a:pt x="360072" y="332272"/>
                </a:lnTo>
                <a:lnTo>
                  <a:pt x="356439" y="345026"/>
                </a:lnTo>
                <a:lnTo>
                  <a:pt x="368774" y="355957"/>
                </a:lnTo>
                <a:lnTo>
                  <a:pt x="368941" y="356010"/>
                </a:lnTo>
                <a:lnTo>
                  <a:pt x="370253" y="355978"/>
                </a:lnTo>
                <a:lnTo>
                  <a:pt x="371245" y="355842"/>
                </a:lnTo>
                <a:lnTo>
                  <a:pt x="372292" y="355559"/>
                </a:lnTo>
                <a:lnTo>
                  <a:pt x="380899" y="353099"/>
                </a:lnTo>
                <a:lnTo>
                  <a:pt x="404636" y="353099"/>
                </a:lnTo>
                <a:lnTo>
                  <a:pt x="404636" y="346314"/>
                </a:lnTo>
                <a:lnTo>
                  <a:pt x="448865" y="333675"/>
                </a:lnTo>
                <a:lnTo>
                  <a:pt x="620087" y="333675"/>
                </a:lnTo>
                <a:lnTo>
                  <a:pt x="622068" y="332272"/>
                </a:lnTo>
                <a:close/>
              </a:path>
              <a:path extrusionOk="0" h="712469" w="713740">
                <a:moveTo>
                  <a:pt x="620087" y="333675"/>
                </a:moveTo>
                <a:lnTo>
                  <a:pt x="448865" y="333675"/>
                </a:lnTo>
                <a:lnTo>
                  <a:pt x="452813" y="335874"/>
                </a:lnTo>
                <a:lnTo>
                  <a:pt x="456844" y="337895"/>
                </a:lnTo>
                <a:lnTo>
                  <a:pt x="462341" y="340429"/>
                </a:lnTo>
                <a:lnTo>
                  <a:pt x="463797" y="340984"/>
                </a:lnTo>
                <a:lnTo>
                  <a:pt x="470645" y="343905"/>
                </a:lnTo>
                <a:lnTo>
                  <a:pt x="475116" y="345570"/>
                </a:lnTo>
                <a:lnTo>
                  <a:pt x="476854" y="346125"/>
                </a:lnTo>
                <a:lnTo>
                  <a:pt x="483681" y="348387"/>
                </a:lnTo>
                <a:lnTo>
                  <a:pt x="521565" y="355444"/>
                </a:lnTo>
                <a:lnTo>
                  <a:pt x="528989" y="355790"/>
                </a:lnTo>
                <a:lnTo>
                  <a:pt x="530716" y="355905"/>
                </a:lnTo>
                <a:lnTo>
                  <a:pt x="535837" y="355978"/>
                </a:lnTo>
                <a:lnTo>
                  <a:pt x="539229" y="355884"/>
                </a:lnTo>
                <a:lnTo>
                  <a:pt x="543857" y="355685"/>
                </a:lnTo>
                <a:lnTo>
                  <a:pt x="545400" y="355685"/>
                </a:lnTo>
                <a:lnTo>
                  <a:pt x="546548" y="355612"/>
                </a:lnTo>
                <a:lnTo>
                  <a:pt x="570778" y="355612"/>
                </a:lnTo>
                <a:lnTo>
                  <a:pt x="570778" y="352271"/>
                </a:lnTo>
                <a:lnTo>
                  <a:pt x="617011" y="335854"/>
                </a:lnTo>
                <a:lnTo>
                  <a:pt x="620087" y="333675"/>
                </a:lnTo>
                <a:close/>
              </a:path>
              <a:path extrusionOk="0" h="712469" w="713740">
                <a:moveTo>
                  <a:pt x="545400" y="355685"/>
                </a:moveTo>
                <a:lnTo>
                  <a:pt x="543857" y="355685"/>
                </a:lnTo>
                <a:lnTo>
                  <a:pt x="545072" y="355706"/>
                </a:lnTo>
                <a:lnTo>
                  <a:pt x="545400" y="355685"/>
                </a:lnTo>
                <a:close/>
              </a:path>
              <a:path extrusionOk="0" h="712469" w="713740">
                <a:moveTo>
                  <a:pt x="623506" y="23727"/>
                </a:moveTo>
                <a:lnTo>
                  <a:pt x="535177" y="23727"/>
                </a:lnTo>
                <a:lnTo>
                  <a:pt x="583882" y="31605"/>
                </a:lnTo>
                <a:lnTo>
                  <a:pt x="626223" y="53534"/>
                </a:lnTo>
                <a:lnTo>
                  <a:pt x="659638" y="86950"/>
                </a:lnTo>
                <a:lnTo>
                  <a:pt x="681566" y="129294"/>
                </a:lnTo>
                <a:lnTo>
                  <a:pt x="689444" y="178005"/>
                </a:lnTo>
                <a:lnTo>
                  <a:pt x="682930" y="222149"/>
                </a:lnTo>
                <a:lnTo>
                  <a:pt x="664614" y="261616"/>
                </a:lnTo>
                <a:lnTo>
                  <a:pt x="636337" y="294283"/>
                </a:lnTo>
                <a:lnTo>
                  <a:pt x="599942" y="318026"/>
                </a:lnTo>
                <a:lnTo>
                  <a:pt x="557270" y="330722"/>
                </a:lnTo>
                <a:lnTo>
                  <a:pt x="530597" y="332188"/>
                </a:lnTo>
                <a:lnTo>
                  <a:pt x="622187" y="332188"/>
                </a:lnTo>
                <a:lnTo>
                  <a:pt x="656255" y="308064"/>
                </a:lnTo>
                <a:lnTo>
                  <a:pt x="686623" y="271057"/>
                </a:lnTo>
                <a:lnTo>
                  <a:pt x="706228" y="226986"/>
                </a:lnTo>
                <a:lnTo>
                  <a:pt x="713182" y="178005"/>
                </a:lnTo>
                <a:lnTo>
                  <a:pt x="706813" y="130738"/>
                </a:lnTo>
                <a:lnTo>
                  <a:pt x="688845" y="88231"/>
                </a:lnTo>
                <a:lnTo>
                  <a:pt x="660987" y="52194"/>
                </a:lnTo>
                <a:lnTo>
                  <a:pt x="624950" y="24337"/>
                </a:lnTo>
                <a:lnTo>
                  <a:pt x="623506" y="23727"/>
                </a:lnTo>
                <a:close/>
              </a:path>
              <a:path extrusionOk="0" h="712469" w="713740">
                <a:moveTo>
                  <a:pt x="450792" y="309006"/>
                </a:moveTo>
                <a:lnTo>
                  <a:pt x="449358" y="309006"/>
                </a:lnTo>
                <a:lnTo>
                  <a:pt x="448258" y="309163"/>
                </a:lnTo>
                <a:lnTo>
                  <a:pt x="386291" y="326880"/>
                </a:lnTo>
                <a:lnTo>
                  <a:pt x="496498" y="326880"/>
                </a:lnTo>
                <a:lnTo>
                  <a:pt x="479786" y="322025"/>
                </a:lnTo>
                <a:lnTo>
                  <a:pt x="456541" y="310692"/>
                </a:lnTo>
                <a:lnTo>
                  <a:pt x="455284" y="309948"/>
                </a:lnTo>
                <a:lnTo>
                  <a:pt x="453912" y="309540"/>
                </a:lnTo>
                <a:lnTo>
                  <a:pt x="452153" y="309226"/>
                </a:lnTo>
                <a:lnTo>
                  <a:pt x="451127" y="309121"/>
                </a:lnTo>
                <a:lnTo>
                  <a:pt x="450792" y="309006"/>
                </a:lnTo>
                <a:close/>
              </a:path>
              <a:path extrusionOk="0" h="712469" w="713740">
                <a:moveTo>
                  <a:pt x="385120" y="213606"/>
                </a:moveTo>
                <a:lnTo>
                  <a:pt x="360722" y="213606"/>
                </a:lnTo>
                <a:lnTo>
                  <a:pt x="360962" y="214736"/>
                </a:lnTo>
                <a:lnTo>
                  <a:pt x="361297" y="215857"/>
                </a:lnTo>
                <a:lnTo>
                  <a:pt x="361957" y="218757"/>
                </a:lnTo>
                <a:lnTo>
                  <a:pt x="371611" y="247919"/>
                </a:lnTo>
                <a:lnTo>
                  <a:pt x="372166" y="249395"/>
                </a:lnTo>
                <a:lnTo>
                  <a:pt x="374616" y="254840"/>
                </a:lnTo>
                <a:lnTo>
                  <a:pt x="376585" y="258777"/>
                </a:lnTo>
                <a:lnTo>
                  <a:pt x="378690" y="262672"/>
                </a:lnTo>
                <a:lnTo>
                  <a:pt x="404571" y="262672"/>
                </a:lnTo>
                <a:lnTo>
                  <a:pt x="404155" y="259489"/>
                </a:lnTo>
                <a:lnTo>
                  <a:pt x="399914" y="252306"/>
                </a:lnTo>
                <a:lnTo>
                  <a:pt x="397548" y="247845"/>
                </a:lnTo>
                <a:lnTo>
                  <a:pt x="395328" y="243102"/>
                </a:lnTo>
                <a:lnTo>
                  <a:pt x="390855" y="232468"/>
                </a:lnTo>
                <a:lnTo>
                  <a:pt x="387276" y="221906"/>
                </a:lnTo>
                <a:lnTo>
                  <a:pt x="385120" y="213606"/>
                </a:lnTo>
                <a:close/>
              </a:path>
              <a:path extrusionOk="0" h="712469" w="713740">
                <a:moveTo>
                  <a:pt x="226631" y="166131"/>
                </a:moveTo>
                <a:lnTo>
                  <a:pt x="196967" y="166131"/>
                </a:lnTo>
                <a:lnTo>
                  <a:pt x="214768" y="189868"/>
                </a:lnTo>
                <a:lnTo>
                  <a:pt x="244432" y="189868"/>
                </a:lnTo>
                <a:lnTo>
                  <a:pt x="226631" y="166131"/>
                </a:lnTo>
                <a:close/>
              </a:path>
              <a:path extrusionOk="0" h="712469" w="713740">
                <a:moveTo>
                  <a:pt x="392796" y="118666"/>
                </a:moveTo>
                <a:lnTo>
                  <a:pt x="367412" y="118666"/>
                </a:lnTo>
                <a:lnTo>
                  <a:pt x="366721" y="120582"/>
                </a:lnTo>
                <a:lnTo>
                  <a:pt x="366219" y="122551"/>
                </a:lnTo>
                <a:lnTo>
                  <a:pt x="364920" y="126603"/>
                </a:lnTo>
                <a:lnTo>
                  <a:pt x="364198" y="128729"/>
                </a:lnTo>
                <a:lnTo>
                  <a:pt x="362837" y="133650"/>
                </a:lnTo>
                <a:lnTo>
                  <a:pt x="362229" y="136477"/>
                </a:lnTo>
                <a:lnTo>
                  <a:pt x="361130" y="141346"/>
                </a:lnTo>
                <a:lnTo>
                  <a:pt x="360606" y="143388"/>
                </a:lnTo>
                <a:lnTo>
                  <a:pt x="359633" y="148602"/>
                </a:lnTo>
                <a:lnTo>
                  <a:pt x="358606" y="156717"/>
                </a:lnTo>
                <a:lnTo>
                  <a:pt x="358282" y="158466"/>
                </a:lnTo>
                <a:lnTo>
                  <a:pt x="357633" y="165188"/>
                </a:lnTo>
                <a:lnTo>
                  <a:pt x="357339" y="170183"/>
                </a:lnTo>
                <a:lnTo>
                  <a:pt x="357298" y="185889"/>
                </a:lnTo>
                <a:lnTo>
                  <a:pt x="357559" y="189868"/>
                </a:lnTo>
                <a:lnTo>
                  <a:pt x="381223" y="189868"/>
                </a:lnTo>
                <a:lnTo>
                  <a:pt x="380941" y="185889"/>
                </a:lnTo>
                <a:lnTo>
                  <a:pt x="381059" y="175177"/>
                </a:lnTo>
                <a:lnTo>
                  <a:pt x="386794" y="135887"/>
                </a:lnTo>
                <a:lnTo>
                  <a:pt x="392574" y="119190"/>
                </a:lnTo>
                <a:lnTo>
                  <a:pt x="392796" y="118666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71"/>
          <p:cNvSpPr/>
          <p:nvPr/>
        </p:nvSpPr>
        <p:spPr>
          <a:xfrm>
            <a:off x="5840730" y="962910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71"/>
          <p:cNvSpPr/>
          <p:nvPr/>
        </p:nvSpPr>
        <p:spPr>
          <a:xfrm>
            <a:off x="5862317" y="930527"/>
            <a:ext cx="21669" cy="43339"/>
          </a:xfrm>
          <a:custGeom>
            <a:rect b="b" l="l" r="r" t="t"/>
            <a:pathLst>
              <a:path extrusionOk="0" h="95250" w="47625">
                <a:moveTo>
                  <a:pt x="47474" y="0"/>
                </a:moveTo>
                <a:lnTo>
                  <a:pt x="23737" y="0"/>
                </a:lnTo>
                <a:lnTo>
                  <a:pt x="23737" y="71202"/>
                </a:lnTo>
                <a:lnTo>
                  <a:pt x="0" y="71202"/>
                </a:lnTo>
                <a:lnTo>
                  <a:pt x="0" y="94939"/>
                </a:lnTo>
                <a:lnTo>
                  <a:pt x="42166" y="94939"/>
                </a:lnTo>
                <a:lnTo>
                  <a:pt x="47474" y="89620"/>
                </a:lnTo>
                <a:lnTo>
                  <a:pt x="4747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71"/>
          <p:cNvSpPr/>
          <p:nvPr/>
        </p:nvSpPr>
        <p:spPr>
          <a:xfrm>
            <a:off x="3857629" y="2090594"/>
            <a:ext cx="4855200" cy="3052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71"/>
          <p:cNvSpPr txBox="1"/>
          <p:nvPr>
            <p:ph idx="4294967295" type="title"/>
          </p:nvPr>
        </p:nvSpPr>
        <p:spPr>
          <a:xfrm>
            <a:off x="426839" y="199578"/>
            <a:ext cx="38580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12700" rtl="0" algn="l">
              <a:lnSpc>
                <a:spcPct val="1194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hlink"/>
                </a:solidFill>
              </a:rPr>
              <a:t>Примеры наших работ / </a:t>
            </a:r>
            <a:r>
              <a:rPr lang="ru" sz="1300">
                <a:solidFill>
                  <a:srgbClr val="E7782A"/>
                </a:solidFill>
              </a:rPr>
              <a:t>медицина</a:t>
            </a:r>
            <a:endParaRPr b="1" i="0" sz="27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97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Имплантат</a:t>
            </a:r>
            <a:endParaRPr b="1" i="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5" name="Google Shape;785;p71"/>
          <p:cNvSpPr txBox="1"/>
          <p:nvPr/>
        </p:nvSpPr>
        <p:spPr>
          <a:xfrm>
            <a:off x="6426495" y="1054141"/>
            <a:ext cx="8850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Проектирование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6" name="Google Shape;786;p71"/>
          <p:cNvSpPr/>
          <p:nvPr/>
        </p:nvSpPr>
        <p:spPr>
          <a:xfrm>
            <a:off x="6438899" y="671465"/>
            <a:ext cx="320707" cy="320707"/>
          </a:xfrm>
          <a:custGeom>
            <a:rect b="b" l="l" r="r" t="t"/>
            <a:pathLst>
              <a:path extrusionOk="0" h="704850" w="704850">
                <a:moveTo>
                  <a:pt x="699737" y="0"/>
                </a:moveTo>
                <a:lnTo>
                  <a:pt x="4701" y="0"/>
                </a:lnTo>
                <a:lnTo>
                  <a:pt x="0" y="4690"/>
                </a:lnTo>
                <a:lnTo>
                  <a:pt x="0" y="699737"/>
                </a:lnTo>
                <a:lnTo>
                  <a:pt x="4701" y="704428"/>
                </a:lnTo>
                <a:lnTo>
                  <a:pt x="699737" y="704428"/>
                </a:lnTo>
                <a:lnTo>
                  <a:pt x="704428" y="699737"/>
                </a:lnTo>
                <a:lnTo>
                  <a:pt x="704428" y="680921"/>
                </a:lnTo>
                <a:lnTo>
                  <a:pt x="23507" y="680921"/>
                </a:lnTo>
                <a:lnTo>
                  <a:pt x="23507" y="23507"/>
                </a:lnTo>
                <a:lnTo>
                  <a:pt x="704428" y="23507"/>
                </a:lnTo>
                <a:lnTo>
                  <a:pt x="704428" y="4690"/>
                </a:lnTo>
                <a:lnTo>
                  <a:pt x="699737" y="0"/>
                </a:lnTo>
                <a:close/>
              </a:path>
              <a:path extrusionOk="0" h="704850" w="704850">
                <a:moveTo>
                  <a:pt x="704428" y="23507"/>
                </a:moveTo>
                <a:lnTo>
                  <a:pt x="680921" y="23507"/>
                </a:lnTo>
                <a:lnTo>
                  <a:pt x="680921" y="680921"/>
                </a:lnTo>
                <a:lnTo>
                  <a:pt x="704428" y="680921"/>
                </a:lnTo>
                <a:lnTo>
                  <a:pt x="704428" y="2350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71"/>
          <p:cNvSpPr/>
          <p:nvPr/>
        </p:nvSpPr>
        <p:spPr>
          <a:xfrm>
            <a:off x="6460255" y="692814"/>
            <a:ext cx="277945" cy="96212"/>
          </a:xfrm>
          <a:custGeom>
            <a:rect b="b" l="l" r="r" t="t"/>
            <a:pathLst>
              <a:path extrusionOk="0" h="211455" w="610869">
                <a:moveTo>
                  <a:pt x="605824" y="0"/>
                </a:moveTo>
                <a:lnTo>
                  <a:pt x="4711" y="0"/>
                </a:lnTo>
                <a:lnTo>
                  <a:pt x="0" y="4722"/>
                </a:lnTo>
                <a:lnTo>
                  <a:pt x="0" y="206674"/>
                </a:lnTo>
                <a:lnTo>
                  <a:pt x="4711" y="211386"/>
                </a:lnTo>
                <a:lnTo>
                  <a:pt x="605824" y="211386"/>
                </a:lnTo>
                <a:lnTo>
                  <a:pt x="610536" y="206674"/>
                </a:lnTo>
                <a:lnTo>
                  <a:pt x="610536" y="187868"/>
                </a:lnTo>
                <a:lnTo>
                  <a:pt x="23507" y="187868"/>
                </a:lnTo>
                <a:lnTo>
                  <a:pt x="23507" y="23517"/>
                </a:lnTo>
                <a:lnTo>
                  <a:pt x="610536" y="23517"/>
                </a:lnTo>
                <a:lnTo>
                  <a:pt x="610536" y="4722"/>
                </a:lnTo>
                <a:lnTo>
                  <a:pt x="605824" y="0"/>
                </a:lnTo>
                <a:close/>
              </a:path>
              <a:path extrusionOk="0" h="211455" w="610869">
                <a:moveTo>
                  <a:pt x="610536" y="23517"/>
                </a:moveTo>
                <a:lnTo>
                  <a:pt x="587018" y="23517"/>
                </a:lnTo>
                <a:lnTo>
                  <a:pt x="587018" y="187868"/>
                </a:lnTo>
                <a:lnTo>
                  <a:pt x="610536" y="187868"/>
                </a:lnTo>
                <a:lnTo>
                  <a:pt x="610536" y="2351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71"/>
          <p:cNvSpPr/>
          <p:nvPr/>
        </p:nvSpPr>
        <p:spPr>
          <a:xfrm>
            <a:off x="6460255" y="799610"/>
            <a:ext cx="117592" cy="74831"/>
          </a:xfrm>
          <a:custGeom>
            <a:rect b="b" l="l" r="r" t="t"/>
            <a:pathLst>
              <a:path extrusionOk="0" h="164464" w="258444">
                <a:moveTo>
                  <a:pt x="253604" y="0"/>
                </a:moveTo>
                <a:lnTo>
                  <a:pt x="4711" y="0"/>
                </a:lnTo>
                <a:lnTo>
                  <a:pt x="0" y="4701"/>
                </a:lnTo>
                <a:lnTo>
                  <a:pt x="0" y="159649"/>
                </a:lnTo>
                <a:lnTo>
                  <a:pt x="4711" y="164351"/>
                </a:lnTo>
                <a:lnTo>
                  <a:pt x="253604" y="164351"/>
                </a:lnTo>
                <a:lnTo>
                  <a:pt x="258316" y="159649"/>
                </a:lnTo>
                <a:lnTo>
                  <a:pt x="258316" y="140917"/>
                </a:lnTo>
                <a:lnTo>
                  <a:pt x="23507" y="140917"/>
                </a:lnTo>
                <a:lnTo>
                  <a:pt x="23507" y="23507"/>
                </a:lnTo>
                <a:lnTo>
                  <a:pt x="258316" y="23507"/>
                </a:lnTo>
                <a:lnTo>
                  <a:pt x="258316" y="4701"/>
                </a:lnTo>
                <a:lnTo>
                  <a:pt x="253604" y="0"/>
                </a:lnTo>
                <a:close/>
              </a:path>
              <a:path extrusionOk="0" h="164464" w="258444">
                <a:moveTo>
                  <a:pt x="258316" y="23507"/>
                </a:moveTo>
                <a:lnTo>
                  <a:pt x="234809" y="23507"/>
                </a:lnTo>
                <a:lnTo>
                  <a:pt x="234809" y="140917"/>
                </a:lnTo>
                <a:lnTo>
                  <a:pt x="258316" y="140917"/>
                </a:lnTo>
                <a:lnTo>
                  <a:pt x="258316" y="2350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71"/>
          <p:cNvSpPr/>
          <p:nvPr/>
        </p:nvSpPr>
        <p:spPr>
          <a:xfrm>
            <a:off x="6588409" y="799610"/>
            <a:ext cx="32070" cy="10979"/>
          </a:xfrm>
          <a:custGeom>
            <a:rect b="b" l="l" r="r" t="t"/>
            <a:pathLst>
              <a:path extrusionOk="0" h="24130" w="70484">
                <a:moveTo>
                  <a:pt x="0" y="0"/>
                </a:moveTo>
                <a:lnTo>
                  <a:pt x="70458" y="0"/>
                </a:lnTo>
                <a:lnTo>
                  <a:pt x="70458" y="23507"/>
                </a:lnTo>
                <a:lnTo>
                  <a:pt x="0" y="2350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71"/>
          <p:cNvSpPr/>
          <p:nvPr/>
        </p:nvSpPr>
        <p:spPr>
          <a:xfrm>
            <a:off x="6588409" y="826310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71"/>
          <p:cNvSpPr/>
          <p:nvPr/>
        </p:nvSpPr>
        <p:spPr>
          <a:xfrm>
            <a:off x="6588409" y="847680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71"/>
          <p:cNvSpPr/>
          <p:nvPr/>
        </p:nvSpPr>
        <p:spPr>
          <a:xfrm>
            <a:off x="6588409" y="869031"/>
            <a:ext cx="149663" cy="0"/>
          </a:xfrm>
          <a:custGeom>
            <a:rect b="b" l="l" r="r" t="t"/>
            <a:pathLst>
              <a:path extrusionOk="0" h="120000" w="328930">
                <a:moveTo>
                  <a:pt x="0" y="0"/>
                </a:moveTo>
                <a:lnTo>
                  <a:pt x="328764" y="0"/>
                </a:lnTo>
              </a:path>
            </a:pathLst>
          </a:custGeom>
          <a:noFill/>
          <a:ln cap="flat" cmpd="sng" w="234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71"/>
          <p:cNvSpPr/>
          <p:nvPr/>
        </p:nvSpPr>
        <p:spPr>
          <a:xfrm>
            <a:off x="6631147" y="799610"/>
            <a:ext cx="32070" cy="10979"/>
          </a:xfrm>
          <a:custGeom>
            <a:rect b="b" l="l" r="r" t="t"/>
            <a:pathLst>
              <a:path extrusionOk="0" h="24130" w="70484">
                <a:moveTo>
                  <a:pt x="0" y="0"/>
                </a:moveTo>
                <a:lnTo>
                  <a:pt x="70458" y="0"/>
                </a:lnTo>
                <a:lnTo>
                  <a:pt x="70458" y="23507"/>
                </a:lnTo>
                <a:lnTo>
                  <a:pt x="0" y="2350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71"/>
          <p:cNvSpPr/>
          <p:nvPr/>
        </p:nvSpPr>
        <p:spPr>
          <a:xfrm>
            <a:off x="6460255" y="885053"/>
            <a:ext cx="42600" cy="42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71"/>
          <p:cNvSpPr/>
          <p:nvPr/>
        </p:nvSpPr>
        <p:spPr>
          <a:xfrm>
            <a:off x="6513652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71"/>
          <p:cNvSpPr/>
          <p:nvPr/>
        </p:nvSpPr>
        <p:spPr>
          <a:xfrm>
            <a:off x="6513652" y="917095"/>
            <a:ext cx="64141" cy="0"/>
          </a:xfrm>
          <a:custGeom>
            <a:rect b="b" l="l" r="r" t="t"/>
            <a:pathLst>
              <a:path extrusionOk="0" h="120000" w="140969">
                <a:moveTo>
                  <a:pt x="0" y="0"/>
                </a:moveTo>
                <a:lnTo>
                  <a:pt x="140917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71"/>
          <p:cNvSpPr/>
          <p:nvPr/>
        </p:nvSpPr>
        <p:spPr>
          <a:xfrm>
            <a:off x="6535008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71"/>
          <p:cNvSpPr/>
          <p:nvPr/>
        </p:nvSpPr>
        <p:spPr>
          <a:xfrm>
            <a:off x="6620455" y="885053"/>
            <a:ext cx="42600" cy="42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71"/>
          <p:cNvSpPr/>
          <p:nvPr/>
        </p:nvSpPr>
        <p:spPr>
          <a:xfrm>
            <a:off x="6673853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71"/>
          <p:cNvSpPr/>
          <p:nvPr/>
        </p:nvSpPr>
        <p:spPr>
          <a:xfrm>
            <a:off x="6673853" y="917095"/>
            <a:ext cx="64141" cy="0"/>
          </a:xfrm>
          <a:custGeom>
            <a:rect b="b" l="l" r="r" t="t"/>
            <a:pathLst>
              <a:path extrusionOk="0" h="120000" w="140969">
                <a:moveTo>
                  <a:pt x="0" y="0"/>
                </a:moveTo>
                <a:lnTo>
                  <a:pt x="140917" y="0"/>
                </a:lnTo>
              </a:path>
            </a:pathLst>
          </a:custGeom>
          <a:noFill/>
          <a:ln cap="flat" cmpd="sng" w="235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71"/>
          <p:cNvSpPr/>
          <p:nvPr/>
        </p:nvSpPr>
        <p:spPr>
          <a:xfrm>
            <a:off x="6695208" y="890396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71"/>
          <p:cNvSpPr/>
          <p:nvPr/>
        </p:nvSpPr>
        <p:spPr>
          <a:xfrm>
            <a:off x="6716592" y="890396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71"/>
          <p:cNvSpPr/>
          <p:nvPr/>
        </p:nvSpPr>
        <p:spPr>
          <a:xfrm>
            <a:off x="6556391" y="890396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54"/>
                </a:lnTo>
                <a:lnTo>
                  <a:pt x="0" y="2345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71"/>
          <p:cNvSpPr/>
          <p:nvPr/>
        </p:nvSpPr>
        <p:spPr>
          <a:xfrm>
            <a:off x="6465598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71"/>
          <p:cNvSpPr/>
          <p:nvPr/>
        </p:nvSpPr>
        <p:spPr>
          <a:xfrm>
            <a:off x="6486953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71"/>
          <p:cNvSpPr/>
          <p:nvPr/>
        </p:nvSpPr>
        <p:spPr>
          <a:xfrm>
            <a:off x="6508308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71"/>
          <p:cNvSpPr/>
          <p:nvPr/>
        </p:nvSpPr>
        <p:spPr>
          <a:xfrm>
            <a:off x="6529692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71"/>
          <p:cNvSpPr/>
          <p:nvPr/>
        </p:nvSpPr>
        <p:spPr>
          <a:xfrm>
            <a:off x="6551048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71"/>
          <p:cNvSpPr/>
          <p:nvPr/>
        </p:nvSpPr>
        <p:spPr>
          <a:xfrm>
            <a:off x="657239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71"/>
          <p:cNvSpPr/>
          <p:nvPr/>
        </p:nvSpPr>
        <p:spPr>
          <a:xfrm>
            <a:off x="6593753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71"/>
          <p:cNvSpPr/>
          <p:nvPr/>
        </p:nvSpPr>
        <p:spPr>
          <a:xfrm>
            <a:off x="661510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71"/>
          <p:cNvSpPr/>
          <p:nvPr/>
        </p:nvSpPr>
        <p:spPr>
          <a:xfrm>
            <a:off x="6636491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71"/>
          <p:cNvSpPr/>
          <p:nvPr/>
        </p:nvSpPr>
        <p:spPr>
          <a:xfrm>
            <a:off x="6657847" y="949142"/>
            <a:ext cx="10690" cy="10690"/>
          </a:xfrm>
          <a:custGeom>
            <a:rect b="b" l="l" r="r" t="t"/>
            <a:pathLst>
              <a:path extrusionOk="0" h="23494" w="23494">
                <a:moveTo>
                  <a:pt x="0" y="0"/>
                </a:moveTo>
                <a:lnTo>
                  <a:pt x="23454" y="0"/>
                </a:lnTo>
                <a:lnTo>
                  <a:pt x="23454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71"/>
          <p:cNvSpPr/>
          <p:nvPr/>
        </p:nvSpPr>
        <p:spPr>
          <a:xfrm>
            <a:off x="6679202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71"/>
          <p:cNvSpPr/>
          <p:nvPr/>
        </p:nvSpPr>
        <p:spPr>
          <a:xfrm>
            <a:off x="6700551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07" y="0"/>
                </a:lnTo>
                <a:lnTo>
                  <a:pt x="2350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71"/>
          <p:cNvSpPr/>
          <p:nvPr/>
        </p:nvSpPr>
        <p:spPr>
          <a:xfrm>
            <a:off x="6721907" y="949142"/>
            <a:ext cx="10979" cy="10690"/>
          </a:xfrm>
          <a:custGeom>
            <a:rect b="b" l="l" r="r" t="t"/>
            <a:pathLst>
              <a:path extrusionOk="0" h="23494" w="24130">
                <a:moveTo>
                  <a:pt x="0" y="0"/>
                </a:moveTo>
                <a:lnTo>
                  <a:pt x="23517" y="0"/>
                </a:lnTo>
                <a:lnTo>
                  <a:pt x="23517" y="23444"/>
                </a:lnTo>
                <a:lnTo>
                  <a:pt x="0" y="23444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7" name="Google Shape;817;p71"/>
          <p:cNvPicPr preferRelativeResize="0"/>
          <p:nvPr/>
        </p:nvPicPr>
        <p:blipFill rotWithShape="1">
          <a:blip r:embed="rId7">
            <a:alphaModFix/>
          </a:blip>
          <a:srcRect b="2334" l="0" r="0" t="0"/>
          <a:stretch/>
        </p:blipFill>
        <p:spPr>
          <a:xfrm>
            <a:off x="4779688" y="2614251"/>
            <a:ext cx="3134866" cy="174627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71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819" name="Google Shape;819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/>
          <p:nvPr/>
        </p:nvSpPr>
        <p:spPr>
          <a:xfrm>
            <a:off x="314996" y="3242205"/>
            <a:ext cx="2071500" cy="3282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6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Что такое успешный сайт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6"/>
          <p:cNvSpPr/>
          <p:nvPr/>
        </p:nvSpPr>
        <p:spPr>
          <a:xfrm>
            <a:off x="1040166" y="2804385"/>
            <a:ext cx="3799800" cy="3282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6"/>
          <p:cNvSpPr txBox="1"/>
          <p:nvPr>
            <p:ph idx="4294967295" type="body"/>
          </p:nvPr>
        </p:nvSpPr>
        <p:spPr>
          <a:xfrm>
            <a:off x="315000" y="1000075"/>
            <a:ext cx="5180700" cy="13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FFFFFF"/>
                </a:solidFill>
              </a:rPr>
              <a:t>Успешный сайт не только востребован на рынке и при этом </a:t>
            </a:r>
            <a:br>
              <a:rPr lang="ru" sz="2400">
                <a:solidFill>
                  <a:srgbClr val="FFFFFF"/>
                </a:solidFill>
              </a:rPr>
            </a:br>
            <a:r>
              <a:rPr lang="ru" sz="2400">
                <a:solidFill>
                  <a:srgbClr val="FFFFFF"/>
                </a:solidFill>
              </a:rPr>
              <a:t>не только выполняет свое функциональное назначение, </a:t>
            </a:r>
            <a:br>
              <a:rPr lang="ru" sz="2400">
                <a:solidFill>
                  <a:srgbClr val="FFFFFF"/>
                </a:solidFill>
              </a:rPr>
            </a:br>
            <a:r>
              <a:rPr lang="ru" sz="2400">
                <a:solidFill>
                  <a:srgbClr val="FFFFFF"/>
                </a:solidFill>
              </a:rPr>
              <a:t>но и доставляет пользователю удовольствие в такой степени, </a:t>
            </a:r>
            <a:br>
              <a:rPr lang="ru" sz="2400">
                <a:solidFill>
                  <a:srgbClr val="FFFFFF"/>
                </a:solidFill>
              </a:rPr>
            </a:br>
            <a:r>
              <a:rPr lang="ru" sz="2400">
                <a:solidFill>
                  <a:srgbClr val="FFFFFF"/>
                </a:solidFill>
              </a:rPr>
              <a:t>что тот начинает рекомендовать его своим друзьям и знакомым.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198" name="Google Shape;198;p36"/>
          <p:cNvPicPr preferRelativeResize="0"/>
          <p:nvPr/>
        </p:nvPicPr>
        <p:blipFill rotWithShape="1">
          <a:blip r:embed="rId3">
            <a:alphaModFix amt="25000"/>
          </a:blip>
          <a:srcRect b="0" l="16990" r="24299" t="0"/>
          <a:stretch/>
        </p:blipFill>
        <p:spPr>
          <a:xfrm>
            <a:off x="5778875" y="958800"/>
            <a:ext cx="3030750" cy="36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6"/>
          <p:cNvPicPr preferRelativeResize="0"/>
          <p:nvPr/>
        </p:nvPicPr>
        <p:blipFill rotWithShape="1">
          <a:blip r:embed="rId3">
            <a:alphaModFix/>
          </a:blip>
          <a:srcRect b="5991" l="22245" r="29905" t="6281"/>
          <a:stretch/>
        </p:blipFill>
        <p:spPr>
          <a:xfrm>
            <a:off x="6050147" y="1185448"/>
            <a:ext cx="2470040" cy="3167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6"/>
          <p:cNvSpPr txBox="1"/>
          <p:nvPr/>
        </p:nvSpPr>
        <p:spPr>
          <a:xfrm>
            <a:off x="5668966" y="4611373"/>
            <a:ext cx="3172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Включается сарафанное радио!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72"/>
          <p:cNvSpPr txBox="1"/>
          <p:nvPr/>
        </p:nvSpPr>
        <p:spPr>
          <a:xfrm>
            <a:off x="456595" y="1075626"/>
            <a:ext cx="36090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Российский представитель европейской компании-производителя  биодоступных нутриентов в области превентивной, персонализированной медицины. Направления деятельности компании: исследования, производство нутриентов, продажа через сеть монобрендовых магазинов и партнеров, собственная клиника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5" name="Google Shape;825;p72"/>
          <p:cNvSpPr txBox="1"/>
          <p:nvPr/>
        </p:nvSpPr>
        <p:spPr>
          <a:xfrm>
            <a:off x="482930" y="2222485"/>
            <a:ext cx="33729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было сделано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03200" rtl="0" algn="l">
              <a:spcBef>
                <a:spcPts val="4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Провели </a:t>
            </a:r>
            <a:r>
              <a:rPr b="1"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анализ конкурентов</a:t>
            </a: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, выявили лучшие практики взаимодействия с клиентами для решения их задач.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Далее 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юзабилити-экспертизу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сайта и выявили основные недочеты.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Разработали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план решения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выявленных проблем и провели консалтинг на тему улучшения сайта.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69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6" name="Google Shape;826;p72"/>
          <p:cNvSpPr/>
          <p:nvPr/>
        </p:nvSpPr>
        <p:spPr>
          <a:xfrm>
            <a:off x="157162" y="0"/>
            <a:ext cx="0" cy="5145465"/>
          </a:xfrm>
          <a:custGeom>
            <a:rect b="b" l="l" r="r" t="t"/>
            <a:pathLst>
              <a:path extrusionOk="0" h="11308715" w="120000">
                <a:moveTo>
                  <a:pt x="0" y="0"/>
                </a:moveTo>
                <a:lnTo>
                  <a:pt x="0" y="11308556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72"/>
          <p:cNvSpPr/>
          <p:nvPr/>
        </p:nvSpPr>
        <p:spPr>
          <a:xfrm>
            <a:off x="157162" y="678609"/>
            <a:ext cx="207448" cy="0"/>
          </a:xfrm>
          <a:custGeom>
            <a:rect b="b" l="l" r="r" t="t"/>
            <a:pathLst>
              <a:path extrusionOk="0" h="120000" w="455930">
                <a:moveTo>
                  <a:pt x="455483" y="0"/>
                </a:move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72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136121" y="0"/>
                </a:moveTo>
                <a:lnTo>
                  <a:pt x="93095" y="6939"/>
                </a:lnTo>
                <a:lnTo>
                  <a:pt x="55728" y="26262"/>
                </a:lnTo>
                <a:lnTo>
                  <a:pt x="26262" y="55728"/>
                </a:lnTo>
                <a:lnTo>
                  <a:pt x="6939" y="93095"/>
                </a:lnTo>
                <a:lnTo>
                  <a:pt x="0" y="136121"/>
                </a:lnTo>
                <a:lnTo>
                  <a:pt x="6939" y="179147"/>
                </a:lnTo>
                <a:lnTo>
                  <a:pt x="26262" y="216514"/>
                </a:lnTo>
                <a:lnTo>
                  <a:pt x="55728" y="245980"/>
                </a:lnTo>
                <a:lnTo>
                  <a:pt x="93095" y="265303"/>
                </a:lnTo>
                <a:lnTo>
                  <a:pt x="136121" y="272243"/>
                </a:lnTo>
                <a:lnTo>
                  <a:pt x="179147" y="265303"/>
                </a:lnTo>
                <a:lnTo>
                  <a:pt x="216514" y="245980"/>
                </a:lnTo>
                <a:lnTo>
                  <a:pt x="245980" y="216514"/>
                </a:lnTo>
                <a:lnTo>
                  <a:pt x="265303" y="179147"/>
                </a:lnTo>
                <a:lnTo>
                  <a:pt x="272243" y="136121"/>
                </a:lnTo>
                <a:lnTo>
                  <a:pt x="265303" y="93095"/>
                </a:lnTo>
                <a:lnTo>
                  <a:pt x="245980" y="55728"/>
                </a:lnTo>
                <a:lnTo>
                  <a:pt x="216514" y="26262"/>
                </a:lnTo>
                <a:lnTo>
                  <a:pt x="179147" y="6939"/>
                </a:lnTo>
                <a:lnTo>
                  <a:pt x="136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72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272243" y="136121"/>
                </a:moveTo>
                <a:lnTo>
                  <a:pt x="265303" y="179147"/>
                </a:lnTo>
                <a:lnTo>
                  <a:pt x="245980" y="216514"/>
                </a:lnTo>
                <a:lnTo>
                  <a:pt x="216514" y="245980"/>
                </a:lnTo>
                <a:lnTo>
                  <a:pt x="179147" y="265303"/>
                </a:lnTo>
                <a:lnTo>
                  <a:pt x="136121" y="272243"/>
                </a:lnTo>
                <a:lnTo>
                  <a:pt x="93095" y="265303"/>
                </a:lnTo>
                <a:lnTo>
                  <a:pt x="55728" y="245980"/>
                </a:lnTo>
                <a:lnTo>
                  <a:pt x="26262" y="216514"/>
                </a:lnTo>
                <a:lnTo>
                  <a:pt x="6939" y="179147"/>
                </a:lnTo>
                <a:lnTo>
                  <a:pt x="0" y="136121"/>
                </a:lnTo>
                <a:lnTo>
                  <a:pt x="6939" y="93095"/>
                </a:lnTo>
                <a:lnTo>
                  <a:pt x="26262" y="55728"/>
                </a:lnTo>
                <a:lnTo>
                  <a:pt x="55728" y="26262"/>
                </a:lnTo>
                <a:lnTo>
                  <a:pt x="93095" y="6939"/>
                </a:lnTo>
                <a:lnTo>
                  <a:pt x="136121" y="0"/>
                </a:lnTo>
                <a:lnTo>
                  <a:pt x="179147" y="6939"/>
                </a:lnTo>
                <a:lnTo>
                  <a:pt x="216514" y="26262"/>
                </a:lnTo>
                <a:lnTo>
                  <a:pt x="245980" y="55728"/>
                </a:lnTo>
                <a:lnTo>
                  <a:pt x="265303" y="93095"/>
                </a:lnTo>
                <a:lnTo>
                  <a:pt x="272243" y="136121"/>
                </a:lnTo>
                <a:close/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72"/>
          <p:cNvSpPr/>
          <p:nvPr/>
        </p:nvSpPr>
        <p:spPr>
          <a:xfrm>
            <a:off x="340519" y="651670"/>
            <a:ext cx="27159" cy="54029"/>
          </a:xfrm>
          <a:custGeom>
            <a:rect b="b" l="l" r="r" t="t"/>
            <a:pathLst>
              <a:path extrusionOk="0" h="118744" w="59690">
                <a:moveTo>
                  <a:pt x="0" y="118467"/>
                </a:moveTo>
                <a:lnTo>
                  <a:pt x="59233" y="59233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72"/>
          <p:cNvSpPr txBox="1"/>
          <p:nvPr/>
        </p:nvSpPr>
        <p:spPr>
          <a:xfrm>
            <a:off x="4564643" y="1054137"/>
            <a:ext cx="8850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Исследование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2" name="Google Shape;832;p72"/>
          <p:cNvSpPr txBox="1"/>
          <p:nvPr/>
        </p:nvSpPr>
        <p:spPr>
          <a:xfrm>
            <a:off x="5553718" y="1054141"/>
            <a:ext cx="584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Экспертиза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3" name="Google Shape;833;p72"/>
          <p:cNvSpPr txBox="1"/>
          <p:nvPr/>
        </p:nvSpPr>
        <p:spPr>
          <a:xfrm>
            <a:off x="4556659" y="348531"/>
            <a:ext cx="1091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Этапы работ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4" name="Google Shape;834;p72"/>
          <p:cNvSpPr txBox="1"/>
          <p:nvPr/>
        </p:nvSpPr>
        <p:spPr>
          <a:xfrm>
            <a:off x="4556661" y="1265892"/>
            <a:ext cx="44361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</a:t>
            </a:r>
            <a:endParaRPr b="1" sz="1300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400"/>
              </a:spcBef>
              <a:spcAft>
                <a:spcPts val="500"/>
              </a:spcAft>
              <a:buSzPts val="500"/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Компания использовала результаты наших исследований и юзабилити-экспертизы, чтобы существенно улучшить свой сайт. </a:t>
            </a:r>
            <a:b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ru" sz="800">
                <a:solidFill>
                  <a:srgbClr val="E7782A"/>
                </a:solidFill>
                <a:latin typeface="Verdana"/>
                <a:ea typeface="Verdana"/>
                <a:cs typeface="Verdana"/>
                <a:sym typeface="Verdana"/>
              </a:rPr>
              <a:t>В результате – довольные клиенты и довольное руководство компании! </a:t>
            </a:r>
            <a:endParaRPr b="1" sz="800">
              <a:solidFill>
                <a:srgbClr val="E7782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5" name="Google Shape;835;p72"/>
          <p:cNvSpPr/>
          <p:nvPr/>
        </p:nvSpPr>
        <p:spPr>
          <a:xfrm>
            <a:off x="4574114" y="656878"/>
            <a:ext cx="332552" cy="338620"/>
          </a:xfrm>
          <a:custGeom>
            <a:rect b="b" l="l" r="r" t="t"/>
            <a:pathLst>
              <a:path extrusionOk="0" h="744219" w="730884">
                <a:moveTo>
                  <a:pt x="179010" y="1151"/>
                </a:moveTo>
                <a:lnTo>
                  <a:pt x="173617" y="5727"/>
                </a:lnTo>
                <a:lnTo>
                  <a:pt x="170036" y="47663"/>
                </a:lnTo>
                <a:lnTo>
                  <a:pt x="4324" y="68490"/>
                </a:lnTo>
                <a:lnTo>
                  <a:pt x="0" y="74060"/>
                </a:lnTo>
                <a:lnTo>
                  <a:pt x="82678" y="731705"/>
                </a:lnTo>
                <a:lnTo>
                  <a:pt x="82039" y="734543"/>
                </a:lnTo>
                <a:lnTo>
                  <a:pt x="84950" y="741411"/>
                </a:lnTo>
                <a:lnTo>
                  <a:pt x="88992" y="744092"/>
                </a:lnTo>
                <a:lnTo>
                  <a:pt x="636504" y="744092"/>
                </a:lnTo>
                <a:lnTo>
                  <a:pt x="641404" y="739192"/>
                </a:lnTo>
                <a:lnTo>
                  <a:pt x="641404" y="722197"/>
                </a:lnTo>
                <a:lnTo>
                  <a:pt x="104290" y="722197"/>
                </a:lnTo>
                <a:lnTo>
                  <a:pt x="104290" y="553909"/>
                </a:lnTo>
                <a:lnTo>
                  <a:pt x="82395" y="553909"/>
                </a:lnTo>
                <a:lnTo>
                  <a:pt x="23831" y="88102"/>
                </a:lnTo>
                <a:lnTo>
                  <a:pt x="82395" y="80740"/>
                </a:lnTo>
                <a:lnTo>
                  <a:pt x="641404" y="80740"/>
                </a:lnTo>
                <a:lnTo>
                  <a:pt x="641404" y="73222"/>
                </a:lnTo>
                <a:lnTo>
                  <a:pt x="636504" y="68322"/>
                </a:lnTo>
                <a:lnTo>
                  <a:pt x="181177" y="68322"/>
                </a:lnTo>
                <a:lnTo>
                  <a:pt x="367723" y="44867"/>
                </a:lnTo>
                <a:lnTo>
                  <a:pt x="192245" y="44867"/>
                </a:lnTo>
                <a:lnTo>
                  <a:pt x="193994" y="24418"/>
                </a:lnTo>
                <a:lnTo>
                  <a:pt x="530367" y="24418"/>
                </a:lnTo>
                <a:lnTo>
                  <a:pt x="535030" y="23831"/>
                </a:lnTo>
                <a:lnTo>
                  <a:pt x="557095" y="23831"/>
                </a:lnTo>
                <a:lnTo>
                  <a:pt x="556566" y="19622"/>
                </a:lnTo>
                <a:lnTo>
                  <a:pt x="393077" y="19622"/>
                </a:lnTo>
                <a:lnTo>
                  <a:pt x="392480" y="19465"/>
                </a:lnTo>
                <a:lnTo>
                  <a:pt x="391872" y="19350"/>
                </a:lnTo>
                <a:lnTo>
                  <a:pt x="179010" y="1151"/>
                </a:lnTo>
                <a:close/>
              </a:path>
              <a:path extrusionOk="0" h="744219" w="730884">
                <a:moveTo>
                  <a:pt x="636504" y="366072"/>
                </a:moveTo>
                <a:lnTo>
                  <a:pt x="624410" y="366072"/>
                </a:lnTo>
                <a:lnTo>
                  <a:pt x="619509" y="370962"/>
                </a:lnTo>
                <a:lnTo>
                  <a:pt x="619509" y="722197"/>
                </a:lnTo>
                <a:lnTo>
                  <a:pt x="641404" y="722197"/>
                </a:lnTo>
                <a:lnTo>
                  <a:pt x="641404" y="718889"/>
                </a:lnTo>
                <a:lnTo>
                  <a:pt x="671303" y="718889"/>
                </a:lnTo>
                <a:lnTo>
                  <a:pt x="673937" y="716658"/>
                </a:lnTo>
                <a:lnTo>
                  <a:pt x="675534" y="697957"/>
                </a:lnTo>
                <a:lnTo>
                  <a:pt x="653561" y="697957"/>
                </a:lnTo>
                <a:lnTo>
                  <a:pt x="641404" y="696910"/>
                </a:lnTo>
                <a:lnTo>
                  <a:pt x="641404" y="370962"/>
                </a:lnTo>
                <a:lnTo>
                  <a:pt x="636504" y="366072"/>
                </a:lnTo>
                <a:close/>
              </a:path>
              <a:path extrusionOk="0" h="744219" w="730884">
                <a:moveTo>
                  <a:pt x="671303" y="718889"/>
                </a:moveTo>
                <a:lnTo>
                  <a:pt x="641404" y="718889"/>
                </a:lnTo>
                <a:lnTo>
                  <a:pt x="668545" y="721224"/>
                </a:lnTo>
                <a:lnTo>
                  <a:pt x="671303" y="718889"/>
                </a:lnTo>
                <a:close/>
              </a:path>
              <a:path extrusionOk="0" h="744219" w="730884">
                <a:moveTo>
                  <a:pt x="730158" y="55778"/>
                </a:moveTo>
                <a:lnTo>
                  <a:pt x="561113" y="55778"/>
                </a:lnTo>
                <a:lnTo>
                  <a:pt x="707339" y="68259"/>
                </a:lnTo>
                <a:lnTo>
                  <a:pt x="653561" y="697957"/>
                </a:lnTo>
                <a:lnTo>
                  <a:pt x="675534" y="697957"/>
                </a:lnTo>
                <a:lnTo>
                  <a:pt x="730333" y="56333"/>
                </a:lnTo>
                <a:lnTo>
                  <a:pt x="730158" y="55778"/>
                </a:lnTo>
                <a:close/>
              </a:path>
              <a:path extrusionOk="0" h="744219" w="730884">
                <a:moveTo>
                  <a:pt x="641404" y="80740"/>
                </a:moveTo>
                <a:lnTo>
                  <a:pt x="82395" y="80740"/>
                </a:lnTo>
                <a:lnTo>
                  <a:pt x="82395" y="553909"/>
                </a:lnTo>
                <a:lnTo>
                  <a:pt x="104290" y="553909"/>
                </a:lnTo>
                <a:lnTo>
                  <a:pt x="104290" y="90217"/>
                </a:lnTo>
                <a:lnTo>
                  <a:pt x="641404" y="90217"/>
                </a:lnTo>
                <a:lnTo>
                  <a:pt x="641404" y="80740"/>
                </a:lnTo>
                <a:close/>
              </a:path>
              <a:path extrusionOk="0" h="744219" w="730884">
                <a:moveTo>
                  <a:pt x="641404" y="90217"/>
                </a:moveTo>
                <a:lnTo>
                  <a:pt x="619509" y="90217"/>
                </a:lnTo>
                <a:lnTo>
                  <a:pt x="619509" y="331979"/>
                </a:lnTo>
                <a:lnTo>
                  <a:pt x="624410" y="336879"/>
                </a:lnTo>
                <a:lnTo>
                  <a:pt x="636504" y="336879"/>
                </a:lnTo>
                <a:lnTo>
                  <a:pt x="641404" y="331979"/>
                </a:lnTo>
                <a:lnTo>
                  <a:pt x="641404" y="90217"/>
                </a:lnTo>
                <a:close/>
              </a:path>
              <a:path extrusionOk="0" h="744219" w="730884">
                <a:moveTo>
                  <a:pt x="557095" y="23831"/>
                </a:moveTo>
                <a:lnTo>
                  <a:pt x="535030" y="23831"/>
                </a:lnTo>
                <a:lnTo>
                  <a:pt x="540622" y="68322"/>
                </a:lnTo>
                <a:lnTo>
                  <a:pt x="562684" y="68322"/>
                </a:lnTo>
                <a:lnTo>
                  <a:pt x="561113" y="55778"/>
                </a:lnTo>
                <a:lnTo>
                  <a:pt x="730158" y="55778"/>
                </a:lnTo>
                <a:lnTo>
                  <a:pt x="729422" y="53453"/>
                </a:lnTo>
                <a:lnTo>
                  <a:pt x="725684" y="49014"/>
                </a:lnTo>
                <a:lnTo>
                  <a:pt x="723004" y="47632"/>
                </a:lnTo>
                <a:lnTo>
                  <a:pt x="558318" y="33559"/>
                </a:lnTo>
                <a:lnTo>
                  <a:pt x="557095" y="23831"/>
                </a:lnTo>
                <a:close/>
              </a:path>
              <a:path extrusionOk="0" h="744219" w="730884">
                <a:moveTo>
                  <a:pt x="530367" y="24418"/>
                </a:moveTo>
                <a:lnTo>
                  <a:pt x="193994" y="24418"/>
                </a:lnTo>
                <a:lnTo>
                  <a:pt x="289792" y="32606"/>
                </a:lnTo>
                <a:lnTo>
                  <a:pt x="192245" y="44867"/>
                </a:lnTo>
                <a:lnTo>
                  <a:pt x="367723" y="44867"/>
                </a:lnTo>
                <a:lnTo>
                  <a:pt x="530367" y="24418"/>
                </a:lnTo>
                <a:close/>
              </a:path>
              <a:path extrusionOk="0" h="744219" w="730884">
                <a:moveTo>
                  <a:pt x="549145" y="0"/>
                </a:moveTo>
                <a:lnTo>
                  <a:pt x="393077" y="19622"/>
                </a:lnTo>
                <a:lnTo>
                  <a:pt x="556566" y="19622"/>
                </a:lnTo>
                <a:lnTo>
                  <a:pt x="554632" y="4240"/>
                </a:lnTo>
                <a:lnTo>
                  <a:pt x="54914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72"/>
          <p:cNvSpPr/>
          <p:nvPr/>
        </p:nvSpPr>
        <p:spPr>
          <a:xfrm>
            <a:off x="4744357" y="714503"/>
            <a:ext cx="95100" cy="8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72"/>
          <p:cNvSpPr/>
          <p:nvPr/>
        </p:nvSpPr>
        <p:spPr>
          <a:xfrm>
            <a:off x="4654076" y="741057"/>
            <a:ext cx="185490" cy="148219"/>
          </a:xfrm>
          <a:custGeom>
            <a:rect b="b" l="l" r="r" t="t"/>
            <a:pathLst>
              <a:path extrusionOk="0" h="325755" w="407670">
                <a:moveTo>
                  <a:pt x="168790" y="0"/>
                </a:moveTo>
                <a:lnTo>
                  <a:pt x="162738" y="0"/>
                </a:lnTo>
                <a:lnTo>
                  <a:pt x="119525" y="5823"/>
                </a:lnTo>
                <a:lnTo>
                  <a:pt x="80664" y="22250"/>
                </a:lnTo>
                <a:lnTo>
                  <a:pt x="47718" y="47718"/>
                </a:lnTo>
                <a:lnTo>
                  <a:pt x="22250" y="80664"/>
                </a:lnTo>
                <a:lnTo>
                  <a:pt x="5823" y="119525"/>
                </a:lnTo>
                <a:lnTo>
                  <a:pt x="0" y="162738"/>
                </a:lnTo>
                <a:lnTo>
                  <a:pt x="5823" y="205951"/>
                </a:lnTo>
                <a:lnTo>
                  <a:pt x="22250" y="244812"/>
                </a:lnTo>
                <a:lnTo>
                  <a:pt x="47718" y="277758"/>
                </a:lnTo>
                <a:lnTo>
                  <a:pt x="80664" y="303226"/>
                </a:lnTo>
                <a:lnTo>
                  <a:pt x="119525" y="319653"/>
                </a:lnTo>
                <a:lnTo>
                  <a:pt x="162738" y="325477"/>
                </a:lnTo>
                <a:lnTo>
                  <a:pt x="190561" y="323097"/>
                </a:lnTo>
                <a:lnTo>
                  <a:pt x="216861" y="316224"/>
                </a:lnTo>
                <a:lnTo>
                  <a:pt x="241243" y="305258"/>
                </a:lnTo>
                <a:lnTo>
                  <a:pt x="243766" y="303582"/>
                </a:lnTo>
                <a:lnTo>
                  <a:pt x="162738" y="303582"/>
                </a:lnTo>
                <a:lnTo>
                  <a:pt x="118268" y="296390"/>
                </a:lnTo>
                <a:lnTo>
                  <a:pt x="79611" y="276372"/>
                </a:lnTo>
                <a:lnTo>
                  <a:pt x="49104" y="245865"/>
                </a:lnTo>
                <a:lnTo>
                  <a:pt x="29086" y="207208"/>
                </a:lnTo>
                <a:lnTo>
                  <a:pt x="21894" y="162738"/>
                </a:lnTo>
                <a:lnTo>
                  <a:pt x="28437" y="120260"/>
                </a:lnTo>
                <a:lnTo>
                  <a:pt x="46718" y="82959"/>
                </a:lnTo>
                <a:lnTo>
                  <a:pt x="74719" y="52854"/>
                </a:lnTo>
                <a:lnTo>
                  <a:pt x="110418" y="31966"/>
                </a:lnTo>
                <a:lnTo>
                  <a:pt x="151796" y="22313"/>
                </a:lnTo>
                <a:lnTo>
                  <a:pt x="173680" y="22313"/>
                </a:lnTo>
                <a:lnTo>
                  <a:pt x="173680" y="4900"/>
                </a:lnTo>
                <a:lnTo>
                  <a:pt x="168790" y="0"/>
                </a:lnTo>
                <a:close/>
              </a:path>
              <a:path extrusionOk="0" h="325755" w="407670">
                <a:moveTo>
                  <a:pt x="289133" y="290598"/>
                </a:moveTo>
                <a:lnTo>
                  <a:pt x="263311" y="290598"/>
                </a:lnTo>
                <a:lnTo>
                  <a:pt x="283897" y="323529"/>
                </a:lnTo>
                <a:lnTo>
                  <a:pt x="287404" y="325477"/>
                </a:lnTo>
                <a:lnTo>
                  <a:pt x="402312" y="325477"/>
                </a:lnTo>
                <a:lnTo>
                  <a:pt x="407212" y="320576"/>
                </a:lnTo>
                <a:lnTo>
                  <a:pt x="407212" y="308482"/>
                </a:lnTo>
                <a:lnTo>
                  <a:pt x="402312" y="303582"/>
                </a:lnTo>
                <a:lnTo>
                  <a:pt x="297247" y="303582"/>
                </a:lnTo>
                <a:lnTo>
                  <a:pt x="289133" y="290598"/>
                </a:lnTo>
                <a:close/>
              </a:path>
              <a:path extrusionOk="0" h="325755" w="407670">
                <a:moveTo>
                  <a:pt x="232118" y="208632"/>
                </a:moveTo>
                <a:lnTo>
                  <a:pt x="221867" y="215040"/>
                </a:lnTo>
                <a:lnTo>
                  <a:pt x="220317" y="221783"/>
                </a:lnTo>
                <a:lnTo>
                  <a:pt x="223511" y="226925"/>
                </a:lnTo>
                <a:lnTo>
                  <a:pt x="251636" y="271907"/>
                </a:lnTo>
                <a:lnTo>
                  <a:pt x="232241" y="285205"/>
                </a:lnTo>
                <a:lnTo>
                  <a:pt x="210713" y="295166"/>
                </a:lnTo>
                <a:lnTo>
                  <a:pt x="187421" y="301416"/>
                </a:lnTo>
                <a:lnTo>
                  <a:pt x="162738" y="303582"/>
                </a:lnTo>
                <a:lnTo>
                  <a:pt x="243766" y="303582"/>
                </a:lnTo>
                <a:lnTo>
                  <a:pt x="263311" y="290598"/>
                </a:lnTo>
                <a:lnTo>
                  <a:pt x="289133" y="290598"/>
                </a:lnTo>
                <a:lnTo>
                  <a:pt x="279802" y="275666"/>
                </a:lnTo>
                <a:lnTo>
                  <a:pt x="295164" y="256452"/>
                </a:lnTo>
                <a:lnTo>
                  <a:pt x="267792" y="256452"/>
                </a:lnTo>
                <a:lnTo>
                  <a:pt x="238872" y="210182"/>
                </a:lnTo>
                <a:lnTo>
                  <a:pt x="232118" y="208632"/>
                </a:lnTo>
                <a:close/>
              </a:path>
              <a:path extrusionOk="0" h="325755" w="407670">
                <a:moveTo>
                  <a:pt x="173680" y="22313"/>
                </a:moveTo>
                <a:lnTo>
                  <a:pt x="151796" y="22313"/>
                </a:lnTo>
                <a:lnTo>
                  <a:pt x="151796" y="168780"/>
                </a:lnTo>
                <a:lnTo>
                  <a:pt x="156696" y="173691"/>
                </a:lnTo>
                <a:lnTo>
                  <a:pt x="303163" y="173691"/>
                </a:lnTo>
                <a:lnTo>
                  <a:pt x="299415" y="196826"/>
                </a:lnTo>
                <a:lnTo>
                  <a:pt x="292051" y="218550"/>
                </a:lnTo>
                <a:lnTo>
                  <a:pt x="281400" y="238535"/>
                </a:lnTo>
                <a:lnTo>
                  <a:pt x="267792" y="256452"/>
                </a:lnTo>
                <a:lnTo>
                  <a:pt x="295164" y="256452"/>
                </a:lnTo>
                <a:lnTo>
                  <a:pt x="298862" y="251827"/>
                </a:lnTo>
                <a:lnTo>
                  <a:pt x="313237" y="224648"/>
                </a:lnTo>
                <a:lnTo>
                  <a:pt x="322314" y="194747"/>
                </a:lnTo>
                <a:lnTo>
                  <a:pt x="325477" y="162738"/>
                </a:lnTo>
                <a:lnTo>
                  <a:pt x="325477" y="156696"/>
                </a:lnTo>
                <a:lnTo>
                  <a:pt x="320576" y="151785"/>
                </a:lnTo>
                <a:lnTo>
                  <a:pt x="173680" y="151785"/>
                </a:lnTo>
                <a:lnTo>
                  <a:pt x="173680" y="2231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72"/>
          <p:cNvSpPr/>
          <p:nvPr/>
        </p:nvSpPr>
        <p:spPr>
          <a:xfrm>
            <a:off x="4638142" y="905680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305" y="16983"/>
                </a:lnTo>
                <a:lnTo>
                  <a:pt x="115305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72"/>
          <p:cNvSpPr/>
          <p:nvPr/>
        </p:nvSpPr>
        <p:spPr>
          <a:xfrm>
            <a:off x="4701874" y="905681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294" y="16983"/>
                </a:lnTo>
                <a:lnTo>
                  <a:pt x="115294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72"/>
          <p:cNvSpPr/>
          <p:nvPr/>
        </p:nvSpPr>
        <p:spPr>
          <a:xfrm>
            <a:off x="4638142" y="932230"/>
            <a:ext cx="79165" cy="10112"/>
          </a:xfrm>
          <a:custGeom>
            <a:rect b="b" l="l" r="r" t="t"/>
            <a:pathLst>
              <a:path extrusionOk="0" h="22225" w="173990">
                <a:moveTo>
                  <a:pt x="168790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168790" y="21894"/>
                </a:lnTo>
                <a:lnTo>
                  <a:pt x="173691" y="16994"/>
                </a:lnTo>
                <a:lnTo>
                  <a:pt x="173691" y="4900"/>
                </a:lnTo>
                <a:lnTo>
                  <a:pt x="16879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72"/>
          <p:cNvSpPr/>
          <p:nvPr/>
        </p:nvSpPr>
        <p:spPr>
          <a:xfrm>
            <a:off x="4728425" y="932231"/>
            <a:ext cx="26003" cy="10112"/>
          </a:xfrm>
          <a:custGeom>
            <a:rect b="b" l="l" r="r" t="t"/>
            <a:pathLst>
              <a:path extrusionOk="0" h="22225" w="57150">
                <a:moveTo>
                  <a:pt x="52029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52029" y="21894"/>
                </a:lnTo>
                <a:lnTo>
                  <a:pt x="56919" y="16994"/>
                </a:lnTo>
                <a:lnTo>
                  <a:pt x="56919" y="4900"/>
                </a:lnTo>
                <a:lnTo>
                  <a:pt x="5202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72"/>
          <p:cNvSpPr/>
          <p:nvPr/>
        </p:nvSpPr>
        <p:spPr>
          <a:xfrm>
            <a:off x="4638144" y="958781"/>
            <a:ext cx="31493" cy="10112"/>
          </a:xfrm>
          <a:custGeom>
            <a:rect b="b" l="l" r="r" t="t"/>
            <a:pathLst>
              <a:path extrusionOk="0" h="22225" w="69215">
                <a:moveTo>
                  <a:pt x="63694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63694" y="21905"/>
                </a:lnTo>
                <a:lnTo>
                  <a:pt x="68594" y="16994"/>
                </a:lnTo>
                <a:lnTo>
                  <a:pt x="68594" y="4910"/>
                </a:lnTo>
                <a:lnTo>
                  <a:pt x="6369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72"/>
          <p:cNvSpPr/>
          <p:nvPr/>
        </p:nvSpPr>
        <p:spPr>
          <a:xfrm>
            <a:off x="4680629" y="958781"/>
            <a:ext cx="73964" cy="10112"/>
          </a:xfrm>
          <a:custGeom>
            <a:rect b="b" l="l" r="r" t="t"/>
            <a:pathLst>
              <a:path extrusionOk="0" h="22225" w="162559">
                <a:moveTo>
                  <a:pt x="157115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157115" y="21905"/>
                </a:lnTo>
                <a:lnTo>
                  <a:pt x="162005" y="16994"/>
                </a:lnTo>
                <a:lnTo>
                  <a:pt x="162005" y="4910"/>
                </a:lnTo>
                <a:lnTo>
                  <a:pt x="15711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72"/>
          <p:cNvSpPr/>
          <p:nvPr/>
        </p:nvSpPr>
        <p:spPr>
          <a:xfrm>
            <a:off x="5597842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72"/>
          <p:cNvSpPr/>
          <p:nvPr/>
        </p:nvSpPr>
        <p:spPr>
          <a:xfrm>
            <a:off x="5619431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72"/>
          <p:cNvSpPr/>
          <p:nvPr/>
        </p:nvSpPr>
        <p:spPr>
          <a:xfrm>
            <a:off x="5641024" y="779407"/>
            <a:ext cx="91878" cy="0"/>
          </a:xfrm>
          <a:custGeom>
            <a:rect b="b" l="l" r="r" t="t"/>
            <a:pathLst>
              <a:path extrusionOk="0" h="120000" w="201929">
                <a:moveTo>
                  <a:pt x="0" y="0"/>
                </a:moveTo>
                <a:lnTo>
                  <a:pt x="201742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72"/>
          <p:cNvSpPr/>
          <p:nvPr/>
        </p:nvSpPr>
        <p:spPr>
          <a:xfrm>
            <a:off x="5775959" y="703845"/>
            <a:ext cx="97200" cy="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72"/>
          <p:cNvSpPr/>
          <p:nvPr/>
        </p:nvSpPr>
        <p:spPr>
          <a:xfrm>
            <a:off x="5689601" y="881950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72"/>
          <p:cNvSpPr/>
          <p:nvPr/>
        </p:nvSpPr>
        <p:spPr>
          <a:xfrm>
            <a:off x="5689601" y="860364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72"/>
          <p:cNvSpPr/>
          <p:nvPr/>
        </p:nvSpPr>
        <p:spPr>
          <a:xfrm>
            <a:off x="5689601" y="838777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72"/>
          <p:cNvSpPr/>
          <p:nvPr/>
        </p:nvSpPr>
        <p:spPr>
          <a:xfrm>
            <a:off x="5581124" y="671467"/>
            <a:ext cx="324752" cy="324173"/>
          </a:xfrm>
          <a:custGeom>
            <a:rect b="b" l="l" r="r" t="t"/>
            <a:pathLst>
              <a:path extrusionOk="0" h="712469" w="713740">
                <a:moveTo>
                  <a:pt x="535177" y="0"/>
                </a:moveTo>
                <a:lnTo>
                  <a:pt x="487123" y="6700"/>
                </a:lnTo>
                <a:lnTo>
                  <a:pt x="443320" y="25778"/>
                </a:lnTo>
                <a:lnTo>
                  <a:pt x="406143" y="55699"/>
                </a:lnTo>
                <a:lnTo>
                  <a:pt x="377967" y="94929"/>
                </a:lnTo>
                <a:lnTo>
                  <a:pt x="6460" y="94929"/>
                </a:lnTo>
                <a:lnTo>
                  <a:pt x="1162" y="100248"/>
                </a:lnTo>
                <a:lnTo>
                  <a:pt x="1162" y="564296"/>
                </a:lnTo>
                <a:lnTo>
                  <a:pt x="6460" y="569616"/>
                </a:lnTo>
                <a:lnTo>
                  <a:pt x="43715" y="569616"/>
                </a:lnTo>
                <a:lnTo>
                  <a:pt x="0" y="613332"/>
                </a:lnTo>
                <a:lnTo>
                  <a:pt x="0" y="620839"/>
                </a:lnTo>
                <a:lnTo>
                  <a:pt x="90018" y="710857"/>
                </a:lnTo>
                <a:lnTo>
                  <a:pt x="93054" y="712020"/>
                </a:lnTo>
                <a:lnTo>
                  <a:pt x="99127" y="712020"/>
                </a:lnTo>
                <a:lnTo>
                  <a:pt x="102164" y="710857"/>
                </a:lnTo>
                <a:lnTo>
                  <a:pt x="129660" y="683361"/>
                </a:lnTo>
                <a:lnTo>
                  <a:pt x="96091" y="683361"/>
                </a:lnTo>
                <a:lnTo>
                  <a:pt x="29800" y="617080"/>
                </a:lnTo>
                <a:lnTo>
                  <a:pt x="97253" y="549637"/>
                </a:lnTo>
                <a:lnTo>
                  <a:pt x="97253" y="545878"/>
                </a:lnTo>
                <a:lnTo>
                  <a:pt x="24889" y="545878"/>
                </a:lnTo>
                <a:lnTo>
                  <a:pt x="24889" y="284860"/>
                </a:lnTo>
                <a:lnTo>
                  <a:pt x="398302" y="284860"/>
                </a:lnTo>
                <a:lnTo>
                  <a:pt x="404595" y="262850"/>
                </a:lnTo>
                <a:lnTo>
                  <a:pt x="404571" y="262672"/>
                </a:lnTo>
                <a:lnTo>
                  <a:pt x="378690" y="262672"/>
                </a:lnTo>
                <a:lnTo>
                  <a:pt x="24889" y="261122"/>
                </a:lnTo>
                <a:lnTo>
                  <a:pt x="24889" y="213606"/>
                </a:lnTo>
                <a:lnTo>
                  <a:pt x="385120" y="213606"/>
                </a:lnTo>
                <a:lnTo>
                  <a:pt x="384466" y="211090"/>
                </a:lnTo>
                <a:lnTo>
                  <a:pt x="382438" y="200035"/>
                </a:lnTo>
                <a:lnTo>
                  <a:pt x="381422" y="192674"/>
                </a:lnTo>
                <a:lnTo>
                  <a:pt x="381223" y="189868"/>
                </a:lnTo>
                <a:lnTo>
                  <a:pt x="24889" y="189868"/>
                </a:lnTo>
                <a:lnTo>
                  <a:pt x="24889" y="166131"/>
                </a:lnTo>
                <a:lnTo>
                  <a:pt x="226631" y="166131"/>
                </a:lnTo>
                <a:lnTo>
                  <a:pt x="210150" y="144152"/>
                </a:lnTo>
                <a:lnTo>
                  <a:pt x="206632" y="142393"/>
                </a:lnTo>
                <a:lnTo>
                  <a:pt x="24889" y="142393"/>
                </a:lnTo>
                <a:lnTo>
                  <a:pt x="24889" y="118666"/>
                </a:lnTo>
                <a:lnTo>
                  <a:pt x="392796" y="118666"/>
                </a:lnTo>
                <a:lnTo>
                  <a:pt x="394103" y="115588"/>
                </a:lnTo>
                <a:lnTo>
                  <a:pt x="395904" y="111870"/>
                </a:lnTo>
                <a:lnTo>
                  <a:pt x="420027" y="75512"/>
                </a:lnTo>
                <a:lnTo>
                  <a:pt x="452826" y="47722"/>
                </a:lnTo>
                <a:lnTo>
                  <a:pt x="491982" y="29970"/>
                </a:lnTo>
                <a:lnTo>
                  <a:pt x="535177" y="23727"/>
                </a:lnTo>
                <a:lnTo>
                  <a:pt x="623506" y="23727"/>
                </a:lnTo>
                <a:lnTo>
                  <a:pt x="582444" y="6369"/>
                </a:lnTo>
                <a:lnTo>
                  <a:pt x="535177" y="0"/>
                </a:lnTo>
                <a:close/>
              </a:path>
              <a:path extrusionOk="0" h="712469" w="713740">
                <a:moveTo>
                  <a:pt x="475838" y="569616"/>
                </a:moveTo>
                <a:lnTo>
                  <a:pt x="452101" y="569616"/>
                </a:lnTo>
                <a:lnTo>
                  <a:pt x="452101" y="706700"/>
                </a:lnTo>
                <a:lnTo>
                  <a:pt x="457410" y="712020"/>
                </a:lnTo>
                <a:lnTo>
                  <a:pt x="707873" y="712020"/>
                </a:lnTo>
                <a:lnTo>
                  <a:pt x="713182" y="706700"/>
                </a:lnTo>
                <a:lnTo>
                  <a:pt x="713182" y="688282"/>
                </a:lnTo>
                <a:lnTo>
                  <a:pt x="475838" y="688282"/>
                </a:lnTo>
                <a:lnTo>
                  <a:pt x="475838" y="569616"/>
                </a:lnTo>
                <a:close/>
              </a:path>
              <a:path extrusionOk="0" h="712469" w="713740">
                <a:moveTo>
                  <a:pt x="713182" y="403474"/>
                </a:moveTo>
                <a:lnTo>
                  <a:pt x="689444" y="403474"/>
                </a:lnTo>
                <a:lnTo>
                  <a:pt x="689444" y="688282"/>
                </a:lnTo>
                <a:lnTo>
                  <a:pt x="713182" y="688282"/>
                </a:lnTo>
                <a:lnTo>
                  <a:pt x="713182" y="403474"/>
                </a:lnTo>
                <a:close/>
              </a:path>
              <a:path extrusionOk="0" h="712469" w="713740">
                <a:moveTo>
                  <a:pt x="171052" y="615918"/>
                </a:moveTo>
                <a:lnTo>
                  <a:pt x="163544" y="615918"/>
                </a:lnTo>
                <a:lnTo>
                  <a:pt x="96091" y="683361"/>
                </a:lnTo>
                <a:lnTo>
                  <a:pt x="129660" y="683361"/>
                </a:lnTo>
                <a:lnTo>
                  <a:pt x="167293" y="645729"/>
                </a:lnTo>
                <a:lnTo>
                  <a:pt x="214768" y="645729"/>
                </a:lnTo>
                <a:lnTo>
                  <a:pt x="214768" y="635896"/>
                </a:lnTo>
                <a:lnTo>
                  <a:pt x="191030" y="635896"/>
                </a:lnTo>
                <a:lnTo>
                  <a:pt x="171052" y="615918"/>
                </a:lnTo>
                <a:close/>
              </a:path>
              <a:path extrusionOk="0" h="712469" w="713740">
                <a:moveTo>
                  <a:pt x="214768" y="645729"/>
                </a:moveTo>
                <a:lnTo>
                  <a:pt x="167293" y="645729"/>
                </a:lnTo>
                <a:lnTo>
                  <a:pt x="197899" y="676345"/>
                </a:lnTo>
                <a:lnTo>
                  <a:pt x="202999" y="677351"/>
                </a:lnTo>
                <a:lnTo>
                  <a:pt x="211878" y="673665"/>
                </a:lnTo>
                <a:lnTo>
                  <a:pt x="214768" y="669340"/>
                </a:lnTo>
                <a:lnTo>
                  <a:pt x="214768" y="645729"/>
                </a:lnTo>
                <a:close/>
              </a:path>
              <a:path extrusionOk="0" h="712469" w="713740">
                <a:moveTo>
                  <a:pt x="214768" y="522141"/>
                </a:moveTo>
                <a:lnTo>
                  <a:pt x="191030" y="522141"/>
                </a:lnTo>
                <a:lnTo>
                  <a:pt x="191030" y="635896"/>
                </a:lnTo>
                <a:lnTo>
                  <a:pt x="214768" y="635896"/>
                </a:lnTo>
                <a:lnTo>
                  <a:pt x="214768" y="569616"/>
                </a:lnTo>
                <a:lnTo>
                  <a:pt x="540088" y="569616"/>
                </a:lnTo>
                <a:lnTo>
                  <a:pt x="517607" y="547135"/>
                </a:lnTo>
                <a:lnTo>
                  <a:pt x="514591" y="545878"/>
                </a:lnTo>
                <a:lnTo>
                  <a:pt x="214768" y="545878"/>
                </a:lnTo>
                <a:lnTo>
                  <a:pt x="214768" y="522141"/>
                </a:lnTo>
                <a:close/>
              </a:path>
              <a:path extrusionOk="0" h="712469" w="713740">
                <a:moveTo>
                  <a:pt x="540088" y="569616"/>
                </a:moveTo>
                <a:lnTo>
                  <a:pt x="506529" y="569616"/>
                </a:lnTo>
                <a:lnTo>
                  <a:pt x="552789" y="615876"/>
                </a:lnTo>
                <a:lnTo>
                  <a:pt x="555826" y="617080"/>
                </a:lnTo>
                <a:lnTo>
                  <a:pt x="560433" y="617080"/>
                </a:lnTo>
                <a:lnTo>
                  <a:pt x="561982" y="616787"/>
                </a:lnTo>
                <a:lnTo>
                  <a:pt x="567888" y="614337"/>
                </a:lnTo>
                <a:lnTo>
                  <a:pt x="570778" y="610002"/>
                </a:lnTo>
                <a:lnTo>
                  <a:pt x="570778" y="576568"/>
                </a:lnTo>
                <a:lnTo>
                  <a:pt x="547040" y="576568"/>
                </a:lnTo>
                <a:lnTo>
                  <a:pt x="540088" y="569616"/>
                </a:lnTo>
                <a:close/>
              </a:path>
              <a:path extrusionOk="0" h="712469" w="713740">
                <a:moveTo>
                  <a:pt x="570778" y="355612"/>
                </a:moveTo>
                <a:lnTo>
                  <a:pt x="547040" y="355612"/>
                </a:lnTo>
                <a:lnTo>
                  <a:pt x="547040" y="576568"/>
                </a:lnTo>
                <a:lnTo>
                  <a:pt x="570778" y="576568"/>
                </a:lnTo>
                <a:lnTo>
                  <a:pt x="570778" y="403474"/>
                </a:lnTo>
                <a:lnTo>
                  <a:pt x="713182" y="403474"/>
                </a:lnTo>
                <a:lnTo>
                  <a:pt x="713182" y="385056"/>
                </a:lnTo>
                <a:lnTo>
                  <a:pt x="707873" y="379737"/>
                </a:lnTo>
                <a:lnTo>
                  <a:pt x="570778" y="379737"/>
                </a:lnTo>
                <a:lnTo>
                  <a:pt x="570778" y="355612"/>
                </a:lnTo>
                <a:close/>
              </a:path>
              <a:path extrusionOk="0" h="712469" w="713740">
                <a:moveTo>
                  <a:pt x="404636" y="353099"/>
                </a:moveTo>
                <a:lnTo>
                  <a:pt x="380899" y="353099"/>
                </a:lnTo>
                <a:lnTo>
                  <a:pt x="380899" y="498403"/>
                </a:lnTo>
                <a:lnTo>
                  <a:pt x="43831" y="498403"/>
                </a:lnTo>
                <a:lnTo>
                  <a:pt x="39496" y="501304"/>
                </a:lnTo>
                <a:lnTo>
                  <a:pt x="35820" y="510172"/>
                </a:lnTo>
                <a:lnTo>
                  <a:pt x="36836" y="515272"/>
                </a:lnTo>
                <a:lnTo>
                  <a:pt x="67442" y="545878"/>
                </a:lnTo>
                <a:lnTo>
                  <a:pt x="97253" y="545878"/>
                </a:lnTo>
                <a:lnTo>
                  <a:pt x="97253" y="542119"/>
                </a:lnTo>
                <a:lnTo>
                  <a:pt x="77275" y="522141"/>
                </a:lnTo>
                <a:lnTo>
                  <a:pt x="399328" y="522141"/>
                </a:lnTo>
                <a:lnTo>
                  <a:pt x="404636" y="516832"/>
                </a:lnTo>
                <a:lnTo>
                  <a:pt x="404636" y="353099"/>
                </a:lnTo>
                <a:close/>
              </a:path>
              <a:path extrusionOk="0" h="712469" w="713740">
                <a:moveTo>
                  <a:pt x="398302" y="284860"/>
                </a:moveTo>
                <a:lnTo>
                  <a:pt x="24889" y="284860"/>
                </a:lnTo>
                <a:lnTo>
                  <a:pt x="373192" y="286378"/>
                </a:lnTo>
                <a:lnTo>
                  <a:pt x="366868" y="308535"/>
                </a:lnTo>
                <a:lnTo>
                  <a:pt x="196339" y="308535"/>
                </a:lnTo>
                <a:lnTo>
                  <a:pt x="191030" y="313854"/>
                </a:lnTo>
                <a:lnTo>
                  <a:pt x="191030" y="498403"/>
                </a:lnTo>
                <a:lnTo>
                  <a:pt x="214768" y="498403"/>
                </a:lnTo>
                <a:lnTo>
                  <a:pt x="214768" y="332272"/>
                </a:lnTo>
                <a:lnTo>
                  <a:pt x="622068" y="332272"/>
                </a:lnTo>
                <a:lnTo>
                  <a:pt x="530597" y="332188"/>
                </a:lnTo>
                <a:lnTo>
                  <a:pt x="504620" y="329239"/>
                </a:lnTo>
                <a:lnTo>
                  <a:pt x="496498" y="326880"/>
                </a:lnTo>
                <a:lnTo>
                  <a:pt x="386291" y="326880"/>
                </a:lnTo>
                <a:lnTo>
                  <a:pt x="387223" y="323655"/>
                </a:lnTo>
                <a:lnTo>
                  <a:pt x="398302" y="284860"/>
                </a:lnTo>
                <a:close/>
              </a:path>
              <a:path extrusionOk="0" h="712469" w="713740">
                <a:moveTo>
                  <a:pt x="622068" y="332272"/>
                </a:moveTo>
                <a:lnTo>
                  <a:pt x="360072" y="332272"/>
                </a:lnTo>
                <a:lnTo>
                  <a:pt x="356439" y="345026"/>
                </a:lnTo>
                <a:lnTo>
                  <a:pt x="368774" y="355957"/>
                </a:lnTo>
                <a:lnTo>
                  <a:pt x="368941" y="356010"/>
                </a:lnTo>
                <a:lnTo>
                  <a:pt x="370253" y="355978"/>
                </a:lnTo>
                <a:lnTo>
                  <a:pt x="371245" y="355842"/>
                </a:lnTo>
                <a:lnTo>
                  <a:pt x="372292" y="355559"/>
                </a:lnTo>
                <a:lnTo>
                  <a:pt x="380899" y="353099"/>
                </a:lnTo>
                <a:lnTo>
                  <a:pt x="404636" y="353099"/>
                </a:lnTo>
                <a:lnTo>
                  <a:pt x="404636" y="346314"/>
                </a:lnTo>
                <a:lnTo>
                  <a:pt x="448865" y="333675"/>
                </a:lnTo>
                <a:lnTo>
                  <a:pt x="620087" y="333675"/>
                </a:lnTo>
                <a:lnTo>
                  <a:pt x="622068" y="332272"/>
                </a:lnTo>
                <a:close/>
              </a:path>
              <a:path extrusionOk="0" h="712469" w="713740">
                <a:moveTo>
                  <a:pt x="620087" y="333675"/>
                </a:moveTo>
                <a:lnTo>
                  <a:pt x="448865" y="333675"/>
                </a:lnTo>
                <a:lnTo>
                  <a:pt x="452813" y="335874"/>
                </a:lnTo>
                <a:lnTo>
                  <a:pt x="456844" y="337895"/>
                </a:lnTo>
                <a:lnTo>
                  <a:pt x="462341" y="340429"/>
                </a:lnTo>
                <a:lnTo>
                  <a:pt x="463797" y="340984"/>
                </a:lnTo>
                <a:lnTo>
                  <a:pt x="470645" y="343905"/>
                </a:lnTo>
                <a:lnTo>
                  <a:pt x="475116" y="345570"/>
                </a:lnTo>
                <a:lnTo>
                  <a:pt x="476854" y="346125"/>
                </a:lnTo>
                <a:lnTo>
                  <a:pt x="483681" y="348387"/>
                </a:lnTo>
                <a:lnTo>
                  <a:pt x="521565" y="355444"/>
                </a:lnTo>
                <a:lnTo>
                  <a:pt x="528989" y="355790"/>
                </a:lnTo>
                <a:lnTo>
                  <a:pt x="530716" y="355905"/>
                </a:lnTo>
                <a:lnTo>
                  <a:pt x="535837" y="355978"/>
                </a:lnTo>
                <a:lnTo>
                  <a:pt x="539229" y="355884"/>
                </a:lnTo>
                <a:lnTo>
                  <a:pt x="543857" y="355685"/>
                </a:lnTo>
                <a:lnTo>
                  <a:pt x="545400" y="355685"/>
                </a:lnTo>
                <a:lnTo>
                  <a:pt x="546548" y="355612"/>
                </a:lnTo>
                <a:lnTo>
                  <a:pt x="570778" y="355612"/>
                </a:lnTo>
                <a:lnTo>
                  <a:pt x="570778" y="352271"/>
                </a:lnTo>
                <a:lnTo>
                  <a:pt x="617011" y="335854"/>
                </a:lnTo>
                <a:lnTo>
                  <a:pt x="620087" y="333675"/>
                </a:lnTo>
                <a:close/>
              </a:path>
              <a:path extrusionOk="0" h="712469" w="713740">
                <a:moveTo>
                  <a:pt x="545400" y="355685"/>
                </a:moveTo>
                <a:lnTo>
                  <a:pt x="543857" y="355685"/>
                </a:lnTo>
                <a:lnTo>
                  <a:pt x="545072" y="355706"/>
                </a:lnTo>
                <a:lnTo>
                  <a:pt x="545400" y="355685"/>
                </a:lnTo>
                <a:close/>
              </a:path>
              <a:path extrusionOk="0" h="712469" w="713740">
                <a:moveTo>
                  <a:pt x="623506" y="23727"/>
                </a:moveTo>
                <a:lnTo>
                  <a:pt x="535177" y="23727"/>
                </a:lnTo>
                <a:lnTo>
                  <a:pt x="583882" y="31605"/>
                </a:lnTo>
                <a:lnTo>
                  <a:pt x="626223" y="53534"/>
                </a:lnTo>
                <a:lnTo>
                  <a:pt x="659638" y="86950"/>
                </a:lnTo>
                <a:lnTo>
                  <a:pt x="681566" y="129294"/>
                </a:lnTo>
                <a:lnTo>
                  <a:pt x="689444" y="178005"/>
                </a:lnTo>
                <a:lnTo>
                  <a:pt x="682930" y="222149"/>
                </a:lnTo>
                <a:lnTo>
                  <a:pt x="664614" y="261616"/>
                </a:lnTo>
                <a:lnTo>
                  <a:pt x="636337" y="294283"/>
                </a:lnTo>
                <a:lnTo>
                  <a:pt x="599942" y="318026"/>
                </a:lnTo>
                <a:lnTo>
                  <a:pt x="557270" y="330722"/>
                </a:lnTo>
                <a:lnTo>
                  <a:pt x="530597" y="332188"/>
                </a:lnTo>
                <a:lnTo>
                  <a:pt x="622187" y="332188"/>
                </a:lnTo>
                <a:lnTo>
                  <a:pt x="656255" y="308064"/>
                </a:lnTo>
                <a:lnTo>
                  <a:pt x="686623" y="271057"/>
                </a:lnTo>
                <a:lnTo>
                  <a:pt x="706228" y="226986"/>
                </a:lnTo>
                <a:lnTo>
                  <a:pt x="713182" y="178005"/>
                </a:lnTo>
                <a:lnTo>
                  <a:pt x="706813" y="130738"/>
                </a:lnTo>
                <a:lnTo>
                  <a:pt x="688845" y="88231"/>
                </a:lnTo>
                <a:lnTo>
                  <a:pt x="660987" y="52194"/>
                </a:lnTo>
                <a:lnTo>
                  <a:pt x="624950" y="24337"/>
                </a:lnTo>
                <a:lnTo>
                  <a:pt x="623506" y="23727"/>
                </a:lnTo>
                <a:close/>
              </a:path>
              <a:path extrusionOk="0" h="712469" w="713740">
                <a:moveTo>
                  <a:pt x="450792" y="309006"/>
                </a:moveTo>
                <a:lnTo>
                  <a:pt x="449358" y="309006"/>
                </a:lnTo>
                <a:lnTo>
                  <a:pt x="448258" y="309163"/>
                </a:lnTo>
                <a:lnTo>
                  <a:pt x="386291" y="326880"/>
                </a:lnTo>
                <a:lnTo>
                  <a:pt x="496498" y="326880"/>
                </a:lnTo>
                <a:lnTo>
                  <a:pt x="479786" y="322025"/>
                </a:lnTo>
                <a:lnTo>
                  <a:pt x="456541" y="310692"/>
                </a:lnTo>
                <a:lnTo>
                  <a:pt x="455284" y="309948"/>
                </a:lnTo>
                <a:lnTo>
                  <a:pt x="453912" y="309540"/>
                </a:lnTo>
                <a:lnTo>
                  <a:pt x="452153" y="309226"/>
                </a:lnTo>
                <a:lnTo>
                  <a:pt x="451127" y="309121"/>
                </a:lnTo>
                <a:lnTo>
                  <a:pt x="450792" y="309006"/>
                </a:lnTo>
                <a:close/>
              </a:path>
              <a:path extrusionOk="0" h="712469" w="713740">
                <a:moveTo>
                  <a:pt x="385120" y="213606"/>
                </a:moveTo>
                <a:lnTo>
                  <a:pt x="360722" y="213606"/>
                </a:lnTo>
                <a:lnTo>
                  <a:pt x="360962" y="214736"/>
                </a:lnTo>
                <a:lnTo>
                  <a:pt x="361297" y="215857"/>
                </a:lnTo>
                <a:lnTo>
                  <a:pt x="361957" y="218757"/>
                </a:lnTo>
                <a:lnTo>
                  <a:pt x="371611" y="247919"/>
                </a:lnTo>
                <a:lnTo>
                  <a:pt x="372166" y="249395"/>
                </a:lnTo>
                <a:lnTo>
                  <a:pt x="374616" y="254840"/>
                </a:lnTo>
                <a:lnTo>
                  <a:pt x="376585" y="258777"/>
                </a:lnTo>
                <a:lnTo>
                  <a:pt x="378690" y="262672"/>
                </a:lnTo>
                <a:lnTo>
                  <a:pt x="404571" y="262672"/>
                </a:lnTo>
                <a:lnTo>
                  <a:pt x="404155" y="259489"/>
                </a:lnTo>
                <a:lnTo>
                  <a:pt x="399914" y="252306"/>
                </a:lnTo>
                <a:lnTo>
                  <a:pt x="397548" y="247845"/>
                </a:lnTo>
                <a:lnTo>
                  <a:pt x="395328" y="243102"/>
                </a:lnTo>
                <a:lnTo>
                  <a:pt x="390855" y="232468"/>
                </a:lnTo>
                <a:lnTo>
                  <a:pt x="387276" y="221906"/>
                </a:lnTo>
                <a:lnTo>
                  <a:pt x="385120" y="213606"/>
                </a:lnTo>
                <a:close/>
              </a:path>
              <a:path extrusionOk="0" h="712469" w="713740">
                <a:moveTo>
                  <a:pt x="226631" y="166131"/>
                </a:moveTo>
                <a:lnTo>
                  <a:pt x="196967" y="166131"/>
                </a:lnTo>
                <a:lnTo>
                  <a:pt x="214768" y="189868"/>
                </a:lnTo>
                <a:lnTo>
                  <a:pt x="244432" y="189868"/>
                </a:lnTo>
                <a:lnTo>
                  <a:pt x="226631" y="166131"/>
                </a:lnTo>
                <a:close/>
              </a:path>
              <a:path extrusionOk="0" h="712469" w="713740">
                <a:moveTo>
                  <a:pt x="392796" y="118666"/>
                </a:moveTo>
                <a:lnTo>
                  <a:pt x="367412" y="118666"/>
                </a:lnTo>
                <a:lnTo>
                  <a:pt x="366721" y="120582"/>
                </a:lnTo>
                <a:lnTo>
                  <a:pt x="366219" y="122551"/>
                </a:lnTo>
                <a:lnTo>
                  <a:pt x="364920" y="126603"/>
                </a:lnTo>
                <a:lnTo>
                  <a:pt x="364198" y="128729"/>
                </a:lnTo>
                <a:lnTo>
                  <a:pt x="362837" y="133650"/>
                </a:lnTo>
                <a:lnTo>
                  <a:pt x="362229" y="136477"/>
                </a:lnTo>
                <a:lnTo>
                  <a:pt x="361130" y="141346"/>
                </a:lnTo>
                <a:lnTo>
                  <a:pt x="360606" y="143388"/>
                </a:lnTo>
                <a:lnTo>
                  <a:pt x="359633" y="148602"/>
                </a:lnTo>
                <a:lnTo>
                  <a:pt x="358606" y="156717"/>
                </a:lnTo>
                <a:lnTo>
                  <a:pt x="358282" y="158466"/>
                </a:lnTo>
                <a:lnTo>
                  <a:pt x="357633" y="165188"/>
                </a:lnTo>
                <a:lnTo>
                  <a:pt x="357339" y="170183"/>
                </a:lnTo>
                <a:lnTo>
                  <a:pt x="357298" y="185889"/>
                </a:lnTo>
                <a:lnTo>
                  <a:pt x="357559" y="189868"/>
                </a:lnTo>
                <a:lnTo>
                  <a:pt x="381223" y="189868"/>
                </a:lnTo>
                <a:lnTo>
                  <a:pt x="380941" y="185889"/>
                </a:lnTo>
                <a:lnTo>
                  <a:pt x="381059" y="175177"/>
                </a:lnTo>
                <a:lnTo>
                  <a:pt x="386794" y="135887"/>
                </a:lnTo>
                <a:lnTo>
                  <a:pt x="392574" y="119190"/>
                </a:lnTo>
                <a:lnTo>
                  <a:pt x="392796" y="118666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72"/>
          <p:cNvSpPr/>
          <p:nvPr/>
        </p:nvSpPr>
        <p:spPr>
          <a:xfrm>
            <a:off x="5840730" y="962910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72"/>
          <p:cNvSpPr/>
          <p:nvPr/>
        </p:nvSpPr>
        <p:spPr>
          <a:xfrm>
            <a:off x="5862317" y="930527"/>
            <a:ext cx="21669" cy="43339"/>
          </a:xfrm>
          <a:custGeom>
            <a:rect b="b" l="l" r="r" t="t"/>
            <a:pathLst>
              <a:path extrusionOk="0" h="95250" w="47625">
                <a:moveTo>
                  <a:pt x="47474" y="0"/>
                </a:moveTo>
                <a:lnTo>
                  <a:pt x="23737" y="0"/>
                </a:lnTo>
                <a:lnTo>
                  <a:pt x="23737" y="71202"/>
                </a:lnTo>
                <a:lnTo>
                  <a:pt x="0" y="71202"/>
                </a:lnTo>
                <a:lnTo>
                  <a:pt x="0" y="94939"/>
                </a:lnTo>
                <a:lnTo>
                  <a:pt x="42166" y="94939"/>
                </a:lnTo>
                <a:lnTo>
                  <a:pt x="47474" y="89620"/>
                </a:lnTo>
                <a:lnTo>
                  <a:pt x="4747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72"/>
          <p:cNvSpPr/>
          <p:nvPr/>
        </p:nvSpPr>
        <p:spPr>
          <a:xfrm>
            <a:off x="3857629" y="2090594"/>
            <a:ext cx="4855200" cy="3052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72"/>
          <p:cNvSpPr txBox="1"/>
          <p:nvPr>
            <p:ph idx="4294967295" type="title"/>
          </p:nvPr>
        </p:nvSpPr>
        <p:spPr>
          <a:xfrm>
            <a:off x="426839" y="199578"/>
            <a:ext cx="38580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12700" rtl="0" algn="l">
              <a:lnSpc>
                <a:spcPct val="1194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hlink"/>
                </a:solidFill>
              </a:rPr>
              <a:t>Примеры наших работ / </a:t>
            </a:r>
            <a:r>
              <a:rPr lang="ru" sz="1300">
                <a:solidFill>
                  <a:srgbClr val="E7782A"/>
                </a:solidFill>
              </a:rPr>
              <a:t>медицина</a:t>
            </a:r>
            <a:endParaRPr b="1" i="0" sz="27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97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Biogena</a:t>
            </a:r>
            <a:endParaRPr b="1" i="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6" name="Google Shape;856;p72"/>
          <p:cNvPicPr preferRelativeResize="0"/>
          <p:nvPr/>
        </p:nvPicPr>
        <p:blipFill rotWithShape="1">
          <a:blip r:embed="rId6">
            <a:alphaModFix/>
          </a:blip>
          <a:srcRect b="1090" l="0" r="0" t="-1090"/>
          <a:stretch/>
        </p:blipFill>
        <p:spPr>
          <a:xfrm>
            <a:off x="4791843" y="2595069"/>
            <a:ext cx="3122491" cy="1765458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72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858" name="Google Shape;858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3"/>
          <p:cNvSpPr txBox="1"/>
          <p:nvPr/>
        </p:nvSpPr>
        <p:spPr>
          <a:xfrm>
            <a:off x="456595" y="1075626"/>
            <a:ext cx="36090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Компания ЛЕОВИТ помогает миллионам людей сохранять и укреплять здоровье. Это лидеры на рынке производства продуктов питания для здоровья и похудения. Основатель и президент компании Татьяна Львовна Пилат – профессор, доктор медицинских наук, член профильной комиссии по диетологии Экспертного Совета в сфере здравоохранения Министерство здравоохранения РФ.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just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4" name="Google Shape;864;p73"/>
          <p:cNvSpPr txBox="1"/>
          <p:nvPr/>
        </p:nvSpPr>
        <p:spPr>
          <a:xfrm>
            <a:off x="482930" y="2222485"/>
            <a:ext cx="33729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было сделано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52400" lvl="0" marL="203200" rtl="0" algn="l">
              <a:spcBef>
                <a:spcPts val="4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Провели </a:t>
            </a:r>
            <a:r>
              <a:rPr b="1"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анализ конкурентов</a:t>
            </a: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, выявили лучшие практики взаимодействия с клиентами для решения их задач. 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Далее мы провели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юзабилити-экспертизу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сайта и выявили основные недочеты.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7782A"/>
              </a:buClr>
              <a:buSzPts val="800"/>
              <a:buFont typeface="Verdana"/>
              <a:buChar char="■"/>
            </a:pP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Разработали </a:t>
            </a:r>
            <a:r>
              <a:rPr b="1"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план решения </a:t>
            </a:r>
            <a:r>
              <a:rPr lang="ru" sz="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выявленных проблем и провели консалтинг на тему улучшения сайта.</a:t>
            </a:r>
            <a:endParaRPr sz="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69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5" name="Google Shape;865;p73"/>
          <p:cNvSpPr/>
          <p:nvPr/>
        </p:nvSpPr>
        <p:spPr>
          <a:xfrm>
            <a:off x="157162" y="0"/>
            <a:ext cx="0" cy="5145465"/>
          </a:xfrm>
          <a:custGeom>
            <a:rect b="b" l="l" r="r" t="t"/>
            <a:pathLst>
              <a:path extrusionOk="0" h="11308715" w="120000">
                <a:moveTo>
                  <a:pt x="0" y="0"/>
                </a:moveTo>
                <a:lnTo>
                  <a:pt x="0" y="11308556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73"/>
          <p:cNvSpPr/>
          <p:nvPr/>
        </p:nvSpPr>
        <p:spPr>
          <a:xfrm>
            <a:off x="157162" y="678609"/>
            <a:ext cx="207448" cy="0"/>
          </a:xfrm>
          <a:custGeom>
            <a:rect b="b" l="l" r="r" t="t"/>
            <a:pathLst>
              <a:path extrusionOk="0" h="120000" w="455930">
                <a:moveTo>
                  <a:pt x="455483" y="0"/>
                </a:move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73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136121" y="0"/>
                </a:moveTo>
                <a:lnTo>
                  <a:pt x="93095" y="6939"/>
                </a:lnTo>
                <a:lnTo>
                  <a:pt x="55728" y="26262"/>
                </a:lnTo>
                <a:lnTo>
                  <a:pt x="26262" y="55728"/>
                </a:lnTo>
                <a:lnTo>
                  <a:pt x="6939" y="93095"/>
                </a:lnTo>
                <a:lnTo>
                  <a:pt x="0" y="136121"/>
                </a:lnTo>
                <a:lnTo>
                  <a:pt x="6939" y="179147"/>
                </a:lnTo>
                <a:lnTo>
                  <a:pt x="26262" y="216514"/>
                </a:lnTo>
                <a:lnTo>
                  <a:pt x="55728" y="245980"/>
                </a:lnTo>
                <a:lnTo>
                  <a:pt x="93095" y="265303"/>
                </a:lnTo>
                <a:lnTo>
                  <a:pt x="136121" y="272243"/>
                </a:lnTo>
                <a:lnTo>
                  <a:pt x="179147" y="265303"/>
                </a:lnTo>
                <a:lnTo>
                  <a:pt x="216514" y="245980"/>
                </a:lnTo>
                <a:lnTo>
                  <a:pt x="245980" y="216514"/>
                </a:lnTo>
                <a:lnTo>
                  <a:pt x="265303" y="179147"/>
                </a:lnTo>
                <a:lnTo>
                  <a:pt x="272243" y="136121"/>
                </a:lnTo>
                <a:lnTo>
                  <a:pt x="265303" y="93095"/>
                </a:lnTo>
                <a:lnTo>
                  <a:pt x="245980" y="55728"/>
                </a:lnTo>
                <a:lnTo>
                  <a:pt x="216514" y="26262"/>
                </a:lnTo>
                <a:lnTo>
                  <a:pt x="179147" y="6939"/>
                </a:lnTo>
                <a:lnTo>
                  <a:pt x="136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73"/>
          <p:cNvSpPr/>
          <p:nvPr/>
        </p:nvSpPr>
        <p:spPr>
          <a:xfrm>
            <a:off x="97631" y="616700"/>
            <a:ext cx="123949" cy="123948"/>
          </a:xfrm>
          <a:custGeom>
            <a:rect b="b" l="l" r="r" t="t"/>
            <a:pathLst>
              <a:path extrusionOk="0" h="272414" w="272415">
                <a:moveTo>
                  <a:pt x="272243" y="136121"/>
                </a:moveTo>
                <a:lnTo>
                  <a:pt x="265303" y="179147"/>
                </a:lnTo>
                <a:lnTo>
                  <a:pt x="245980" y="216514"/>
                </a:lnTo>
                <a:lnTo>
                  <a:pt x="216514" y="245980"/>
                </a:lnTo>
                <a:lnTo>
                  <a:pt x="179147" y="265303"/>
                </a:lnTo>
                <a:lnTo>
                  <a:pt x="136121" y="272243"/>
                </a:lnTo>
                <a:lnTo>
                  <a:pt x="93095" y="265303"/>
                </a:lnTo>
                <a:lnTo>
                  <a:pt x="55728" y="245980"/>
                </a:lnTo>
                <a:lnTo>
                  <a:pt x="26262" y="216514"/>
                </a:lnTo>
                <a:lnTo>
                  <a:pt x="6939" y="179147"/>
                </a:lnTo>
                <a:lnTo>
                  <a:pt x="0" y="136121"/>
                </a:lnTo>
                <a:lnTo>
                  <a:pt x="6939" y="93095"/>
                </a:lnTo>
                <a:lnTo>
                  <a:pt x="26262" y="55728"/>
                </a:lnTo>
                <a:lnTo>
                  <a:pt x="55728" y="26262"/>
                </a:lnTo>
                <a:lnTo>
                  <a:pt x="93095" y="6939"/>
                </a:lnTo>
                <a:lnTo>
                  <a:pt x="136121" y="0"/>
                </a:lnTo>
                <a:lnTo>
                  <a:pt x="179147" y="6939"/>
                </a:lnTo>
                <a:lnTo>
                  <a:pt x="216514" y="26262"/>
                </a:lnTo>
                <a:lnTo>
                  <a:pt x="245980" y="55728"/>
                </a:lnTo>
                <a:lnTo>
                  <a:pt x="265303" y="93095"/>
                </a:lnTo>
                <a:lnTo>
                  <a:pt x="272243" y="136121"/>
                </a:lnTo>
                <a:close/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73"/>
          <p:cNvSpPr/>
          <p:nvPr/>
        </p:nvSpPr>
        <p:spPr>
          <a:xfrm>
            <a:off x="340519" y="651670"/>
            <a:ext cx="27159" cy="54029"/>
          </a:xfrm>
          <a:custGeom>
            <a:rect b="b" l="l" r="r" t="t"/>
            <a:pathLst>
              <a:path extrusionOk="0" h="118744" w="59690">
                <a:moveTo>
                  <a:pt x="0" y="118467"/>
                </a:moveTo>
                <a:lnTo>
                  <a:pt x="59233" y="59233"/>
                </a:lnTo>
                <a:lnTo>
                  <a:pt x="0" y="0"/>
                </a:lnTo>
              </a:path>
            </a:pathLst>
          </a:custGeom>
          <a:noFill/>
          <a:ln cap="flat" cmpd="sng" w="104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73"/>
          <p:cNvSpPr txBox="1"/>
          <p:nvPr/>
        </p:nvSpPr>
        <p:spPr>
          <a:xfrm>
            <a:off x="4564643" y="1054137"/>
            <a:ext cx="8850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Исследование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1" name="Google Shape;871;p73"/>
          <p:cNvSpPr txBox="1"/>
          <p:nvPr/>
        </p:nvSpPr>
        <p:spPr>
          <a:xfrm>
            <a:off x="5553718" y="1054141"/>
            <a:ext cx="584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Helvetica Neue"/>
                <a:ea typeface="Helvetica Neue"/>
                <a:cs typeface="Helvetica Neue"/>
                <a:sym typeface="Helvetica Neue"/>
              </a:rPr>
              <a:t>Экспертиза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2" name="Google Shape;872;p73"/>
          <p:cNvSpPr txBox="1"/>
          <p:nvPr/>
        </p:nvSpPr>
        <p:spPr>
          <a:xfrm>
            <a:off x="4556659" y="348531"/>
            <a:ext cx="1091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Этапы работ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3" name="Google Shape;873;p73"/>
          <p:cNvSpPr txBox="1"/>
          <p:nvPr/>
        </p:nvSpPr>
        <p:spPr>
          <a:xfrm>
            <a:off x="4556661" y="1265892"/>
            <a:ext cx="44361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</a:t>
            </a:r>
            <a:endParaRPr b="1" sz="1300">
              <a:solidFill>
                <a:srgbClr val="E77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400"/>
              </a:spcBef>
              <a:spcAft>
                <a:spcPts val="500"/>
              </a:spcAft>
              <a:buSzPts val="500"/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Компания использовала результаты наших исследований и юзабилити-экспертизы, чтобы существенно улучшить свой сайт. </a:t>
            </a:r>
            <a:b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ru" sz="800">
                <a:solidFill>
                  <a:srgbClr val="E7782A"/>
                </a:solidFill>
                <a:latin typeface="Verdana"/>
                <a:ea typeface="Verdana"/>
                <a:cs typeface="Verdana"/>
                <a:sym typeface="Verdana"/>
              </a:rPr>
              <a:t>В результате – довольные клиенты и довольное руководство компании! </a:t>
            </a:r>
            <a:endParaRPr b="1" sz="800">
              <a:solidFill>
                <a:srgbClr val="E7782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4" name="Google Shape;874;p73"/>
          <p:cNvSpPr/>
          <p:nvPr/>
        </p:nvSpPr>
        <p:spPr>
          <a:xfrm>
            <a:off x="4574114" y="656878"/>
            <a:ext cx="332552" cy="338620"/>
          </a:xfrm>
          <a:custGeom>
            <a:rect b="b" l="l" r="r" t="t"/>
            <a:pathLst>
              <a:path extrusionOk="0" h="744219" w="730884">
                <a:moveTo>
                  <a:pt x="179010" y="1151"/>
                </a:moveTo>
                <a:lnTo>
                  <a:pt x="173617" y="5727"/>
                </a:lnTo>
                <a:lnTo>
                  <a:pt x="170036" y="47663"/>
                </a:lnTo>
                <a:lnTo>
                  <a:pt x="4324" y="68490"/>
                </a:lnTo>
                <a:lnTo>
                  <a:pt x="0" y="74060"/>
                </a:lnTo>
                <a:lnTo>
                  <a:pt x="82678" y="731705"/>
                </a:lnTo>
                <a:lnTo>
                  <a:pt x="82039" y="734543"/>
                </a:lnTo>
                <a:lnTo>
                  <a:pt x="84950" y="741411"/>
                </a:lnTo>
                <a:lnTo>
                  <a:pt x="88992" y="744092"/>
                </a:lnTo>
                <a:lnTo>
                  <a:pt x="636504" y="744092"/>
                </a:lnTo>
                <a:lnTo>
                  <a:pt x="641404" y="739192"/>
                </a:lnTo>
                <a:lnTo>
                  <a:pt x="641404" y="722197"/>
                </a:lnTo>
                <a:lnTo>
                  <a:pt x="104290" y="722197"/>
                </a:lnTo>
                <a:lnTo>
                  <a:pt x="104290" y="553909"/>
                </a:lnTo>
                <a:lnTo>
                  <a:pt x="82395" y="553909"/>
                </a:lnTo>
                <a:lnTo>
                  <a:pt x="23831" y="88102"/>
                </a:lnTo>
                <a:lnTo>
                  <a:pt x="82395" y="80740"/>
                </a:lnTo>
                <a:lnTo>
                  <a:pt x="641404" y="80740"/>
                </a:lnTo>
                <a:lnTo>
                  <a:pt x="641404" y="73222"/>
                </a:lnTo>
                <a:lnTo>
                  <a:pt x="636504" y="68322"/>
                </a:lnTo>
                <a:lnTo>
                  <a:pt x="181177" y="68322"/>
                </a:lnTo>
                <a:lnTo>
                  <a:pt x="367723" y="44867"/>
                </a:lnTo>
                <a:lnTo>
                  <a:pt x="192245" y="44867"/>
                </a:lnTo>
                <a:lnTo>
                  <a:pt x="193994" y="24418"/>
                </a:lnTo>
                <a:lnTo>
                  <a:pt x="530367" y="24418"/>
                </a:lnTo>
                <a:lnTo>
                  <a:pt x="535030" y="23831"/>
                </a:lnTo>
                <a:lnTo>
                  <a:pt x="557095" y="23831"/>
                </a:lnTo>
                <a:lnTo>
                  <a:pt x="556566" y="19622"/>
                </a:lnTo>
                <a:lnTo>
                  <a:pt x="393077" y="19622"/>
                </a:lnTo>
                <a:lnTo>
                  <a:pt x="392480" y="19465"/>
                </a:lnTo>
                <a:lnTo>
                  <a:pt x="391872" y="19350"/>
                </a:lnTo>
                <a:lnTo>
                  <a:pt x="179010" y="1151"/>
                </a:lnTo>
                <a:close/>
              </a:path>
              <a:path extrusionOk="0" h="744219" w="730884">
                <a:moveTo>
                  <a:pt x="636504" y="366072"/>
                </a:moveTo>
                <a:lnTo>
                  <a:pt x="624410" y="366072"/>
                </a:lnTo>
                <a:lnTo>
                  <a:pt x="619509" y="370962"/>
                </a:lnTo>
                <a:lnTo>
                  <a:pt x="619509" y="722197"/>
                </a:lnTo>
                <a:lnTo>
                  <a:pt x="641404" y="722197"/>
                </a:lnTo>
                <a:lnTo>
                  <a:pt x="641404" y="718889"/>
                </a:lnTo>
                <a:lnTo>
                  <a:pt x="671303" y="718889"/>
                </a:lnTo>
                <a:lnTo>
                  <a:pt x="673937" y="716658"/>
                </a:lnTo>
                <a:lnTo>
                  <a:pt x="675534" y="697957"/>
                </a:lnTo>
                <a:lnTo>
                  <a:pt x="653561" y="697957"/>
                </a:lnTo>
                <a:lnTo>
                  <a:pt x="641404" y="696910"/>
                </a:lnTo>
                <a:lnTo>
                  <a:pt x="641404" y="370962"/>
                </a:lnTo>
                <a:lnTo>
                  <a:pt x="636504" y="366072"/>
                </a:lnTo>
                <a:close/>
              </a:path>
              <a:path extrusionOk="0" h="744219" w="730884">
                <a:moveTo>
                  <a:pt x="671303" y="718889"/>
                </a:moveTo>
                <a:lnTo>
                  <a:pt x="641404" y="718889"/>
                </a:lnTo>
                <a:lnTo>
                  <a:pt x="668545" y="721224"/>
                </a:lnTo>
                <a:lnTo>
                  <a:pt x="671303" y="718889"/>
                </a:lnTo>
                <a:close/>
              </a:path>
              <a:path extrusionOk="0" h="744219" w="730884">
                <a:moveTo>
                  <a:pt x="730158" y="55778"/>
                </a:moveTo>
                <a:lnTo>
                  <a:pt x="561113" y="55778"/>
                </a:lnTo>
                <a:lnTo>
                  <a:pt x="707339" y="68259"/>
                </a:lnTo>
                <a:lnTo>
                  <a:pt x="653561" y="697957"/>
                </a:lnTo>
                <a:lnTo>
                  <a:pt x="675534" y="697957"/>
                </a:lnTo>
                <a:lnTo>
                  <a:pt x="730333" y="56333"/>
                </a:lnTo>
                <a:lnTo>
                  <a:pt x="730158" y="55778"/>
                </a:lnTo>
                <a:close/>
              </a:path>
              <a:path extrusionOk="0" h="744219" w="730884">
                <a:moveTo>
                  <a:pt x="641404" y="80740"/>
                </a:moveTo>
                <a:lnTo>
                  <a:pt x="82395" y="80740"/>
                </a:lnTo>
                <a:lnTo>
                  <a:pt x="82395" y="553909"/>
                </a:lnTo>
                <a:lnTo>
                  <a:pt x="104290" y="553909"/>
                </a:lnTo>
                <a:lnTo>
                  <a:pt x="104290" y="90217"/>
                </a:lnTo>
                <a:lnTo>
                  <a:pt x="641404" y="90217"/>
                </a:lnTo>
                <a:lnTo>
                  <a:pt x="641404" y="80740"/>
                </a:lnTo>
                <a:close/>
              </a:path>
              <a:path extrusionOk="0" h="744219" w="730884">
                <a:moveTo>
                  <a:pt x="641404" y="90217"/>
                </a:moveTo>
                <a:lnTo>
                  <a:pt x="619509" y="90217"/>
                </a:lnTo>
                <a:lnTo>
                  <a:pt x="619509" y="331979"/>
                </a:lnTo>
                <a:lnTo>
                  <a:pt x="624410" y="336879"/>
                </a:lnTo>
                <a:lnTo>
                  <a:pt x="636504" y="336879"/>
                </a:lnTo>
                <a:lnTo>
                  <a:pt x="641404" y="331979"/>
                </a:lnTo>
                <a:lnTo>
                  <a:pt x="641404" y="90217"/>
                </a:lnTo>
                <a:close/>
              </a:path>
              <a:path extrusionOk="0" h="744219" w="730884">
                <a:moveTo>
                  <a:pt x="557095" y="23831"/>
                </a:moveTo>
                <a:lnTo>
                  <a:pt x="535030" y="23831"/>
                </a:lnTo>
                <a:lnTo>
                  <a:pt x="540622" y="68322"/>
                </a:lnTo>
                <a:lnTo>
                  <a:pt x="562684" y="68322"/>
                </a:lnTo>
                <a:lnTo>
                  <a:pt x="561113" y="55778"/>
                </a:lnTo>
                <a:lnTo>
                  <a:pt x="730158" y="55778"/>
                </a:lnTo>
                <a:lnTo>
                  <a:pt x="729422" y="53453"/>
                </a:lnTo>
                <a:lnTo>
                  <a:pt x="725684" y="49014"/>
                </a:lnTo>
                <a:lnTo>
                  <a:pt x="723004" y="47632"/>
                </a:lnTo>
                <a:lnTo>
                  <a:pt x="558318" y="33559"/>
                </a:lnTo>
                <a:lnTo>
                  <a:pt x="557095" y="23831"/>
                </a:lnTo>
                <a:close/>
              </a:path>
              <a:path extrusionOk="0" h="744219" w="730884">
                <a:moveTo>
                  <a:pt x="530367" y="24418"/>
                </a:moveTo>
                <a:lnTo>
                  <a:pt x="193994" y="24418"/>
                </a:lnTo>
                <a:lnTo>
                  <a:pt x="289792" y="32606"/>
                </a:lnTo>
                <a:lnTo>
                  <a:pt x="192245" y="44867"/>
                </a:lnTo>
                <a:lnTo>
                  <a:pt x="367723" y="44867"/>
                </a:lnTo>
                <a:lnTo>
                  <a:pt x="530367" y="24418"/>
                </a:lnTo>
                <a:close/>
              </a:path>
              <a:path extrusionOk="0" h="744219" w="730884">
                <a:moveTo>
                  <a:pt x="549145" y="0"/>
                </a:moveTo>
                <a:lnTo>
                  <a:pt x="393077" y="19622"/>
                </a:lnTo>
                <a:lnTo>
                  <a:pt x="556566" y="19622"/>
                </a:lnTo>
                <a:lnTo>
                  <a:pt x="554632" y="4240"/>
                </a:lnTo>
                <a:lnTo>
                  <a:pt x="54914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73"/>
          <p:cNvSpPr/>
          <p:nvPr/>
        </p:nvSpPr>
        <p:spPr>
          <a:xfrm>
            <a:off x="4744357" y="714503"/>
            <a:ext cx="95100" cy="8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73"/>
          <p:cNvSpPr/>
          <p:nvPr/>
        </p:nvSpPr>
        <p:spPr>
          <a:xfrm>
            <a:off x="4654076" y="741057"/>
            <a:ext cx="185490" cy="148219"/>
          </a:xfrm>
          <a:custGeom>
            <a:rect b="b" l="l" r="r" t="t"/>
            <a:pathLst>
              <a:path extrusionOk="0" h="325755" w="407670">
                <a:moveTo>
                  <a:pt x="168790" y="0"/>
                </a:moveTo>
                <a:lnTo>
                  <a:pt x="162738" y="0"/>
                </a:lnTo>
                <a:lnTo>
                  <a:pt x="119525" y="5823"/>
                </a:lnTo>
                <a:lnTo>
                  <a:pt x="80664" y="22250"/>
                </a:lnTo>
                <a:lnTo>
                  <a:pt x="47718" y="47718"/>
                </a:lnTo>
                <a:lnTo>
                  <a:pt x="22250" y="80664"/>
                </a:lnTo>
                <a:lnTo>
                  <a:pt x="5823" y="119525"/>
                </a:lnTo>
                <a:lnTo>
                  <a:pt x="0" y="162738"/>
                </a:lnTo>
                <a:lnTo>
                  <a:pt x="5823" y="205951"/>
                </a:lnTo>
                <a:lnTo>
                  <a:pt x="22250" y="244812"/>
                </a:lnTo>
                <a:lnTo>
                  <a:pt x="47718" y="277758"/>
                </a:lnTo>
                <a:lnTo>
                  <a:pt x="80664" y="303226"/>
                </a:lnTo>
                <a:lnTo>
                  <a:pt x="119525" y="319653"/>
                </a:lnTo>
                <a:lnTo>
                  <a:pt x="162738" y="325477"/>
                </a:lnTo>
                <a:lnTo>
                  <a:pt x="190561" y="323097"/>
                </a:lnTo>
                <a:lnTo>
                  <a:pt x="216861" y="316224"/>
                </a:lnTo>
                <a:lnTo>
                  <a:pt x="241243" y="305258"/>
                </a:lnTo>
                <a:lnTo>
                  <a:pt x="243766" y="303582"/>
                </a:lnTo>
                <a:lnTo>
                  <a:pt x="162738" y="303582"/>
                </a:lnTo>
                <a:lnTo>
                  <a:pt x="118268" y="296390"/>
                </a:lnTo>
                <a:lnTo>
                  <a:pt x="79611" y="276372"/>
                </a:lnTo>
                <a:lnTo>
                  <a:pt x="49104" y="245865"/>
                </a:lnTo>
                <a:lnTo>
                  <a:pt x="29086" y="207208"/>
                </a:lnTo>
                <a:lnTo>
                  <a:pt x="21894" y="162738"/>
                </a:lnTo>
                <a:lnTo>
                  <a:pt x="28437" y="120260"/>
                </a:lnTo>
                <a:lnTo>
                  <a:pt x="46718" y="82959"/>
                </a:lnTo>
                <a:lnTo>
                  <a:pt x="74719" y="52854"/>
                </a:lnTo>
                <a:lnTo>
                  <a:pt x="110418" y="31966"/>
                </a:lnTo>
                <a:lnTo>
                  <a:pt x="151796" y="22313"/>
                </a:lnTo>
                <a:lnTo>
                  <a:pt x="173680" y="22313"/>
                </a:lnTo>
                <a:lnTo>
                  <a:pt x="173680" y="4900"/>
                </a:lnTo>
                <a:lnTo>
                  <a:pt x="168790" y="0"/>
                </a:lnTo>
                <a:close/>
              </a:path>
              <a:path extrusionOk="0" h="325755" w="407670">
                <a:moveTo>
                  <a:pt x="289133" y="290598"/>
                </a:moveTo>
                <a:lnTo>
                  <a:pt x="263311" y="290598"/>
                </a:lnTo>
                <a:lnTo>
                  <a:pt x="283897" y="323529"/>
                </a:lnTo>
                <a:lnTo>
                  <a:pt x="287404" y="325477"/>
                </a:lnTo>
                <a:lnTo>
                  <a:pt x="402312" y="325477"/>
                </a:lnTo>
                <a:lnTo>
                  <a:pt x="407212" y="320576"/>
                </a:lnTo>
                <a:lnTo>
                  <a:pt x="407212" y="308482"/>
                </a:lnTo>
                <a:lnTo>
                  <a:pt x="402312" y="303582"/>
                </a:lnTo>
                <a:lnTo>
                  <a:pt x="297247" y="303582"/>
                </a:lnTo>
                <a:lnTo>
                  <a:pt x="289133" y="290598"/>
                </a:lnTo>
                <a:close/>
              </a:path>
              <a:path extrusionOk="0" h="325755" w="407670">
                <a:moveTo>
                  <a:pt x="232118" y="208632"/>
                </a:moveTo>
                <a:lnTo>
                  <a:pt x="221867" y="215040"/>
                </a:lnTo>
                <a:lnTo>
                  <a:pt x="220317" y="221783"/>
                </a:lnTo>
                <a:lnTo>
                  <a:pt x="223511" y="226925"/>
                </a:lnTo>
                <a:lnTo>
                  <a:pt x="251636" y="271907"/>
                </a:lnTo>
                <a:lnTo>
                  <a:pt x="232241" y="285205"/>
                </a:lnTo>
                <a:lnTo>
                  <a:pt x="210713" y="295166"/>
                </a:lnTo>
                <a:lnTo>
                  <a:pt x="187421" y="301416"/>
                </a:lnTo>
                <a:lnTo>
                  <a:pt x="162738" y="303582"/>
                </a:lnTo>
                <a:lnTo>
                  <a:pt x="243766" y="303582"/>
                </a:lnTo>
                <a:lnTo>
                  <a:pt x="263311" y="290598"/>
                </a:lnTo>
                <a:lnTo>
                  <a:pt x="289133" y="290598"/>
                </a:lnTo>
                <a:lnTo>
                  <a:pt x="279802" y="275666"/>
                </a:lnTo>
                <a:lnTo>
                  <a:pt x="295164" y="256452"/>
                </a:lnTo>
                <a:lnTo>
                  <a:pt x="267792" y="256452"/>
                </a:lnTo>
                <a:lnTo>
                  <a:pt x="238872" y="210182"/>
                </a:lnTo>
                <a:lnTo>
                  <a:pt x="232118" y="208632"/>
                </a:lnTo>
                <a:close/>
              </a:path>
              <a:path extrusionOk="0" h="325755" w="407670">
                <a:moveTo>
                  <a:pt x="173680" y="22313"/>
                </a:moveTo>
                <a:lnTo>
                  <a:pt x="151796" y="22313"/>
                </a:lnTo>
                <a:lnTo>
                  <a:pt x="151796" y="168780"/>
                </a:lnTo>
                <a:lnTo>
                  <a:pt x="156696" y="173691"/>
                </a:lnTo>
                <a:lnTo>
                  <a:pt x="303163" y="173691"/>
                </a:lnTo>
                <a:lnTo>
                  <a:pt x="299415" y="196826"/>
                </a:lnTo>
                <a:lnTo>
                  <a:pt x="292051" y="218550"/>
                </a:lnTo>
                <a:lnTo>
                  <a:pt x="281400" y="238535"/>
                </a:lnTo>
                <a:lnTo>
                  <a:pt x="267792" y="256452"/>
                </a:lnTo>
                <a:lnTo>
                  <a:pt x="295164" y="256452"/>
                </a:lnTo>
                <a:lnTo>
                  <a:pt x="298862" y="251827"/>
                </a:lnTo>
                <a:lnTo>
                  <a:pt x="313237" y="224648"/>
                </a:lnTo>
                <a:lnTo>
                  <a:pt x="322314" y="194747"/>
                </a:lnTo>
                <a:lnTo>
                  <a:pt x="325477" y="162738"/>
                </a:lnTo>
                <a:lnTo>
                  <a:pt x="325477" y="156696"/>
                </a:lnTo>
                <a:lnTo>
                  <a:pt x="320576" y="151785"/>
                </a:lnTo>
                <a:lnTo>
                  <a:pt x="173680" y="151785"/>
                </a:lnTo>
                <a:lnTo>
                  <a:pt x="173680" y="2231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73"/>
          <p:cNvSpPr/>
          <p:nvPr/>
        </p:nvSpPr>
        <p:spPr>
          <a:xfrm>
            <a:off x="4638142" y="905680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305" y="16983"/>
                </a:lnTo>
                <a:lnTo>
                  <a:pt x="115305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73"/>
          <p:cNvSpPr/>
          <p:nvPr/>
        </p:nvSpPr>
        <p:spPr>
          <a:xfrm>
            <a:off x="4701874" y="905681"/>
            <a:ext cx="52584" cy="10112"/>
          </a:xfrm>
          <a:custGeom>
            <a:rect b="b" l="l" r="r" t="t"/>
            <a:pathLst>
              <a:path extrusionOk="0" h="22225" w="115570">
                <a:moveTo>
                  <a:pt x="110405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83"/>
                </a:lnTo>
                <a:lnTo>
                  <a:pt x="4900" y="21894"/>
                </a:lnTo>
                <a:lnTo>
                  <a:pt x="110405" y="21894"/>
                </a:lnTo>
                <a:lnTo>
                  <a:pt x="115294" y="16983"/>
                </a:lnTo>
                <a:lnTo>
                  <a:pt x="115294" y="4900"/>
                </a:lnTo>
                <a:lnTo>
                  <a:pt x="11040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73"/>
          <p:cNvSpPr/>
          <p:nvPr/>
        </p:nvSpPr>
        <p:spPr>
          <a:xfrm>
            <a:off x="4638142" y="932230"/>
            <a:ext cx="79165" cy="10112"/>
          </a:xfrm>
          <a:custGeom>
            <a:rect b="b" l="l" r="r" t="t"/>
            <a:pathLst>
              <a:path extrusionOk="0" h="22225" w="173990">
                <a:moveTo>
                  <a:pt x="168790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168790" y="21894"/>
                </a:lnTo>
                <a:lnTo>
                  <a:pt x="173691" y="16994"/>
                </a:lnTo>
                <a:lnTo>
                  <a:pt x="173691" y="4900"/>
                </a:lnTo>
                <a:lnTo>
                  <a:pt x="16879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73"/>
          <p:cNvSpPr/>
          <p:nvPr/>
        </p:nvSpPr>
        <p:spPr>
          <a:xfrm>
            <a:off x="4728425" y="932231"/>
            <a:ext cx="26003" cy="10112"/>
          </a:xfrm>
          <a:custGeom>
            <a:rect b="b" l="l" r="r" t="t"/>
            <a:pathLst>
              <a:path extrusionOk="0" h="22225" w="57150">
                <a:moveTo>
                  <a:pt x="52029" y="0"/>
                </a:moveTo>
                <a:lnTo>
                  <a:pt x="4900" y="0"/>
                </a:lnTo>
                <a:lnTo>
                  <a:pt x="0" y="4900"/>
                </a:lnTo>
                <a:lnTo>
                  <a:pt x="0" y="16994"/>
                </a:lnTo>
                <a:lnTo>
                  <a:pt x="4900" y="21894"/>
                </a:lnTo>
                <a:lnTo>
                  <a:pt x="52029" y="21894"/>
                </a:lnTo>
                <a:lnTo>
                  <a:pt x="56919" y="16994"/>
                </a:lnTo>
                <a:lnTo>
                  <a:pt x="56919" y="4900"/>
                </a:lnTo>
                <a:lnTo>
                  <a:pt x="5202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73"/>
          <p:cNvSpPr/>
          <p:nvPr/>
        </p:nvSpPr>
        <p:spPr>
          <a:xfrm>
            <a:off x="4638144" y="958781"/>
            <a:ext cx="31493" cy="10112"/>
          </a:xfrm>
          <a:custGeom>
            <a:rect b="b" l="l" r="r" t="t"/>
            <a:pathLst>
              <a:path extrusionOk="0" h="22225" w="69215">
                <a:moveTo>
                  <a:pt x="63694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63694" y="21905"/>
                </a:lnTo>
                <a:lnTo>
                  <a:pt x="68594" y="16994"/>
                </a:lnTo>
                <a:lnTo>
                  <a:pt x="68594" y="4910"/>
                </a:lnTo>
                <a:lnTo>
                  <a:pt x="6369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73"/>
          <p:cNvSpPr/>
          <p:nvPr/>
        </p:nvSpPr>
        <p:spPr>
          <a:xfrm>
            <a:off x="4680629" y="958781"/>
            <a:ext cx="73964" cy="10112"/>
          </a:xfrm>
          <a:custGeom>
            <a:rect b="b" l="l" r="r" t="t"/>
            <a:pathLst>
              <a:path extrusionOk="0" h="22225" w="162559">
                <a:moveTo>
                  <a:pt x="157115" y="0"/>
                </a:moveTo>
                <a:lnTo>
                  <a:pt x="4900" y="0"/>
                </a:lnTo>
                <a:lnTo>
                  <a:pt x="0" y="4910"/>
                </a:lnTo>
                <a:lnTo>
                  <a:pt x="0" y="16994"/>
                </a:lnTo>
                <a:lnTo>
                  <a:pt x="4900" y="21905"/>
                </a:lnTo>
                <a:lnTo>
                  <a:pt x="157115" y="21905"/>
                </a:lnTo>
                <a:lnTo>
                  <a:pt x="162005" y="16994"/>
                </a:lnTo>
                <a:lnTo>
                  <a:pt x="162005" y="4910"/>
                </a:lnTo>
                <a:lnTo>
                  <a:pt x="157115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73"/>
          <p:cNvSpPr/>
          <p:nvPr/>
        </p:nvSpPr>
        <p:spPr>
          <a:xfrm>
            <a:off x="5597842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73"/>
          <p:cNvSpPr/>
          <p:nvPr/>
        </p:nvSpPr>
        <p:spPr>
          <a:xfrm>
            <a:off x="5619431" y="774009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73"/>
          <p:cNvSpPr/>
          <p:nvPr/>
        </p:nvSpPr>
        <p:spPr>
          <a:xfrm>
            <a:off x="5641024" y="779407"/>
            <a:ext cx="91878" cy="0"/>
          </a:xfrm>
          <a:custGeom>
            <a:rect b="b" l="l" r="r" t="t"/>
            <a:pathLst>
              <a:path extrusionOk="0" h="120000" w="201929">
                <a:moveTo>
                  <a:pt x="0" y="0"/>
                </a:moveTo>
                <a:lnTo>
                  <a:pt x="201742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73"/>
          <p:cNvSpPr/>
          <p:nvPr/>
        </p:nvSpPr>
        <p:spPr>
          <a:xfrm>
            <a:off x="5775959" y="703845"/>
            <a:ext cx="97200" cy="8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73"/>
          <p:cNvSpPr/>
          <p:nvPr/>
        </p:nvSpPr>
        <p:spPr>
          <a:xfrm>
            <a:off x="5689601" y="881950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73"/>
          <p:cNvSpPr/>
          <p:nvPr/>
        </p:nvSpPr>
        <p:spPr>
          <a:xfrm>
            <a:off x="5689601" y="860364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73"/>
          <p:cNvSpPr/>
          <p:nvPr/>
        </p:nvSpPr>
        <p:spPr>
          <a:xfrm>
            <a:off x="5689601" y="838777"/>
            <a:ext cx="54029" cy="0"/>
          </a:xfrm>
          <a:custGeom>
            <a:rect b="b" l="l" r="r" t="t"/>
            <a:pathLst>
              <a:path extrusionOk="0" h="120000" w="118745">
                <a:moveTo>
                  <a:pt x="0" y="0"/>
                </a:moveTo>
                <a:lnTo>
                  <a:pt x="118666" y="0"/>
                </a:lnTo>
              </a:path>
            </a:pathLst>
          </a:custGeom>
          <a:noFill/>
          <a:ln cap="flat" cmpd="sng" w="237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73"/>
          <p:cNvSpPr/>
          <p:nvPr/>
        </p:nvSpPr>
        <p:spPr>
          <a:xfrm>
            <a:off x="5581124" y="671467"/>
            <a:ext cx="324752" cy="324173"/>
          </a:xfrm>
          <a:custGeom>
            <a:rect b="b" l="l" r="r" t="t"/>
            <a:pathLst>
              <a:path extrusionOk="0" h="712469" w="713740">
                <a:moveTo>
                  <a:pt x="535177" y="0"/>
                </a:moveTo>
                <a:lnTo>
                  <a:pt x="487123" y="6700"/>
                </a:lnTo>
                <a:lnTo>
                  <a:pt x="443320" y="25778"/>
                </a:lnTo>
                <a:lnTo>
                  <a:pt x="406143" y="55699"/>
                </a:lnTo>
                <a:lnTo>
                  <a:pt x="377967" y="94929"/>
                </a:lnTo>
                <a:lnTo>
                  <a:pt x="6460" y="94929"/>
                </a:lnTo>
                <a:lnTo>
                  <a:pt x="1162" y="100248"/>
                </a:lnTo>
                <a:lnTo>
                  <a:pt x="1162" y="564296"/>
                </a:lnTo>
                <a:lnTo>
                  <a:pt x="6460" y="569616"/>
                </a:lnTo>
                <a:lnTo>
                  <a:pt x="43715" y="569616"/>
                </a:lnTo>
                <a:lnTo>
                  <a:pt x="0" y="613332"/>
                </a:lnTo>
                <a:lnTo>
                  <a:pt x="0" y="620839"/>
                </a:lnTo>
                <a:lnTo>
                  <a:pt x="90018" y="710857"/>
                </a:lnTo>
                <a:lnTo>
                  <a:pt x="93054" y="712020"/>
                </a:lnTo>
                <a:lnTo>
                  <a:pt x="99127" y="712020"/>
                </a:lnTo>
                <a:lnTo>
                  <a:pt x="102164" y="710857"/>
                </a:lnTo>
                <a:lnTo>
                  <a:pt x="129660" y="683361"/>
                </a:lnTo>
                <a:lnTo>
                  <a:pt x="96091" y="683361"/>
                </a:lnTo>
                <a:lnTo>
                  <a:pt x="29800" y="617080"/>
                </a:lnTo>
                <a:lnTo>
                  <a:pt x="97253" y="549637"/>
                </a:lnTo>
                <a:lnTo>
                  <a:pt x="97253" y="545878"/>
                </a:lnTo>
                <a:lnTo>
                  <a:pt x="24889" y="545878"/>
                </a:lnTo>
                <a:lnTo>
                  <a:pt x="24889" y="284860"/>
                </a:lnTo>
                <a:lnTo>
                  <a:pt x="398302" y="284860"/>
                </a:lnTo>
                <a:lnTo>
                  <a:pt x="404595" y="262850"/>
                </a:lnTo>
                <a:lnTo>
                  <a:pt x="404571" y="262672"/>
                </a:lnTo>
                <a:lnTo>
                  <a:pt x="378690" y="262672"/>
                </a:lnTo>
                <a:lnTo>
                  <a:pt x="24889" y="261122"/>
                </a:lnTo>
                <a:lnTo>
                  <a:pt x="24889" y="213606"/>
                </a:lnTo>
                <a:lnTo>
                  <a:pt x="385120" y="213606"/>
                </a:lnTo>
                <a:lnTo>
                  <a:pt x="384466" y="211090"/>
                </a:lnTo>
                <a:lnTo>
                  <a:pt x="382438" y="200035"/>
                </a:lnTo>
                <a:lnTo>
                  <a:pt x="381422" y="192674"/>
                </a:lnTo>
                <a:lnTo>
                  <a:pt x="381223" y="189868"/>
                </a:lnTo>
                <a:lnTo>
                  <a:pt x="24889" y="189868"/>
                </a:lnTo>
                <a:lnTo>
                  <a:pt x="24889" y="166131"/>
                </a:lnTo>
                <a:lnTo>
                  <a:pt x="226631" y="166131"/>
                </a:lnTo>
                <a:lnTo>
                  <a:pt x="210150" y="144152"/>
                </a:lnTo>
                <a:lnTo>
                  <a:pt x="206632" y="142393"/>
                </a:lnTo>
                <a:lnTo>
                  <a:pt x="24889" y="142393"/>
                </a:lnTo>
                <a:lnTo>
                  <a:pt x="24889" y="118666"/>
                </a:lnTo>
                <a:lnTo>
                  <a:pt x="392796" y="118666"/>
                </a:lnTo>
                <a:lnTo>
                  <a:pt x="394103" y="115588"/>
                </a:lnTo>
                <a:lnTo>
                  <a:pt x="395904" y="111870"/>
                </a:lnTo>
                <a:lnTo>
                  <a:pt x="420027" y="75512"/>
                </a:lnTo>
                <a:lnTo>
                  <a:pt x="452826" y="47722"/>
                </a:lnTo>
                <a:lnTo>
                  <a:pt x="491982" y="29970"/>
                </a:lnTo>
                <a:lnTo>
                  <a:pt x="535177" y="23727"/>
                </a:lnTo>
                <a:lnTo>
                  <a:pt x="623506" y="23727"/>
                </a:lnTo>
                <a:lnTo>
                  <a:pt x="582444" y="6369"/>
                </a:lnTo>
                <a:lnTo>
                  <a:pt x="535177" y="0"/>
                </a:lnTo>
                <a:close/>
              </a:path>
              <a:path extrusionOk="0" h="712469" w="713740">
                <a:moveTo>
                  <a:pt x="475838" y="569616"/>
                </a:moveTo>
                <a:lnTo>
                  <a:pt x="452101" y="569616"/>
                </a:lnTo>
                <a:lnTo>
                  <a:pt x="452101" y="706700"/>
                </a:lnTo>
                <a:lnTo>
                  <a:pt x="457410" y="712020"/>
                </a:lnTo>
                <a:lnTo>
                  <a:pt x="707873" y="712020"/>
                </a:lnTo>
                <a:lnTo>
                  <a:pt x="713182" y="706700"/>
                </a:lnTo>
                <a:lnTo>
                  <a:pt x="713182" y="688282"/>
                </a:lnTo>
                <a:lnTo>
                  <a:pt x="475838" y="688282"/>
                </a:lnTo>
                <a:lnTo>
                  <a:pt x="475838" y="569616"/>
                </a:lnTo>
                <a:close/>
              </a:path>
              <a:path extrusionOk="0" h="712469" w="713740">
                <a:moveTo>
                  <a:pt x="713182" y="403474"/>
                </a:moveTo>
                <a:lnTo>
                  <a:pt x="689444" y="403474"/>
                </a:lnTo>
                <a:lnTo>
                  <a:pt x="689444" y="688282"/>
                </a:lnTo>
                <a:lnTo>
                  <a:pt x="713182" y="688282"/>
                </a:lnTo>
                <a:lnTo>
                  <a:pt x="713182" y="403474"/>
                </a:lnTo>
                <a:close/>
              </a:path>
              <a:path extrusionOk="0" h="712469" w="713740">
                <a:moveTo>
                  <a:pt x="171052" y="615918"/>
                </a:moveTo>
                <a:lnTo>
                  <a:pt x="163544" y="615918"/>
                </a:lnTo>
                <a:lnTo>
                  <a:pt x="96091" y="683361"/>
                </a:lnTo>
                <a:lnTo>
                  <a:pt x="129660" y="683361"/>
                </a:lnTo>
                <a:lnTo>
                  <a:pt x="167293" y="645729"/>
                </a:lnTo>
                <a:lnTo>
                  <a:pt x="214768" y="645729"/>
                </a:lnTo>
                <a:lnTo>
                  <a:pt x="214768" y="635896"/>
                </a:lnTo>
                <a:lnTo>
                  <a:pt x="191030" y="635896"/>
                </a:lnTo>
                <a:lnTo>
                  <a:pt x="171052" y="615918"/>
                </a:lnTo>
                <a:close/>
              </a:path>
              <a:path extrusionOk="0" h="712469" w="713740">
                <a:moveTo>
                  <a:pt x="214768" y="645729"/>
                </a:moveTo>
                <a:lnTo>
                  <a:pt x="167293" y="645729"/>
                </a:lnTo>
                <a:lnTo>
                  <a:pt x="197899" y="676345"/>
                </a:lnTo>
                <a:lnTo>
                  <a:pt x="202999" y="677351"/>
                </a:lnTo>
                <a:lnTo>
                  <a:pt x="211878" y="673665"/>
                </a:lnTo>
                <a:lnTo>
                  <a:pt x="214768" y="669340"/>
                </a:lnTo>
                <a:lnTo>
                  <a:pt x="214768" y="645729"/>
                </a:lnTo>
                <a:close/>
              </a:path>
              <a:path extrusionOk="0" h="712469" w="713740">
                <a:moveTo>
                  <a:pt x="214768" y="522141"/>
                </a:moveTo>
                <a:lnTo>
                  <a:pt x="191030" y="522141"/>
                </a:lnTo>
                <a:lnTo>
                  <a:pt x="191030" y="635896"/>
                </a:lnTo>
                <a:lnTo>
                  <a:pt x="214768" y="635896"/>
                </a:lnTo>
                <a:lnTo>
                  <a:pt x="214768" y="569616"/>
                </a:lnTo>
                <a:lnTo>
                  <a:pt x="540088" y="569616"/>
                </a:lnTo>
                <a:lnTo>
                  <a:pt x="517607" y="547135"/>
                </a:lnTo>
                <a:lnTo>
                  <a:pt x="514591" y="545878"/>
                </a:lnTo>
                <a:lnTo>
                  <a:pt x="214768" y="545878"/>
                </a:lnTo>
                <a:lnTo>
                  <a:pt x="214768" y="522141"/>
                </a:lnTo>
                <a:close/>
              </a:path>
              <a:path extrusionOk="0" h="712469" w="713740">
                <a:moveTo>
                  <a:pt x="540088" y="569616"/>
                </a:moveTo>
                <a:lnTo>
                  <a:pt x="506529" y="569616"/>
                </a:lnTo>
                <a:lnTo>
                  <a:pt x="552789" y="615876"/>
                </a:lnTo>
                <a:lnTo>
                  <a:pt x="555826" y="617080"/>
                </a:lnTo>
                <a:lnTo>
                  <a:pt x="560433" y="617080"/>
                </a:lnTo>
                <a:lnTo>
                  <a:pt x="561982" y="616787"/>
                </a:lnTo>
                <a:lnTo>
                  <a:pt x="567888" y="614337"/>
                </a:lnTo>
                <a:lnTo>
                  <a:pt x="570778" y="610002"/>
                </a:lnTo>
                <a:lnTo>
                  <a:pt x="570778" y="576568"/>
                </a:lnTo>
                <a:lnTo>
                  <a:pt x="547040" y="576568"/>
                </a:lnTo>
                <a:lnTo>
                  <a:pt x="540088" y="569616"/>
                </a:lnTo>
                <a:close/>
              </a:path>
              <a:path extrusionOk="0" h="712469" w="713740">
                <a:moveTo>
                  <a:pt x="570778" y="355612"/>
                </a:moveTo>
                <a:lnTo>
                  <a:pt x="547040" y="355612"/>
                </a:lnTo>
                <a:lnTo>
                  <a:pt x="547040" y="576568"/>
                </a:lnTo>
                <a:lnTo>
                  <a:pt x="570778" y="576568"/>
                </a:lnTo>
                <a:lnTo>
                  <a:pt x="570778" y="403474"/>
                </a:lnTo>
                <a:lnTo>
                  <a:pt x="713182" y="403474"/>
                </a:lnTo>
                <a:lnTo>
                  <a:pt x="713182" y="385056"/>
                </a:lnTo>
                <a:lnTo>
                  <a:pt x="707873" y="379737"/>
                </a:lnTo>
                <a:lnTo>
                  <a:pt x="570778" y="379737"/>
                </a:lnTo>
                <a:lnTo>
                  <a:pt x="570778" y="355612"/>
                </a:lnTo>
                <a:close/>
              </a:path>
              <a:path extrusionOk="0" h="712469" w="713740">
                <a:moveTo>
                  <a:pt x="404636" y="353099"/>
                </a:moveTo>
                <a:lnTo>
                  <a:pt x="380899" y="353099"/>
                </a:lnTo>
                <a:lnTo>
                  <a:pt x="380899" y="498403"/>
                </a:lnTo>
                <a:lnTo>
                  <a:pt x="43831" y="498403"/>
                </a:lnTo>
                <a:lnTo>
                  <a:pt x="39496" y="501304"/>
                </a:lnTo>
                <a:lnTo>
                  <a:pt x="35820" y="510172"/>
                </a:lnTo>
                <a:lnTo>
                  <a:pt x="36836" y="515272"/>
                </a:lnTo>
                <a:lnTo>
                  <a:pt x="67442" y="545878"/>
                </a:lnTo>
                <a:lnTo>
                  <a:pt x="97253" y="545878"/>
                </a:lnTo>
                <a:lnTo>
                  <a:pt x="97253" y="542119"/>
                </a:lnTo>
                <a:lnTo>
                  <a:pt x="77275" y="522141"/>
                </a:lnTo>
                <a:lnTo>
                  <a:pt x="399328" y="522141"/>
                </a:lnTo>
                <a:lnTo>
                  <a:pt x="404636" y="516832"/>
                </a:lnTo>
                <a:lnTo>
                  <a:pt x="404636" y="353099"/>
                </a:lnTo>
                <a:close/>
              </a:path>
              <a:path extrusionOk="0" h="712469" w="713740">
                <a:moveTo>
                  <a:pt x="398302" y="284860"/>
                </a:moveTo>
                <a:lnTo>
                  <a:pt x="24889" y="284860"/>
                </a:lnTo>
                <a:lnTo>
                  <a:pt x="373192" y="286378"/>
                </a:lnTo>
                <a:lnTo>
                  <a:pt x="366868" y="308535"/>
                </a:lnTo>
                <a:lnTo>
                  <a:pt x="196339" y="308535"/>
                </a:lnTo>
                <a:lnTo>
                  <a:pt x="191030" y="313854"/>
                </a:lnTo>
                <a:lnTo>
                  <a:pt x="191030" y="498403"/>
                </a:lnTo>
                <a:lnTo>
                  <a:pt x="214768" y="498403"/>
                </a:lnTo>
                <a:lnTo>
                  <a:pt x="214768" y="332272"/>
                </a:lnTo>
                <a:lnTo>
                  <a:pt x="622068" y="332272"/>
                </a:lnTo>
                <a:lnTo>
                  <a:pt x="530597" y="332188"/>
                </a:lnTo>
                <a:lnTo>
                  <a:pt x="504620" y="329239"/>
                </a:lnTo>
                <a:lnTo>
                  <a:pt x="496498" y="326880"/>
                </a:lnTo>
                <a:lnTo>
                  <a:pt x="386291" y="326880"/>
                </a:lnTo>
                <a:lnTo>
                  <a:pt x="387223" y="323655"/>
                </a:lnTo>
                <a:lnTo>
                  <a:pt x="398302" y="284860"/>
                </a:lnTo>
                <a:close/>
              </a:path>
              <a:path extrusionOk="0" h="712469" w="713740">
                <a:moveTo>
                  <a:pt x="622068" y="332272"/>
                </a:moveTo>
                <a:lnTo>
                  <a:pt x="360072" y="332272"/>
                </a:lnTo>
                <a:lnTo>
                  <a:pt x="356439" y="345026"/>
                </a:lnTo>
                <a:lnTo>
                  <a:pt x="368774" y="355957"/>
                </a:lnTo>
                <a:lnTo>
                  <a:pt x="368941" y="356010"/>
                </a:lnTo>
                <a:lnTo>
                  <a:pt x="370253" y="355978"/>
                </a:lnTo>
                <a:lnTo>
                  <a:pt x="371245" y="355842"/>
                </a:lnTo>
                <a:lnTo>
                  <a:pt x="372292" y="355559"/>
                </a:lnTo>
                <a:lnTo>
                  <a:pt x="380899" y="353099"/>
                </a:lnTo>
                <a:lnTo>
                  <a:pt x="404636" y="353099"/>
                </a:lnTo>
                <a:lnTo>
                  <a:pt x="404636" y="346314"/>
                </a:lnTo>
                <a:lnTo>
                  <a:pt x="448865" y="333675"/>
                </a:lnTo>
                <a:lnTo>
                  <a:pt x="620087" y="333675"/>
                </a:lnTo>
                <a:lnTo>
                  <a:pt x="622068" y="332272"/>
                </a:lnTo>
                <a:close/>
              </a:path>
              <a:path extrusionOk="0" h="712469" w="713740">
                <a:moveTo>
                  <a:pt x="620087" y="333675"/>
                </a:moveTo>
                <a:lnTo>
                  <a:pt x="448865" y="333675"/>
                </a:lnTo>
                <a:lnTo>
                  <a:pt x="452813" y="335874"/>
                </a:lnTo>
                <a:lnTo>
                  <a:pt x="456844" y="337895"/>
                </a:lnTo>
                <a:lnTo>
                  <a:pt x="462341" y="340429"/>
                </a:lnTo>
                <a:lnTo>
                  <a:pt x="463797" y="340984"/>
                </a:lnTo>
                <a:lnTo>
                  <a:pt x="470645" y="343905"/>
                </a:lnTo>
                <a:lnTo>
                  <a:pt x="475116" y="345570"/>
                </a:lnTo>
                <a:lnTo>
                  <a:pt x="476854" y="346125"/>
                </a:lnTo>
                <a:lnTo>
                  <a:pt x="483681" y="348387"/>
                </a:lnTo>
                <a:lnTo>
                  <a:pt x="521565" y="355444"/>
                </a:lnTo>
                <a:lnTo>
                  <a:pt x="528989" y="355790"/>
                </a:lnTo>
                <a:lnTo>
                  <a:pt x="530716" y="355905"/>
                </a:lnTo>
                <a:lnTo>
                  <a:pt x="535837" y="355978"/>
                </a:lnTo>
                <a:lnTo>
                  <a:pt x="539229" y="355884"/>
                </a:lnTo>
                <a:lnTo>
                  <a:pt x="543857" y="355685"/>
                </a:lnTo>
                <a:lnTo>
                  <a:pt x="545400" y="355685"/>
                </a:lnTo>
                <a:lnTo>
                  <a:pt x="546548" y="355612"/>
                </a:lnTo>
                <a:lnTo>
                  <a:pt x="570778" y="355612"/>
                </a:lnTo>
                <a:lnTo>
                  <a:pt x="570778" y="352271"/>
                </a:lnTo>
                <a:lnTo>
                  <a:pt x="617011" y="335854"/>
                </a:lnTo>
                <a:lnTo>
                  <a:pt x="620087" y="333675"/>
                </a:lnTo>
                <a:close/>
              </a:path>
              <a:path extrusionOk="0" h="712469" w="713740">
                <a:moveTo>
                  <a:pt x="545400" y="355685"/>
                </a:moveTo>
                <a:lnTo>
                  <a:pt x="543857" y="355685"/>
                </a:lnTo>
                <a:lnTo>
                  <a:pt x="545072" y="355706"/>
                </a:lnTo>
                <a:lnTo>
                  <a:pt x="545400" y="355685"/>
                </a:lnTo>
                <a:close/>
              </a:path>
              <a:path extrusionOk="0" h="712469" w="713740">
                <a:moveTo>
                  <a:pt x="623506" y="23727"/>
                </a:moveTo>
                <a:lnTo>
                  <a:pt x="535177" y="23727"/>
                </a:lnTo>
                <a:lnTo>
                  <a:pt x="583882" y="31605"/>
                </a:lnTo>
                <a:lnTo>
                  <a:pt x="626223" y="53534"/>
                </a:lnTo>
                <a:lnTo>
                  <a:pt x="659638" y="86950"/>
                </a:lnTo>
                <a:lnTo>
                  <a:pt x="681566" y="129294"/>
                </a:lnTo>
                <a:lnTo>
                  <a:pt x="689444" y="178005"/>
                </a:lnTo>
                <a:lnTo>
                  <a:pt x="682930" y="222149"/>
                </a:lnTo>
                <a:lnTo>
                  <a:pt x="664614" y="261616"/>
                </a:lnTo>
                <a:lnTo>
                  <a:pt x="636337" y="294283"/>
                </a:lnTo>
                <a:lnTo>
                  <a:pt x="599942" y="318026"/>
                </a:lnTo>
                <a:lnTo>
                  <a:pt x="557270" y="330722"/>
                </a:lnTo>
                <a:lnTo>
                  <a:pt x="530597" y="332188"/>
                </a:lnTo>
                <a:lnTo>
                  <a:pt x="622187" y="332188"/>
                </a:lnTo>
                <a:lnTo>
                  <a:pt x="656255" y="308064"/>
                </a:lnTo>
                <a:lnTo>
                  <a:pt x="686623" y="271057"/>
                </a:lnTo>
                <a:lnTo>
                  <a:pt x="706228" y="226986"/>
                </a:lnTo>
                <a:lnTo>
                  <a:pt x="713182" y="178005"/>
                </a:lnTo>
                <a:lnTo>
                  <a:pt x="706813" y="130738"/>
                </a:lnTo>
                <a:lnTo>
                  <a:pt x="688845" y="88231"/>
                </a:lnTo>
                <a:lnTo>
                  <a:pt x="660987" y="52194"/>
                </a:lnTo>
                <a:lnTo>
                  <a:pt x="624950" y="24337"/>
                </a:lnTo>
                <a:lnTo>
                  <a:pt x="623506" y="23727"/>
                </a:lnTo>
                <a:close/>
              </a:path>
              <a:path extrusionOk="0" h="712469" w="713740">
                <a:moveTo>
                  <a:pt x="450792" y="309006"/>
                </a:moveTo>
                <a:lnTo>
                  <a:pt x="449358" y="309006"/>
                </a:lnTo>
                <a:lnTo>
                  <a:pt x="448258" y="309163"/>
                </a:lnTo>
                <a:lnTo>
                  <a:pt x="386291" y="326880"/>
                </a:lnTo>
                <a:lnTo>
                  <a:pt x="496498" y="326880"/>
                </a:lnTo>
                <a:lnTo>
                  <a:pt x="479786" y="322025"/>
                </a:lnTo>
                <a:lnTo>
                  <a:pt x="456541" y="310692"/>
                </a:lnTo>
                <a:lnTo>
                  <a:pt x="455284" y="309948"/>
                </a:lnTo>
                <a:lnTo>
                  <a:pt x="453912" y="309540"/>
                </a:lnTo>
                <a:lnTo>
                  <a:pt x="452153" y="309226"/>
                </a:lnTo>
                <a:lnTo>
                  <a:pt x="451127" y="309121"/>
                </a:lnTo>
                <a:lnTo>
                  <a:pt x="450792" y="309006"/>
                </a:lnTo>
                <a:close/>
              </a:path>
              <a:path extrusionOk="0" h="712469" w="713740">
                <a:moveTo>
                  <a:pt x="385120" y="213606"/>
                </a:moveTo>
                <a:lnTo>
                  <a:pt x="360722" y="213606"/>
                </a:lnTo>
                <a:lnTo>
                  <a:pt x="360962" y="214736"/>
                </a:lnTo>
                <a:lnTo>
                  <a:pt x="361297" y="215857"/>
                </a:lnTo>
                <a:lnTo>
                  <a:pt x="361957" y="218757"/>
                </a:lnTo>
                <a:lnTo>
                  <a:pt x="371611" y="247919"/>
                </a:lnTo>
                <a:lnTo>
                  <a:pt x="372166" y="249395"/>
                </a:lnTo>
                <a:lnTo>
                  <a:pt x="374616" y="254840"/>
                </a:lnTo>
                <a:lnTo>
                  <a:pt x="376585" y="258777"/>
                </a:lnTo>
                <a:lnTo>
                  <a:pt x="378690" y="262672"/>
                </a:lnTo>
                <a:lnTo>
                  <a:pt x="404571" y="262672"/>
                </a:lnTo>
                <a:lnTo>
                  <a:pt x="404155" y="259489"/>
                </a:lnTo>
                <a:lnTo>
                  <a:pt x="399914" y="252306"/>
                </a:lnTo>
                <a:lnTo>
                  <a:pt x="397548" y="247845"/>
                </a:lnTo>
                <a:lnTo>
                  <a:pt x="395328" y="243102"/>
                </a:lnTo>
                <a:lnTo>
                  <a:pt x="390855" y="232468"/>
                </a:lnTo>
                <a:lnTo>
                  <a:pt x="387276" y="221906"/>
                </a:lnTo>
                <a:lnTo>
                  <a:pt x="385120" y="213606"/>
                </a:lnTo>
                <a:close/>
              </a:path>
              <a:path extrusionOk="0" h="712469" w="713740">
                <a:moveTo>
                  <a:pt x="226631" y="166131"/>
                </a:moveTo>
                <a:lnTo>
                  <a:pt x="196967" y="166131"/>
                </a:lnTo>
                <a:lnTo>
                  <a:pt x="214768" y="189868"/>
                </a:lnTo>
                <a:lnTo>
                  <a:pt x="244432" y="189868"/>
                </a:lnTo>
                <a:lnTo>
                  <a:pt x="226631" y="166131"/>
                </a:lnTo>
                <a:close/>
              </a:path>
              <a:path extrusionOk="0" h="712469" w="713740">
                <a:moveTo>
                  <a:pt x="392796" y="118666"/>
                </a:moveTo>
                <a:lnTo>
                  <a:pt x="367412" y="118666"/>
                </a:lnTo>
                <a:lnTo>
                  <a:pt x="366721" y="120582"/>
                </a:lnTo>
                <a:lnTo>
                  <a:pt x="366219" y="122551"/>
                </a:lnTo>
                <a:lnTo>
                  <a:pt x="364920" y="126603"/>
                </a:lnTo>
                <a:lnTo>
                  <a:pt x="364198" y="128729"/>
                </a:lnTo>
                <a:lnTo>
                  <a:pt x="362837" y="133650"/>
                </a:lnTo>
                <a:lnTo>
                  <a:pt x="362229" y="136477"/>
                </a:lnTo>
                <a:lnTo>
                  <a:pt x="361130" y="141346"/>
                </a:lnTo>
                <a:lnTo>
                  <a:pt x="360606" y="143388"/>
                </a:lnTo>
                <a:lnTo>
                  <a:pt x="359633" y="148602"/>
                </a:lnTo>
                <a:lnTo>
                  <a:pt x="358606" y="156717"/>
                </a:lnTo>
                <a:lnTo>
                  <a:pt x="358282" y="158466"/>
                </a:lnTo>
                <a:lnTo>
                  <a:pt x="357633" y="165188"/>
                </a:lnTo>
                <a:lnTo>
                  <a:pt x="357339" y="170183"/>
                </a:lnTo>
                <a:lnTo>
                  <a:pt x="357298" y="185889"/>
                </a:lnTo>
                <a:lnTo>
                  <a:pt x="357559" y="189868"/>
                </a:lnTo>
                <a:lnTo>
                  <a:pt x="381223" y="189868"/>
                </a:lnTo>
                <a:lnTo>
                  <a:pt x="380941" y="185889"/>
                </a:lnTo>
                <a:lnTo>
                  <a:pt x="381059" y="175177"/>
                </a:lnTo>
                <a:lnTo>
                  <a:pt x="386794" y="135887"/>
                </a:lnTo>
                <a:lnTo>
                  <a:pt x="392574" y="119190"/>
                </a:lnTo>
                <a:lnTo>
                  <a:pt x="392796" y="118666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73"/>
          <p:cNvSpPr/>
          <p:nvPr/>
        </p:nvSpPr>
        <p:spPr>
          <a:xfrm>
            <a:off x="5840730" y="962910"/>
            <a:ext cx="10979" cy="10979"/>
          </a:xfrm>
          <a:custGeom>
            <a:rect b="b" l="l" r="r" t="t"/>
            <a:pathLst>
              <a:path extrusionOk="0" h="24130" w="24129">
                <a:moveTo>
                  <a:pt x="0" y="0"/>
                </a:moveTo>
                <a:lnTo>
                  <a:pt x="23737" y="0"/>
                </a:lnTo>
                <a:lnTo>
                  <a:pt x="23737" y="23737"/>
                </a:lnTo>
                <a:lnTo>
                  <a:pt x="0" y="23737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73"/>
          <p:cNvSpPr/>
          <p:nvPr/>
        </p:nvSpPr>
        <p:spPr>
          <a:xfrm>
            <a:off x="5862317" y="930527"/>
            <a:ext cx="21669" cy="43339"/>
          </a:xfrm>
          <a:custGeom>
            <a:rect b="b" l="l" r="r" t="t"/>
            <a:pathLst>
              <a:path extrusionOk="0" h="95250" w="47625">
                <a:moveTo>
                  <a:pt x="47474" y="0"/>
                </a:moveTo>
                <a:lnTo>
                  <a:pt x="23737" y="0"/>
                </a:lnTo>
                <a:lnTo>
                  <a:pt x="23737" y="71202"/>
                </a:lnTo>
                <a:lnTo>
                  <a:pt x="0" y="71202"/>
                </a:lnTo>
                <a:lnTo>
                  <a:pt x="0" y="94939"/>
                </a:lnTo>
                <a:lnTo>
                  <a:pt x="42166" y="94939"/>
                </a:lnTo>
                <a:lnTo>
                  <a:pt x="47474" y="89620"/>
                </a:lnTo>
                <a:lnTo>
                  <a:pt x="47474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73"/>
          <p:cNvSpPr/>
          <p:nvPr/>
        </p:nvSpPr>
        <p:spPr>
          <a:xfrm>
            <a:off x="3857629" y="2090594"/>
            <a:ext cx="4855200" cy="3052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73"/>
          <p:cNvSpPr txBox="1"/>
          <p:nvPr>
            <p:ph idx="4294967295" type="title"/>
          </p:nvPr>
        </p:nvSpPr>
        <p:spPr>
          <a:xfrm>
            <a:off x="426839" y="199578"/>
            <a:ext cx="38580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noAutofit/>
          </a:bodyPr>
          <a:lstStyle/>
          <a:p>
            <a:pPr indent="0" lvl="0" marL="12700" rtl="0" algn="l">
              <a:lnSpc>
                <a:spcPct val="1194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hlink"/>
                </a:solidFill>
              </a:rPr>
              <a:t>Примеры наших работ / </a:t>
            </a:r>
            <a:r>
              <a:rPr lang="ru" sz="1300">
                <a:solidFill>
                  <a:srgbClr val="E7782A"/>
                </a:solidFill>
              </a:rPr>
              <a:t>медицина</a:t>
            </a:r>
            <a:endParaRPr b="1" i="0" sz="27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97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ЛЕОВИТ</a:t>
            </a:r>
            <a:endParaRPr b="1" i="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5" name="Google Shape;895;p73"/>
          <p:cNvPicPr preferRelativeResize="0"/>
          <p:nvPr/>
        </p:nvPicPr>
        <p:blipFill rotWithShape="1">
          <a:blip r:embed="rId6">
            <a:alphaModFix/>
          </a:blip>
          <a:srcRect b="1574" l="0" r="0" t="0"/>
          <a:stretch/>
        </p:blipFill>
        <p:spPr>
          <a:xfrm>
            <a:off x="4791843" y="2614251"/>
            <a:ext cx="3122491" cy="1746274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73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897" name="Google Shape;897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74"/>
          <p:cNvSpPr txBox="1"/>
          <p:nvPr>
            <p:ph type="title"/>
          </p:nvPr>
        </p:nvSpPr>
        <p:spPr>
          <a:xfrm>
            <a:off x="322875" y="98425"/>
            <a:ext cx="6412200" cy="104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сделали более 150 успешных проектов...</a:t>
            </a:r>
            <a:endParaRPr/>
          </a:p>
        </p:txBody>
      </p:sp>
      <p:pic>
        <p:nvPicPr>
          <p:cNvPr id="903" name="Google Shape;90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88" y="1318065"/>
            <a:ext cx="8608196" cy="274402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74"/>
          <p:cNvSpPr txBox="1"/>
          <p:nvPr/>
        </p:nvSpPr>
        <p:spPr>
          <a:xfrm>
            <a:off x="300838" y="4498813"/>
            <a:ext cx="7314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Roboto"/>
                <a:ea typeface="Roboto"/>
                <a:cs typeface="Roboto"/>
                <a:sym typeface="Roboto"/>
              </a:rPr>
              <a:t>Будем рады видеть Вас в их числе!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74"/>
          <p:cNvSpPr txBox="1"/>
          <p:nvPr/>
        </p:nvSpPr>
        <p:spPr>
          <a:xfrm>
            <a:off x="322863" y="4107510"/>
            <a:ext cx="3372900" cy="1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381000" rtl="0" algn="l">
              <a:lnSpc>
                <a:spcPct val="1145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Больше кейсов на сайте: </a:t>
            </a:r>
            <a:r>
              <a:rPr lang="ru" sz="800" u="sng">
                <a:solidFill>
                  <a:srgbClr val="E36C09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http://uexpert.ru/portfolio/</a:t>
            </a:r>
            <a:r>
              <a:rPr lang="ru" sz="80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75"/>
          <p:cNvSpPr txBox="1"/>
          <p:nvPr>
            <p:ph type="title"/>
          </p:nvPr>
        </p:nvSpPr>
        <p:spPr>
          <a:xfrm>
            <a:off x="235500" y="-12175"/>
            <a:ext cx="69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Как определить качество взаимодействия с цифровым продуктом?</a:t>
            </a:r>
            <a:endParaRPr sz="2700"/>
          </a:p>
        </p:txBody>
      </p:sp>
      <p:pic>
        <p:nvPicPr>
          <p:cNvPr id="911" name="Google Shape;91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213" y="1666850"/>
            <a:ext cx="2495552" cy="249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525" y="1666850"/>
            <a:ext cx="2495552" cy="2495552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75"/>
          <p:cNvSpPr txBox="1"/>
          <p:nvPr/>
        </p:nvSpPr>
        <p:spPr>
          <a:xfrm>
            <a:off x="387213" y="4048325"/>
            <a:ext cx="24957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Юзабилити-тестирование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4" name="Google Shape;914;p75"/>
          <p:cNvSpPr txBox="1"/>
          <p:nvPr/>
        </p:nvSpPr>
        <p:spPr>
          <a:xfrm>
            <a:off x="4447525" y="4048325"/>
            <a:ext cx="24957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Юзабилити-экспертиза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5" name="Google Shape;915;p75"/>
          <p:cNvSpPr txBox="1"/>
          <p:nvPr/>
        </p:nvSpPr>
        <p:spPr>
          <a:xfrm>
            <a:off x="2882763" y="2649038"/>
            <a:ext cx="1689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или</a:t>
            </a:r>
            <a:endParaRPr b="1" sz="48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76"/>
          <p:cNvSpPr txBox="1"/>
          <p:nvPr>
            <p:ph type="title"/>
          </p:nvPr>
        </p:nvSpPr>
        <p:spPr>
          <a:xfrm>
            <a:off x="117750" y="108225"/>
            <a:ext cx="6056400" cy="2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Юзабилити-тестирование</a:t>
            </a:r>
            <a:endParaRPr/>
          </a:p>
        </p:txBody>
      </p:sp>
      <p:sp>
        <p:nvSpPr>
          <p:cNvPr id="921" name="Google Shape;921;p76"/>
          <p:cNvSpPr txBox="1"/>
          <p:nvPr/>
        </p:nvSpPr>
        <p:spPr>
          <a:xfrm>
            <a:off x="3057650" y="1322388"/>
            <a:ext cx="5921400" cy="3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0955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Проводится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с привлечением реальных клиентов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Позволяет выявить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объективные показатели</a:t>
            </a:r>
            <a:r>
              <a:rPr lang="ru" sz="1500">
                <a:latin typeface="Lato"/>
                <a:ea typeface="Lato"/>
                <a:cs typeface="Lato"/>
                <a:sym typeface="Lato"/>
              </a:rPr>
              <a:t>: количество ошибок во время выполнения задачи, время необходимое на выполнение задачи, достижимость основных целей и пр.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Зависит от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качества подобранных респондентов</a:t>
            </a:r>
            <a:r>
              <a:rPr lang="ru" sz="1500">
                <a:latin typeface="Lato"/>
                <a:ea typeface="Lato"/>
                <a:cs typeface="Lato"/>
                <a:sym typeface="Lato"/>
              </a:rPr>
              <a:t> и от правильно поставленных задач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Требуется 6-8 респондентов на каждый кластер ЦА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Требуется видеозапись всех действий респондента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Занимает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от 2-х недель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Стоит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от 160 тыс. рублей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2" name="Google Shape;92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75" y="1092225"/>
            <a:ext cx="2495552" cy="249555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76"/>
          <p:cNvSpPr txBox="1"/>
          <p:nvPr/>
        </p:nvSpPr>
        <p:spPr>
          <a:xfrm>
            <a:off x="235500" y="4905738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https://uexpert.ru/usability-testing/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7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75" y="1092225"/>
            <a:ext cx="2495552" cy="2495552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77"/>
          <p:cNvSpPr txBox="1"/>
          <p:nvPr>
            <p:ph type="title"/>
          </p:nvPr>
        </p:nvSpPr>
        <p:spPr>
          <a:xfrm>
            <a:off x="117750" y="108225"/>
            <a:ext cx="6008400" cy="2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Юзабилити-экспертиза</a:t>
            </a:r>
            <a:endParaRPr/>
          </a:p>
        </p:txBody>
      </p:sp>
      <p:sp>
        <p:nvSpPr>
          <p:cNvPr id="930" name="Google Shape;930;p77"/>
          <p:cNvSpPr txBox="1"/>
          <p:nvPr/>
        </p:nvSpPr>
        <p:spPr>
          <a:xfrm>
            <a:off x="3057650" y="1322388"/>
            <a:ext cx="5921400" cy="3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09550" lvl="0" marL="228600" rtl="0" algn="l"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Проводится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экспертом без привлечения ЦА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Позволяет выявить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субъективные показатели</a:t>
            </a:r>
            <a:r>
              <a:rPr lang="ru" sz="1500">
                <a:latin typeface="Lato"/>
                <a:ea typeface="Lato"/>
                <a:cs typeface="Lato"/>
                <a:sym typeface="Lato"/>
              </a:rPr>
              <a:t>: количество ошибок во время выполнения задачи, время необходимое на выполнение задачи, достижимость основных целей и пр.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b="1" lang="ru" sz="1500">
                <a:latin typeface="Lato"/>
                <a:ea typeface="Lato"/>
                <a:cs typeface="Lato"/>
                <a:sym typeface="Lato"/>
              </a:rPr>
              <a:t>Зависит от уровня знаний эксперта </a:t>
            </a:r>
            <a:r>
              <a:rPr lang="ru" sz="1500">
                <a:latin typeface="Lato"/>
                <a:ea typeface="Lato"/>
                <a:cs typeface="Lato"/>
                <a:sym typeface="Lato"/>
              </a:rPr>
              <a:t>как в сфере юзабилити, так и в рассматриваемой предметной области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Занимает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от 1 недели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-209550" lvl="0" marL="228600" rtl="0" algn="l"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500"/>
              <a:buFont typeface="Lato"/>
              <a:buChar char="✓"/>
            </a:pPr>
            <a:r>
              <a:rPr lang="ru" sz="1500">
                <a:latin typeface="Lato"/>
                <a:ea typeface="Lato"/>
                <a:cs typeface="Lato"/>
                <a:sym typeface="Lato"/>
              </a:rPr>
              <a:t>Стоит от </a:t>
            </a:r>
            <a:r>
              <a:rPr b="1" lang="ru" sz="1500">
                <a:latin typeface="Lato"/>
                <a:ea typeface="Lato"/>
                <a:cs typeface="Lato"/>
                <a:sym typeface="Lato"/>
              </a:rPr>
              <a:t>35 тыс. рублей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1" name="Google Shape;931;p77"/>
          <p:cNvSpPr txBox="1"/>
          <p:nvPr/>
        </p:nvSpPr>
        <p:spPr>
          <a:xfrm>
            <a:off x="235500" y="4905738"/>
            <a:ext cx="43365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12700" marR="419100" rtl="0" algn="l">
              <a:lnSpc>
                <a:spcPct val="1145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Подробнее: </a:t>
            </a:r>
            <a:r>
              <a:rPr lang="r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https://uexpert.ru/expertiza-usability/</a:t>
            </a:r>
            <a:r>
              <a:rPr lang="ru" sz="9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7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/>
              <a:t>Чтобы узнать </a:t>
            </a:r>
            <a:r>
              <a:rPr b="1" lang="ru" sz="1600"/>
              <a:t>есть ли проблемы с сайтом и можно ли повысить конверсию</a:t>
            </a:r>
            <a:r>
              <a:rPr lang="ru" sz="1600"/>
              <a:t> – </a:t>
            </a:r>
            <a:r>
              <a:rPr lang="ru" sz="1600" u="sng">
                <a:solidFill>
                  <a:schemeClr val="hlink"/>
                </a:solidFill>
                <a:hlinkClick r:id="rId3"/>
              </a:rPr>
              <a:t>юзабилити-экспертиза</a:t>
            </a:r>
            <a:r>
              <a:rPr lang="ru" sz="1600"/>
              <a:t> и </a:t>
            </a:r>
            <a:r>
              <a:rPr lang="ru" sz="1600" u="sng">
                <a:solidFill>
                  <a:schemeClr val="hlink"/>
                </a:solidFill>
                <a:hlinkClick r:id="rId4"/>
              </a:rPr>
              <a:t>юзабилити-тестирование</a:t>
            </a:r>
            <a:r>
              <a:rPr lang="ru" sz="1600"/>
              <a:t>.</a:t>
            </a:r>
            <a:endParaRPr sz="1600"/>
          </a:p>
          <a:p>
            <a:pPr indent="-2159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/>
              <a:t>Чтобы </a:t>
            </a:r>
            <a:r>
              <a:rPr b="1" lang="ru" sz="1600"/>
              <a:t>понять цели и задачи своей ЦА, перестать угадывать</a:t>
            </a:r>
            <a:r>
              <a:rPr lang="ru" sz="1600"/>
              <a:t> – </a:t>
            </a:r>
            <a:r>
              <a:rPr lang="ru" sz="1600" u="sng">
                <a:solidFill>
                  <a:schemeClr val="hlink"/>
                </a:solidFill>
                <a:hlinkClick r:id="rId5"/>
              </a:rPr>
              <a:t>пользовательские исследования</a:t>
            </a:r>
            <a:r>
              <a:rPr lang="ru" sz="1600"/>
              <a:t>: анкетирование, интервью, полевые наблюдения, фокус-группы. </a:t>
            </a:r>
            <a:endParaRPr sz="1600"/>
          </a:p>
          <a:p>
            <a:pPr indent="-2159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/>
              <a:t>Чтобы </a:t>
            </a:r>
            <a:r>
              <a:rPr b="1" lang="ru" sz="1600"/>
              <a:t>учитывать интересы ЦА на всех этапах</a:t>
            </a:r>
            <a:r>
              <a:rPr lang="ru" sz="1600"/>
              <a:t> работы с сайтом – </a:t>
            </a:r>
            <a:r>
              <a:rPr lang="ru" sz="1600" u="sng">
                <a:solidFill>
                  <a:schemeClr val="hlink"/>
                </a:solidFill>
                <a:hlinkClick r:id="rId6"/>
              </a:rPr>
              <a:t>разработка концепции</a:t>
            </a:r>
            <a:r>
              <a:rPr lang="ru" sz="1600"/>
              <a:t>: персонажи и сценарии. </a:t>
            </a:r>
            <a:endParaRPr sz="1600"/>
          </a:p>
          <a:p>
            <a:pPr indent="-2159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/>
              <a:t>Чтобы </a:t>
            </a:r>
            <a:r>
              <a:rPr b="1" lang="ru" sz="1600"/>
              <a:t>сделать понятный для клиентов каталог товаров или меню</a:t>
            </a:r>
            <a:r>
              <a:rPr lang="ru" sz="1600"/>
              <a:t> – </a:t>
            </a:r>
            <a:r>
              <a:rPr lang="ru" sz="1600" u="sng">
                <a:solidFill>
                  <a:schemeClr val="hlink"/>
                </a:solidFill>
                <a:hlinkClick r:id="rId7"/>
              </a:rPr>
              <a:t>карточная сортировка</a:t>
            </a:r>
            <a:r>
              <a:rPr lang="ru" sz="1600"/>
              <a:t>.</a:t>
            </a:r>
            <a:endParaRPr sz="1600"/>
          </a:p>
          <a:p>
            <a:pPr indent="-2159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>
                <a:solidFill>
                  <a:schemeClr val="dk1"/>
                </a:solidFill>
              </a:rPr>
              <a:t>Чтобы </a:t>
            </a:r>
            <a:r>
              <a:rPr b="1" lang="ru" sz="1600">
                <a:solidFill>
                  <a:schemeClr val="dk1"/>
                </a:solidFill>
              </a:rPr>
              <a:t>понять какой вариант страницы, экрана или блока лучше</a:t>
            </a:r>
            <a:r>
              <a:rPr lang="ru" sz="1600">
                <a:solidFill>
                  <a:schemeClr val="dk1"/>
                </a:solidFill>
              </a:rPr>
              <a:t> – </a:t>
            </a:r>
            <a:r>
              <a:rPr lang="ru" sz="1600" u="sng">
                <a:solidFill>
                  <a:schemeClr val="hlink"/>
                </a:solidFill>
                <a:hlinkClick r:id="rId8"/>
              </a:rPr>
              <a:t>A/B-тесты</a:t>
            </a:r>
            <a:r>
              <a:rPr lang="ru" sz="1600">
                <a:solidFill>
                  <a:schemeClr val="dk1"/>
                </a:solidFill>
              </a:rPr>
              <a:t>.</a:t>
            </a:r>
            <a:endParaRPr sz="1600"/>
          </a:p>
          <a:p>
            <a:pPr indent="-2159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F6221"/>
              </a:buClr>
              <a:buSzPts val="1600"/>
              <a:buChar char="■"/>
            </a:pPr>
            <a:r>
              <a:rPr lang="ru" sz="1600"/>
              <a:t>Чтобы </a:t>
            </a:r>
            <a:r>
              <a:rPr b="1" lang="ru" sz="1600"/>
              <a:t>программисты могли быстро и качественно сверстать сайт</a:t>
            </a:r>
            <a:r>
              <a:rPr lang="ru" sz="1600"/>
              <a:t> – </a:t>
            </a:r>
            <a:r>
              <a:rPr lang="ru" sz="1600" u="sng">
                <a:solidFill>
                  <a:schemeClr val="hlink"/>
                </a:solidFill>
                <a:hlinkClick r:id="rId9"/>
              </a:rPr>
              <a:t>разработка макета</a:t>
            </a:r>
            <a:r>
              <a:rPr lang="ru" sz="1600"/>
              <a:t> и </a:t>
            </a:r>
            <a:r>
              <a:rPr lang="ru" sz="1600" u="sng">
                <a:solidFill>
                  <a:schemeClr val="hlink"/>
                </a:solidFill>
                <a:hlinkClick r:id="rId10"/>
              </a:rPr>
              <a:t>графический дизайн</a:t>
            </a:r>
            <a:endParaRPr sz="1600"/>
          </a:p>
          <a:p>
            <a:pPr indent="-2159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DF6221"/>
              </a:buClr>
              <a:buSzPts val="1600"/>
              <a:buChar char="■"/>
            </a:pPr>
            <a:r>
              <a:rPr lang="ru" sz="1600"/>
              <a:t>Чтобы </a:t>
            </a:r>
            <a:r>
              <a:rPr b="1" lang="ru" sz="1600"/>
              <a:t>программисты сделали именно то, что задумано</a:t>
            </a:r>
            <a:r>
              <a:rPr lang="ru" sz="1600"/>
              <a:t> – </a:t>
            </a:r>
            <a:r>
              <a:rPr lang="ru" sz="1600" u="sng">
                <a:solidFill>
                  <a:schemeClr val="hlink"/>
                </a:solidFill>
                <a:hlinkClick r:id="rId11"/>
              </a:rPr>
              <a:t>авторский надзор</a:t>
            </a:r>
            <a:r>
              <a:rPr lang="ru" sz="1600"/>
              <a:t>.</a:t>
            </a:r>
            <a:endParaRPr sz="1600"/>
          </a:p>
        </p:txBody>
      </p:sp>
      <p:sp>
        <p:nvSpPr>
          <p:cNvPr id="937" name="Google Shape;937;p78"/>
          <p:cNvSpPr txBox="1"/>
          <p:nvPr>
            <p:ph type="title"/>
          </p:nvPr>
        </p:nvSpPr>
        <p:spPr>
          <a:xfrm>
            <a:off x="235500" y="25925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Инструменты и методы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в сфере юзабилити и UX</a:t>
            </a:r>
            <a:endParaRPr sz="2400"/>
          </a:p>
        </p:txBody>
      </p:sp>
      <p:pic>
        <p:nvPicPr>
          <p:cNvPr id="938" name="Google Shape;938;p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87350" y="0"/>
            <a:ext cx="845525" cy="130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9"/>
          <p:cNvSpPr txBox="1"/>
          <p:nvPr/>
        </p:nvSpPr>
        <p:spPr>
          <a:xfrm>
            <a:off x="233275" y="1990688"/>
            <a:ext cx="8642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31015" lvl="0" marL="0" marR="310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orbel"/>
              <a:buNone/>
            </a:pPr>
            <a:r>
              <a:rPr lang="ru" sz="4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Результаты пользовательского исследования клиник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44" name="Google Shape;944;p79"/>
          <p:cNvPicPr preferRelativeResize="0"/>
          <p:nvPr/>
        </p:nvPicPr>
        <p:blipFill rotWithShape="1">
          <a:blip r:embed="rId3">
            <a:alphaModFix/>
          </a:blip>
          <a:srcRect b="75329" l="4698" r="0" t="6949"/>
          <a:stretch/>
        </p:blipFill>
        <p:spPr>
          <a:xfrm>
            <a:off x="7124625" y="76200"/>
            <a:ext cx="2019375" cy="53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80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Про исследование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0" name="Google Shape;950;p80"/>
          <p:cNvGrpSpPr/>
          <p:nvPr/>
        </p:nvGrpSpPr>
        <p:grpSpPr>
          <a:xfrm>
            <a:off x="440753" y="2114800"/>
            <a:ext cx="8294622" cy="923400"/>
            <a:chOff x="1399978" y="3214404"/>
            <a:chExt cx="8294622" cy="923400"/>
          </a:xfrm>
        </p:grpSpPr>
        <p:sp>
          <p:nvSpPr>
            <p:cNvPr id="951" name="Google Shape;951;p80"/>
            <p:cNvSpPr txBox="1"/>
            <p:nvPr/>
          </p:nvSpPr>
          <p:spPr>
            <a:xfrm>
              <a:off x="2590000" y="3214404"/>
              <a:ext cx="71046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ED7D31"/>
                </a:buClr>
                <a:buSzPts val="1800"/>
                <a:buFont typeface="Noto Sans Symbols"/>
                <a:buChar char="▪"/>
              </a:pPr>
              <a:r>
                <a:rPr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Исследование проводилось </a:t>
              </a:r>
              <a:r>
                <a:rPr lang="ru" sz="1800">
                  <a:latin typeface="Verdana"/>
                  <a:ea typeface="Verdana"/>
                  <a:cs typeface="Verdana"/>
                  <a:sym typeface="Verdana"/>
                </a:rPr>
                <a:t>в форме</a:t>
              </a:r>
              <a:r>
                <a:rPr b="1" lang="ru" sz="1800">
                  <a:latin typeface="Verdana"/>
                  <a:ea typeface="Verdana"/>
                  <a:cs typeface="Verdana"/>
                  <a:sym typeface="Verdana"/>
                </a:rPr>
                <a:t> анкетирования</a:t>
              </a:r>
              <a:endParaRPr b="1"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ED7D31"/>
                </a:buClr>
                <a:buSzPts val="1800"/>
                <a:buFont typeface="Noto Sans Symbols"/>
                <a:buChar char="▪"/>
              </a:pPr>
              <a:r>
                <a:rPr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Респонденты </a:t>
              </a:r>
              <a:r>
                <a:rPr b="1"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самостоятельно</a:t>
              </a:r>
              <a:r>
                <a:rPr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ru" sz="1800">
                  <a:latin typeface="Verdana"/>
                  <a:ea typeface="Verdana"/>
                  <a:cs typeface="Verdana"/>
                  <a:sym typeface="Verdana"/>
                </a:rPr>
                <a:t>заполняли анкеты</a:t>
              </a:r>
              <a:endParaRPr/>
            </a:p>
          </p:txBody>
        </p:sp>
        <p:pic>
          <p:nvPicPr>
            <p:cNvPr descr="Ноутбук" id="952" name="Google Shape;952;p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99978" y="3303536"/>
              <a:ext cx="745067" cy="7450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3" name="Google Shape;953;p80"/>
          <p:cNvGrpSpPr/>
          <p:nvPr/>
        </p:nvGrpSpPr>
        <p:grpSpPr>
          <a:xfrm>
            <a:off x="518513" y="3314416"/>
            <a:ext cx="8679163" cy="646200"/>
            <a:chOff x="1477738" y="4390335"/>
            <a:chExt cx="8679163" cy="646200"/>
          </a:xfrm>
        </p:grpSpPr>
        <p:sp>
          <p:nvSpPr>
            <p:cNvPr id="954" name="Google Shape;954;p80"/>
            <p:cNvSpPr txBox="1"/>
            <p:nvPr/>
          </p:nvSpPr>
          <p:spPr>
            <a:xfrm>
              <a:off x="2590001" y="4390335"/>
              <a:ext cx="75669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ED7D31"/>
                </a:buClr>
                <a:buSzPts val="1800"/>
                <a:buFont typeface="Noto Sans Symbols"/>
                <a:buChar char="▪"/>
              </a:pPr>
              <a:r>
                <a:rPr lang="ru" sz="1800">
                  <a:latin typeface="Verdana"/>
                  <a:ea typeface="Verdana"/>
                  <a:cs typeface="Verdana"/>
                  <a:sym typeface="Verdana"/>
                </a:rPr>
                <a:t>31</a:t>
              </a:r>
              <a:r>
                <a:rPr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 респондент был из </a:t>
              </a:r>
              <a:r>
                <a:rPr b="1"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Москвы и Санкт-Петербурга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ED7D31"/>
                </a:buClr>
                <a:buSzPts val="1800"/>
                <a:buFont typeface="Noto Sans Symbols"/>
                <a:buChar char="▪"/>
              </a:pPr>
              <a:r>
                <a:rPr lang="ru" sz="1800">
                  <a:latin typeface="Verdana"/>
                  <a:ea typeface="Verdana"/>
                  <a:cs typeface="Verdana"/>
                  <a:sym typeface="Verdana"/>
                </a:rPr>
                <a:t>69</a:t>
              </a:r>
              <a:r>
                <a:rPr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 респондентов были из </a:t>
              </a:r>
              <a:r>
                <a:rPr b="1" lang="ru" sz="1800">
                  <a:latin typeface="Verdana"/>
                  <a:ea typeface="Verdana"/>
                  <a:cs typeface="Verdana"/>
                  <a:sym typeface="Verdana"/>
                </a:rPr>
                <a:t>других городов</a:t>
              </a:r>
              <a:endParaRPr/>
            </a:p>
          </p:txBody>
        </p:sp>
        <p:pic>
          <p:nvPicPr>
            <p:cNvPr descr="Карта с кнопкой" id="955" name="Google Shape;955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77738" y="4418727"/>
              <a:ext cx="589547" cy="5895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6" name="Google Shape;956;p80"/>
          <p:cNvGrpSpPr/>
          <p:nvPr/>
        </p:nvGrpSpPr>
        <p:grpSpPr>
          <a:xfrm>
            <a:off x="512455" y="4237032"/>
            <a:ext cx="8685221" cy="601663"/>
            <a:chOff x="1471680" y="5183282"/>
            <a:chExt cx="8685221" cy="601663"/>
          </a:xfrm>
        </p:grpSpPr>
        <p:pic>
          <p:nvPicPr>
            <p:cNvPr descr="Ежедневный календарь" id="957" name="Google Shape;957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71680" y="5183282"/>
              <a:ext cx="601663" cy="601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8" name="Google Shape;958;p80"/>
            <p:cNvSpPr txBox="1"/>
            <p:nvPr/>
          </p:nvSpPr>
          <p:spPr>
            <a:xfrm>
              <a:off x="2590001" y="5299447"/>
              <a:ext cx="756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ED7D31"/>
                </a:buClr>
                <a:buSzPts val="1800"/>
                <a:buFont typeface="Noto Sans Symbols"/>
                <a:buChar char="▪"/>
              </a:pPr>
              <a:r>
                <a:rPr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Исследование проходило </a:t>
              </a:r>
              <a:r>
                <a:rPr b="1"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с 2</a:t>
              </a:r>
              <a:r>
                <a:rPr b="1" lang="ru" sz="1800">
                  <a:latin typeface="Verdana"/>
                  <a:ea typeface="Verdana"/>
                  <a:cs typeface="Verdana"/>
                  <a:sym typeface="Verdana"/>
                </a:rPr>
                <a:t>1</a:t>
              </a:r>
              <a:r>
                <a:rPr b="1"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 по </a:t>
              </a:r>
              <a:r>
                <a:rPr b="1" lang="ru" sz="1800">
                  <a:latin typeface="Verdana"/>
                  <a:ea typeface="Verdana"/>
                  <a:cs typeface="Verdana"/>
                  <a:sym typeface="Verdana"/>
                </a:rPr>
                <a:t>23</a:t>
              </a:r>
              <a:r>
                <a:rPr b="1" lang="ru" sz="1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lang="ru" sz="1800">
                  <a:latin typeface="Verdana"/>
                  <a:ea typeface="Verdana"/>
                  <a:cs typeface="Verdana"/>
                  <a:sym typeface="Verdana"/>
                </a:rPr>
                <a:t>марта 2023 г.</a:t>
              </a:r>
              <a:endParaRPr/>
            </a:p>
          </p:txBody>
        </p:sp>
      </p:grpSp>
      <p:sp>
        <p:nvSpPr>
          <p:cNvPr id="959" name="Google Shape;959;p80"/>
          <p:cNvSpPr txBox="1"/>
          <p:nvPr/>
        </p:nvSpPr>
        <p:spPr>
          <a:xfrm>
            <a:off x="1630776" y="548360"/>
            <a:ext cx="6717000" cy="15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3037" lvl="0" marL="2873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7337" lvl="0" marL="287337" marR="0" rtl="0" algn="l">
              <a:lnSpc>
                <a:spcPct val="90000"/>
              </a:lnSpc>
              <a:spcBef>
                <a:spcPts val="428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Noto Sans Symbols"/>
              <a:buChar char="▪"/>
            </a:pPr>
            <a:r>
              <a:rPr lang="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исследовании приняли участие </a:t>
            </a:r>
            <a:r>
              <a:rPr b="1" lang="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lang="ru" sz="1800">
                <a:latin typeface="Verdana"/>
                <a:ea typeface="Verdana"/>
                <a:cs typeface="Verdana"/>
                <a:sym typeface="Verdana"/>
              </a:rPr>
              <a:t>00</a:t>
            </a:r>
            <a:r>
              <a:rPr b="1" lang="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человек: </a:t>
            </a:r>
            <a:endParaRPr/>
          </a:p>
          <a:p>
            <a:pPr indent="-287337" lvl="1" marL="863600" marR="0" rtl="0" algn="l">
              <a:lnSpc>
                <a:spcPct val="90000"/>
              </a:lnSpc>
              <a:spcBef>
                <a:spcPts val="428"/>
              </a:spcBef>
              <a:spcAft>
                <a:spcPts val="0"/>
              </a:spcAft>
              <a:buClr>
                <a:srgbClr val="ED7D31"/>
              </a:buClr>
              <a:buSzPts val="1300"/>
              <a:buFont typeface="Noto Sans Symbols"/>
              <a:buChar char="▪"/>
            </a:pPr>
            <a:r>
              <a:rPr lang="ru" sz="1300">
                <a:latin typeface="Verdana"/>
                <a:ea typeface="Verdana"/>
                <a:cs typeface="Verdana"/>
                <a:sym typeface="Verdana"/>
              </a:rPr>
              <a:t>27</a:t>
            </a:r>
            <a:r>
              <a:rPr b="0" i="0" lang="ru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мужчин</a:t>
            </a:r>
            <a:endParaRPr/>
          </a:p>
          <a:p>
            <a:pPr indent="-287337" lvl="1" marL="863600" marR="0" rtl="0" algn="l">
              <a:lnSpc>
                <a:spcPct val="90000"/>
              </a:lnSpc>
              <a:spcBef>
                <a:spcPts val="428"/>
              </a:spcBef>
              <a:spcAft>
                <a:spcPts val="0"/>
              </a:spcAft>
              <a:buClr>
                <a:srgbClr val="ED7D31"/>
              </a:buClr>
              <a:buSzPts val="1300"/>
              <a:buFont typeface="Noto Sans Symbols"/>
              <a:buChar char="▪"/>
            </a:pPr>
            <a:r>
              <a:rPr b="0" i="0" lang="ru" sz="1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73 женщины</a:t>
            </a:r>
            <a:endParaRPr/>
          </a:p>
          <a:p>
            <a:pPr indent="-287337" lvl="0" marL="287337" marR="0" rtl="0" algn="l">
              <a:lnSpc>
                <a:spcPct val="90000"/>
              </a:lnSpc>
              <a:spcBef>
                <a:spcPts val="428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Noto Sans Symbols"/>
              <a:buChar char="▪"/>
            </a:pPr>
            <a:r>
              <a:rPr lang="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возрасте от </a:t>
            </a:r>
            <a:r>
              <a:rPr b="1" lang="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25 до </a:t>
            </a:r>
            <a:r>
              <a:rPr b="1" lang="ru" sz="1800">
                <a:latin typeface="Verdana"/>
                <a:ea typeface="Verdana"/>
                <a:cs typeface="Verdana"/>
                <a:sym typeface="Verdana"/>
              </a:rPr>
              <a:t>60</a:t>
            </a:r>
            <a:r>
              <a:rPr b="1" lang="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лет</a:t>
            </a:r>
            <a:endParaRPr/>
          </a:p>
          <a:p>
            <a:pPr indent="-173037" lvl="0" marL="287337" marR="0" rtl="0" algn="l">
              <a:lnSpc>
                <a:spcPct val="90000"/>
              </a:lnSpc>
              <a:spcBef>
                <a:spcPts val="428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9583" lvl="0" marL="203883" marR="0" rtl="0" algn="l">
              <a:lnSpc>
                <a:spcPct val="90000"/>
              </a:lnSpc>
              <a:spcBef>
                <a:spcPts val="428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60" name="Google Shape;960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643" y="820837"/>
            <a:ext cx="989285" cy="98928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0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962" name="Google Shape;962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81"/>
          <p:cNvPicPr preferRelativeResize="0"/>
          <p:nvPr/>
        </p:nvPicPr>
        <p:blipFill rotWithShape="1">
          <a:blip r:embed="rId3">
            <a:alphaModFix/>
          </a:blip>
          <a:srcRect b="11284" l="0" r="0" t="0"/>
          <a:stretch/>
        </p:blipFill>
        <p:spPr>
          <a:xfrm>
            <a:off x="92625" y="895450"/>
            <a:ext cx="4084500" cy="32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81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Респонденты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1"/>
          <p:cNvSpPr txBox="1"/>
          <p:nvPr>
            <p:ph idx="4294967295" type="body"/>
          </p:nvPr>
        </p:nvSpPr>
        <p:spPr>
          <a:xfrm>
            <a:off x="1643225" y="796800"/>
            <a:ext cx="10989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Возраст</a:t>
            </a:r>
            <a:endParaRPr b="1" sz="200">
              <a:solidFill>
                <a:schemeClr val="dk1"/>
              </a:solidFill>
            </a:endParaRPr>
          </a:p>
        </p:txBody>
      </p:sp>
      <p:pic>
        <p:nvPicPr>
          <p:cNvPr id="970" name="Google Shape;970;p81"/>
          <p:cNvPicPr preferRelativeResize="0"/>
          <p:nvPr/>
        </p:nvPicPr>
        <p:blipFill rotWithShape="1">
          <a:blip r:embed="rId4">
            <a:alphaModFix/>
          </a:blip>
          <a:srcRect b="11793" l="0" r="0" t="0"/>
          <a:stretch/>
        </p:blipFill>
        <p:spPr>
          <a:xfrm>
            <a:off x="4949950" y="1028800"/>
            <a:ext cx="3213900" cy="31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81"/>
          <p:cNvSpPr txBox="1"/>
          <p:nvPr>
            <p:ph idx="4294967295" type="body"/>
          </p:nvPr>
        </p:nvSpPr>
        <p:spPr>
          <a:xfrm>
            <a:off x="6007450" y="799175"/>
            <a:ext cx="10989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Пол</a:t>
            </a:r>
            <a:endParaRPr b="1" sz="200">
              <a:solidFill>
                <a:schemeClr val="dk1"/>
              </a:solidFill>
            </a:endParaRPr>
          </a:p>
        </p:txBody>
      </p:sp>
      <p:sp>
        <p:nvSpPr>
          <p:cNvPr id="972" name="Google Shape;972;p81"/>
          <p:cNvSpPr txBox="1"/>
          <p:nvPr>
            <p:ph idx="4294967295" type="body"/>
          </p:nvPr>
        </p:nvSpPr>
        <p:spPr>
          <a:xfrm>
            <a:off x="7591300" y="1509900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Женский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73" name="Google Shape;973;p81"/>
          <p:cNvSpPr txBox="1"/>
          <p:nvPr>
            <p:ph idx="4294967295" type="body"/>
          </p:nvPr>
        </p:nvSpPr>
        <p:spPr>
          <a:xfrm>
            <a:off x="4409950" y="1509900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Мужской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74" name="Google Shape;974;p81"/>
          <p:cNvSpPr txBox="1"/>
          <p:nvPr>
            <p:ph idx="4294967295" type="body"/>
          </p:nvPr>
        </p:nvSpPr>
        <p:spPr>
          <a:xfrm>
            <a:off x="83100" y="1509900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45-54 года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75" name="Google Shape;975;p81"/>
          <p:cNvSpPr txBox="1"/>
          <p:nvPr>
            <p:ph idx="4294967295" type="body"/>
          </p:nvPr>
        </p:nvSpPr>
        <p:spPr>
          <a:xfrm>
            <a:off x="3221100" y="1509900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2</a:t>
            </a:r>
            <a:r>
              <a:rPr lang="ru" sz="1200">
                <a:solidFill>
                  <a:schemeClr val="dk1"/>
                </a:solidFill>
              </a:rPr>
              <a:t>5-34 года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76" name="Google Shape;976;p81"/>
          <p:cNvSpPr txBox="1"/>
          <p:nvPr>
            <p:ph idx="4294967295" type="body"/>
          </p:nvPr>
        </p:nvSpPr>
        <p:spPr>
          <a:xfrm>
            <a:off x="86400" y="3453000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3</a:t>
            </a:r>
            <a:r>
              <a:rPr lang="ru" sz="1200">
                <a:solidFill>
                  <a:schemeClr val="dk1"/>
                </a:solidFill>
              </a:rPr>
              <a:t>5-44 года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77" name="Google Shape;977;p81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978" name="Google Shape;978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7"/>
          <p:cNvPicPr preferRelativeResize="0"/>
          <p:nvPr/>
        </p:nvPicPr>
        <p:blipFill rotWithShape="1">
          <a:blip r:embed="rId3">
            <a:alphaModFix/>
          </a:blip>
          <a:srcRect b="7320" l="0" r="0" t="7354"/>
          <a:stretch/>
        </p:blipFill>
        <p:spPr>
          <a:xfrm>
            <a:off x="619275" y="723900"/>
            <a:ext cx="7401450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7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В чем разница между UX и UI?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2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Респонденты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82"/>
          <p:cNvSpPr txBox="1"/>
          <p:nvPr>
            <p:ph idx="4294967295" type="body"/>
          </p:nvPr>
        </p:nvSpPr>
        <p:spPr>
          <a:xfrm>
            <a:off x="6200638" y="762700"/>
            <a:ext cx="10989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Достаток</a:t>
            </a:r>
            <a:endParaRPr b="1" sz="200">
              <a:solidFill>
                <a:schemeClr val="dk1"/>
              </a:solidFill>
            </a:endParaRPr>
          </a:p>
        </p:txBody>
      </p:sp>
      <p:pic>
        <p:nvPicPr>
          <p:cNvPr id="985" name="Google Shape;985;p82"/>
          <p:cNvPicPr preferRelativeResize="0"/>
          <p:nvPr/>
        </p:nvPicPr>
        <p:blipFill rotWithShape="1">
          <a:blip r:embed="rId3">
            <a:alphaModFix/>
          </a:blip>
          <a:srcRect b="11606" l="0" r="0" t="0"/>
          <a:stretch/>
        </p:blipFill>
        <p:spPr>
          <a:xfrm>
            <a:off x="763525" y="1162900"/>
            <a:ext cx="2977326" cy="28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82"/>
          <p:cNvPicPr preferRelativeResize="0"/>
          <p:nvPr/>
        </p:nvPicPr>
        <p:blipFill rotWithShape="1">
          <a:blip r:embed="rId4">
            <a:alphaModFix/>
          </a:blip>
          <a:srcRect b="14784" l="0" r="0" t="0"/>
          <a:stretch/>
        </p:blipFill>
        <p:spPr>
          <a:xfrm>
            <a:off x="3613400" y="1035000"/>
            <a:ext cx="6462224" cy="3039276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82"/>
          <p:cNvSpPr txBox="1"/>
          <p:nvPr>
            <p:ph idx="4294967295" type="body"/>
          </p:nvPr>
        </p:nvSpPr>
        <p:spPr>
          <a:xfrm>
            <a:off x="7515100" y="1509900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Низкий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88" name="Google Shape;988;p82"/>
          <p:cNvSpPr txBox="1"/>
          <p:nvPr>
            <p:ph idx="4294967295" type="body"/>
          </p:nvPr>
        </p:nvSpPr>
        <p:spPr>
          <a:xfrm>
            <a:off x="7734175" y="3390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Средний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89" name="Google Shape;989;p82"/>
          <p:cNvSpPr txBox="1"/>
          <p:nvPr>
            <p:ph idx="4294967295" type="body"/>
          </p:nvPr>
        </p:nvSpPr>
        <p:spPr>
          <a:xfrm>
            <a:off x="50100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Высокий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90" name="Google Shape;990;p82"/>
          <p:cNvSpPr txBox="1"/>
          <p:nvPr>
            <p:ph idx="4294967295" type="body"/>
          </p:nvPr>
        </p:nvSpPr>
        <p:spPr>
          <a:xfrm>
            <a:off x="1350950" y="770425"/>
            <a:ext cx="16644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Наличие детей </a:t>
            </a:r>
            <a:r>
              <a:rPr lang="ru" sz="1200">
                <a:solidFill>
                  <a:schemeClr val="dk1"/>
                </a:solidFill>
              </a:rPr>
              <a:t>до 18 лет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91" name="Google Shape;991;p82"/>
          <p:cNvSpPr txBox="1"/>
          <p:nvPr>
            <p:ph idx="4294967295" type="body"/>
          </p:nvPr>
        </p:nvSpPr>
        <p:spPr>
          <a:xfrm>
            <a:off x="29296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Да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92" name="Google Shape;992;p82"/>
          <p:cNvSpPr txBox="1"/>
          <p:nvPr>
            <p:ph idx="4294967295" type="body"/>
          </p:nvPr>
        </p:nvSpPr>
        <p:spPr>
          <a:xfrm>
            <a:off x="4531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Нет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993" name="Google Shape;993;p82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994" name="Google Shape;994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83"/>
          <p:cNvPicPr preferRelativeResize="0"/>
          <p:nvPr/>
        </p:nvPicPr>
        <p:blipFill rotWithShape="1">
          <a:blip r:embed="rId3">
            <a:alphaModFix/>
          </a:blip>
          <a:srcRect b="26117" l="0" r="0" t="0"/>
          <a:stretch/>
        </p:blipFill>
        <p:spPr>
          <a:xfrm>
            <a:off x="-1169775" y="1035000"/>
            <a:ext cx="6906201" cy="3093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83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Респонденты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83"/>
          <p:cNvSpPr txBox="1"/>
          <p:nvPr>
            <p:ph idx="4294967295" type="body"/>
          </p:nvPr>
        </p:nvSpPr>
        <p:spPr>
          <a:xfrm>
            <a:off x="-814349" y="762700"/>
            <a:ext cx="62007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Уровень компьютерной грамотности</a:t>
            </a:r>
            <a:endParaRPr b="1" sz="200">
              <a:solidFill>
                <a:schemeClr val="dk1"/>
              </a:solidFill>
            </a:endParaRPr>
          </a:p>
        </p:txBody>
      </p:sp>
      <p:sp>
        <p:nvSpPr>
          <p:cNvPr id="1002" name="Google Shape;1002;p83"/>
          <p:cNvSpPr txBox="1"/>
          <p:nvPr>
            <p:ph idx="4294967295" type="body"/>
          </p:nvPr>
        </p:nvSpPr>
        <p:spPr>
          <a:xfrm>
            <a:off x="30332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Средний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1003" name="Google Shape;1003;p83"/>
          <p:cNvSpPr txBox="1"/>
          <p:nvPr>
            <p:ph idx="4294967295" type="body"/>
          </p:nvPr>
        </p:nvSpPr>
        <p:spPr>
          <a:xfrm>
            <a:off x="3618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Высокий</a:t>
            </a:r>
            <a:endParaRPr b="1" sz="100">
              <a:solidFill>
                <a:schemeClr val="dk1"/>
              </a:solidFill>
            </a:endParaRPr>
          </a:p>
        </p:txBody>
      </p:sp>
      <p:pic>
        <p:nvPicPr>
          <p:cNvPr id="1004" name="Google Shape;1004;p83"/>
          <p:cNvPicPr preferRelativeResize="0"/>
          <p:nvPr/>
        </p:nvPicPr>
        <p:blipFill rotWithShape="1">
          <a:blip r:embed="rId4">
            <a:alphaModFix/>
          </a:blip>
          <a:srcRect b="13374" l="0" r="0" t="0"/>
          <a:stretch/>
        </p:blipFill>
        <p:spPr>
          <a:xfrm>
            <a:off x="4950300" y="1162900"/>
            <a:ext cx="3401575" cy="29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83"/>
          <p:cNvSpPr txBox="1"/>
          <p:nvPr>
            <p:ph idx="4294967295" type="body"/>
          </p:nvPr>
        </p:nvSpPr>
        <p:spPr>
          <a:xfrm>
            <a:off x="3637051" y="762700"/>
            <a:ext cx="62007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Устройство просмотра сайта клиники</a:t>
            </a:r>
            <a:endParaRPr b="1" sz="200">
              <a:solidFill>
                <a:schemeClr val="dk1"/>
              </a:solidFill>
            </a:endParaRPr>
          </a:p>
        </p:txBody>
      </p:sp>
      <p:sp>
        <p:nvSpPr>
          <p:cNvPr id="1006" name="Google Shape;1006;p83"/>
          <p:cNvSpPr txBox="1"/>
          <p:nvPr>
            <p:ph idx="4294967295" type="body"/>
          </p:nvPr>
        </p:nvSpPr>
        <p:spPr>
          <a:xfrm>
            <a:off x="77576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ПК или ноутбук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1007" name="Google Shape;1007;p83"/>
          <p:cNvSpPr txBox="1"/>
          <p:nvPr>
            <p:ph idx="4294967295" type="body"/>
          </p:nvPr>
        </p:nvSpPr>
        <p:spPr>
          <a:xfrm>
            <a:off x="4781425" y="1485325"/>
            <a:ext cx="1098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Смартфон</a:t>
            </a:r>
            <a:endParaRPr b="1" sz="100">
              <a:solidFill>
                <a:schemeClr val="dk1"/>
              </a:solidFill>
            </a:endParaRPr>
          </a:p>
        </p:txBody>
      </p:sp>
      <p:sp>
        <p:nvSpPr>
          <p:cNvPr id="1008" name="Google Shape;1008;p83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09" name="Google Shape;100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84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Вопросы исследования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84"/>
          <p:cNvSpPr txBox="1"/>
          <p:nvPr/>
        </p:nvSpPr>
        <p:spPr>
          <a:xfrm>
            <a:off x="315000" y="1180550"/>
            <a:ext cx="40050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Что важно при выборе клиники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Что важно при выборе специалиста / врача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Что важно при выборе места для сдачи анализов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Что важно при выборе места для УЗИ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Что важно при выборе врача для своего ребенка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Какая информация была бы вам нужна на главной странице сайта клиники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Нужна ли клиентам возможность получения онлайн консультаций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6" name="Google Shape;1016;p84"/>
          <p:cNvSpPr txBox="1"/>
          <p:nvPr/>
        </p:nvSpPr>
        <p:spPr>
          <a:xfrm>
            <a:off x="4680000" y="1180550"/>
            <a:ext cx="40050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Нужны ли статьи на сайте клиники и если да, то какие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Нужны ли видеоролики на сайте клиники и если да, то какие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Топ факторов доверия к отзывам на сайте клиники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Что ожидают увидеть клиенты в личном кабинете на сайте клиники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Какие дополнительные возможности были бы полезны на сайте клиники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7" name="Google Shape;1017;p84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18" name="Google Shape;101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85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Больше информации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24" name="Google Shape;102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00" y="719525"/>
            <a:ext cx="2505326" cy="3543424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3840000" dist="142875">
              <a:srgbClr val="000000">
                <a:alpha val="50000"/>
              </a:srgbClr>
            </a:outerShdw>
          </a:effectLst>
        </p:spPr>
      </p:pic>
      <p:sp>
        <p:nvSpPr>
          <p:cNvPr id="1025" name="Google Shape;1025;p85"/>
          <p:cNvSpPr txBox="1"/>
          <p:nvPr/>
        </p:nvSpPr>
        <p:spPr>
          <a:xfrm>
            <a:off x="3079800" y="647150"/>
            <a:ext cx="4896900" cy="28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Отчет позволит Вам:</a:t>
            </a:r>
            <a:endParaRPr b="1"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Повысить конверсию посетителей в покупатели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Создать лояльное ядро целевой аудитории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Получить конкурентное преимущество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Сэкономить бюджет на переделки и поддержку сайта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Поддержать хорошую репутацию в глазах клиентов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ru">
                <a:solidFill>
                  <a:schemeClr val="dk1"/>
                </a:solidFill>
              </a:rPr>
              <a:t>Следовать последним UX-трендам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6" name="Google Shape;1026;p85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27" name="Google Shape;1027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6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Больше информации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33" name="Google Shape;103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00" y="719525"/>
            <a:ext cx="2505326" cy="3543424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3840000" dist="142875">
              <a:srgbClr val="000000">
                <a:alpha val="50000"/>
              </a:srgbClr>
            </a:outerShdw>
          </a:effectLst>
        </p:spPr>
      </p:pic>
      <p:pic>
        <p:nvPicPr>
          <p:cNvPr id="1034" name="Google Shape;103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625" y="1357625"/>
            <a:ext cx="2905325" cy="29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86"/>
          <p:cNvSpPr txBox="1"/>
          <p:nvPr/>
        </p:nvSpPr>
        <p:spPr>
          <a:xfrm>
            <a:off x="3034387" y="746193"/>
            <a:ext cx="58965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838835" rtl="0" algn="l">
              <a:lnSpc>
                <a:spcPct val="114500"/>
              </a:lnSpc>
              <a:spcBef>
                <a:spcPts val="141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Получить отчет</a:t>
            </a:r>
            <a:r>
              <a:rPr b="1" lang="ru">
                <a:solidFill>
                  <a:schemeClr val="dk1"/>
                </a:solidFill>
              </a:rPr>
              <a:t>:</a:t>
            </a:r>
            <a:r>
              <a:rPr b="1" lang="ru">
                <a:solidFill>
                  <a:schemeClr val="lt1"/>
                </a:solidFill>
              </a:rPr>
              <a:t> </a:t>
            </a:r>
            <a:br>
              <a:rPr lang="ru">
                <a:solidFill>
                  <a:schemeClr val="lt1"/>
                </a:solidFill>
              </a:rPr>
            </a:br>
            <a:r>
              <a:rPr lang="ru" u="sng">
                <a:solidFill>
                  <a:srgbClr val="E36C0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https://uexpert.ru/chego-hotyat-klienty-ot-sajta-kliniki/</a:t>
            </a:r>
            <a:r>
              <a:rPr lang="ru">
                <a:solidFill>
                  <a:srgbClr val="E36C09"/>
                </a:solidFill>
              </a:rPr>
              <a:t> </a:t>
            </a:r>
            <a:r>
              <a:rPr lang="ru">
                <a:solidFill>
                  <a:srgbClr val="E36C09"/>
                </a:solidFill>
              </a:rPr>
              <a:t> </a:t>
            </a:r>
            <a:endParaRPr>
              <a:solidFill>
                <a:srgbClr val="E36C09"/>
              </a:solidFill>
            </a:endParaRPr>
          </a:p>
        </p:txBody>
      </p:sp>
      <p:sp>
        <p:nvSpPr>
          <p:cNvPr id="1036" name="Google Shape;1036;p86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37" name="Google Shape;1037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87"/>
          <p:cNvSpPr txBox="1"/>
          <p:nvPr/>
        </p:nvSpPr>
        <p:spPr>
          <a:xfrm>
            <a:off x="233275" y="1990688"/>
            <a:ext cx="8642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31015" lvl="0" marL="0" marR="310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orbel"/>
              <a:buNone/>
            </a:pPr>
            <a:r>
              <a:rPr lang="ru" sz="4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Результаты UX-анализа конкурентов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43" name="Google Shape;1043;p87"/>
          <p:cNvPicPr preferRelativeResize="0"/>
          <p:nvPr/>
        </p:nvPicPr>
        <p:blipFill rotWithShape="1">
          <a:blip r:embed="rId3">
            <a:alphaModFix/>
          </a:blip>
          <a:srcRect b="75329" l="4698" r="0" t="6949"/>
          <a:stretch/>
        </p:blipFill>
        <p:spPr>
          <a:xfrm>
            <a:off x="7124625" y="76200"/>
            <a:ext cx="2019375" cy="53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88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UX-анализ конкурентов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9" name="Google Shape;104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6267"/>
            <a:ext cx="9143999" cy="174250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88"/>
          <p:cNvSpPr txBox="1"/>
          <p:nvPr/>
        </p:nvSpPr>
        <p:spPr>
          <a:xfrm>
            <a:off x="315000" y="647150"/>
            <a:ext cx="4005000" cy="20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Список конкурентов</a:t>
            </a:r>
            <a:endParaRPr b="1" sz="1800"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https://www.smclinic.ru/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5"/>
              </a:rPr>
              <a:t>https://medsi.ru/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6"/>
              </a:rPr>
              <a:t>https://www.medicina.ru/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7"/>
              </a:rPr>
              <a:t>https://www.klinikasoyuz.ru/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8"/>
              </a:rPr>
              <a:t>https://www.atlasclinic.ru/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9"/>
              </a:rPr>
              <a:t>https://klinikabudzdorov.ru/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 u="sng">
                <a:solidFill>
                  <a:schemeClr val="hlink"/>
                </a:solidFill>
                <a:hlinkClick r:id="rId10"/>
              </a:rPr>
              <a:t>https://dobromed.ru/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1" name="Google Shape;1051;p88"/>
          <p:cNvSpPr txBox="1"/>
          <p:nvPr/>
        </p:nvSpPr>
        <p:spPr>
          <a:xfrm>
            <a:off x="4680000" y="647150"/>
            <a:ext cx="4005000" cy="20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Список страниц для анализа</a:t>
            </a:r>
            <a:endParaRPr b="1" sz="1800"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Главная страница сайта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"Услуги"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конкретной услуги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"Врачи"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конкретного врача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"Акции"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конкретной акции</a:t>
            </a:r>
            <a:endParaRPr>
              <a:solidFill>
                <a:schemeClr val="dk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dk1"/>
                </a:solidFill>
              </a:rPr>
              <a:t>Страница "О клинике"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2" name="Google Shape;1052;p88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53" name="Google Shape;1053;p8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89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Условные обозначения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59" name="Google Shape;1059;p89"/>
          <p:cNvPicPr preferRelativeResize="0"/>
          <p:nvPr/>
        </p:nvPicPr>
        <p:blipFill rotWithShape="1">
          <a:blip r:embed="rId3">
            <a:alphaModFix/>
          </a:blip>
          <a:srcRect b="0" l="0" r="0" t="19833"/>
          <a:stretch/>
        </p:blipFill>
        <p:spPr>
          <a:xfrm>
            <a:off x="111678" y="626850"/>
            <a:ext cx="7889139" cy="47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89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61" name="Google Shape;106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90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>
                <a:solidFill>
                  <a:schemeClr val="dk1"/>
                </a:solidFill>
              </a:rPr>
              <a:t>Главная страница (СМ-Клиника)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67" name="Google Shape;106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8443156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90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69" name="Google Shape;106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91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Главная страница (СМ-Клиника)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75" name="Google Shape;107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1150"/>
            <a:ext cx="9144000" cy="43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91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77" name="Google Shape;107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/>
          <p:nvPr/>
        </p:nvSpPr>
        <p:spPr>
          <a:xfrm>
            <a:off x="691250" y="1580738"/>
            <a:ext cx="3156900" cy="3282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8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UX – User Experience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8"/>
          <p:cNvSpPr txBox="1"/>
          <p:nvPr/>
        </p:nvSpPr>
        <p:spPr>
          <a:xfrm>
            <a:off x="162600" y="944175"/>
            <a:ext cx="7743000" cy="3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Конверсия сайта </a:t>
            </a:r>
            <a:r>
              <a:rPr lang="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при равной цене услуг зависит </a:t>
            </a:r>
            <a:br>
              <a:rPr lang="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от опыта использования этого сайта (UX).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None/>
            </a:pPr>
            <a:r>
              <a:rPr b="1" lang="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Лояльность клиентов</a:t>
            </a:r>
            <a:r>
              <a:rPr lang="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зависит от ощущения заботы об интересах клиента (UX).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8"/>
          <p:cNvSpPr/>
          <p:nvPr/>
        </p:nvSpPr>
        <p:spPr>
          <a:xfrm>
            <a:off x="5254000" y="3197750"/>
            <a:ext cx="3410100" cy="1482000"/>
          </a:xfrm>
          <a:prstGeom prst="wedgeRectCallout">
            <a:avLst>
              <a:gd fmla="val 24335" name="adj1"/>
              <a:gd fmla="val 67701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Позитивный опыт использования сайта + 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ощущение заботы об интересах клиента = повторные покупки и 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сарафанное радио!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92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Главная страница (СМ-Клиника)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83" name="Google Shape;108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5926"/>
            <a:ext cx="12171264" cy="42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92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85" name="Google Shape;108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93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Главная страница (СМ-Клиника)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91" name="Google Shape;109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4501"/>
            <a:ext cx="12197400" cy="43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93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093" name="Google Shape;1093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94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dk1"/>
                </a:solidFill>
              </a:rPr>
              <a:t>Главная страница (СМ-Клиника)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99" name="Google Shape;109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4501"/>
            <a:ext cx="12639904" cy="44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94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101" name="Google Shape;1101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12" y="692443"/>
            <a:ext cx="2527913" cy="3758607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95"/>
          <p:cNvSpPr txBox="1"/>
          <p:nvPr>
            <p:ph idx="4294967295"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UX-анализ конкурентов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8" name="Google Shape;1108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625" y="1357625"/>
            <a:ext cx="2905325" cy="29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95"/>
          <p:cNvSpPr txBox="1"/>
          <p:nvPr/>
        </p:nvSpPr>
        <p:spPr>
          <a:xfrm>
            <a:off x="3034387" y="746193"/>
            <a:ext cx="58965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838835" rtl="0" algn="l">
              <a:lnSpc>
                <a:spcPct val="114500"/>
              </a:lnSpc>
              <a:spcBef>
                <a:spcPts val="141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Получить доступ</a:t>
            </a:r>
            <a:r>
              <a:rPr b="1" lang="ru">
                <a:solidFill>
                  <a:schemeClr val="dk1"/>
                </a:solidFill>
              </a:rPr>
              <a:t>:</a:t>
            </a:r>
            <a:r>
              <a:rPr b="1" lang="ru">
                <a:solidFill>
                  <a:schemeClr val="lt1"/>
                </a:solidFill>
              </a:rPr>
              <a:t> </a:t>
            </a:r>
            <a:br>
              <a:rPr lang="ru">
                <a:solidFill>
                  <a:schemeClr val="lt1"/>
                </a:solidFill>
              </a:rPr>
            </a:br>
            <a:r>
              <a:rPr lang="ru" u="sng">
                <a:solidFill>
                  <a:srgbClr val="E36C0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https://uexpert.ru/chego-hotyat-klienty-ot-sajta-kliniki/</a:t>
            </a:r>
            <a:r>
              <a:rPr lang="ru">
                <a:solidFill>
                  <a:srgbClr val="E36C09"/>
                </a:solidFill>
              </a:rPr>
              <a:t>  </a:t>
            </a:r>
            <a:endParaRPr>
              <a:solidFill>
                <a:srgbClr val="E36C09"/>
              </a:solidFill>
            </a:endParaRPr>
          </a:p>
        </p:txBody>
      </p:sp>
      <p:sp>
        <p:nvSpPr>
          <p:cNvPr id="1110" name="Google Shape;1110;p95"/>
          <p:cNvSpPr/>
          <p:nvPr/>
        </p:nvSpPr>
        <p:spPr>
          <a:xfrm flipH="1">
            <a:off x="7196149" y="-26912"/>
            <a:ext cx="1953072" cy="5878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1854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23800" lIns="23800" spcFirstLastPara="1" rIns="23800" wrap="square" tIns="2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-Uexpert-cyrillic-final.PNG" id="1111" name="Google Shape;1111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1369" y="-157348"/>
            <a:ext cx="1790257" cy="8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96"/>
          <p:cNvSpPr/>
          <p:nvPr/>
        </p:nvSpPr>
        <p:spPr>
          <a:xfrm>
            <a:off x="6517858" y="804350"/>
            <a:ext cx="979500" cy="2385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96"/>
          <p:cNvSpPr/>
          <p:nvPr/>
        </p:nvSpPr>
        <p:spPr>
          <a:xfrm>
            <a:off x="1793458" y="804350"/>
            <a:ext cx="979500" cy="2385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96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С чего начать?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000" y="1460500"/>
            <a:ext cx="3473825" cy="2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950" y="1460500"/>
            <a:ext cx="3364933" cy="21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96"/>
          <p:cNvSpPr txBox="1"/>
          <p:nvPr>
            <p:ph type="title"/>
          </p:nvPr>
        </p:nvSpPr>
        <p:spPr>
          <a:xfrm>
            <a:off x="235500" y="701850"/>
            <a:ext cx="433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1600">
                <a:solidFill>
                  <a:srgbClr val="FFFFFF"/>
                </a:solidFill>
              </a:rPr>
              <a:t>Если у вас ещё нет сайта </a:t>
            </a:r>
            <a:br>
              <a:rPr b="0" lang="ru" sz="1600">
                <a:solidFill>
                  <a:srgbClr val="FFFFFF"/>
                </a:solidFill>
              </a:rPr>
            </a:br>
            <a:r>
              <a:rPr b="0" lang="ru" sz="1600">
                <a:solidFill>
                  <a:srgbClr val="FFFFFF"/>
                </a:solidFill>
              </a:rPr>
              <a:t>и вы хотите его создать...</a:t>
            </a:r>
            <a:endParaRPr b="0" sz="1600">
              <a:solidFill>
                <a:srgbClr val="FFFFFF"/>
              </a:solidFill>
            </a:endParaRPr>
          </a:p>
        </p:txBody>
      </p:sp>
      <p:sp>
        <p:nvSpPr>
          <p:cNvPr id="1122" name="Google Shape;1122;p96"/>
          <p:cNvSpPr txBox="1"/>
          <p:nvPr>
            <p:ph type="title"/>
          </p:nvPr>
        </p:nvSpPr>
        <p:spPr>
          <a:xfrm>
            <a:off x="238800" y="3895200"/>
            <a:ext cx="3833100" cy="1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ru" sz="1600">
                <a:solidFill>
                  <a:srgbClr val="FFFFFF"/>
                </a:solidFill>
              </a:rPr>
              <a:t>Начните с маркетингового и  </a:t>
            </a:r>
            <a:r>
              <a:rPr b="0" lang="ru" sz="1600" u="sng">
                <a:solidFill>
                  <a:schemeClr val="hlink"/>
                </a:solidFill>
                <a:hlinkClick r:id="rId5"/>
              </a:rPr>
              <a:t>пользовательского исследования</a:t>
            </a:r>
            <a:r>
              <a:rPr b="0" lang="ru" sz="1600">
                <a:solidFill>
                  <a:srgbClr val="DF6221"/>
                </a:solidFill>
              </a:rPr>
              <a:t>, </a:t>
            </a:r>
            <a:r>
              <a:rPr b="0" lang="ru" sz="1600">
                <a:solidFill>
                  <a:srgbClr val="FFFFFF"/>
                </a:solidFill>
              </a:rPr>
              <a:t>соберите информацию о вашей ЦА и проверьте ваши гипотезы.</a:t>
            </a:r>
            <a:endParaRPr b="0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rgbClr val="FFFFFF"/>
              </a:solidFill>
            </a:endParaRPr>
          </a:p>
        </p:txBody>
      </p:sp>
      <p:sp>
        <p:nvSpPr>
          <p:cNvPr id="1123" name="Google Shape;1123;p96"/>
          <p:cNvSpPr txBox="1"/>
          <p:nvPr>
            <p:ph type="title"/>
          </p:nvPr>
        </p:nvSpPr>
        <p:spPr>
          <a:xfrm>
            <a:off x="4995950" y="701850"/>
            <a:ext cx="433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1600">
                <a:solidFill>
                  <a:srgbClr val="FFFFFF"/>
                </a:solidFill>
              </a:rPr>
              <a:t>Если у вас уже есть сайт </a:t>
            </a:r>
            <a:br>
              <a:rPr b="0" lang="ru" sz="1600">
                <a:solidFill>
                  <a:srgbClr val="FFFFFF"/>
                </a:solidFill>
              </a:rPr>
            </a:br>
            <a:r>
              <a:rPr b="0" lang="ru" sz="1600">
                <a:solidFill>
                  <a:srgbClr val="FFFFFF"/>
                </a:solidFill>
              </a:rPr>
              <a:t>и вы хотите его улучшить…</a:t>
            </a:r>
            <a:endParaRPr b="0" sz="1600">
              <a:solidFill>
                <a:srgbClr val="FFFFFF"/>
              </a:solidFill>
            </a:endParaRPr>
          </a:p>
        </p:txBody>
      </p:sp>
      <p:sp>
        <p:nvSpPr>
          <p:cNvPr id="1124" name="Google Shape;1124;p96"/>
          <p:cNvSpPr txBox="1"/>
          <p:nvPr>
            <p:ph type="title"/>
          </p:nvPr>
        </p:nvSpPr>
        <p:spPr>
          <a:xfrm>
            <a:off x="4995950" y="3895200"/>
            <a:ext cx="3833100" cy="1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1600">
                <a:solidFill>
                  <a:srgbClr val="FFFFFF"/>
                </a:solidFill>
              </a:rPr>
              <a:t>Начните с проверки насколько он эффективно работает, проведите </a:t>
            </a:r>
            <a:r>
              <a:rPr b="0" lang="ru" sz="1600" u="sng">
                <a:solidFill>
                  <a:schemeClr val="hlink"/>
                </a:solidFill>
                <a:hlinkClick r:id="rId6"/>
              </a:rPr>
              <a:t>юзабилити-экспертизу</a:t>
            </a:r>
            <a:r>
              <a:rPr b="0" lang="ru" sz="1600">
                <a:solidFill>
                  <a:srgbClr val="FFFFFF"/>
                </a:solidFill>
              </a:rPr>
              <a:t> или </a:t>
            </a:r>
            <a:r>
              <a:rPr b="0" lang="ru" sz="1600" u="sng">
                <a:solidFill>
                  <a:schemeClr val="hlink"/>
                </a:solidFill>
                <a:hlinkClick r:id="rId7"/>
              </a:rPr>
              <a:t>юзабилити-тестирование.</a:t>
            </a:r>
            <a:endParaRPr b="0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97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Ещё полезности для вас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97"/>
          <p:cNvSpPr txBox="1"/>
          <p:nvPr/>
        </p:nvSpPr>
        <p:spPr>
          <a:xfrm>
            <a:off x="2552950" y="958800"/>
            <a:ext cx="6363600" cy="30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Как эффективно работать с UX-подрядчиками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2000"/>
              </a:spcBef>
              <a:spcAft>
                <a:spcPts val="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Цены на услуги юзабилити-специалистов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2000"/>
              </a:spcBef>
              <a:spcAft>
                <a:spcPts val="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Как проверить качество интерфейса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2000"/>
              </a:spcBef>
              <a:spcAft>
                <a:spcPts val="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Что ещё почитать, изучить по теме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2000"/>
              </a:spcBef>
              <a:spcAft>
                <a:spcPts val="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Задать вопросы клиентам сайтов клиник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2000"/>
              </a:spcBef>
              <a:spcAft>
                <a:spcPts val="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Получить доступ к отчету об исследовании сайтов клиник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2000"/>
              </a:spcBef>
              <a:spcAft>
                <a:spcPts val="2000"/>
              </a:spcAft>
              <a:buClr>
                <a:srgbClr val="E36C09"/>
              </a:buClr>
              <a:buSzPts val="1400"/>
              <a:buFont typeface="Lato"/>
              <a:buChar char="✓"/>
            </a:pPr>
            <a:r>
              <a:rPr lang="ru">
                <a:solidFill>
                  <a:srgbClr val="FFFFFF"/>
                </a:solidFill>
              </a:rPr>
              <a:t>Получить доступ к UX-анализу конкурентов сайтов клиник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1" name="Google Shape;1131;p97"/>
          <p:cNvSpPr txBox="1"/>
          <p:nvPr/>
        </p:nvSpPr>
        <p:spPr>
          <a:xfrm>
            <a:off x="235500" y="4629875"/>
            <a:ext cx="86730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838835" rtl="0" algn="l">
              <a:lnSpc>
                <a:spcPct val="114500"/>
              </a:lnSpc>
              <a:spcBef>
                <a:spcPts val="141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Подробнее: </a:t>
            </a:r>
            <a:r>
              <a:rPr lang="ru" u="sng">
                <a:solidFill>
                  <a:srgbClr val="E36C09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https://uexpert.ru/chego-hotyat-klienty-ot-sajta-kliniki/</a:t>
            </a:r>
            <a:r>
              <a:rPr lang="ru" sz="1600">
                <a:solidFill>
                  <a:srgbClr val="333333"/>
                </a:solidFill>
              </a:rPr>
              <a:t> </a:t>
            </a:r>
            <a:endParaRPr sz="1600"/>
          </a:p>
        </p:txBody>
      </p:sp>
      <p:pic>
        <p:nvPicPr>
          <p:cNvPr id="1132" name="Google Shape;1132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00" y="1035000"/>
            <a:ext cx="2189875" cy="21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98"/>
          <p:cNvSpPr/>
          <p:nvPr/>
        </p:nvSpPr>
        <p:spPr>
          <a:xfrm>
            <a:off x="4298475" y="0"/>
            <a:ext cx="5753400" cy="5823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98"/>
          <p:cNvSpPr txBox="1"/>
          <p:nvPr/>
        </p:nvSpPr>
        <p:spPr>
          <a:xfrm>
            <a:off x="588749" y="163875"/>
            <a:ext cx="58602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3825">
            <a:no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Спасибо за внимание!</a:t>
            </a:r>
            <a:endParaRPr b="1" sz="37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39" name="Google Shape;1139;p98"/>
          <p:cNvGrpSpPr/>
          <p:nvPr/>
        </p:nvGrpSpPr>
        <p:grpSpPr>
          <a:xfrm>
            <a:off x="3461176" y="1852453"/>
            <a:ext cx="356235" cy="356235"/>
            <a:chOff x="5855553" y="7438705"/>
            <a:chExt cx="712470" cy="712470"/>
          </a:xfrm>
        </p:grpSpPr>
        <p:sp>
          <p:nvSpPr>
            <p:cNvPr id="1140" name="Google Shape;1140;p98"/>
            <p:cNvSpPr/>
            <p:nvPr/>
          </p:nvSpPr>
          <p:spPr>
            <a:xfrm>
              <a:off x="5855553" y="7438705"/>
              <a:ext cx="712470" cy="712470"/>
            </a:xfrm>
            <a:custGeom>
              <a:rect b="b" l="l" r="r" t="t"/>
              <a:pathLst>
                <a:path extrusionOk="0" h="712470" w="712470">
                  <a:moveTo>
                    <a:pt x="557731" y="47430"/>
                  </a:moveTo>
                  <a:lnTo>
                    <a:pt x="154225" y="47430"/>
                  </a:lnTo>
                  <a:lnTo>
                    <a:pt x="140368" y="50227"/>
                  </a:lnTo>
                  <a:lnTo>
                    <a:pt x="129056" y="57856"/>
                  </a:lnTo>
                  <a:lnTo>
                    <a:pt x="121430" y="69172"/>
                  </a:lnTo>
                  <a:lnTo>
                    <a:pt x="118635" y="83031"/>
                  </a:lnTo>
                  <a:lnTo>
                    <a:pt x="118635" y="174903"/>
                  </a:lnTo>
                  <a:lnTo>
                    <a:pt x="4334" y="263706"/>
                  </a:lnTo>
                  <a:lnTo>
                    <a:pt x="4251" y="263936"/>
                  </a:lnTo>
                  <a:lnTo>
                    <a:pt x="4052" y="264094"/>
                  </a:lnTo>
                  <a:lnTo>
                    <a:pt x="3465" y="264649"/>
                  </a:lnTo>
                  <a:lnTo>
                    <a:pt x="2931" y="265277"/>
                  </a:lnTo>
                  <a:lnTo>
                    <a:pt x="2481" y="265936"/>
                  </a:lnTo>
                  <a:lnTo>
                    <a:pt x="2020" y="266502"/>
                  </a:lnTo>
                  <a:lnTo>
                    <a:pt x="1622" y="267109"/>
                  </a:lnTo>
                  <a:lnTo>
                    <a:pt x="994" y="268408"/>
                  </a:lnTo>
                  <a:lnTo>
                    <a:pt x="774" y="269099"/>
                  </a:lnTo>
                  <a:lnTo>
                    <a:pt x="594" y="269832"/>
                  </a:lnTo>
                  <a:lnTo>
                    <a:pt x="364" y="270575"/>
                  </a:lnTo>
                  <a:lnTo>
                    <a:pt x="198" y="271360"/>
                  </a:lnTo>
                  <a:lnTo>
                    <a:pt x="125" y="272167"/>
                  </a:lnTo>
                  <a:lnTo>
                    <a:pt x="0" y="683966"/>
                  </a:lnTo>
                  <a:lnTo>
                    <a:pt x="2439" y="691316"/>
                  </a:lnTo>
                  <a:lnTo>
                    <a:pt x="7015" y="697473"/>
                  </a:lnTo>
                  <a:lnTo>
                    <a:pt x="7025" y="697609"/>
                  </a:lnTo>
                  <a:lnTo>
                    <a:pt x="7203" y="697787"/>
                  </a:lnTo>
                  <a:lnTo>
                    <a:pt x="7381" y="697902"/>
                  </a:lnTo>
                  <a:lnTo>
                    <a:pt x="13145" y="703919"/>
                  </a:lnTo>
                  <a:lnTo>
                    <a:pt x="19893" y="708304"/>
                  </a:lnTo>
                  <a:lnTo>
                    <a:pt x="27497" y="711059"/>
                  </a:lnTo>
                  <a:lnTo>
                    <a:pt x="35548" y="712028"/>
                  </a:lnTo>
                  <a:lnTo>
                    <a:pt x="676408" y="712028"/>
                  </a:lnTo>
                  <a:lnTo>
                    <a:pt x="704648" y="697850"/>
                  </a:lnTo>
                  <a:lnTo>
                    <a:pt x="704795" y="697819"/>
                  </a:lnTo>
                  <a:lnTo>
                    <a:pt x="704957" y="697609"/>
                  </a:lnTo>
                  <a:lnTo>
                    <a:pt x="704983" y="697473"/>
                  </a:lnTo>
                  <a:lnTo>
                    <a:pt x="709559" y="691316"/>
                  </a:lnTo>
                  <a:lnTo>
                    <a:pt x="710563" y="688290"/>
                  </a:lnTo>
                  <a:lnTo>
                    <a:pt x="38543" y="688290"/>
                  </a:lnTo>
                  <a:lnTo>
                    <a:pt x="62375" y="669778"/>
                  </a:lnTo>
                  <a:lnTo>
                    <a:pt x="23685" y="669778"/>
                  </a:lnTo>
                  <a:lnTo>
                    <a:pt x="23685" y="290993"/>
                  </a:lnTo>
                  <a:lnTo>
                    <a:pt x="62393" y="290993"/>
                  </a:lnTo>
                  <a:lnTo>
                    <a:pt x="35140" y="269832"/>
                  </a:lnTo>
                  <a:lnTo>
                    <a:pt x="118635" y="204954"/>
                  </a:lnTo>
                  <a:lnTo>
                    <a:pt x="142362" y="204954"/>
                  </a:lnTo>
                  <a:lnTo>
                    <a:pt x="142362" y="76476"/>
                  </a:lnTo>
                  <a:lnTo>
                    <a:pt x="147670" y="71157"/>
                  </a:lnTo>
                  <a:lnTo>
                    <a:pt x="590945" y="71157"/>
                  </a:lnTo>
                  <a:lnTo>
                    <a:pt x="590544" y="69172"/>
                  </a:lnTo>
                  <a:lnTo>
                    <a:pt x="582911" y="57856"/>
                  </a:lnTo>
                  <a:lnTo>
                    <a:pt x="571591" y="50227"/>
                  </a:lnTo>
                  <a:lnTo>
                    <a:pt x="557731" y="47430"/>
                  </a:lnTo>
                  <a:close/>
                </a:path>
                <a:path extrusionOk="0" h="712470" w="712470">
                  <a:moveTo>
                    <a:pt x="397518" y="443952"/>
                  </a:moveTo>
                  <a:lnTo>
                    <a:pt x="358868" y="443952"/>
                  </a:lnTo>
                  <a:lnTo>
                    <a:pt x="363015" y="447240"/>
                  </a:lnTo>
                  <a:lnTo>
                    <a:pt x="673424" y="688290"/>
                  </a:lnTo>
                  <a:lnTo>
                    <a:pt x="710563" y="688290"/>
                  </a:lnTo>
                  <a:lnTo>
                    <a:pt x="711999" y="683966"/>
                  </a:lnTo>
                  <a:lnTo>
                    <a:pt x="712020" y="669778"/>
                  </a:lnTo>
                  <a:lnTo>
                    <a:pt x="688282" y="669778"/>
                  </a:lnTo>
                  <a:lnTo>
                    <a:pt x="397518" y="443952"/>
                  </a:lnTo>
                  <a:close/>
                </a:path>
                <a:path extrusionOk="0" h="712470" w="712470">
                  <a:moveTo>
                    <a:pt x="355985" y="421078"/>
                  </a:moveTo>
                  <a:lnTo>
                    <a:pt x="344686" y="422936"/>
                  </a:lnTo>
                  <a:lnTo>
                    <a:pt x="334345" y="428507"/>
                  </a:lnTo>
                  <a:lnTo>
                    <a:pt x="23685" y="669778"/>
                  </a:lnTo>
                  <a:lnTo>
                    <a:pt x="62375" y="669778"/>
                  </a:lnTo>
                  <a:lnTo>
                    <a:pt x="348858" y="447240"/>
                  </a:lnTo>
                  <a:lnTo>
                    <a:pt x="353004" y="443952"/>
                  </a:lnTo>
                  <a:lnTo>
                    <a:pt x="397518" y="443952"/>
                  </a:lnTo>
                  <a:lnTo>
                    <a:pt x="377632" y="428507"/>
                  </a:lnTo>
                  <a:lnTo>
                    <a:pt x="367286" y="422936"/>
                  </a:lnTo>
                  <a:lnTo>
                    <a:pt x="355985" y="421078"/>
                  </a:lnTo>
                  <a:close/>
                </a:path>
                <a:path extrusionOk="0" h="712470" w="712470">
                  <a:moveTo>
                    <a:pt x="712020" y="290993"/>
                  </a:moveTo>
                  <a:lnTo>
                    <a:pt x="688282" y="290993"/>
                  </a:lnTo>
                  <a:lnTo>
                    <a:pt x="688282" y="669778"/>
                  </a:lnTo>
                  <a:lnTo>
                    <a:pt x="712020" y="669778"/>
                  </a:lnTo>
                  <a:lnTo>
                    <a:pt x="712020" y="290993"/>
                  </a:lnTo>
                  <a:close/>
                </a:path>
                <a:path extrusionOk="0" h="712470" w="712470">
                  <a:moveTo>
                    <a:pt x="62393" y="290993"/>
                  </a:moveTo>
                  <a:lnTo>
                    <a:pt x="23685" y="290993"/>
                  </a:lnTo>
                  <a:lnTo>
                    <a:pt x="223343" y="446025"/>
                  </a:lnTo>
                  <a:lnTo>
                    <a:pt x="230809" y="445072"/>
                  </a:lnTo>
                  <a:lnTo>
                    <a:pt x="238830" y="434717"/>
                  </a:lnTo>
                  <a:lnTo>
                    <a:pt x="237888" y="427261"/>
                  </a:lnTo>
                  <a:lnTo>
                    <a:pt x="62393" y="290993"/>
                  </a:lnTo>
                  <a:close/>
                </a:path>
                <a:path extrusionOk="0" h="712470" w="712470">
                  <a:moveTo>
                    <a:pt x="632033" y="204954"/>
                  </a:moveTo>
                  <a:lnTo>
                    <a:pt x="593343" y="204954"/>
                  </a:lnTo>
                  <a:lnTo>
                    <a:pt x="676827" y="269832"/>
                  </a:lnTo>
                  <a:lnTo>
                    <a:pt x="478906" y="423523"/>
                  </a:lnTo>
                  <a:lnTo>
                    <a:pt x="475503" y="426099"/>
                  </a:lnTo>
                  <a:lnTo>
                    <a:pt x="473755" y="430308"/>
                  </a:lnTo>
                  <a:lnTo>
                    <a:pt x="474875" y="438779"/>
                  </a:lnTo>
                  <a:lnTo>
                    <a:pt x="477681" y="442392"/>
                  </a:lnTo>
                  <a:lnTo>
                    <a:pt x="485597" y="445575"/>
                  </a:lnTo>
                  <a:lnTo>
                    <a:pt x="490110" y="444926"/>
                  </a:lnTo>
                  <a:lnTo>
                    <a:pt x="493461" y="442266"/>
                  </a:lnTo>
                  <a:lnTo>
                    <a:pt x="688282" y="290993"/>
                  </a:lnTo>
                  <a:lnTo>
                    <a:pt x="712020" y="290993"/>
                  </a:lnTo>
                  <a:lnTo>
                    <a:pt x="712000" y="272638"/>
                  </a:lnTo>
                  <a:lnTo>
                    <a:pt x="711881" y="272418"/>
                  </a:lnTo>
                  <a:lnTo>
                    <a:pt x="711793" y="271360"/>
                  </a:lnTo>
                  <a:lnTo>
                    <a:pt x="711629" y="270565"/>
                  </a:lnTo>
                  <a:lnTo>
                    <a:pt x="711381" y="269790"/>
                  </a:lnTo>
                  <a:lnTo>
                    <a:pt x="711224" y="269099"/>
                  </a:lnTo>
                  <a:lnTo>
                    <a:pt x="709517" y="265936"/>
                  </a:lnTo>
                  <a:lnTo>
                    <a:pt x="709067" y="265277"/>
                  </a:lnTo>
                  <a:lnTo>
                    <a:pt x="708543" y="264649"/>
                  </a:lnTo>
                  <a:lnTo>
                    <a:pt x="707947" y="264094"/>
                  </a:lnTo>
                  <a:lnTo>
                    <a:pt x="707748" y="263936"/>
                  </a:lnTo>
                  <a:lnTo>
                    <a:pt x="707674" y="263706"/>
                  </a:lnTo>
                  <a:lnTo>
                    <a:pt x="632033" y="204954"/>
                  </a:lnTo>
                  <a:close/>
                </a:path>
                <a:path extrusionOk="0" h="712470" w="712470">
                  <a:moveTo>
                    <a:pt x="142362" y="204954"/>
                  </a:moveTo>
                  <a:lnTo>
                    <a:pt x="118635" y="204954"/>
                  </a:lnTo>
                  <a:lnTo>
                    <a:pt x="118635" y="303213"/>
                  </a:lnTo>
                  <a:lnTo>
                    <a:pt x="123933" y="308511"/>
                  </a:lnTo>
                  <a:lnTo>
                    <a:pt x="137042" y="308511"/>
                  </a:lnTo>
                  <a:lnTo>
                    <a:pt x="142362" y="303213"/>
                  </a:lnTo>
                  <a:lnTo>
                    <a:pt x="142362" y="204954"/>
                  </a:lnTo>
                  <a:close/>
                </a:path>
                <a:path extrusionOk="0" h="712470" w="712470">
                  <a:moveTo>
                    <a:pt x="590945" y="71157"/>
                  </a:moveTo>
                  <a:lnTo>
                    <a:pt x="564286" y="71157"/>
                  </a:lnTo>
                  <a:lnTo>
                    <a:pt x="569605" y="76476"/>
                  </a:lnTo>
                  <a:lnTo>
                    <a:pt x="569605" y="303213"/>
                  </a:lnTo>
                  <a:lnTo>
                    <a:pt x="574914" y="308511"/>
                  </a:lnTo>
                  <a:lnTo>
                    <a:pt x="588023" y="308511"/>
                  </a:lnTo>
                  <a:lnTo>
                    <a:pt x="593343" y="303213"/>
                  </a:lnTo>
                  <a:lnTo>
                    <a:pt x="593343" y="204954"/>
                  </a:lnTo>
                  <a:lnTo>
                    <a:pt x="632033" y="204954"/>
                  </a:lnTo>
                  <a:lnTo>
                    <a:pt x="593343" y="174903"/>
                  </a:lnTo>
                  <a:lnTo>
                    <a:pt x="593343" y="83031"/>
                  </a:lnTo>
                  <a:lnTo>
                    <a:pt x="590945" y="71157"/>
                  </a:lnTo>
                  <a:close/>
                </a:path>
                <a:path extrusionOk="0" h="712470" w="712470">
                  <a:moveTo>
                    <a:pt x="355989" y="0"/>
                  </a:moveTo>
                  <a:lnTo>
                    <a:pt x="344687" y="1863"/>
                  </a:lnTo>
                  <a:lnTo>
                    <a:pt x="334345" y="7452"/>
                  </a:lnTo>
                  <a:lnTo>
                    <a:pt x="282839" y="47430"/>
                  </a:lnTo>
                  <a:lnTo>
                    <a:pt x="321560" y="47430"/>
                  </a:lnTo>
                  <a:lnTo>
                    <a:pt x="348858" y="26174"/>
                  </a:lnTo>
                  <a:lnTo>
                    <a:pt x="353004" y="22876"/>
                  </a:lnTo>
                  <a:lnTo>
                    <a:pt x="397499" y="22876"/>
                  </a:lnTo>
                  <a:lnTo>
                    <a:pt x="377632" y="7452"/>
                  </a:lnTo>
                  <a:lnTo>
                    <a:pt x="367290" y="1863"/>
                  </a:lnTo>
                  <a:lnTo>
                    <a:pt x="355989" y="0"/>
                  </a:lnTo>
                  <a:close/>
                </a:path>
                <a:path extrusionOk="0" h="712470" w="712470">
                  <a:moveTo>
                    <a:pt x="397499" y="22876"/>
                  </a:moveTo>
                  <a:lnTo>
                    <a:pt x="358879" y="22876"/>
                  </a:lnTo>
                  <a:lnTo>
                    <a:pt x="363015" y="26174"/>
                  </a:lnTo>
                  <a:lnTo>
                    <a:pt x="390396" y="47430"/>
                  </a:lnTo>
                  <a:lnTo>
                    <a:pt x="429128" y="47430"/>
                  </a:lnTo>
                  <a:lnTo>
                    <a:pt x="397499" y="2287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98"/>
            <p:cNvSpPr/>
            <p:nvPr/>
          </p:nvSpPr>
          <p:spPr>
            <a:xfrm>
              <a:off x="6069113" y="7533602"/>
              <a:ext cx="285114" cy="285114"/>
            </a:xfrm>
            <a:custGeom>
              <a:rect b="b" l="l" r="r" t="t"/>
              <a:pathLst>
                <a:path extrusionOk="0" h="285114" w="285114">
                  <a:moveTo>
                    <a:pt x="142424" y="0"/>
                  </a:moveTo>
                  <a:lnTo>
                    <a:pt x="97408" y="7261"/>
                  </a:lnTo>
                  <a:lnTo>
                    <a:pt x="58311" y="27479"/>
                  </a:lnTo>
                  <a:lnTo>
                    <a:pt x="27480" y="58309"/>
                  </a:lnTo>
                  <a:lnTo>
                    <a:pt x="7261" y="97403"/>
                  </a:lnTo>
                  <a:lnTo>
                    <a:pt x="0" y="142414"/>
                  </a:lnTo>
                  <a:lnTo>
                    <a:pt x="7261" y="187425"/>
                  </a:lnTo>
                  <a:lnTo>
                    <a:pt x="27480" y="226519"/>
                  </a:lnTo>
                  <a:lnTo>
                    <a:pt x="58311" y="257349"/>
                  </a:lnTo>
                  <a:lnTo>
                    <a:pt x="97408" y="277568"/>
                  </a:lnTo>
                  <a:lnTo>
                    <a:pt x="142424" y="284829"/>
                  </a:lnTo>
                  <a:lnTo>
                    <a:pt x="148979" y="284829"/>
                  </a:lnTo>
                  <a:lnTo>
                    <a:pt x="154288" y="279509"/>
                  </a:lnTo>
                  <a:lnTo>
                    <a:pt x="154288" y="266400"/>
                  </a:lnTo>
                  <a:lnTo>
                    <a:pt x="148979" y="261091"/>
                  </a:lnTo>
                  <a:lnTo>
                    <a:pt x="142424" y="261091"/>
                  </a:lnTo>
                  <a:lnTo>
                    <a:pt x="96228" y="251764"/>
                  </a:lnTo>
                  <a:lnTo>
                    <a:pt x="58506" y="226329"/>
                  </a:lnTo>
                  <a:lnTo>
                    <a:pt x="33073" y="188606"/>
                  </a:lnTo>
                  <a:lnTo>
                    <a:pt x="23747" y="142414"/>
                  </a:lnTo>
                  <a:lnTo>
                    <a:pt x="33073" y="96222"/>
                  </a:lnTo>
                  <a:lnTo>
                    <a:pt x="58506" y="58499"/>
                  </a:lnTo>
                  <a:lnTo>
                    <a:pt x="96228" y="33064"/>
                  </a:lnTo>
                  <a:lnTo>
                    <a:pt x="142424" y="23737"/>
                  </a:lnTo>
                  <a:lnTo>
                    <a:pt x="219299" y="23737"/>
                  </a:lnTo>
                  <a:lnTo>
                    <a:pt x="187440" y="7261"/>
                  </a:lnTo>
                  <a:lnTo>
                    <a:pt x="142424" y="0"/>
                  </a:lnTo>
                  <a:close/>
                </a:path>
                <a:path extrusionOk="0" h="285114" w="285114">
                  <a:moveTo>
                    <a:pt x="214635" y="194884"/>
                  </a:moveTo>
                  <a:lnTo>
                    <a:pt x="190402" y="194884"/>
                  </a:lnTo>
                  <a:lnTo>
                    <a:pt x="195699" y="212289"/>
                  </a:lnTo>
                  <a:lnTo>
                    <a:pt x="206720" y="226008"/>
                  </a:lnTo>
                  <a:lnTo>
                    <a:pt x="221979" y="234773"/>
                  </a:lnTo>
                  <a:lnTo>
                    <a:pt x="239992" y="237312"/>
                  </a:lnTo>
                  <a:lnTo>
                    <a:pt x="257643" y="232884"/>
                  </a:lnTo>
                  <a:lnTo>
                    <a:pt x="271894" y="222557"/>
                  </a:lnTo>
                  <a:lnTo>
                    <a:pt x="277639" y="213616"/>
                  </a:lnTo>
                  <a:lnTo>
                    <a:pt x="237364" y="213616"/>
                  </a:lnTo>
                  <a:lnTo>
                    <a:pt x="228124" y="211752"/>
                  </a:lnTo>
                  <a:lnTo>
                    <a:pt x="220579" y="206669"/>
                  </a:lnTo>
                  <a:lnTo>
                    <a:pt x="215492" y="199127"/>
                  </a:lnTo>
                  <a:lnTo>
                    <a:pt x="214635" y="194884"/>
                  </a:lnTo>
                  <a:close/>
                </a:path>
                <a:path extrusionOk="0" h="285114" w="285114">
                  <a:moveTo>
                    <a:pt x="219299" y="23737"/>
                  </a:moveTo>
                  <a:lnTo>
                    <a:pt x="142424" y="23737"/>
                  </a:lnTo>
                  <a:lnTo>
                    <a:pt x="188621" y="33064"/>
                  </a:lnTo>
                  <a:lnTo>
                    <a:pt x="226343" y="58499"/>
                  </a:lnTo>
                  <a:lnTo>
                    <a:pt x="251776" y="96222"/>
                  </a:lnTo>
                  <a:lnTo>
                    <a:pt x="261101" y="142414"/>
                  </a:lnTo>
                  <a:lnTo>
                    <a:pt x="261101" y="189889"/>
                  </a:lnTo>
                  <a:lnTo>
                    <a:pt x="259236" y="199127"/>
                  </a:lnTo>
                  <a:lnTo>
                    <a:pt x="254149" y="206669"/>
                  </a:lnTo>
                  <a:lnTo>
                    <a:pt x="246604" y="211752"/>
                  </a:lnTo>
                  <a:lnTo>
                    <a:pt x="237364" y="213616"/>
                  </a:lnTo>
                  <a:lnTo>
                    <a:pt x="277639" y="213616"/>
                  </a:lnTo>
                  <a:lnTo>
                    <a:pt x="281407" y="207752"/>
                  </a:lnTo>
                  <a:lnTo>
                    <a:pt x="284839" y="189889"/>
                  </a:lnTo>
                  <a:lnTo>
                    <a:pt x="284839" y="142414"/>
                  </a:lnTo>
                  <a:lnTo>
                    <a:pt x="277579" y="97403"/>
                  </a:lnTo>
                  <a:lnTo>
                    <a:pt x="257362" y="58309"/>
                  </a:lnTo>
                  <a:lnTo>
                    <a:pt x="226534" y="27479"/>
                  </a:lnTo>
                  <a:lnTo>
                    <a:pt x="219299" y="23737"/>
                  </a:lnTo>
                  <a:close/>
                </a:path>
                <a:path extrusionOk="0" h="285114" w="285114">
                  <a:moveTo>
                    <a:pt x="148979" y="71212"/>
                  </a:moveTo>
                  <a:lnTo>
                    <a:pt x="142424" y="71212"/>
                  </a:lnTo>
                  <a:lnTo>
                    <a:pt x="119480" y="74947"/>
                  </a:lnTo>
                  <a:lnTo>
                    <a:pt x="99423" y="85534"/>
                  </a:lnTo>
                  <a:lnTo>
                    <a:pt x="83705" y="101881"/>
                  </a:lnTo>
                  <a:lnTo>
                    <a:pt x="73777" y="122896"/>
                  </a:lnTo>
                  <a:lnTo>
                    <a:pt x="71136" y="145989"/>
                  </a:lnTo>
                  <a:lnTo>
                    <a:pt x="75873" y="168167"/>
                  </a:lnTo>
                  <a:lnTo>
                    <a:pt x="87334" y="187738"/>
                  </a:lnTo>
                  <a:lnTo>
                    <a:pt x="104865" y="203009"/>
                  </a:lnTo>
                  <a:lnTo>
                    <a:pt x="126370" y="211829"/>
                  </a:lnTo>
                  <a:lnTo>
                    <a:pt x="149000" y="213302"/>
                  </a:lnTo>
                  <a:lnTo>
                    <a:pt x="170947" y="207597"/>
                  </a:lnTo>
                  <a:lnTo>
                    <a:pt x="190402" y="194884"/>
                  </a:lnTo>
                  <a:lnTo>
                    <a:pt x="214635" y="194884"/>
                  </a:lnTo>
                  <a:lnTo>
                    <a:pt x="213627" y="189889"/>
                  </a:lnTo>
                  <a:lnTo>
                    <a:pt x="142424" y="189889"/>
                  </a:lnTo>
                  <a:lnTo>
                    <a:pt x="123945" y="186158"/>
                  </a:lnTo>
                  <a:lnTo>
                    <a:pt x="108855" y="175984"/>
                  </a:lnTo>
                  <a:lnTo>
                    <a:pt x="98680" y="160893"/>
                  </a:lnTo>
                  <a:lnTo>
                    <a:pt x="94949" y="142414"/>
                  </a:lnTo>
                  <a:lnTo>
                    <a:pt x="98680" y="123939"/>
                  </a:lnTo>
                  <a:lnTo>
                    <a:pt x="108855" y="108848"/>
                  </a:lnTo>
                  <a:lnTo>
                    <a:pt x="123945" y="98671"/>
                  </a:lnTo>
                  <a:lnTo>
                    <a:pt x="142424" y="94939"/>
                  </a:lnTo>
                  <a:lnTo>
                    <a:pt x="148979" y="94939"/>
                  </a:lnTo>
                  <a:lnTo>
                    <a:pt x="154288" y="89630"/>
                  </a:lnTo>
                  <a:lnTo>
                    <a:pt x="154288" y="76521"/>
                  </a:lnTo>
                  <a:lnTo>
                    <a:pt x="148979" y="71212"/>
                  </a:lnTo>
                  <a:close/>
                </a:path>
                <a:path extrusionOk="0" h="285114" w="285114">
                  <a:moveTo>
                    <a:pt x="208318" y="130550"/>
                  </a:moveTo>
                  <a:lnTo>
                    <a:pt x="195208" y="130550"/>
                  </a:lnTo>
                  <a:lnTo>
                    <a:pt x="189889" y="135859"/>
                  </a:lnTo>
                  <a:lnTo>
                    <a:pt x="189889" y="142414"/>
                  </a:lnTo>
                  <a:lnTo>
                    <a:pt x="186160" y="160893"/>
                  </a:lnTo>
                  <a:lnTo>
                    <a:pt x="175989" y="175984"/>
                  </a:lnTo>
                  <a:lnTo>
                    <a:pt x="160902" y="186158"/>
                  </a:lnTo>
                  <a:lnTo>
                    <a:pt x="142424" y="189889"/>
                  </a:lnTo>
                  <a:lnTo>
                    <a:pt x="213627" y="189889"/>
                  </a:lnTo>
                  <a:lnTo>
                    <a:pt x="213627" y="135859"/>
                  </a:lnTo>
                  <a:lnTo>
                    <a:pt x="208318" y="1305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98"/>
          <p:cNvSpPr/>
          <p:nvPr/>
        </p:nvSpPr>
        <p:spPr>
          <a:xfrm>
            <a:off x="2036958" y="1852697"/>
            <a:ext cx="356235" cy="355917"/>
          </a:xfrm>
          <a:custGeom>
            <a:rect b="b" l="l" r="r" t="t"/>
            <a:pathLst>
              <a:path extrusionOk="0" h="711835" w="712469">
                <a:moveTo>
                  <a:pt x="643113" y="693112"/>
                </a:moveTo>
                <a:lnTo>
                  <a:pt x="465435" y="693112"/>
                </a:lnTo>
                <a:lnTo>
                  <a:pt x="489346" y="700890"/>
                </a:lnTo>
                <a:lnTo>
                  <a:pt x="513793" y="706571"/>
                </a:lnTo>
                <a:lnTo>
                  <a:pt x="538638" y="710129"/>
                </a:lnTo>
                <a:lnTo>
                  <a:pt x="563746" y="711541"/>
                </a:lnTo>
                <a:lnTo>
                  <a:pt x="577852" y="711131"/>
                </a:lnTo>
                <a:lnTo>
                  <a:pt x="619535" y="704264"/>
                </a:lnTo>
                <a:lnTo>
                  <a:pt x="643113" y="693112"/>
                </a:lnTo>
                <a:close/>
              </a:path>
              <a:path extrusionOk="0" h="711835" w="712469">
                <a:moveTo>
                  <a:pt x="21427" y="343699"/>
                </a:moveTo>
                <a:lnTo>
                  <a:pt x="8318" y="343699"/>
                </a:lnTo>
                <a:lnTo>
                  <a:pt x="2998" y="348997"/>
                </a:lnTo>
                <a:lnTo>
                  <a:pt x="2998" y="355552"/>
                </a:lnTo>
                <a:lnTo>
                  <a:pt x="6273" y="403636"/>
                </a:lnTo>
                <a:lnTo>
                  <a:pt x="15725" y="449754"/>
                </a:lnTo>
                <a:lnTo>
                  <a:pt x="30936" y="493484"/>
                </a:lnTo>
                <a:lnTo>
                  <a:pt x="51483" y="534406"/>
                </a:lnTo>
                <a:lnTo>
                  <a:pt x="76945" y="572097"/>
                </a:lnTo>
                <a:lnTo>
                  <a:pt x="106901" y="606137"/>
                </a:lnTo>
                <a:lnTo>
                  <a:pt x="140931" y="636105"/>
                </a:lnTo>
                <a:lnTo>
                  <a:pt x="178612" y="661580"/>
                </a:lnTo>
                <a:lnTo>
                  <a:pt x="219525" y="682141"/>
                </a:lnTo>
                <a:lnTo>
                  <a:pt x="263247" y="697366"/>
                </a:lnTo>
                <a:lnTo>
                  <a:pt x="309359" y="706835"/>
                </a:lnTo>
                <a:lnTo>
                  <a:pt x="357438" y="710127"/>
                </a:lnTo>
                <a:lnTo>
                  <a:pt x="384876" y="709060"/>
                </a:lnTo>
                <a:lnTo>
                  <a:pt x="412104" y="705856"/>
                </a:lnTo>
                <a:lnTo>
                  <a:pt x="438998" y="700534"/>
                </a:lnTo>
                <a:lnTo>
                  <a:pt x="465435" y="693112"/>
                </a:lnTo>
                <a:lnTo>
                  <a:pt x="643113" y="693112"/>
                </a:lnTo>
                <a:lnTo>
                  <a:pt x="648443" y="689761"/>
                </a:lnTo>
                <a:lnTo>
                  <a:pt x="650754" y="687600"/>
                </a:lnTo>
                <a:lnTo>
                  <a:pt x="552191" y="687600"/>
                </a:lnTo>
                <a:lnTo>
                  <a:pt x="537114" y="685607"/>
                </a:lnTo>
                <a:lnTo>
                  <a:pt x="380223" y="685607"/>
                </a:lnTo>
                <a:lnTo>
                  <a:pt x="330985" y="685434"/>
                </a:lnTo>
                <a:lnTo>
                  <a:pt x="282571" y="677995"/>
                </a:lnTo>
                <a:lnTo>
                  <a:pt x="235791" y="663476"/>
                </a:lnTo>
                <a:lnTo>
                  <a:pt x="191453" y="642063"/>
                </a:lnTo>
                <a:lnTo>
                  <a:pt x="150366" y="613942"/>
                </a:lnTo>
                <a:lnTo>
                  <a:pt x="113973" y="579964"/>
                </a:lnTo>
                <a:lnTo>
                  <a:pt x="83417" y="541353"/>
                </a:lnTo>
                <a:lnTo>
                  <a:pt x="59057" y="498859"/>
                </a:lnTo>
                <a:lnTo>
                  <a:pt x="41250" y="453228"/>
                </a:lnTo>
                <a:lnTo>
                  <a:pt x="30353" y="405210"/>
                </a:lnTo>
                <a:lnTo>
                  <a:pt x="26725" y="355552"/>
                </a:lnTo>
                <a:lnTo>
                  <a:pt x="26725" y="348997"/>
                </a:lnTo>
                <a:lnTo>
                  <a:pt x="21427" y="343699"/>
                </a:lnTo>
                <a:close/>
              </a:path>
              <a:path extrusionOk="0" h="711835" w="712469">
                <a:moveTo>
                  <a:pt x="574692" y="469693"/>
                </a:moveTo>
                <a:lnTo>
                  <a:pt x="523015" y="469693"/>
                </a:lnTo>
                <a:lnTo>
                  <a:pt x="529667" y="469839"/>
                </a:lnTo>
                <a:lnTo>
                  <a:pt x="536008" y="472480"/>
                </a:lnTo>
                <a:lnTo>
                  <a:pt x="680130" y="568603"/>
                </a:lnTo>
                <a:lnTo>
                  <a:pt x="685108" y="573514"/>
                </a:lnTo>
                <a:lnTo>
                  <a:pt x="687805" y="579716"/>
                </a:lnTo>
                <a:lnTo>
                  <a:pt x="688052" y="586474"/>
                </a:lnTo>
                <a:lnTo>
                  <a:pt x="685679" y="593052"/>
                </a:lnTo>
                <a:lnTo>
                  <a:pt x="649523" y="653323"/>
                </a:lnTo>
                <a:lnTo>
                  <a:pt x="613284" y="681406"/>
                </a:lnTo>
                <a:lnTo>
                  <a:pt x="552191" y="687600"/>
                </a:lnTo>
                <a:lnTo>
                  <a:pt x="650754" y="687600"/>
                </a:lnTo>
                <a:lnTo>
                  <a:pt x="660259" y="678710"/>
                </a:lnTo>
                <a:lnTo>
                  <a:pt x="669837" y="665490"/>
                </a:lnTo>
                <a:lnTo>
                  <a:pt x="706077" y="605261"/>
                </a:lnTo>
                <a:lnTo>
                  <a:pt x="711588" y="590098"/>
                </a:lnTo>
                <a:lnTo>
                  <a:pt x="711055" y="574502"/>
                </a:lnTo>
                <a:lnTo>
                  <a:pt x="704860" y="560176"/>
                </a:lnTo>
                <a:lnTo>
                  <a:pt x="693386" y="548823"/>
                </a:lnTo>
                <a:lnTo>
                  <a:pt x="665732" y="530405"/>
                </a:lnTo>
                <a:lnTo>
                  <a:pt x="672135" y="517180"/>
                </a:lnTo>
                <a:lnTo>
                  <a:pt x="645911" y="517180"/>
                </a:lnTo>
                <a:lnTo>
                  <a:pt x="574692" y="469693"/>
                </a:lnTo>
                <a:close/>
              </a:path>
              <a:path extrusionOk="0" h="711835" w="712469">
                <a:moveTo>
                  <a:pt x="121481" y="0"/>
                </a:moveTo>
                <a:lnTo>
                  <a:pt x="46044" y="41708"/>
                </a:lnTo>
                <a:lnTo>
                  <a:pt x="13179" y="76797"/>
                </a:lnTo>
                <a:lnTo>
                  <a:pt x="2060" y="117465"/>
                </a:lnTo>
                <a:lnTo>
                  <a:pt x="0" y="146405"/>
                </a:lnTo>
                <a:lnTo>
                  <a:pt x="1981" y="178875"/>
                </a:lnTo>
                <a:lnTo>
                  <a:pt x="21588" y="254577"/>
                </a:lnTo>
                <a:lnTo>
                  <a:pt x="40975" y="297895"/>
                </a:lnTo>
                <a:lnTo>
                  <a:pt x="67923" y="344916"/>
                </a:lnTo>
                <a:lnTo>
                  <a:pt x="103313" y="395682"/>
                </a:lnTo>
                <a:lnTo>
                  <a:pt x="148025" y="450238"/>
                </a:lnTo>
                <a:lnTo>
                  <a:pt x="202940" y="508626"/>
                </a:lnTo>
                <a:lnTo>
                  <a:pt x="245709" y="549549"/>
                </a:lnTo>
                <a:lnTo>
                  <a:pt x="286448" y="584959"/>
                </a:lnTo>
                <a:lnTo>
                  <a:pt x="325177" y="615198"/>
                </a:lnTo>
                <a:lnTo>
                  <a:pt x="361913" y="640611"/>
                </a:lnTo>
                <a:lnTo>
                  <a:pt x="396753" y="661580"/>
                </a:lnTo>
                <a:lnTo>
                  <a:pt x="429478" y="678327"/>
                </a:lnTo>
                <a:lnTo>
                  <a:pt x="380223" y="685607"/>
                </a:lnTo>
                <a:lnTo>
                  <a:pt x="537114" y="685607"/>
                </a:lnTo>
                <a:lnTo>
                  <a:pt x="514510" y="682617"/>
                </a:lnTo>
                <a:lnTo>
                  <a:pt x="471937" y="670432"/>
                </a:lnTo>
                <a:lnTo>
                  <a:pt x="470974" y="669898"/>
                </a:lnTo>
                <a:lnTo>
                  <a:pt x="469948" y="669500"/>
                </a:lnTo>
                <a:lnTo>
                  <a:pt x="468900" y="669238"/>
                </a:lnTo>
                <a:lnTo>
                  <a:pt x="434326" y="654491"/>
                </a:lnTo>
                <a:lnTo>
                  <a:pt x="397029" y="634542"/>
                </a:lnTo>
                <a:lnTo>
                  <a:pt x="356965" y="608845"/>
                </a:lnTo>
                <a:lnTo>
                  <a:pt x="314087" y="576853"/>
                </a:lnTo>
                <a:lnTo>
                  <a:pt x="268349" y="538020"/>
                </a:lnTo>
                <a:lnTo>
                  <a:pt x="219704" y="491799"/>
                </a:lnTo>
                <a:lnTo>
                  <a:pt x="161727" y="429894"/>
                </a:lnTo>
                <a:lnTo>
                  <a:pt x="115661" y="372743"/>
                </a:lnTo>
                <a:lnTo>
                  <a:pt x="80358" y="320257"/>
                </a:lnTo>
                <a:lnTo>
                  <a:pt x="54667" y="272346"/>
                </a:lnTo>
                <a:lnTo>
                  <a:pt x="37439" y="228921"/>
                </a:lnTo>
                <a:lnTo>
                  <a:pt x="27524" y="189893"/>
                </a:lnTo>
                <a:lnTo>
                  <a:pt x="23775" y="155172"/>
                </a:lnTo>
                <a:lnTo>
                  <a:pt x="25040" y="124668"/>
                </a:lnTo>
                <a:lnTo>
                  <a:pt x="34467" y="87325"/>
                </a:lnTo>
                <a:lnTo>
                  <a:pt x="118534" y="25897"/>
                </a:lnTo>
                <a:lnTo>
                  <a:pt x="125110" y="23509"/>
                </a:lnTo>
                <a:lnTo>
                  <a:pt x="166272" y="23509"/>
                </a:lnTo>
                <a:lnTo>
                  <a:pt x="162732" y="18201"/>
                </a:lnTo>
                <a:lnTo>
                  <a:pt x="151388" y="6732"/>
                </a:lnTo>
                <a:lnTo>
                  <a:pt x="137072" y="538"/>
                </a:lnTo>
                <a:lnTo>
                  <a:pt x="121481" y="0"/>
                </a:lnTo>
                <a:close/>
              </a:path>
              <a:path extrusionOk="0" h="711835" w="712469">
                <a:moveTo>
                  <a:pt x="166272" y="23509"/>
                </a:moveTo>
                <a:lnTo>
                  <a:pt x="125110" y="23509"/>
                </a:lnTo>
                <a:lnTo>
                  <a:pt x="131874" y="23742"/>
                </a:lnTo>
                <a:lnTo>
                  <a:pt x="138089" y="26430"/>
                </a:lnTo>
                <a:lnTo>
                  <a:pt x="143015" y="31404"/>
                </a:lnTo>
                <a:lnTo>
                  <a:pt x="239044" y="175526"/>
                </a:lnTo>
                <a:lnTo>
                  <a:pt x="241696" y="181867"/>
                </a:lnTo>
                <a:lnTo>
                  <a:pt x="241843" y="188519"/>
                </a:lnTo>
                <a:lnTo>
                  <a:pt x="239602" y="194784"/>
                </a:lnTo>
                <a:lnTo>
                  <a:pt x="235086" y="199965"/>
                </a:lnTo>
                <a:lnTo>
                  <a:pt x="181119" y="241943"/>
                </a:lnTo>
                <a:lnTo>
                  <a:pt x="171053" y="253031"/>
                </a:lnTo>
                <a:lnTo>
                  <a:pt x="165675" y="266539"/>
                </a:lnTo>
                <a:lnTo>
                  <a:pt x="165271" y="281075"/>
                </a:lnTo>
                <a:lnTo>
                  <a:pt x="170124" y="295250"/>
                </a:lnTo>
                <a:lnTo>
                  <a:pt x="205707" y="353270"/>
                </a:lnTo>
                <a:lnTo>
                  <a:pt x="234283" y="388640"/>
                </a:lnTo>
                <a:lnTo>
                  <a:pt x="277262" y="434272"/>
                </a:lnTo>
                <a:lnTo>
                  <a:pt x="322898" y="477239"/>
                </a:lnTo>
                <a:lnTo>
                  <a:pt x="358266" y="505809"/>
                </a:lnTo>
                <a:lnTo>
                  <a:pt x="408494" y="537106"/>
                </a:lnTo>
                <a:lnTo>
                  <a:pt x="430455" y="546259"/>
                </a:lnTo>
                <a:lnTo>
                  <a:pt x="444992" y="545857"/>
                </a:lnTo>
                <a:lnTo>
                  <a:pt x="458501" y="540481"/>
                </a:lnTo>
                <a:lnTo>
                  <a:pt x="469600" y="530405"/>
                </a:lnTo>
                <a:lnTo>
                  <a:pt x="475554" y="522750"/>
                </a:lnTo>
                <a:lnTo>
                  <a:pt x="434074" y="522750"/>
                </a:lnTo>
                <a:lnTo>
                  <a:pt x="427949" y="520678"/>
                </a:lnTo>
                <a:lnTo>
                  <a:pt x="372026" y="486367"/>
                </a:lnTo>
                <a:lnTo>
                  <a:pt x="338102" y="458904"/>
                </a:lnTo>
                <a:lnTo>
                  <a:pt x="294173" y="417487"/>
                </a:lnTo>
                <a:lnTo>
                  <a:pt x="252764" y="373543"/>
                </a:lnTo>
                <a:lnTo>
                  <a:pt x="225297" y="339611"/>
                </a:lnTo>
                <a:lnTo>
                  <a:pt x="195380" y="291711"/>
                </a:lnTo>
                <a:lnTo>
                  <a:pt x="188888" y="277585"/>
                </a:lnTo>
                <a:lnTo>
                  <a:pt x="189056" y="271285"/>
                </a:lnTo>
                <a:lnTo>
                  <a:pt x="191383" y="265427"/>
                </a:lnTo>
                <a:lnTo>
                  <a:pt x="195747" y="260623"/>
                </a:lnTo>
                <a:lnTo>
                  <a:pt x="249682" y="218655"/>
                </a:lnTo>
                <a:lnTo>
                  <a:pt x="260099" y="206718"/>
                </a:lnTo>
                <a:lnTo>
                  <a:pt x="265273" y="192275"/>
                </a:lnTo>
                <a:lnTo>
                  <a:pt x="264943" y="176939"/>
                </a:lnTo>
                <a:lnTo>
                  <a:pt x="258844" y="162322"/>
                </a:lnTo>
                <a:lnTo>
                  <a:pt x="166272" y="23509"/>
                </a:lnTo>
                <a:close/>
              </a:path>
              <a:path extrusionOk="0" h="711835" w="712469">
                <a:moveTo>
                  <a:pt x="519269" y="446273"/>
                </a:moveTo>
                <a:lnTo>
                  <a:pt x="504826" y="451446"/>
                </a:lnTo>
                <a:lnTo>
                  <a:pt x="492889" y="461863"/>
                </a:lnTo>
                <a:lnTo>
                  <a:pt x="450953" y="515840"/>
                </a:lnTo>
                <a:lnTo>
                  <a:pt x="446177" y="520205"/>
                </a:lnTo>
                <a:lnTo>
                  <a:pt x="440350" y="522551"/>
                </a:lnTo>
                <a:lnTo>
                  <a:pt x="434074" y="522750"/>
                </a:lnTo>
                <a:lnTo>
                  <a:pt x="475554" y="522750"/>
                </a:lnTo>
                <a:lnTo>
                  <a:pt x="511569" y="476449"/>
                </a:lnTo>
                <a:lnTo>
                  <a:pt x="516750" y="471934"/>
                </a:lnTo>
                <a:lnTo>
                  <a:pt x="523015" y="469693"/>
                </a:lnTo>
                <a:lnTo>
                  <a:pt x="574692" y="469693"/>
                </a:lnTo>
                <a:lnTo>
                  <a:pt x="549223" y="452711"/>
                </a:lnTo>
                <a:lnTo>
                  <a:pt x="534606" y="446606"/>
                </a:lnTo>
                <a:lnTo>
                  <a:pt x="519269" y="446273"/>
                </a:lnTo>
                <a:close/>
              </a:path>
              <a:path extrusionOk="0" h="711835" w="712469">
                <a:moveTo>
                  <a:pt x="357438" y="987"/>
                </a:moveTo>
                <a:lnTo>
                  <a:pt x="350894" y="987"/>
                </a:lnTo>
                <a:lnTo>
                  <a:pt x="345585" y="6306"/>
                </a:lnTo>
                <a:lnTo>
                  <a:pt x="345585" y="19415"/>
                </a:lnTo>
                <a:lnTo>
                  <a:pt x="350894" y="24724"/>
                </a:lnTo>
                <a:lnTo>
                  <a:pt x="357438" y="24724"/>
                </a:lnTo>
                <a:lnTo>
                  <a:pt x="407119" y="28436"/>
                </a:lnTo>
                <a:lnTo>
                  <a:pt x="455016" y="39371"/>
                </a:lnTo>
                <a:lnTo>
                  <a:pt x="500421" y="57125"/>
                </a:lnTo>
                <a:lnTo>
                  <a:pt x="542624" y="81291"/>
                </a:lnTo>
                <a:lnTo>
                  <a:pt x="580915" y="111464"/>
                </a:lnTo>
                <a:lnTo>
                  <a:pt x="614586" y="147238"/>
                </a:lnTo>
                <a:lnTo>
                  <a:pt x="642927" y="188206"/>
                </a:lnTo>
                <a:lnTo>
                  <a:pt x="664804" y="232967"/>
                </a:lnTo>
                <a:lnTo>
                  <a:pt x="679543" y="279835"/>
                </a:lnTo>
                <a:lnTo>
                  <a:pt x="687136" y="327993"/>
                </a:lnTo>
                <a:lnTo>
                  <a:pt x="687577" y="376624"/>
                </a:lnTo>
                <a:lnTo>
                  <a:pt x="680858" y="424910"/>
                </a:lnTo>
                <a:lnTo>
                  <a:pt x="666971" y="472035"/>
                </a:lnTo>
                <a:lnTo>
                  <a:pt x="645911" y="517180"/>
                </a:lnTo>
                <a:lnTo>
                  <a:pt x="672135" y="517180"/>
                </a:lnTo>
                <a:lnTo>
                  <a:pt x="700697" y="444233"/>
                </a:lnTo>
                <a:lnTo>
                  <a:pt x="709316" y="399125"/>
                </a:lnTo>
                <a:lnTo>
                  <a:pt x="711906" y="355552"/>
                </a:lnTo>
                <a:lnTo>
                  <a:pt x="712018" y="353270"/>
                </a:lnTo>
                <a:lnTo>
                  <a:pt x="708844" y="307819"/>
                </a:lnTo>
                <a:lnTo>
                  <a:pt x="699759" y="262803"/>
                </a:lnTo>
                <a:lnTo>
                  <a:pt x="684780" y="219001"/>
                </a:lnTo>
                <a:lnTo>
                  <a:pt x="663868" y="176939"/>
                </a:lnTo>
                <a:lnTo>
                  <a:pt x="637682" y="138121"/>
                </a:lnTo>
                <a:lnTo>
                  <a:pt x="606977" y="103473"/>
                </a:lnTo>
                <a:lnTo>
                  <a:pt x="572308" y="73353"/>
                </a:lnTo>
                <a:lnTo>
                  <a:pt x="534186" y="48056"/>
                </a:lnTo>
                <a:lnTo>
                  <a:pt x="493126" y="27876"/>
                </a:lnTo>
                <a:lnTo>
                  <a:pt x="449640" y="13108"/>
                </a:lnTo>
                <a:lnTo>
                  <a:pt x="404239" y="4046"/>
                </a:lnTo>
                <a:lnTo>
                  <a:pt x="357438" y="987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98"/>
          <p:cNvSpPr txBox="1"/>
          <p:nvPr/>
        </p:nvSpPr>
        <p:spPr>
          <a:xfrm>
            <a:off x="588750" y="1274463"/>
            <a:ext cx="40368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00">
            <a:noAutofit/>
          </a:bodyPr>
          <a:lstStyle/>
          <a:p>
            <a:pPr indent="0" lvl="0" marL="25400" marR="0" rtl="0" algn="l">
              <a:lnSpc>
                <a:spcPct val="1107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Наши контакты</a:t>
            </a: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4" name="Google Shape;1144;p98"/>
          <p:cNvSpPr txBox="1"/>
          <p:nvPr/>
        </p:nvSpPr>
        <p:spPr>
          <a:xfrm>
            <a:off x="1598741" y="2306814"/>
            <a:ext cx="1203000" cy="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+7 (495) 055-13-58</a:t>
            </a:r>
            <a:endParaRPr sz="9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5" name="Google Shape;1145;p98"/>
          <p:cNvSpPr txBox="1"/>
          <p:nvPr/>
        </p:nvSpPr>
        <p:spPr>
          <a:xfrm>
            <a:off x="3058264" y="2306814"/>
            <a:ext cx="1240200" cy="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welcome@uexpert.ru</a:t>
            </a:r>
            <a:endParaRPr sz="9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6" name="Google Shape;1146;p98"/>
          <p:cNvSpPr txBox="1"/>
          <p:nvPr/>
        </p:nvSpPr>
        <p:spPr>
          <a:xfrm>
            <a:off x="635549" y="2309868"/>
            <a:ext cx="621600" cy="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uexpert.ru</a:t>
            </a:r>
            <a:endParaRPr sz="9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147" name="Google Shape;1147;p98"/>
          <p:cNvGrpSpPr/>
          <p:nvPr/>
        </p:nvGrpSpPr>
        <p:grpSpPr>
          <a:xfrm>
            <a:off x="771768" y="1907853"/>
            <a:ext cx="356235" cy="356235"/>
            <a:chOff x="1251281" y="7549506"/>
            <a:chExt cx="712469" cy="712470"/>
          </a:xfrm>
        </p:grpSpPr>
        <p:sp>
          <p:nvSpPr>
            <p:cNvPr id="1148" name="Google Shape;1148;p98"/>
            <p:cNvSpPr/>
            <p:nvPr/>
          </p:nvSpPr>
          <p:spPr>
            <a:xfrm>
              <a:off x="1251281" y="7549506"/>
              <a:ext cx="712469" cy="712470"/>
            </a:xfrm>
            <a:custGeom>
              <a:rect b="b" l="l" r="r" t="t"/>
              <a:pathLst>
                <a:path extrusionOk="0" h="712470" w="712469">
                  <a:moveTo>
                    <a:pt x="356010" y="0"/>
                  </a:moveTo>
                  <a:lnTo>
                    <a:pt x="307766" y="3255"/>
                  </a:lnTo>
                  <a:lnTo>
                    <a:pt x="261476" y="12738"/>
                  </a:lnTo>
                  <a:lnTo>
                    <a:pt x="217566" y="28020"/>
                  </a:lnTo>
                  <a:lnTo>
                    <a:pt x="176463" y="48674"/>
                  </a:lnTo>
                  <a:lnTo>
                    <a:pt x="138595" y="74273"/>
                  </a:lnTo>
                  <a:lnTo>
                    <a:pt x="104389" y="104389"/>
                  </a:lnTo>
                  <a:lnTo>
                    <a:pt x="74227" y="138663"/>
                  </a:lnTo>
                  <a:lnTo>
                    <a:pt x="48674" y="176463"/>
                  </a:lnTo>
                  <a:lnTo>
                    <a:pt x="28020" y="217566"/>
                  </a:lnTo>
                  <a:lnTo>
                    <a:pt x="12738" y="261476"/>
                  </a:lnTo>
                  <a:lnTo>
                    <a:pt x="3255" y="307766"/>
                  </a:lnTo>
                  <a:lnTo>
                    <a:pt x="0" y="356010"/>
                  </a:lnTo>
                  <a:lnTo>
                    <a:pt x="3255" y="404253"/>
                  </a:lnTo>
                  <a:lnTo>
                    <a:pt x="12738" y="450543"/>
                  </a:lnTo>
                  <a:lnTo>
                    <a:pt x="28020" y="494454"/>
                  </a:lnTo>
                  <a:lnTo>
                    <a:pt x="48674" y="535557"/>
                  </a:lnTo>
                  <a:lnTo>
                    <a:pt x="74273" y="573425"/>
                  </a:lnTo>
                  <a:lnTo>
                    <a:pt x="104389" y="607630"/>
                  </a:lnTo>
                  <a:lnTo>
                    <a:pt x="138595" y="637746"/>
                  </a:lnTo>
                  <a:lnTo>
                    <a:pt x="176463" y="663345"/>
                  </a:lnTo>
                  <a:lnTo>
                    <a:pt x="217566" y="683999"/>
                  </a:lnTo>
                  <a:lnTo>
                    <a:pt x="261476" y="699281"/>
                  </a:lnTo>
                  <a:lnTo>
                    <a:pt x="307766" y="708764"/>
                  </a:lnTo>
                  <a:lnTo>
                    <a:pt x="356010" y="712020"/>
                  </a:lnTo>
                  <a:lnTo>
                    <a:pt x="404251" y="708764"/>
                  </a:lnTo>
                  <a:lnTo>
                    <a:pt x="450540" y="699281"/>
                  </a:lnTo>
                  <a:lnTo>
                    <a:pt x="484429" y="687486"/>
                  </a:lnTo>
                  <a:lnTo>
                    <a:pt x="356010" y="687486"/>
                  </a:lnTo>
                  <a:lnTo>
                    <a:pt x="307094" y="683886"/>
                  </a:lnTo>
                  <a:lnTo>
                    <a:pt x="260385" y="673428"/>
                  </a:lnTo>
                  <a:lnTo>
                    <a:pt x="216399" y="656629"/>
                  </a:lnTo>
                  <a:lnTo>
                    <a:pt x="175653" y="634008"/>
                  </a:lnTo>
                  <a:lnTo>
                    <a:pt x="138663" y="606079"/>
                  </a:lnTo>
                  <a:lnTo>
                    <a:pt x="105946" y="573361"/>
                  </a:lnTo>
                  <a:lnTo>
                    <a:pt x="78019" y="536370"/>
                  </a:lnTo>
                  <a:lnTo>
                    <a:pt x="55398" y="495622"/>
                  </a:lnTo>
                  <a:lnTo>
                    <a:pt x="38601" y="451635"/>
                  </a:lnTo>
                  <a:lnTo>
                    <a:pt x="28144" y="404925"/>
                  </a:lnTo>
                  <a:lnTo>
                    <a:pt x="24543" y="356010"/>
                  </a:lnTo>
                  <a:lnTo>
                    <a:pt x="28144" y="307094"/>
                  </a:lnTo>
                  <a:lnTo>
                    <a:pt x="38601" y="260385"/>
                  </a:lnTo>
                  <a:lnTo>
                    <a:pt x="55398" y="216399"/>
                  </a:lnTo>
                  <a:lnTo>
                    <a:pt x="78019" y="175653"/>
                  </a:lnTo>
                  <a:lnTo>
                    <a:pt x="105946" y="138663"/>
                  </a:lnTo>
                  <a:lnTo>
                    <a:pt x="138663" y="105946"/>
                  </a:lnTo>
                  <a:lnTo>
                    <a:pt x="175653" y="78019"/>
                  </a:lnTo>
                  <a:lnTo>
                    <a:pt x="216399" y="55398"/>
                  </a:lnTo>
                  <a:lnTo>
                    <a:pt x="260385" y="38601"/>
                  </a:lnTo>
                  <a:lnTo>
                    <a:pt x="307094" y="28144"/>
                  </a:lnTo>
                  <a:lnTo>
                    <a:pt x="356010" y="24543"/>
                  </a:lnTo>
                  <a:lnTo>
                    <a:pt x="484459" y="24543"/>
                  </a:lnTo>
                  <a:lnTo>
                    <a:pt x="450540" y="12738"/>
                  </a:lnTo>
                  <a:lnTo>
                    <a:pt x="404251" y="3255"/>
                  </a:lnTo>
                  <a:lnTo>
                    <a:pt x="356010" y="0"/>
                  </a:lnTo>
                  <a:close/>
                </a:path>
                <a:path extrusionOk="0" h="712470" w="712469">
                  <a:moveTo>
                    <a:pt x="484459" y="24543"/>
                  </a:moveTo>
                  <a:lnTo>
                    <a:pt x="356010" y="24543"/>
                  </a:lnTo>
                  <a:lnTo>
                    <a:pt x="404925" y="28144"/>
                  </a:lnTo>
                  <a:lnTo>
                    <a:pt x="451634" y="38601"/>
                  </a:lnTo>
                  <a:lnTo>
                    <a:pt x="495620" y="55398"/>
                  </a:lnTo>
                  <a:lnTo>
                    <a:pt x="536366" y="78019"/>
                  </a:lnTo>
                  <a:lnTo>
                    <a:pt x="573356" y="105946"/>
                  </a:lnTo>
                  <a:lnTo>
                    <a:pt x="606073" y="138663"/>
                  </a:lnTo>
                  <a:lnTo>
                    <a:pt x="634000" y="175653"/>
                  </a:lnTo>
                  <a:lnTo>
                    <a:pt x="656621" y="216399"/>
                  </a:lnTo>
                  <a:lnTo>
                    <a:pt x="673418" y="260385"/>
                  </a:lnTo>
                  <a:lnTo>
                    <a:pt x="683875" y="307094"/>
                  </a:lnTo>
                  <a:lnTo>
                    <a:pt x="687476" y="356010"/>
                  </a:lnTo>
                  <a:lnTo>
                    <a:pt x="683875" y="404925"/>
                  </a:lnTo>
                  <a:lnTo>
                    <a:pt x="673418" y="451635"/>
                  </a:lnTo>
                  <a:lnTo>
                    <a:pt x="656621" y="495622"/>
                  </a:lnTo>
                  <a:lnTo>
                    <a:pt x="634000" y="536370"/>
                  </a:lnTo>
                  <a:lnTo>
                    <a:pt x="606010" y="573425"/>
                  </a:lnTo>
                  <a:lnTo>
                    <a:pt x="573356" y="606079"/>
                  </a:lnTo>
                  <a:lnTo>
                    <a:pt x="536366" y="634008"/>
                  </a:lnTo>
                  <a:lnTo>
                    <a:pt x="495620" y="656629"/>
                  </a:lnTo>
                  <a:lnTo>
                    <a:pt x="451634" y="673428"/>
                  </a:lnTo>
                  <a:lnTo>
                    <a:pt x="404925" y="683886"/>
                  </a:lnTo>
                  <a:lnTo>
                    <a:pt x="356010" y="687486"/>
                  </a:lnTo>
                  <a:lnTo>
                    <a:pt x="484429" y="687486"/>
                  </a:lnTo>
                  <a:lnTo>
                    <a:pt x="535552" y="663345"/>
                  </a:lnTo>
                  <a:lnTo>
                    <a:pt x="573420" y="637746"/>
                  </a:lnTo>
                  <a:lnTo>
                    <a:pt x="607626" y="607630"/>
                  </a:lnTo>
                  <a:lnTo>
                    <a:pt x="637786" y="573361"/>
                  </a:lnTo>
                  <a:lnTo>
                    <a:pt x="663342" y="535557"/>
                  </a:lnTo>
                  <a:lnTo>
                    <a:pt x="683997" y="494454"/>
                  </a:lnTo>
                  <a:lnTo>
                    <a:pt x="699280" y="450543"/>
                  </a:lnTo>
                  <a:lnTo>
                    <a:pt x="708764" y="404253"/>
                  </a:lnTo>
                  <a:lnTo>
                    <a:pt x="712020" y="356010"/>
                  </a:lnTo>
                  <a:lnTo>
                    <a:pt x="708764" y="307766"/>
                  </a:lnTo>
                  <a:lnTo>
                    <a:pt x="699280" y="261476"/>
                  </a:lnTo>
                  <a:lnTo>
                    <a:pt x="683997" y="217566"/>
                  </a:lnTo>
                  <a:lnTo>
                    <a:pt x="663342" y="176463"/>
                  </a:lnTo>
                  <a:lnTo>
                    <a:pt x="637743" y="138595"/>
                  </a:lnTo>
                  <a:lnTo>
                    <a:pt x="607626" y="104389"/>
                  </a:lnTo>
                  <a:lnTo>
                    <a:pt x="573420" y="74273"/>
                  </a:lnTo>
                  <a:lnTo>
                    <a:pt x="535552" y="48674"/>
                  </a:lnTo>
                  <a:lnTo>
                    <a:pt x="494449" y="28020"/>
                  </a:lnTo>
                  <a:lnTo>
                    <a:pt x="484459" y="2454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98"/>
            <p:cNvSpPr/>
            <p:nvPr/>
          </p:nvSpPr>
          <p:spPr>
            <a:xfrm>
              <a:off x="1420346" y="7724601"/>
              <a:ext cx="542925" cy="168909"/>
            </a:xfrm>
            <a:custGeom>
              <a:rect b="b" l="l" r="r" t="t"/>
              <a:pathLst>
                <a:path extrusionOk="0" h="168909" w="542925">
                  <a:moveTo>
                    <a:pt x="493356" y="0"/>
                  </a:moveTo>
                  <a:lnTo>
                    <a:pt x="93557" y="0"/>
                  </a:lnTo>
                  <a:lnTo>
                    <a:pt x="57174" y="7364"/>
                  </a:lnTo>
                  <a:lnTo>
                    <a:pt x="27432" y="27436"/>
                  </a:lnTo>
                  <a:lnTo>
                    <a:pt x="7363" y="57178"/>
                  </a:lnTo>
                  <a:lnTo>
                    <a:pt x="0" y="93557"/>
                  </a:lnTo>
                  <a:lnTo>
                    <a:pt x="0" y="168853"/>
                  </a:lnTo>
                  <a:lnTo>
                    <a:pt x="542664" y="168853"/>
                  </a:lnTo>
                  <a:lnTo>
                    <a:pt x="541774" y="155963"/>
                  </a:lnTo>
                  <a:lnTo>
                    <a:pt x="540372" y="144728"/>
                  </a:lnTo>
                  <a:lnTo>
                    <a:pt x="24124" y="144728"/>
                  </a:lnTo>
                  <a:lnTo>
                    <a:pt x="24124" y="93557"/>
                  </a:lnTo>
                  <a:lnTo>
                    <a:pt x="29590" y="66556"/>
                  </a:lnTo>
                  <a:lnTo>
                    <a:pt x="44485" y="44480"/>
                  </a:lnTo>
                  <a:lnTo>
                    <a:pt x="66558" y="29581"/>
                  </a:lnTo>
                  <a:lnTo>
                    <a:pt x="93557" y="24114"/>
                  </a:lnTo>
                  <a:lnTo>
                    <a:pt x="505706" y="24114"/>
                  </a:lnTo>
                  <a:lnTo>
                    <a:pt x="496812" y="6135"/>
                  </a:lnTo>
                  <a:lnTo>
                    <a:pt x="493356" y="0"/>
                  </a:lnTo>
                  <a:close/>
                </a:path>
                <a:path extrusionOk="0" h="168909" w="542925">
                  <a:moveTo>
                    <a:pt x="505706" y="24114"/>
                  </a:moveTo>
                  <a:lnTo>
                    <a:pt x="479189" y="24114"/>
                  </a:lnTo>
                  <a:lnTo>
                    <a:pt x="492934" y="52855"/>
                  </a:lnTo>
                  <a:lnTo>
                    <a:pt x="503762" y="82591"/>
                  </a:lnTo>
                  <a:lnTo>
                    <a:pt x="511648" y="113242"/>
                  </a:lnTo>
                  <a:lnTo>
                    <a:pt x="516570" y="144728"/>
                  </a:lnTo>
                  <a:lnTo>
                    <a:pt x="540372" y="144728"/>
                  </a:lnTo>
                  <a:lnTo>
                    <a:pt x="536866" y="116625"/>
                  </a:lnTo>
                  <a:lnTo>
                    <a:pt x="527711" y="78454"/>
                  </a:lnTo>
                  <a:lnTo>
                    <a:pt x="514347" y="41581"/>
                  </a:lnTo>
                  <a:lnTo>
                    <a:pt x="505706" y="2411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98"/>
            <p:cNvSpPr/>
            <p:nvPr/>
          </p:nvSpPr>
          <p:spPr>
            <a:xfrm>
              <a:off x="1468595" y="7772635"/>
              <a:ext cx="277500" cy="84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98"/>
            <p:cNvSpPr/>
            <p:nvPr/>
          </p:nvSpPr>
          <p:spPr>
            <a:xfrm>
              <a:off x="1420346" y="7869328"/>
              <a:ext cx="542925" cy="392429"/>
            </a:xfrm>
            <a:custGeom>
              <a:rect b="b" l="l" r="r" t="t"/>
              <a:pathLst>
                <a:path extrusionOk="0" h="392429" w="542925">
                  <a:moveTo>
                    <a:pt x="540999" y="0"/>
                  </a:moveTo>
                  <a:lnTo>
                    <a:pt x="0" y="0"/>
                  </a:lnTo>
                  <a:lnTo>
                    <a:pt x="0" y="338963"/>
                  </a:lnTo>
                  <a:lnTo>
                    <a:pt x="48309" y="363875"/>
                  </a:lnTo>
                  <a:lnTo>
                    <a:pt x="93035" y="379378"/>
                  </a:lnTo>
                  <a:lnTo>
                    <a:pt x="139458" y="388806"/>
                  </a:lnTo>
                  <a:lnTo>
                    <a:pt x="186947" y="391988"/>
                  </a:lnTo>
                  <a:lnTo>
                    <a:pt x="235159" y="388734"/>
                  </a:lnTo>
                  <a:lnTo>
                    <a:pt x="281420" y="379256"/>
                  </a:lnTo>
                  <a:lnTo>
                    <a:pt x="314157" y="367863"/>
                  </a:lnTo>
                  <a:lnTo>
                    <a:pt x="186947" y="367863"/>
                  </a:lnTo>
                  <a:lnTo>
                    <a:pt x="144371" y="365122"/>
                  </a:lnTo>
                  <a:lnTo>
                    <a:pt x="102689" y="356994"/>
                  </a:lnTo>
                  <a:lnTo>
                    <a:pt x="62430" y="343620"/>
                  </a:lnTo>
                  <a:lnTo>
                    <a:pt x="24124" y="325141"/>
                  </a:lnTo>
                  <a:lnTo>
                    <a:pt x="24124" y="24124"/>
                  </a:lnTo>
                  <a:lnTo>
                    <a:pt x="542563" y="24124"/>
                  </a:lnTo>
                  <a:lnTo>
                    <a:pt x="542433" y="20721"/>
                  </a:lnTo>
                  <a:lnTo>
                    <a:pt x="540999" y="0"/>
                  </a:lnTo>
                  <a:close/>
                </a:path>
                <a:path extrusionOk="0" h="392429" w="542925">
                  <a:moveTo>
                    <a:pt x="542563" y="24124"/>
                  </a:moveTo>
                  <a:lnTo>
                    <a:pt x="518350" y="24124"/>
                  </a:lnTo>
                  <a:lnTo>
                    <a:pt x="518528" y="28407"/>
                  </a:lnTo>
                  <a:lnTo>
                    <a:pt x="518622" y="36187"/>
                  </a:lnTo>
                  <a:lnTo>
                    <a:pt x="515020" y="85133"/>
                  </a:lnTo>
                  <a:lnTo>
                    <a:pt x="504556" y="131872"/>
                  </a:lnTo>
                  <a:lnTo>
                    <a:pt x="487748" y="175885"/>
                  </a:lnTo>
                  <a:lnTo>
                    <a:pt x="465113" y="216657"/>
                  </a:lnTo>
                  <a:lnTo>
                    <a:pt x="437168" y="253671"/>
                  </a:lnTo>
                  <a:lnTo>
                    <a:pt x="404431" y="286408"/>
                  </a:lnTo>
                  <a:lnTo>
                    <a:pt x="367417" y="314353"/>
                  </a:lnTo>
                  <a:lnTo>
                    <a:pt x="326645" y="336988"/>
                  </a:lnTo>
                  <a:lnTo>
                    <a:pt x="282631" y="353796"/>
                  </a:lnTo>
                  <a:lnTo>
                    <a:pt x="235893" y="364260"/>
                  </a:lnTo>
                  <a:lnTo>
                    <a:pt x="186947" y="367863"/>
                  </a:lnTo>
                  <a:lnTo>
                    <a:pt x="314157" y="367863"/>
                  </a:lnTo>
                  <a:lnTo>
                    <a:pt x="366381" y="343341"/>
                  </a:lnTo>
                  <a:lnTo>
                    <a:pt x="404225" y="317758"/>
                  </a:lnTo>
                  <a:lnTo>
                    <a:pt x="438410" y="287660"/>
                  </a:lnTo>
                  <a:lnTo>
                    <a:pt x="468508" y="253474"/>
                  </a:lnTo>
                  <a:lnTo>
                    <a:pt x="494091" y="215628"/>
                  </a:lnTo>
                  <a:lnTo>
                    <a:pt x="514733" y="174550"/>
                  </a:lnTo>
                  <a:lnTo>
                    <a:pt x="530006" y="130665"/>
                  </a:lnTo>
                  <a:lnTo>
                    <a:pt x="539483" y="84402"/>
                  </a:lnTo>
                  <a:lnTo>
                    <a:pt x="542737" y="36187"/>
                  </a:lnTo>
                  <a:lnTo>
                    <a:pt x="542727" y="28407"/>
                  </a:lnTo>
                  <a:lnTo>
                    <a:pt x="542563" y="2412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98"/>
            <p:cNvSpPr/>
            <p:nvPr/>
          </p:nvSpPr>
          <p:spPr>
            <a:xfrm>
              <a:off x="1516831" y="7941703"/>
              <a:ext cx="230400" cy="2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3" name="Google Shape;1153;p98"/>
          <p:cNvSpPr/>
          <p:nvPr/>
        </p:nvSpPr>
        <p:spPr>
          <a:xfrm>
            <a:off x="5476064" y="0"/>
            <a:ext cx="4575900" cy="85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98"/>
          <p:cNvSpPr txBox="1"/>
          <p:nvPr/>
        </p:nvSpPr>
        <p:spPr>
          <a:xfrm>
            <a:off x="2512363" y="3650300"/>
            <a:ext cx="1804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E36C09"/>
                </a:solidFill>
                <a:latin typeface="Lobster"/>
                <a:ea typeface="Lobster"/>
                <a:cs typeface="Lobster"/>
                <a:sym typeface="Lobster"/>
              </a:rPr>
              <a:t>Есть вопросы?</a:t>
            </a:r>
            <a:endParaRPr sz="1600">
              <a:solidFill>
                <a:srgbClr val="E36C09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E36C09"/>
                </a:solidFill>
                <a:latin typeface="Lobster"/>
                <a:ea typeface="Lobster"/>
                <a:cs typeface="Lobster"/>
                <a:sym typeface="Lobster"/>
              </a:rPr>
              <a:t>Обращайтесь!</a:t>
            </a:r>
            <a:endParaRPr sz="1600">
              <a:solidFill>
                <a:srgbClr val="E36C09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1155" name="Google Shape;1155;p98"/>
          <p:cNvCxnSpPr/>
          <p:nvPr/>
        </p:nvCxnSpPr>
        <p:spPr>
          <a:xfrm flipH="1" rot="10800000">
            <a:off x="3874325" y="3054650"/>
            <a:ext cx="1621500" cy="989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E7782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6" name="Google Shape;1156;p98"/>
          <p:cNvSpPr txBox="1"/>
          <p:nvPr/>
        </p:nvSpPr>
        <p:spPr>
          <a:xfrm>
            <a:off x="588750" y="2799138"/>
            <a:ext cx="40368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00">
            <a:noAutofit/>
          </a:bodyPr>
          <a:lstStyle/>
          <a:p>
            <a:pPr indent="0" lvl="0" marL="25400" marR="0" rtl="0" algn="l">
              <a:lnSpc>
                <a:spcPct val="1107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E77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Подарки для Вас</a:t>
            </a: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7" name="Google Shape;1157;p98"/>
          <p:cNvPicPr preferRelativeResize="0"/>
          <p:nvPr/>
        </p:nvPicPr>
        <p:blipFill rotWithShape="1">
          <a:blip r:embed="rId7">
            <a:alphaModFix/>
          </a:blip>
          <a:srcRect b="73058" l="2085" r="0" t="4403"/>
          <a:stretch/>
        </p:blipFill>
        <p:spPr>
          <a:xfrm>
            <a:off x="7069175" y="0"/>
            <a:ext cx="2074825" cy="6743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98"/>
          <p:cNvSpPr txBox="1"/>
          <p:nvPr/>
        </p:nvSpPr>
        <p:spPr>
          <a:xfrm>
            <a:off x="2894141" y="4774364"/>
            <a:ext cx="1203000" cy="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@uexpert</a:t>
            </a:r>
            <a:endParaRPr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9" name="Google Shape;1159;p98"/>
          <p:cNvPicPr preferRelativeResize="0"/>
          <p:nvPr/>
        </p:nvPicPr>
        <p:blipFill>
          <a:blip r:embed="rId8">
            <a:alphaModFix amt="64000"/>
          </a:blip>
          <a:stretch>
            <a:fillRect/>
          </a:stretch>
        </p:blipFill>
        <p:spPr>
          <a:xfrm>
            <a:off x="2596675" y="4727351"/>
            <a:ext cx="248545" cy="2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3404" y="3192325"/>
            <a:ext cx="1804500" cy="18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Как создаются успешные сайты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p39"/>
          <p:cNvGrpSpPr/>
          <p:nvPr/>
        </p:nvGrpSpPr>
        <p:grpSpPr>
          <a:xfrm>
            <a:off x="391200" y="2175665"/>
            <a:ext cx="1601869" cy="1601869"/>
            <a:chOff x="0" y="-1"/>
            <a:chExt cx="3009900" cy="3009900"/>
          </a:xfrm>
        </p:grpSpPr>
        <p:sp>
          <p:nvSpPr>
            <p:cNvPr id="221" name="Google Shape;221;p39"/>
            <p:cNvSpPr/>
            <p:nvPr/>
          </p:nvSpPr>
          <p:spPr>
            <a:xfrm>
              <a:off x="0" y="-1"/>
              <a:ext cx="3009900" cy="3009900"/>
            </a:xfrm>
            <a:prstGeom prst="ellipse">
              <a:avLst/>
            </a:prstGeom>
            <a:solidFill>
              <a:srgbClr val="005493">
                <a:alpha val="69410"/>
              </a:srgbClr>
            </a:solidFill>
            <a:ln cap="flat" cmpd="sng" w="12700">
              <a:solidFill>
                <a:srgbClr val="000000">
                  <a:alpha val="694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40638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2" name="Google Shape;222;p39"/>
            <p:cNvGrpSpPr/>
            <p:nvPr/>
          </p:nvGrpSpPr>
          <p:grpSpPr>
            <a:xfrm>
              <a:off x="126999" y="1498600"/>
              <a:ext cx="1536600" cy="330300"/>
              <a:chOff x="0" y="0"/>
              <a:chExt cx="1536600" cy="330300"/>
            </a:xfrm>
          </p:grpSpPr>
          <p:sp>
            <p:nvSpPr>
              <p:cNvPr id="223" name="Google Shape;223;p39"/>
              <p:cNvSpPr/>
              <p:nvPr/>
            </p:nvSpPr>
            <p:spPr>
              <a:xfrm>
                <a:off x="0" y="0"/>
                <a:ext cx="1536600" cy="330300"/>
              </a:xfrm>
              <a:prstGeom prst="roundRect">
                <a:avLst>
                  <a:gd fmla="val 50000" name="adj"/>
                </a:avLst>
              </a:prstGeom>
              <a:solidFill>
                <a:srgbClr val="005493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9"/>
              <p:cNvSpPr txBox="1"/>
              <p:nvPr/>
            </p:nvSpPr>
            <p:spPr>
              <a:xfrm>
                <a:off x="48356" y="15608"/>
                <a:ext cx="1440000" cy="29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40638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1" i="0" lang="ru" sz="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Бизнес</a:t>
                </a:r>
                <a:endParaRPr sz="800"/>
              </a:p>
            </p:txBody>
          </p:sp>
        </p:grpSp>
      </p:grpSp>
      <p:grpSp>
        <p:nvGrpSpPr>
          <p:cNvPr id="225" name="Google Shape;225;p39"/>
          <p:cNvGrpSpPr/>
          <p:nvPr/>
        </p:nvGrpSpPr>
        <p:grpSpPr>
          <a:xfrm>
            <a:off x="857534" y="1405199"/>
            <a:ext cx="1601869" cy="1601869"/>
            <a:chOff x="0" y="-1"/>
            <a:chExt cx="3009900" cy="3009900"/>
          </a:xfrm>
        </p:grpSpPr>
        <p:sp>
          <p:nvSpPr>
            <p:cNvPr id="226" name="Google Shape;226;p39"/>
            <p:cNvSpPr/>
            <p:nvPr/>
          </p:nvSpPr>
          <p:spPr>
            <a:xfrm>
              <a:off x="0" y="-1"/>
              <a:ext cx="3009900" cy="3009900"/>
            </a:xfrm>
            <a:prstGeom prst="ellipse">
              <a:avLst/>
            </a:prstGeom>
            <a:solidFill>
              <a:srgbClr val="FA9102">
                <a:alpha val="69410"/>
              </a:srgbClr>
            </a:solidFill>
            <a:ln cap="flat" cmpd="sng" w="12700">
              <a:solidFill>
                <a:srgbClr val="000000">
                  <a:alpha val="694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40638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7" name="Google Shape;227;p39"/>
            <p:cNvGrpSpPr/>
            <p:nvPr/>
          </p:nvGrpSpPr>
          <p:grpSpPr>
            <a:xfrm>
              <a:off x="736600" y="787399"/>
              <a:ext cx="1536600" cy="330300"/>
              <a:chOff x="0" y="0"/>
              <a:chExt cx="1536600" cy="330300"/>
            </a:xfrm>
          </p:grpSpPr>
          <p:sp>
            <p:nvSpPr>
              <p:cNvPr id="228" name="Google Shape;228;p39"/>
              <p:cNvSpPr/>
              <p:nvPr/>
            </p:nvSpPr>
            <p:spPr>
              <a:xfrm>
                <a:off x="0" y="0"/>
                <a:ext cx="1536600" cy="330300"/>
              </a:xfrm>
              <a:prstGeom prst="roundRect">
                <a:avLst>
                  <a:gd fmla="val 50000" name="adj"/>
                </a:avLst>
              </a:prstGeom>
              <a:solidFill>
                <a:srgbClr val="FA9102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9"/>
              <p:cNvSpPr txBox="1"/>
              <p:nvPr/>
            </p:nvSpPr>
            <p:spPr>
              <a:xfrm>
                <a:off x="48356" y="15608"/>
                <a:ext cx="1440000" cy="29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40638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1" i="0" lang="ru" sz="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Технологии</a:t>
                </a:r>
                <a:endParaRPr sz="800"/>
              </a:p>
            </p:txBody>
          </p:sp>
        </p:grpSp>
      </p:grpSp>
      <p:grpSp>
        <p:nvGrpSpPr>
          <p:cNvPr id="230" name="Google Shape;230;p39"/>
          <p:cNvGrpSpPr/>
          <p:nvPr/>
        </p:nvGrpSpPr>
        <p:grpSpPr>
          <a:xfrm>
            <a:off x="1364419" y="2162148"/>
            <a:ext cx="1601869" cy="1601869"/>
            <a:chOff x="0" y="-1"/>
            <a:chExt cx="3009900" cy="3009900"/>
          </a:xfrm>
        </p:grpSpPr>
        <p:sp>
          <p:nvSpPr>
            <p:cNvPr id="231" name="Google Shape;231;p39"/>
            <p:cNvSpPr/>
            <p:nvPr/>
          </p:nvSpPr>
          <p:spPr>
            <a:xfrm>
              <a:off x="0" y="-1"/>
              <a:ext cx="3009900" cy="3009900"/>
            </a:xfrm>
            <a:prstGeom prst="ellipse">
              <a:avLst/>
            </a:prstGeom>
            <a:solidFill>
              <a:srgbClr val="009051">
                <a:alpha val="69410"/>
              </a:srgbClr>
            </a:solidFill>
            <a:ln cap="flat" cmpd="sng" w="12700">
              <a:solidFill>
                <a:srgbClr val="000000">
                  <a:alpha val="694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40638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39"/>
            <p:cNvGrpSpPr/>
            <p:nvPr/>
          </p:nvGrpSpPr>
          <p:grpSpPr>
            <a:xfrm>
              <a:off x="1193799" y="1371600"/>
              <a:ext cx="1682400" cy="330300"/>
              <a:chOff x="0" y="0"/>
              <a:chExt cx="1682400" cy="330300"/>
            </a:xfrm>
          </p:grpSpPr>
          <p:sp>
            <p:nvSpPr>
              <p:cNvPr id="233" name="Google Shape;233;p39"/>
              <p:cNvSpPr/>
              <p:nvPr/>
            </p:nvSpPr>
            <p:spPr>
              <a:xfrm>
                <a:off x="0" y="0"/>
                <a:ext cx="1682400" cy="330300"/>
              </a:xfrm>
              <a:prstGeom prst="roundRect">
                <a:avLst>
                  <a:gd fmla="val 50000" name="adj"/>
                </a:avLst>
              </a:prstGeom>
              <a:solidFill>
                <a:srgbClr val="00905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9"/>
              <p:cNvSpPr txBox="1"/>
              <p:nvPr/>
            </p:nvSpPr>
            <p:spPr>
              <a:xfrm>
                <a:off x="48355" y="15608"/>
                <a:ext cx="1585800" cy="29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40638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1" i="0" lang="ru" sz="7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Пользователи</a:t>
                </a:r>
                <a:endParaRPr sz="700"/>
              </a:p>
            </p:txBody>
          </p:sp>
        </p:grpSp>
      </p:grpSp>
      <p:sp>
        <p:nvSpPr>
          <p:cNvPr id="235" name="Google Shape;235;p39"/>
          <p:cNvSpPr/>
          <p:nvPr/>
        </p:nvSpPr>
        <p:spPr>
          <a:xfrm>
            <a:off x="1425245" y="2452764"/>
            <a:ext cx="540600" cy="540600"/>
          </a:xfrm>
          <a:prstGeom prst="ellipse">
            <a:avLst/>
          </a:prstGeom>
          <a:solidFill>
            <a:srgbClr val="FF40F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39"/>
          <p:cNvGrpSpPr/>
          <p:nvPr/>
        </p:nvGrpSpPr>
        <p:grpSpPr>
          <a:xfrm>
            <a:off x="1763168" y="2074282"/>
            <a:ext cx="1682976" cy="574562"/>
            <a:chOff x="0" y="0"/>
            <a:chExt cx="3162300" cy="1079598"/>
          </a:xfrm>
        </p:grpSpPr>
        <p:grpSp>
          <p:nvGrpSpPr>
            <p:cNvPr id="237" name="Google Shape;237;p39"/>
            <p:cNvGrpSpPr/>
            <p:nvPr/>
          </p:nvGrpSpPr>
          <p:grpSpPr>
            <a:xfrm>
              <a:off x="0" y="0"/>
              <a:ext cx="3162300" cy="543000"/>
              <a:chOff x="0" y="0"/>
              <a:chExt cx="3162300" cy="543000"/>
            </a:xfrm>
          </p:grpSpPr>
          <p:sp>
            <p:nvSpPr>
              <p:cNvPr id="238" name="Google Shape;238;p39"/>
              <p:cNvSpPr/>
              <p:nvPr/>
            </p:nvSpPr>
            <p:spPr>
              <a:xfrm>
                <a:off x="0" y="0"/>
                <a:ext cx="3162300" cy="543000"/>
              </a:xfrm>
              <a:prstGeom prst="roundRect">
                <a:avLst>
                  <a:gd fmla="val 35086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127000" rotWithShape="0" dir="2700000" dist="76200">
                  <a:srgbClr val="000000">
                    <a:alpha val="74510"/>
                  </a:srgbClr>
                </a:outerShdw>
              </a:effectLst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9"/>
              <p:cNvSpPr txBox="1"/>
              <p:nvPr/>
            </p:nvSpPr>
            <p:spPr>
              <a:xfrm>
                <a:off x="55796" y="36529"/>
                <a:ext cx="3050700" cy="46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40638" lvl="0" marL="0" marR="40638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orbel"/>
                  <a:buNone/>
                </a:pPr>
                <a:r>
                  <a:rPr b="1" i="0" lang="ru" sz="1300" u="none" cap="none" strike="noStrike">
                    <a:solidFill>
                      <a:srgbClr val="000000"/>
                    </a:solidFill>
                    <a:latin typeface="Corbel"/>
                    <a:ea typeface="Corbel"/>
                    <a:cs typeface="Corbel"/>
                    <a:sym typeface="Corbel"/>
                  </a:rPr>
                  <a:t>Успешный </a:t>
                </a:r>
                <a:r>
                  <a:rPr b="1" lang="ru" sz="1300">
                    <a:latin typeface="Corbel"/>
                    <a:ea typeface="Corbel"/>
                    <a:cs typeface="Corbel"/>
                    <a:sym typeface="Corbel"/>
                  </a:rPr>
                  <a:t>сайт</a:t>
                </a:r>
                <a:endParaRPr sz="300"/>
              </a:p>
            </p:txBody>
          </p:sp>
        </p:grpSp>
        <p:sp>
          <p:nvSpPr>
            <p:cNvPr id="240" name="Google Shape;240;p39"/>
            <p:cNvSpPr/>
            <p:nvPr/>
          </p:nvSpPr>
          <p:spPr>
            <a:xfrm>
              <a:off x="105924" y="532098"/>
              <a:ext cx="440400" cy="547500"/>
            </a:xfrm>
            <a:custGeom>
              <a:rect b="b" l="l" r="r" t="t"/>
              <a:pathLst>
                <a:path extrusionOk="0" h="120000" w="120000">
                  <a:moveTo>
                    <a:pt x="17500" y="0"/>
                  </a:moveTo>
                  <a:lnTo>
                    <a:pt x="0" y="120000"/>
                  </a:lnTo>
                  <a:lnTo>
                    <a:pt x="12000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40638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39"/>
          <p:cNvSpPr/>
          <p:nvPr/>
        </p:nvSpPr>
        <p:spPr>
          <a:xfrm>
            <a:off x="5539986" y="1990660"/>
            <a:ext cx="2028600" cy="328200"/>
          </a:xfrm>
          <a:prstGeom prst="roundRect">
            <a:avLst>
              <a:gd fmla="val 0" name="adj"/>
            </a:avLst>
          </a:prstGeom>
          <a:solidFill>
            <a:srgbClr val="E7782A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9"/>
          <p:cNvSpPr txBox="1"/>
          <p:nvPr>
            <p:ph idx="4294967295" type="body"/>
          </p:nvPr>
        </p:nvSpPr>
        <p:spPr>
          <a:xfrm>
            <a:off x="4582200" y="1000075"/>
            <a:ext cx="4123200" cy="13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rgbClr val="FFFFFF"/>
                </a:solidFill>
              </a:rPr>
              <a:t>Ответственность в каждой из этих областей должны нести разные люди. Интересы их будут конфликтовать, но именно </a:t>
            </a:r>
            <a:r>
              <a:rPr b="1" lang="ru" sz="2400">
                <a:solidFill>
                  <a:srgbClr val="FFFFFF"/>
                </a:solidFill>
              </a:rPr>
              <a:t>в этом взаимодействии и нахождении баланса рождается успешный сайт.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391200" y="4143998"/>
            <a:ext cx="3172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А что вы считаете успешным сайтом?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0"/>
          <p:cNvPicPr preferRelativeResize="0"/>
          <p:nvPr/>
        </p:nvPicPr>
        <p:blipFill rotWithShape="1">
          <a:blip r:embed="rId3">
            <a:alphaModFix amt="25000"/>
          </a:blip>
          <a:srcRect b="0" l="37648" r="0" t="0"/>
          <a:stretch/>
        </p:blipFill>
        <p:spPr>
          <a:xfrm>
            <a:off x="4990500" y="1658800"/>
            <a:ext cx="4229700" cy="27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 txBox="1"/>
          <p:nvPr>
            <p:ph type="title"/>
          </p:nvPr>
        </p:nvSpPr>
        <p:spPr>
          <a:xfrm>
            <a:off x="235500" y="16050"/>
            <a:ext cx="678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Проблемы сайта, которые решает грамотное проектирование UX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315000" y="1180550"/>
            <a:ext cx="46272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Низкая конверсия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Много брошенных корзин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Мало повторных обращений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Не рекомендуют своим друзьям и знакомым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Неэффективные траты бюджета проекта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Низкий уровень продаж онлайн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Много трат на интернет-продвижение, а эффекта мало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Часто приходится переделывать страницы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Много негативных отзывов о сайте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Много обращений в службу поддержки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Называют сайт устаревшим</a:t>
            </a:r>
            <a:endParaRPr>
              <a:solidFill>
                <a:schemeClr val="lt1"/>
              </a:solidFill>
            </a:endParaRPr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ru">
                <a:solidFill>
                  <a:schemeClr val="lt1"/>
                </a:solidFill>
              </a:rPr>
              <a:t>Называют сайт неудобным и непонятным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3">
            <a:alphaModFix/>
          </a:blip>
          <a:srcRect b="6873" l="40558" r="3706" t="5337"/>
          <a:stretch/>
        </p:blipFill>
        <p:spPr>
          <a:xfrm>
            <a:off x="5188125" y="1804750"/>
            <a:ext cx="3780825" cy="24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/>
          <p:nvPr>
            <p:ph type="title"/>
          </p:nvPr>
        </p:nvSpPr>
        <p:spPr>
          <a:xfrm>
            <a:off x="235500" y="16047"/>
            <a:ext cx="636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Как это часто бывает...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1"/>
          <p:cNvPicPr preferRelativeResize="0"/>
          <p:nvPr/>
        </p:nvPicPr>
        <p:blipFill rotWithShape="1">
          <a:blip r:embed="rId3">
            <a:alphaModFix amt="27000"/>
          </a:blip>
          <a:srcRect b="0" l="0" r="27060" t="0"/>
          <a:stretch/>
        </p:blipFill>
        <p:spPr>
          <a:xfrm>
            <a:off x="2236600" y="1079825"/>
            <a:ext cx="4435677" cy="40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 b="5055" l="3949" r="31309" t="4175"/>
          <a:stretch/>
        </p:blipFill>
        <p:spPr>
          <a:xfrm>
            <a:off x="2476500" y="1248825"/>
            <a:ext cx="3937000" cy="36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1"/>
          <p:cNvSpPr/>
          <p:nvPr/>
        </p:nvSpPr>
        <p:spPr>
          <a:xfrm>
            <a:off x="1694750" y="1683450"/>
            <a:ext cx="1267200" cy="304200"/>
          </a:xfrm>
          <a:prstGeom prst="wedgeRectCallout">
            <a:avLst>
              <a:gd fmla="val 40166" name="adj1"/>
              <a:gd fmla="val 90101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Владелец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0" name="Google Shape;260;p41"/>
          <p:cNvSpPr/>
          <p:nvPr/>
        </p:nvSpPr>
        <p:spPr>
          <a:xfrm>
            <a:off x="3938400" y="789125"/>
            <a:ext cx="1267200" cy="304200"/>
          </a:xfrm>
          <a:prstGeom prst="wedgeRectCallout">
            <a:avLst>
              <a:gd fmla="val -13920" name="adj1"/>
              <a:gd fmla="val 91839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SEO-шник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1" name="Google Shape;261;p41"/>
          <p:cNvSpPr/>
          <p:nvPr/>
        </p:nvSpPr>
        <p:spPr>
          <a:xfrm>
            <a:off x="2240825" y="2881975"/>
            <a:ext cx="1267200" cy="304200"/>
          </a:xfrm>
          <a:prstGeom prst="wedgeRectCallout">
            <a:avLst>
              <a:gd fmla="val 76503" name="adj1"/>
              <a:gd fmla="val -37171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Маркетолог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2" name="Google Shape;262;p41"/>
          <p:cNvSpPr/>
          <p:nvPr/>
        </p:nvSpPr>
        <p:spPr>
          <a:xfrm>
            <a:off x="4992875" y="3353300"/>
            <a:ext cx="1267200" cy="304200"/>
          </a:xfrm>
          <a:prstGeom prst="wedgeRectCallout">
            <a:avLst>
              <a:gd fmla="val -66844" name="adj1"/>
              <a:gd fmla="val -3780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IT-шник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3" name="Google Shape;263;p41"/>
          <p:cNvSpPr/>
          <p:nvPr/>
        </p:nvSpPr>
        <p:spPr>
          <a:xfrm>
            <a:off x="6542275" y="2024025"/>
            <a:ext cx="1267200" cy="304200"/>
          </a:xfrm>
          <a:prstGeom prst="wedgeRectCallout">
            <a:avLst>
              <a:gd fmla="val -66844" name="adj1"/>
              <a:gd fmla="val -3780" name="adj2"/>
            </a:avLst>
          </a:prstGeom>
          <a:solidFill>
            <a:srgbClr val="E7772A"/>
          </a:solidFill>
          <a:ln>
            <a:noFill/>
          </a:ln>
          <a:effectLst>
            <a:outerShdw blurRad="114300" rotWithShape="0" algn="bl" dir="2700000" dist="57150">
              <a:srgbClr val="000000">
                <a:alpha val="40000"/>
              </a:srgbClr>
            </a:outerShdw>
          </a:effectLst>
        </p:spPr>
        <p:txBody>
          <a:bodyPr anchorCtr="0" anchor="ctr" bIns="72000" lIns="72000" spcFirstLastPara="1" rIns="0" wrap="square" tIns="72000">
            <a:noAutofit/>
          </a:bodyPr>
          <a:lstStyle/>
          <a:p>
            <a:pPr indent="0" lvl="0" marL="0" marR="12066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Еще кто-то...</a:t>
            </a:r>
            <a:endParaRPr sz="12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4" name="Google Shape;264;p41"/>
          <p:cNvSpPr txBox="1"/>
          <p:nvPr/>
        </p:nvSpPr>
        <p:spPr>
          <a:xfrm>
            <a:off x="235500" y="3381150"/>
            <a:ext cx="18048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Стандартные решения – 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стандартные ошибки!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265" name="Google Shape;265;p41"/>
          <p:cNvSpPr txBox="1"/>
          <p:nvPr/>
        </p:nvSpPr>
        <p:spPr>
          <a:xfrm>
            <a:off x="235500" y="4020450"/>
            <a:ext cx="18048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Сайт должен быть полезным, простым и удобным, возбуждать желание купить, а не отрицательные эмоции.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6868575" y="3381150"/>
            <a:ext cx="18048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Когда вы в последний раз радовались такому сайту?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</a:rPr>
              <a:t>“Не заставляйте меня думать!” Стив Круг.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DF6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DF6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