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0"/>
  </p:notesMasterIdLst>
  <p:sldIdLst>
    <p:sldId id="256" r:id="rId2"/>
    <p:sldId id="463" r:id="rId3"/>
    <p:sldId id="321" r:id="rId4"/>
    <p:sldId id="406" r:id="rId5"/>
    <p:sldId id="331" r:id="rId6"/>
    <p:sldId id="311" r:id="rId7"/>
    <p:sldId id="465" r:id="rId8"/>
    <p:sldId id="373" r:id="rId9"/>
    <p:sldId id="474" r:id="rId10"/>
    <p:sldId id="367" r:id="rId11"/>
    <p:sldId id="328" r:id="rId12"/>
    <p:sldId id="450" r:id="rId13"/>
    <p:sldId id="312" r:id="rId14"/>
    <p:sldId id="449" r:id="rId15"/>
    <p:sldId id="475" r:id="rId16"/>
    <p:sldId id="476" r:id="rId17"/>
    <p:sldId id="477" r:id="rId18"/>
    <p:sldId id="478" r:id="rId19"/>
    <p:sldId id="340" r:id="rId20"/>
    <p:sldId id="332" r:id="rId21"/>
    <p:sldId id="451" r:id="rId22"/>
    <p:sldId id="452" r:id="rId23"/>
    <p:sldId id="438" r:id="rId24"/>
    <p:sldId id="464" r:id="rId25"/>
    <p:sldId id="370" r:id="rId26"/>
    <p:sldId id="479" r:id="rId27"/>
    <p:sldId id="422" r:id="rId28"/>
    <p:sldId id="414" r:id="rId29"/>
    <p:sldId id="466" r:id="rId30"/>
    <p:sldId id="467" r:id="rId31"/>
    <p:sldId id="457" r:id="rId32"/>
    <p:sldId id="471" r:id="rId33"/>
    <p:sldId id="339" r:id="rId34"/>
    <p:sldId id="461" r:id="rId35"/>
    <p:sldId id="432" r:id="rId36"/>
    <p:sldId id="468" r:id="rId37"/>
    <p:sldId id="469" r:id="rId38"/>
    <p:sldId id="341" r:id="rId39"/>
    <p:sldId id="343" r:id="rId40"/>
    <p:sldId id="435" r:id="rId41"/>
    <p:sldId id="470" r:id="rId42"/>
    <p:sldId id="472" r:id="rId43"/>
    <p:sldId id="473" r:id="rId44"/>
    <p:sldId id="446" r:id="rId45"/>
    <p:sldId id="395" r:id="rId46"/>
    <p:sldId id="454" r:id="rId47"/>
    <p:sldId id="460" r:id="rId48"/>
    <p:sldId id="28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D3FC"/>
    <a:srgbClr val="003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60"/>
  </p:normalViewPr>
  <p:slideViewPr>
    <p:cSldViewPr>
      <p:cViewPr varScale="1">
        <p:scale>
          <a:sx n="84" d="100"/>
          <a:sy n="84" d="100"/>
        </p:scale>
        <p:origin x="850" y="91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5;&#1088;&#1086;&#1077;&#1082;&#1090;&#1099;\&#1058;&#1077;&#1082;&#1091;&#1097;&#1080;&#1077;%20&#1087;&#1088;&#1086;&#1077;&#1082;&#1090;&#1099;\&#1051;&#1056;&#1062;%20&#1056;&#1086;&#1089;&#1079;&#1076;&#1088;&#1072;&#1074;&#1072;\2021\&#1044;&#1077;&#1088;&#1084;&#1072;&#1090;&#1086;&#1074;&#1077;&#1085;&#1077;&#1088;&#1086;&#1083;&#1086;&#1075;&#1080;&#1103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5;&#1088;&#1086;&#1077;&#1082;&#1090;&#1099;\&#1058;&#1077;&#1082;&#1091;&#1097;&#1080;&#1077;%20&#1087;&#1088;&#1086;&#1077;&#1082;&#1090;&#1099;\&#1051;&#1056;&#1062;%20&#1056;&#1086;&#1089;&#1079;&#1076;&#1088;&#1072;&#1074;&#1072;\2021\&#1044;&#1077;&#1088;&#1084;&#1072;&#1090;&#1086;&#1074;&#1077;&#1085;&#1077;&#1088;&#1086;&#1083;&#1086;&#1075;&#1080;&#1103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5;&#1088;&#1086;&#1077;&#1082;&#1090;&#1099;\&#1058;&#1077;&#1082;&#1091;&#1097;&#1080;&#1077;%20&#1087;&#1088;&#1086;&#1077;&#1082;&#1090;&#1099;\&#1051;&#1056;&#1062;%20&#1056;&#1086;&#1089;&#1079;&#1076;&#1088;&#1072;&#1074;&#1072;\2021\&#1044;&#1077;&#1088;&#1084;&#1072;&#1090;&#1086;&#1074;&#1077;&#1085;&#1077;&#1088;&#1086;&#1083;&#1086;&#1075;&#1080;&#1103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Эффективность рекламы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4B-4093-8EFD-90200161BD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4B-4093-8EFD-90200161BDBC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4B-4093-8EFD-90200161BD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74B-4093-8EFD-90200161BDBC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74B-4093-8EFD-90200161BDBC}"/>
              </c:ext>
            </c:extLst>
          </c:dPt>
          <c:dLbls>
            <c:dLbl>
              <c:idx val="0"/>
              <c:layout>
                <c:manualLayout>
                  <c:x val="2.5940337224383919E-2"/>
                  <c:y val="-3.703703703703703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74B-4093-8EFD-90200161BD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894941634241245"/>
                  <c:y val="1.388888888888880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74B-4093-8EFD-90200161BD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504539559014265E-2"/>
                  <c:y val="-4.629629629629629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74B-4093-8EFD-90200161BD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1504539559014265E-2"/>
                  <c:y val="-2.314814814814816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74B-4093-8EFD-90200161BD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2256809338521402E-2"/>
                  <c:y val="-2.77777777777778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74B-4093-8EFD-90200161BD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Лист1!$A$1:$A$5</c:f>
              <c:strCache>
                <c:ptCount val="5"/>
                <c:pt idx="0">
                  <c:v>Друзья, соседи, родственники</c:v>
                </c:pt>
                <c:pt idx="1">
                  <c:v>Реклама в интернете</c:v>
                </c:pt>
                <c:pt idx="2">
                  <c:v>Реклама в соцсетях</c:v>
                </c:pt>
                <c:pt idx="3">
                  <c:v>Реклама в печати</c:v>
                </c:pt>
                <c:pt idx="4">
                  <c:v>Реклама на телевидении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123</c:v>
                </c:pt>
                <c:pt idx="1">
                  <c:v>64</c:v>
                </c:pt>
                <c:pt idx="2">
                  <c:v>97</c:v>
                </c:pt>
                <c:pt idx="3">
                  <c:v>22</c:v>
                </c:pt>
                <c:pt idx="4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74B-4093-8EFD-90200161B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Посещения по возрасту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2017</c:v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7444253859348199E-2"/>
                  <c:y val="2.22965440356736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653-4409-B5CA-E0E538318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3453401943967983E-2"/>
                  <c:y val="-2.04382625948147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653-4409-B5CA-E0E538318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'Посещения по возрасту'!$G$2:$G$7</c:f>
              <c:strCache>
                <c:ptCount val="6"/>
                <c:pt idx="0">
                  <c:v>&lt; 30           </c:v>
                </c:pt>
                <c:pt idx="1">
                  <c:v>30-40          </c:v>
                </c:pt>
                <c:pt idx="2">
                  <c:v>40-50          </c:v>
                </c:pt>
                <c:pt idx="3">
                  <c:v>50-60          </c:v>
                </c:pt>
                <c:pt idx="4">
                  <c:v>&gt; 60           </c:v>
                </c:pt>
                <c:pt idx="5">
                  <c:v>Не указана д.р.</c:v>
                </c:pt>
              </c:strCache>
            </c:strRef>
          </c:cat>
          <c:val>
            <c:numRef>
              <c:f>'Посещения по возрасту'!$D$2:$D$7</c:f>
              <c:numCache>
                <c:formatCode>General</c:formatCode>
                <c:ptCount val="6"/>
                <c:pt idx="0">
                  <c:v>336</c:v>
                </c:pt>
                <c:pt idx="1">
                  <c:v>515</c:v>
                </c:pt>
                <c:pt idx="2">
                  <c:v>432</c:v>
                </c:pt>
                <c:pt idx="3">
                  <c:v>347</c:v>
                </c:pt>
                <c:pt idx="4">
                  <c:v>206</c:v>
                </c:pt>
                <c:pt idx="5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653-4409-B5CA-E0E538318BE3}"/>
            </c:ext>
          </c:extLst>
        </c:ser>
        <c:ser>
          <c:idx val="1"/>
          <c:order val="1"/>
          <c:tx>
            <c:v>2018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148084619782712E-3"/>
                  <c:y val="-2.2296544035674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653-4409-B5CA-E0E538318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6592338479130973E-2"/>
                  <c:y val="-1.337792642140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653-4409-B5CA-E0E538318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'Посещения по возрасту'!$G$2:$G$7</c:f>
              <c:strCache>
                <c:ptCount val="6"/>
                <c:pt idx="0">
                  <c:v>&lt; 30           </c:v>
                </c:pt>
                <c:pt idx="1">
                  <c:v>30-40          </c:v>
                </c:pt>
                <c:pt idx="2">
                  <c:v>40-50          </c:v>
                </c:pt>
                <c:pt idx="3">
                  <c:v>50-60          </c:v>
                </c:pt>
                <c:pt idx="4">
                  <c:v>&gt; 60           </c:v>
                </c:pt>
                <c:pt idx="5">
                  <c:v>Не указана д.р.</c:v>
                </c:pt>
              </c:strCache>
            </c:strRef>
          </c:cat>
          <c:val>
            <c:numRef>
              <c:f>'Посещения по возрасту'!$D$8:$D$13</c:f>
              <c:numCache>
                <c:formatCode>General</c:formatCode>
                <c:ptCount val="6"/>
                <c:pt idx="0">
                  <c:v>333</c:v>
                </c:pt>
                <c:pt idx="1">
                  <c:v>554</c:v>
                </c:pt>
                <c:pt idx="2">
                  <c:v>485</c:v>
                </c:pt>
                <c:pt idx="3">
                  <c:v>393</c:v>
                </c:pt>
                <c:pt idx="4">
                  <c:v>252</c:v>
                </c:pt>
                <c:pt idx="5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653-4409-B5CA-E0E538318BE3}"/>
            </c:ext>
          </c:extLst>
        </c:ser>
        <c:ser>
          <c:idx val="2"/>
          <c:order val="2"/>
          <c:tx>
            <c:v>2019</c:v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018296169239568E-2"/>
                  <c:y val="-1.1148272017837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653-4409-B5CA-E0E538318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722126929674016E-2"/>
                  <c:y val="-1.560758082497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653-4409-B5CA-E0E538318B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'Посещения по возрасту'!$G$2:$G$7</c:f>
              <c:strCache>
                <c:ptCount val="6"/>
                <c:pt idx="0">
                  <c:v>&lt; 30           </c:v>
                </c:pt>
                <c:pt idx="1">
                  <c:v>30-40          </c:v>
                </c:pt>
                <c:pt idx="2">
                  <c:v>40-50          </c:v>
                </c:pt>
                <c:pt idx="3">
                  <c:v>50-60          </c:v>
                </c:pt>
                <c:pt idx="4">
                  <c:v>&gt; 60           </c:v>
                </c:pt>
                <c:pt idx="5">
                  <c:v>Не указана д.р.</c:v>
                </c:pt>
              </c:strCache>
            </c:strRef>
          </c:cat>
          <c:val>
            <c:numRef>
              <c:f>'Посещения по возрасту'!$D$14:$D$19</c:f>
              <c:numCache>
                <c:formatCode>General</c:formatCode>
                <c:ptCount val="6"/>
                <c:pt idx="0">
                  <c:v>308</c:v>
                </c:pt>
                <c:pt idx="1">
                  <c:v>578</c:v>
                </c:pt>
                <c:pt idx="2">
                  <c:v>513</c:v>
                </c:pt>
                <c:pt idx="3">
                  <c:v>455</c:v>
                </c:pt>
                <c:pt idx="4">
                  <c:v>329</c:v>
                </c:pt>
                <c:pt idx="5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653-4409-B5CA-E0E538318BE3}"/>
            </c:ext>
          </c:extLst>
        </c:ser>
        <c:ser>
          <c:idx val="3"/>
          <c:order val="3"/>
          <c:tx>
            <c:v>2020+Лист2!$D$20:$D$25</c:v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val>
            <c:numRef>
              <c:f>'Посещения по возрасту'!$D$20:$D$25</c:f>
              <c:numCache>
                <c:formatCode>General</c:formatCode>
                <c:ptCount val="6"/>
                <c:pt idx="0">
                  <c:v>240</c:v>
                </c:pt>
                <c:pt idx="1">
                  <c:v>430</c:v>
                </c:pt>
                <c:pt idx="2">
                  <c:v>402</c:v>
                </c:pt>
                <c:pt idx="3">
                  <c:v>348</c:v>
                </c:pt>
                <c:pt idx="4">
                  <c:v>229</c:v>
                </c:pt>
                <c:pt idx="5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653-4409-B5CA-E0E538318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3076808"/>
        <c:axId val="363077192"/>
        <c:axId val="0"/>
      </c:bar3DChart>
      <c:catAx>
        <c:axId val="363076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3077192"/>
        <c:crosses val="autoZero"/>
        <c:auto val="1"/>
        <c:lblAlgn val="ctr"/>
        <c:lblOffset val="100"/>
        <c:noMultiLvlLbl val="0"/>
      </c:catAx>
      <c:valAx>
        <c:axId val="36307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3076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Посещения по возрасту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2017</c:v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7444253859348199E-2"/>
                  <c:y val="2.22965440356736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AAF-409D-B0E7-C15504445F0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453401943967983E-2"/>
                  <c:y val="-2.04382625948147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AAF-409D-B0E7-C15504445F04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'Посещения по возрасту'!$G$2:$G$7</c:f>
              <c:strCache>
                <c:ptCount val="6"/>
                <c:pt idx="0">
                  <c:v>&lt; 30           </c:v>
                </c:pt>
                <c:pt idx="1">
                  <c:v>30-40          </c:v>
                </c:pt>
                <c:pt idx="2">
                  <c:v>40-50          </c:v>
                </c:pt>
                <c:pt idx="3">
                  <c:v>50-60          </c:v>
                </c:pt>
                <c:pt idx="4">
                  <c:v>&gt; 60           </c:v>
                </c:pt>
                <c:pt idx="5">
                  <c:v>Не указана д.р.</c:v>
                </c:pt>
              </c:strCache>
            </c:strRef>
          </c:cat>
          <c:val>
            <c:numRef>
              <c:f>'Посещения по возрасту'!$D$2:$D$7</c:f>
              <c:numCache>
                <c:formatCode>General</c:formatCode>
                <c:ptCount val="6"/>
                <c:pt idx="0">
                  <c:v>336</c:v>
                </c:pt>
                <c:pt idx="1">
                  <c:v>515</c:v>
                </c:pt>
                <c:pt idx="2">
                  <c:v>432</c:v>
                </c:pt>
                <c:pt idx="3">
                  <c:v>347</c:v>
                </c:pt>
                <c:pt idx="4">
                  <c:v>206</c:v>
                </c:pt>
                <c:pt idx="5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AAF-409D-B0E7-C15504445F04}"/>
            </c:ext>
          </c:extLst>
        </c:ser>
        <c:ser>
          <c:idx val="1"/>
          <c:order val="1"/>
          <c:tx>
            <c:v>2018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148084619782712E-3"/>
                  <c:y val="-2.2296544035674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AAF-409D-B0E7-C15504445F0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6592338479130973E-2"/>
                  <c:y val="-1.337792642140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AAF-409D-B0E7-C15504445F04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'Посещения по возрасту'!$G$2:$G$7</c:f>
              <c:strCache>
                <c:ptCount val="6"/>
                <c:pt idx="0">
                  <c:v>&lt; 30           </c:v>
                </c:pt>
                <c:pt idx="1">
                  <c:v>30-40          </c:v>
                </c:pt>
                <c:pt idx="2">
                  <c:v>40-50          </c:v>
                </c:pt>
                <c:pt idx="3">
                  <c:v>50-60          </c:v>
                </c:pt>
                <c:pt idx="4">
                  <c:v>&gt; 60           </c:v>
                </c:pt>
                <c:pt idx="5">
                  <c:v>Не указана д.р.</c:v>
                </c:pt>
              </c:strCache>
            </c:strRef>
          </c:cat>
          <c:val>
            <c:numRef>
              <c:f>'Посещения по возрасту'!$D$8:$D$13</c:f>
              <c:numCache>
                <c:formatCode>General</c:formatCode>
                <c:ptCount val="6"/>
                <c:pt idx="0">
                  <c:v>333</c:v>
                </c:pt>
                <c:pt idx="1">
                  <c:v>554</c:v>
                </c:pt>
                <c:pt idx="2">
                  <c:v>485</c:v>
                </c:pt>
                <c:pt idx="3">
                  <c:v>393</c:v>
                </c:pt>
                <c:pt idx="4">
                  <c:v>252</c:v>
                </c:pt>
                <c:pt idx="5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AAF-409D-B0E7-C15504445F04}"/>
            </c:ext>
          </c:extLst>
        </c:ser>
        <c:ser>
          <c:idx val="2"/>
          <c:order val="2"/>
          <c:tx>
            <c:v>2019</c:v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018296169239568E-2"/>
                  <c:y val="-1.1148272017837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AAF-409D-B0E7-C15504445F0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722126929674016E-2"/>
                  <c:y val="-1.560758082497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AAF-409D-B0E7-C15504445F04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'Посещения по возрасту'!$G$2:$G$7</c:f>
              <c:strCache>
                <c:ptCount val="6"/>
                <c:pt idx="0">
                  <c:v>&lt; 30           </c:v>
                </c:pt>
                <c:pt idx="1">
                  <c:v>30-40          </c:v>
                </c:pt>
                <c:pt idx="2">
                  <c:v>40-50          </c:v>
                </c:pt>
                <c:pt idx="3">
                  <c:v>50-60          </c:v>
                </c:pt>
                <c:pt idx="4">
                  <c:v>&gt; 60           </c:v>
                </c:pt>
                <c:pt idx="5">
                  <c:v>Не указана д.р.</c:v>
                </c:pt>
              </c:strCache>
            </c:strRef>
          </c:cat>
          <c:val>
            <c:numRef>
              <c:f>'Посещения по возрасту'!$D$14:$D$19</c:f>
              <c:numCache>
                <c:formatCode>General</c:formatCode>
                <c:ptCount val="6"/>
                <c:pt idx="0">
                  <c:v>308</c:v>
                </c:pt>
                <c:pt idx="1">
                  <c:v>578</c:v>
                </c:pt>
                <c:pt idx="2">
                  <c:v>513</c:v>
                </c:pt>
                <c:pt idx="3">
                  <c:v>455</c:v>
                </c:pt>
                <c:pt idx="4">
                  <c:v>329</c:v>
                </c:pt>
                <c:pt idx="5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AAF-409D-B0E7-C15504445F04}"/>
            </c:ext>
          </c:extLst>
        </c:ser>
        <c:ser>
          <c:idx val="3"/>
          <c:order val="3"/>
          <c:tx>
            <c:v>2020+Лист2!$D$20:$D$25</c:v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'Посещения по возрасту'!$D$20:$D$25</c:f>
              <c:numCache>
                <c:formatCode>General</c:formatCode>
                <c:ptCount val="6"/>
                <c:pt idx="0">
                  <c:v>240</c:v>
                </c:pt>
                <c:pt idx="1">
                  <c:v>430</c:v>
                </c:pt>
                <c:pt idx="2">
                  <c:v>402</c:v>
                </c:pt>
                <c:pt idx="3">
                  <c:v>348</c:v>
                </c:pt>
                <c:pt idx="4">
                  <c:v>229</c:v>
                </c:pt>
                <c:pt idx="5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AAF-409D-B0E7-C15504445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1971488"/>
        <c:axId val="331988264"/>
        <c:axId val="0"/>
      </c:bar3DChart>
      <c:catAx>
        <c:axId val="33197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1988264"/>
        <c:crosses val="autoZero"/>
        <c:auto val="1"/>
        <c:lblAlgn val="ctr"/>
        <c:lblOffset val="100"/>
        <c:noMultiLvlLbl val="0"/>
      </c:catAx>
      <c:valAx>
        <c:axId val="331988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197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Основная заболеваемость (</a:t>
            </a:r>
            <a:r>
              <a:rPr lang="en-US"/>
              <a:t>&gt; 10 </a:t>
            </a:r>
            <a:r>
              <a:rPr lang="ru-RU"/>
              <a:t>раз)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DE-4F3D-ADEB-E35EC66964E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DE-4F3D-ADEB-E35EC66964E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DE-4F3D-ADEB-E35EC66964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DDE-4F3D-ADEB-E35EC66964E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DDE-4F3D-ADEB-E35EC66964E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DDE-4F3D-ADEB-E35EC66964E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DDE-4F3D-ADEB-E35EC66964E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DDE-4F3D-ADEB-E35EC66964E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DDE-4F3D-ADEB-E35EC66964E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DDE-4F3D-ADEB-E35EC66964E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DDE-4F3D-ADEB-E35EC66964E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BDDE-4F3D-ADEB-E35EC66964E2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BDDE-4F3D-ADEB-E35EC66964E2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BDDE-4F3D-ADEB-E35EC66964E2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BDDE-4F3D-ADEB-E35EC66964E2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BDDE-4F3D-ADEB-E35EC66964E2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BDDE-4F3D-ADEB-E35EC66964E2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BDDE-4F3D-ADEB-E35EC66964E2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BDDE-4F3D-ADEB-E35EC66964E2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BDDE-4F3D-ADEB-E35EC66964E2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BDDE-4F3D-ADEB-E35EC66964E2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BDDE-4F3D-ADEB-E35EC66964E2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BDDE-4F3D-ADEB-E35EC66964E2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BDDE-4F3D-ADEB-E35EC66964E2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BDDE-4F3D-ADEB-E35EC66964E2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BDDE-4F3D-ADEB-E35EC66964E2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BDDE-4F3D-ADEB-E35EC66964E2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BDDE-4F3D-ADEB-E35EC66964E2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BDDE-4F3D-ADEB-E35EC66964E2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BDDE-4F3D-ADEB-E35EC66964E2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D-BDDE-4F3D-ADEB-E35EC66964E2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F-BDDE-4F3D-ADEB-E35EC66964E2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1-BDDE-4F3D-ADEB-E35EC66964E2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'Основная заболеваемость'!$A$2:$A$34</c:f>
              <c:strCache>
                <c:ptCount val="33"/>
                <c:pt idx="0">
                  <c:v>B02</c:v>
                </c:pt>
                <c:pt idx="1">
                  <c:v>B07</c:v>
                </c:pt>
                <c:pt idx="2">
                  <c:v>B09</c:v>
                </c:pt>
                <c:pt idx="3">
                  <c:v>B35</c:v>
                </c:pt>
                <c:pt idx="4">
                  <c:v>B36</c:v>
                </c:pt>
                <c:pt idx="5">
                  <c:v>D18</c:v>
                </c:pt>
                <c:pt idx="6">
                  <c:v>D21</c:v>
                </c:pt>
                <c:pt idx="7">
                  <c:v>D22</c:v>
                </c:pt>
                <c:pt idx="8">
                  <c:v>D23</c:v>
                </c:pt>
                <c:pt idx="9">
                  <c:v>D48</c:v>
                </c:pt>
                <c:pt idx="10">
                  <c:v>I11</c:v>
                </c:pt>
                <c:pt idx="11">
                  <c:v>K13</c:v>
                </c:pt>
                <c:pt idx="12">
                  <c:v>L08</c:v>
                </c:pt>
                <c:pt idx="13">
                  <c:v>L20</c:v>
                </c:pt>
                <c:pt idx="14">
                  <c:v>L21</c:v>
                </c:pt>
                <c:pt idx="15">
                  <c:v>L23</c:v>
                </c:pt>
                <c:pt idx="16">
                  <c:v>L24</c:v>
                </c:pt>
                <c:pt idx="17">
                  <c:v>L27</c:v>
                </c:pt>
                <c:pt idx="18">
                  <c:v>L29</c:v>
                </c:pt>
                <c:pt idx="19">
                  <c:v>L30</c:v>
                </c:pt>
                <c:pt idx="20">
                  <c:v>L40</c:v>
                </c:pt>
                <c:pt idx="21">
                  <c:v>L42</c:v>
                </c:pt>
                <c:pt idx="22">
                  <c:v>L43</c:v>
                </c:pt>
                <c:pt idx="23">
                  <c:v>L50</c:v>
                </c:pt>
                <c:pt idx="24">
                  <c:v>L57</c:v>
                </c:pt>
                <c:pt idx="25">
                  <c:v>L60</c:v>
                </c:pt>
                <c:pt idx="26">
                  <c:v>L70</c:v>
                </c:pt>
                <c:pt idx="27">
                  <c:v>L71</c:v>
                </c:pt>
                <c:pt idx="28">
                  <c:v>L80</c:v>
                </c:pt>
                <c:pt idx="29">
                  <c:v>L81</c:v>
                </c:pt>
                <c:pt idx="30">
                  <c:v>L82</c:v>
                </c:pt>
                <c:pt idx="31">
                  <c:v>L85</c:v>
                </c:pt>
                <c:pt idx="32">
                  <c:v>L95</c:v>
                </c:pt>
              </c:strCache>
            </c:strRef>
          </c:cat>
          <c:val>
            <c:numRef>
              <c:f>'Основная заболеваемость'!$C$2:$C$34</c:f>
              <c:numCache>
                <c:formatCode>General</c:formatCode>
                <c:ptCount val="33"/>
                <c:pt idx="0">
                  <c:v>51</c:v>
                </c:pt>
                <c:pt idx="1">
                  <c:v>37</c:v>
                </c:pt>
                <c:pt idx="2">
                  <c:v>34</c:v>
                </c:pt>
                <c:pt idx="3">
                  <c:v>194</c:v>
                </c:pt>
                <c:pt idx="4">
                  <c:v>71</c:v>
                </c:pt>
                <c:pt idx="5">
                  <c:v>14</c:v>
                </c:pt>
                <c:pt idx="6">
                  <c:v>37</c:v>
                </c:pt>
                <c:pt idx="7">
                  <c:v>74</c:v>
                </c:pt>
                <c:pt idx="8">
                  <c:v>36</c:v>
                </c:pt>
                <c:pt idx="9">
                  <c:v>77</c:v>
                </c:pt>
                <c:pt idx="10">
                  <c:v>12</c:v>
                </c:pt>
                <c:pt idx="11">
                  <c:v>12</c:v>
                </c:pt>
                <c:pt idx="12">
                  <c:v>35</c:v>
                </c:pt>
                <c:pt idx="13">
                  <c:v>159</c:v>
                </c:pt>
                <c:pt idx="14">
                  <c:v>167</c:v>
                </c:pt>
                <c:pt idx="15">
                  <c:v>26</c:v>
                </c:pt>
                <c:pt idx="16">
                  <c:v>32</c:v>
                </c:pt>
                <c:pt idx="17">
                  <c:v>34</c:v>
                </c:pt>
                <c:pt idx="18">
                  <c:v>35</c:v>
                </c:pt>
                <c:pt idx="19">
                  <c:v>536</c:v>
                </c:pt>
                <c:pt idx="20">
                  <c:v>78</c:v>
                </c:pt>
                <c:pt idx="21">
                  <c:v>27</c:v>
                </c:pt>
                <c:pt idx="22">
                  <c:v>37</c:v>
                </c:pt>
                <c:pt idx="23">
                  <c:v>41</c:v>
                </c:pt>
                <c:pt idx="24">
                  <c:v>29</c:v>
                </c:pt>
                <c:pt idx="25">
                  <c:v>314</c:v>
                </c:pt>
                <c:pt idx="26">
                  <c:v>194</c:v>
                </c:pt>
                <c:pt idx="27">
                  <c:v>161</c:v>
                </c:pt>
                <c:pt idx="28">
                  <c:v>15</c:v>
                </c:pt>
                <c:pt idx="29">
                  <c:v>16</c:v>
                </c:pt>
                <c:pt idx="30">
                  <c:v>77</c:v>
                </c:pt>
                <c:pt idx="31">
                  <c:v>31</c:v>
                </c:pt>
                <c:pt idx="3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42-BDDE-4F3D-ADEB-E35EC66964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09200-3A3B-4355-B6C2-10E230D9C7DE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FE079-81FC-42DC-980D-CB38F839C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28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E079-81FC-42DC-980D-CB38F839CF3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82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E079-81FC-42DC-980D-CB38F839CF3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8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918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5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7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24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81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6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32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65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18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6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5251F-21A0-4579-8671-BDECDB5E167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9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image" Target="../media/image75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pavlov@ristar.ru" TargetMode="External"/><Relationship Id="rId2" Type="http://schemas.openxmlformats.org/officeDocument/2006/relationships/hyperlink" Target="http://www.ristar.ru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" y="0"/>
            <a:ext cx="9133716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-22778" y="244126"/>
            <a:ext cx="9084009" cy="18068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МИС ДЛЯ </a:t>
            </a:r>
          </a:p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ЧАСТНЫХ МО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9751" y="5013176"/>
            <a:ext cx="9051480" cy="193914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ДОПОЛНИТЕЛЬНЫЕ ТРЕБОВАНИЯ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35496" y="269169"/>
            <a:ext cx="9084009" cy="185376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МИС ДЛЯ </a:t>
            </a:r>
          </a:p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ЧАСТНЫХ МО</a:t>
            </a:r>
            <a:endParaRPr lang="ru-RU" sz="6000" b="1" dirty="0">
              <a:solidFill>
                <a:srgbClr val="FFFF00"/>
              </a:solidFill>
            </a:endParaRPr>
          </a:p>
        </p:txBody>
      </p:sp>
      <p:sp>
        <p:nvSpPr>
          <p:cNvPr id="17" name="Заголовок 4"/>
          <p:cNvSpPr txBox="1">
            <a:spLocks/>
          </p:cNvSpPr>
          <p:nvPr/>
        </p:nvSpPr>
        <p:spPr>
          <a:xfrm>
            <a:off x="44031" y="4847853"/>
            <a:ext cx="9084009" cy="216329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ДОПОЛНИТЕЛЬНЫЕ ТРЕБОВАНИЯ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35496" y="2330608"/>
            <a:ext cx="9084009" cy="28083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ОСОБЕННОСТИ ДЕЯТЕЛЬНОСТИ И ЭКСПЛУАТАЦИИ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378972" y="2258600"/>
            <a:ext cx="8507886" cy="295232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6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ОСОБЕННОСТИ ДЕЯТЕЛЬНОСТИ И </a:t>
            </a:r>
            <a:r>
              <a:rPr lang="ru-RU" sz="6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ЭКСПЛУАТАЦИИ</a:t>
            </a:r>
            <a:endParaRPr lang="ru-RU" sz="6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7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47219" y="1196751"/>
            <a:ext cx="8856488" cy="936103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6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Работа одновременно и с частными и с корпоративными клиентами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35496" y="2249605"/>
            <a:ext cx="9072512" cy="17281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Ведение реестров контрагентов и </a:t>
            </a: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договоров</a:t>
            </a:r>
          </a:p>
          <a:p>
            <a:pPr>
              <a:lnSpc>
                <a:spcPts val="3400"/>
              </a:lnSpc>
            </a:pP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Регистрация гарантийных писем и устных согласований. </a:t>
            </a:r>
            <a:r>
              <a:rPr lang="ru-RU" sz="28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Актуализация страховых </a:t>
            </a: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программ Согласование </a:t>
            </a:r>
            <a:r>
              <a:rPr lang="ru-RU" sz="28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тарифов и </a:t>
            </a: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прейскурантов.</a:t>
            </a:r>
            <a:endParaRPr lang="ru-RU" sz="28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84160" y="4031842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Учет оплаты безналичных счетов. Оформление отказов в оплате по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актам.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79576" y="5001954"/>
            <a:ext cx="9072512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Разные схемы оплаты, разные цены (льготы) для частных и юридических лиц, для разных </a:t>
            </a: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договоров.</a:t>
            </a:r>
            <a:endParaRPr lang="ru-RU" sz="28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79576" y="5981868"/>
            <a:ext cx="9072512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Авансовые платежи. Автоматический контроль «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лимитов».</a:t>
            </a:r>
            <a:endParaRPr lang="ru-RU" sz="28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IX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частных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МО. Разные категории клиентов.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4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08001" y="1124744"/>
            <a:ext cx="8892000" cy="41044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Форма оплаты услуг может меняться даже для одной услуги в пределах одного посещения врача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(Например, исчерпан согласованный по ДМС лимит и не покрывает полной стоимости услуги, соответственно, часть суммы может быть оплачено из собственных средств пациента или перенесена на «другое» гарантийное письмо)</a:t>
            </a:r>
            <a:endParaRPr lang="ru-RU" sz="32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08000" y="5266144"/>
            <a:ext cx="8892000" cy="140321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Возможное одновременное прикрепление пациента по ДМС от разных страховых компаний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080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учета медицинских услуг в частных МО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20138" y="1196752"/>
            <a:ext cx="8892000" cy="56612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Возможность обслуживания как «платных» пациентов (оплата через кассу, ДМС, прямые договоры с </a:t>
            </a:r>
            <a:r>
              <a:rPr lang="ru-RU" sz="32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юр.лицами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), так и ОМС-</a:t>
            </a:r>
            <a:r>
              <a:rPr lang="ru-RU" sz="32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ных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пациентов, с соответствующими дополнительными ограничениями.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Например, при «платном» обслуживании возможно в течение дня или даже одного приема регистрировать услуги, оплачиваемые из разных источников.</a:t>
            </a:r>
          </a:p>
          <a:p>
            <a:pPr>
              <a:lnSpc>
                <a:spcPts val="3400"/>
              </a:lnSpc>
            </a:pPr>
            <a:endParaRPr lang="ru-RU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Дополнительный контроль и ограничения оказания платных услуг при одновременном обслуживании по ОМС.</a:t>
            </a: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учета медицинских услуг в частных МО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0" y="1171636"/>
            <a:ext cx="9252520" cy="96122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6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Работа одновременно и с частными и с корпоративными клиентами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11324" y="2204864"/>
            <a:ext cx="8892000" cy="138491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Ведение списков прикрепленных пациентов, в т.ч., загрузка из файлов различных форматов, присылаемых контрагентами.</a:t>
            </a:r>
          </a:p>
        </p:txBody>
      </p:sp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3114068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861048"/>
            <a:ext cx="3114068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05064"/>
            <a:ext cx="3190208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221088"/>
            <a:ext cx="3142067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11723" y="-10044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частных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МО. Работа со списками.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08001" y="1196752"/>
            <a:ext cx="8892000" cy="331236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6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Формирование отчетов по загрузке врачей, кабинетов, оборудования;</a:t>
            </a:r>
          </a:p>
          <a:p>
            <a:pPr>
              <a:lnSpc>
                <a:spcPts val="36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«Инструменты» по расчету себестоимости;</a:t>
            </a:r>
          </a:p>
          <a:p>
            <a:pPr>
              <a:lnSpc>
                <a:spcPts val="36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Оценка эффективности рекламы;</a:t>
            </a:r>
          </a:p>
          <a:p>
            <a:pPr>
              <a:lnSpc>
                <a:spcPts val="36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Оценка «</a:t>
            </a:r>
            <a:r>
              <a:rPr lang="ru-RU" sz="32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возвращаемости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» пациентов после первого обращения;</a:t>
            </a:r>
          </a:p>
          <a:p>
            <a:pPr>
              <a:lnSpc>
                <a:spcPts val="36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Расчет «среднего чека» и оплаты врачам</a:t>
            </a: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08000" y="4509120"/>
            <a:ext cx="8892000" cy="22322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Оценка «веса» услуги, плательщика, подразделения, врача, диагноза в общем объеме по пациентам, посещениям, количеству оказанных услуг, сумме и т.п.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Минимизация затрат на 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IT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инфраструктуру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080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частных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МО. Потребности владельцев бизнеса.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6858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defRPr/>
            </a:pP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решения:</a:t>
            </a:r>
            <a:b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Решения для регистратуры и входной контроль данных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Полная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автоматизация оформления документов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Специальные режимы работы с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расписанием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Учет медицинских услуг всех форм оплаты и источников финансирования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Комплексная отчетность и аналитика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Мобильные рабочие места медперсонала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40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Интеграция регистратуры МИС с системами телефонии и электронных коммуникаций.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3094681"/>
            <a:ext cx="8892000" cy="172591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Регистрация ВСЕХ обращений, в т.ч., только с целью получения информации, без записи пациента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фиксацией источника информации и профиля обращения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108000" y="4951633"/>
            <a:ext cx="8892000" cy="184482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Автоматическая идентификация пациента по входящему номеру с возможностью оперативного просмотра всей «истории взаимоотношений» с ним.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8000" y="1136464"/>
            <a:ext cx="9036000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Управление звонками, сообщениями, и записями в расписании из единого интерфейса МИС, объединенного с работой с расписанием и журналами записи</a:t>
            </a:r>
          </a:p>
        </p:txBody>
      </p:sp>
    </p:spTree>
    <p:extLst>
      <p:ext uri="{BB962C8B-B14F-4D97-AF65-F5344CB8AC3E}">
        <p14:creationId xmlns:p14="http://schemas.microsoft.com/office/powerpoint/2010/main" val="179522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Интеграция регистратуры МИС с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системами телефонии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электронных коммуникаций.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5569" y="1419666"/>
            <a:ext cx="9036000" cy="301616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Реализация исходящего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обзвона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клиентов непосредственно из интерфейса МИС. Рассылки 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и/или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смс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автоматическом и ручном режимах.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Отслеживание ситуаций, требующих «обратного звонка» </a:t>
            </a: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(«клиент не дождался»  с  индикацией необработанных вызовов) </a:t>
            </a:r>
            <a:endParaRPr lang="ru-RU" sz="3200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108000" y="4581128"/>
            <a:ext cx="9036000" cy="194421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Сервис быстрого поиска и прослушивания записей разговоров.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Полная отчетность об объеме и «профилям» обращений, источнику информации  и т.п.</a:t>
            </a:r>
          </a:p>
        </p:txBody>
      </p:sp>
    </p:spTree>
    <p:extLst>
      <p:ext uri="{BB962C8B-B14F-4D97-AF65-F5344CB8AC3E}">
        <p14:creationId xmlns:p14="http://schemas.microsoft.com/office/powerpoint/2010/main" val="33651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108000" y="1183359"/>
            <a:ext cx="8892000" cy="57606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Интегрированное решение: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1" y="1714200"/>
            <a:ext cx="8892000" cy="185881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Регистрация контактов. Система автоматизации </a:t>
            </a:r>
            <a:r>
              <a:rPr lang="en-US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Call-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центра. Телефония и </a:t>
            </a:r>
            <a:r>
              <a:rPr lang="ru-RU" sz="32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смс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. Корпоративная почта. Календарь и мгновенные сообщения.</a:t>
            </a:r>
            <a:endParaRPr lang="ru-RU" sz="32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93784" y="3659302"/>
            <a:ext cx="8892000" cy="138808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Регистрация пациентов, работа с расписанием и журналами предварительной записи.</a:t>
            </a: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05507" y="5412566"/>
            <a:ext cx="8892000" cy="136815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Работа с приложениями МИС в привычном интерфейсе, включая доступ к функциям системы телефонии и базовых коммуникаций.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07" y="1853262"/>
            <a:ext cx="4502005" cy="346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912" y="1830584"/>
            <a:ext cx="4460626" cy="343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92" y="3476047"/>
            <a:ext cx="1943100" cy="1343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438" y="4169077"/>
            <a:ext cx="1943100" cy="13430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1720" y="3512593"/>
            <a:ext cx="648072" cy="34538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68344" y="4602662"/>
            <a:ext cx="648072" cy="34538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Интеграция регистратуры МИС с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системами телефонии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электронных коммуникаций.</a:t>
            </a:r>
          </a:p>
        </p:txBody>
      </p:sp>
    </p:spTree>
    <p:extLst>
      <p:ext uri="{BB962C8B-B14F-4D97-AF65-F5344CB8AC3E}">
        <p14:creationId xmlns:p14="http://schemas.microsoft.com/office/powerpoint/2010/main" val="166643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25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25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10" grpId="0"/>
      <p:bldP spid="4" grpId="0" animBg="1"/>
      <p:bldP spid="4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273016"/>
            <a:ext cx="5112072" cy="258803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6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Анализ всех контактов с пациентами - «кто НАШ клиент» (возраст, пол, адрес, кто направил…</a:t>
            </a:r>
          </a:p>
          <a:p>
            <a:pPr>
              <a:lnSpc>
                <a:spcPts val="3400"/>
              </a:lnSpc>
            </a:pPr>
            <a:r>
              <a:rPr lang="ru-RU" sz="26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Оценка возвращаемости и эффективности рекламы.</a:t>
            </a: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108000" y="3861048"/>
            <a:ext cx="4464000" cy="288032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Анализ </a:t>
            </a: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ричин «не прихода» пациентов после предварительной записи.</a:t>
            </a:r>
          </a:p>
          <a:p>
            <a:pPr>
              <a:lnSpc>
                <a:spcPts val="3400"/>
              </a:lnSpc>
            </a:pP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Анализ профилей обращений (по какому поводу)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0640477"/>
              </p:ext>
            </p:extLst>
          </p:nvPr>
        </p:nvGraphicFramePr>
        <p:xfrm>
          <a:off x="4932040" y="4107256"/>
          <a:ext cx="4104456" cy="2565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596442"/>
              </p:ext>
            </p:extLst>
          </p:nvPr>
        </p:nvGraphicFramePr>
        <p:xfrm>
          <a:off x="5241776" y="1196752"/>
          <a:ext cx="3672408" cy="3024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Заголовок 4"/>
          <p:cNvSpPr txBox="1">
            <a:spLocks/>
          </p:cNvSpPr>
          <p:nvPr/>
        </p:nvSpPr>
        <p:spPr>
          <a:xfrm>
            <a:off x="0" y="0"/>
            <a:ext cx="9125529" cy="108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Анализ данных и автоматическое формирование отчетов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1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Graphic spid="6" grpId="0">
        <p:bldAsOne/>
      </p:bldGraphic>
      <p:bldGraphic spid="8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95781" y="1248337"/>
            <a:ext cx="8940707" cy="237082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Нет ориентации на законченный лечебный случай.</a:t>
            </a:r>
          </a:p>
          <a:p>
            <a:pPr>
              <a:lnSpc>
                <a:spcPts val="3400"/>
              </a:lnSpc>
            </a:pPr>
            <a:endParaRPr lang="ru-RU" sz="36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Работа по каждому посещению и каждой медицинской услуге.</a:t>
            </a:r>
          </a:p>
        </p:txBody>
      </p:sp>
      <p:sp>
        <p:nvSpPr>
          <p:cNvPr id="2" name="AutoShape 4" descr="Картинки по запросу карта виз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Картинки по запросу карта виз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Картинки по запросу карта виз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95781" y="3787495"/>
            <a:ext cx="9036496" cy="285293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только в части учета платных медицинских услуг, но и в части ведения электронной медицинской карты.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Записи могут содержать </a:t>
            </a: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незавершенные случаи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или отдельные заключения / протоколы, без привязки к лечебному случаю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частных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МО. Законченный лечебный случай.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/>
          <p:cNvSpPr txBox="1">
            <a:spLocks/>
          </p:cNvSpPr>
          <p:nvPr/>
        </p:nvSpPr>
        <p:spPr>
          <a:xfrm>
            <a:off x="109821" y="5157192"/>
            <a:ext cx="9036000" cy="141277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Настройка и контроль полноты ввода данных.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Контроль правильности ввода дат, форматов ввода телефонов, 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СНИЛС и т.п.</a:t>
            </a:r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93784" y="1080000"/>
            <a:ext cx="8892000" cy="400518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Автоматическое переключение </a:t>
            </a:r>
            <a:r>
              <a:rPr lang="ru-RU" sz="30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РУС/</a:t>
            </a:r>
            <a:r>
              <a:rPr lang="en-US" sz="30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LAT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Подсказки при вводе имени и отчества.</a:t>
            </a:r>
          </a:p>
          <a:p>
            <a:pPr>
              <a:lnSpc>
                <a:spcPts val="3400"/>
              </a:lnSpc>
            </a:pP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Контроль соответствия пола и имени или отчества, автоматическое определение пола  и возраста.</a:t>
            </a:r>
          </a:p>
          <a:p>
            <a:pPr>
              <a:lnSpc>
                <a:spcPts val="3400"/>
              </a:lnSpc>
            </a:pP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Контроль повторного ввода и исключение дублирования, в том числе с учетом букв </a:t>
            </a:r>
            <a:r>
              <a:rPr lang="ru-RU" sz="30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30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Ё 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Сем</a:t>
            </a:r>
            <a:r>
              <a:rPr lang="ru-RU" sz="3000" b="1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Сем</a:t>
            </a:r>
            <a:r>
              <a:rPr lang="ru-RU" sz="3000" b="1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Ё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sz="30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30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Ь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Натал</a:t>
            </a:r>
            <a:r>
              <a:rPr lang="ru-RU" sz="3000" b="1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Ь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Натал</a:t>
            </a:r>
            <a:r>
              <a:rPr lang="ru-RU" sz="3000" b="1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Геннад</a:t>
            </a:r>
            <a:r>
              <a:rPr lang="ru-RU" sz="3000" b="1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Ь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евич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Геннад</a:t>
            </a:r>
            <a:r>
              <a:rPr lang="ru-RU" sz="3000" b="1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0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евич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) и др.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0" y="0"/>
            <a:ext cx="9125529" cy="108000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 w="254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Предлагаемые решения. Контроль ввода и минимизация ошибок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4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/>
          <p:cNvSpPr txBox="1">
            <a:spLocks/>
          </p:cNvSpPr>
          <p:nvPr/>
        </p:nvSpPr>
        <p:spPr>
          <a:xfrm>
            <a:off x="116764" y="1268760"/>
            <a:ext cx="8892000" cy="53285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Пример ошибок при вводе имени: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АЛЕКСАНДОР  АЛЕКСАНДАР  АЛЕКАНДР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АЛЕКСАНДР    АЛЕКСАНЛР     АЛЕСКАНДР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АЛЕКЧСАНДР  АЛЕКСАДР       АЛЕЛКСАНДР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АЛЕКСАННДР  АЛЕСКСАНДР ААЛЕКСАНДР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АЛЕКАСНДР    АЛЕКСАНР       АЛЕНКСАНДР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АЛЕНСАНДР    АЛЕКСЕНДР    АЛЕКСНДР  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АЛЕКСАНГДР   АЛЕКСАЕНДР АЛЕКСАПНДР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АЛЕКСАНДЕР  АЛЕКСАНРДР  АЛЕККСАНДР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АЛЕКСКАНДР  АЛЕКСАГНДР  АЛЕКЕСАНДР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НАЛЕКСАНДР  АЛЕСАНДР     ИАЛЕКСАНДР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АЛЕКССАНДР  ВАЛЕКСАНДР АЛЕКСВАНДР    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0" y="0"/>
            <a:ext cx="9125529" cy="108000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 w="254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Предлагаемые решения. Контроль ввода и минимизация ошибок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0" y="0"/>
            <a:ext cx="9125529" cy="108000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 w="254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Контроль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ввода и минимизация ошибок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43" y="1340768"/>
            <a:ext cx="8794442" cy="46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5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536" y="1130400"/>
            <a:ext cx="7070091" cy="56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Контроль ввода и минимизация ошибок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136467"/>
            <a:ext cx="4848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593631"/>
            <a:ext cx="4848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049125"/>
            <a:ext cx="4848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516342"/>
            <a:ext cx="22002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5048" y="3140968"/>
            <a:ext cx="48672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173306"/>
            <a:ext cx="37338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015626"/>
            <a:ext cx="37147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568" y="2708920"/>
            <a:ext cx="29718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72683" y="4653136"/>
            <a:ext cx="49244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3501008"/>
            <a:ext cx="34861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568" y="4365104"/>
            <a:ext cx="32004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59632" y="5205779"/>
            <a:ext cx="26003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5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/>
          <p:cNvSpPr txBox="1">
            <a:spLocks/>
          </p:cNvSpPr>
          <p:nvPr/>
        </p:nvSpPr>
        <p:spPr>
          <a:xfrm>
            <a:off x="116764" y="5138191"/>
            <a:ext cx="8892000" cy="171980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ПОКА ПРИРОДА ПОБЕЖДАЕТ!</a:t>
            </a:r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0" y="1196752"/>
            <a:ext cx="9144000" cy="388843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6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6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егодня продолжается непрерывное соревнование между разработчиками, создающими все более «интеллектуальные» и «защищенные от дурака» программы и природой, создающей все более </a:t>
            </a:r>
            <a:r>
              <a:rPr lang="ru-RU" sz="38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изобретательных</a:t>
            </a:r>
            <a:r>
              <a:rPr lang="ru-RU" sz="36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пользователей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0" y="0"/>
            <a:ext cx="9125529" cy="108000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 w="254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Контроль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ввода и минимизация ошибок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2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Автоматизация рутинных операций.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" y="1124744"/>
            <a:ext cx="9125528" cy="64803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/>
            <a:r>
              <a:rPr lang="ru-RU" sz="3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Автоматическое оформление всех документов</a:t>
            </a:r>
          </a:p>
        </p:txBody>
      </p:sp>
      <p:pic>
        <p:nvPicPr>
          <p:cNvPr id="1031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2443" y="2012285"/>
            <a:ext cx="324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71610"/>
            <a:ext cx="6696744" cy="471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9140" y="1953671"/>
            <a:ext cx="3318884" cy="470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176" y="2013878"/>
            <a:ext cx="324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1015" y="2073062"/>
            <a:ext cx="4089417" cy="464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9456" y="2127006"/>
            <a:ext cx="32575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97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218" y="2032384"/>
            <a:ext cx="7920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Режимы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" y="1100680"/>
            <a:ext cx="9125528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Разные </a:t>
            </a:r>
            <a:r>
              <a:rPr lang="ru-RU" sz="28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нтерфейсы для разных задач и достижения максимальной эффективности и наполняемости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918" y="2053974"/>
            <a:ext cx="7895104" cy="471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796" y="2049000"/>
            <a:ext cx="7932912" cy="47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682" y="2042144"/>
            <a:ext cx="7932912" cy="47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202" y="2046656"/>
            <a:ext cx="793236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62400" y="2048400"/>
            <a:ext cx="7930800" cy="46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6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Решения для работы с расписанием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088464"/>
            <a:ext cx="8892000" cy="49220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Индикация возможных конфликтов</a:t>
            </a:r>
          </a:p>
        </p:txBody>
      </p:sp>
      <p:pic>
        <p:nvPicPr>
          <p:cNvPr id="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96720"/>
            <a:ext cx="828092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ая выноска 8"/>
          <p:cNvSpPr/>
          <p:nvPr/>
        </p:nvSpPr>
        <p:spPr>
          <a:xfrm>
            <a:off x="983816" y="3380872"/>
            <a:ext cx="5028344" cy="624192"/>
          </a:xfrm>
          <a:prstGeom prst="wedgeRectCallout">
            <a:avLst>
              <a:gd name="adj1" fmla="val -53321"/>
              <a:gd name="adj2" fmla="val -21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15616" y="3332376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Требуется больше времени,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чем  выделено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007512" y="3140968"/>
            <a:ext cx="5028344" cy="624192"/>
          </a:xfrm>
          <a:prstGeom prst="wedgeRectCallout">
            <a:avLst>
              <a:gd name="adj1" fmla="val -53321"/>
              <a:gd name="adj2" fmla="val -21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35664" y="3087720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Останется свободное время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(</a:t>
            </a:r>
            <a:r>
              <a:rPr lang="en-US" sz="2000" b="1" dirty="0" smtClean="0">
                <a:solidFill>
                  <a:schemeClr val="bg1"/>
                </a:solidFill>
              </a:rPr>
              <a:t>~</a:t>
            </a:r>
            <a:r>
              <a:rPr lang="ru-RU" sz="2000" b="1" dirty="0" smtClean="0">
                <a:solidFill>
                  <a:schemeClr val="bg1"/>
                </a:solidFill>
              </a:rPr>
              <a:t>четверть зарезервированного)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240" y="1700808"/>
            <a:ext cx="760375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339752" y="3284984"/>
            <a:ext cx="360040" cy="36004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1296" y="1688776"/>
            <a:ext cx="672064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6516216" y="4509120"/>
            <a:ext cx="1440160" cy="122413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47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animBg="1"/>
      <p:bldP spid="10" grpId="0"/>
      <p:bldP spid="11" grpId="0" animBg="1"/>
      <p:bldP spid="11" grpId="1" animBg="1"/>
      <p:bldP spid="12" grpId="0"/>
      <p:bldP spid="12" grpId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Решения для работы с расписанием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099576"/>
            <a:ext cx="8892000" cy="5040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Автоматический контроль записи</a:t>
            </a:r>
            <a:endParaRPr lang="en-US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44" y="1601808"/>
            <a:ext cx="8998196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1547664" y="2806464"/>
            <a:ext cx="5832648" cy="3096344"/>
          </a:xfrm>
          <a:prstGeom prst="roundRect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607272" y="2996952"/>
            <a:ext cx="58450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При любой записи выполняется контроль: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 Длительности процедур и наличия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достаточного времени в расписании;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 Резервированного времени в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расписании (перерывы и т.п.);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 Занятого времени у пациента;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  В реальном масштабе времени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024" y="1794421"/>
            <a:ext cx="6506493" cy="496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47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Решения для работы с расписанием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282597" y="1065598"/>
            <a:ext cx="8712472" cy="100195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Анализ динамики загрузки врачей (кабинетов / оборудования)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141722"/>
            <a:ext cx="6757005" cy="4676293"/>
          </a:xfrm>
          <a:prstGeom prst="rect">
            <a:avLst/>
          </a:prstGeom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0" y="2780928"/>
            <a:ext cx="2376264" cy="307241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457200" indent="-457200">
              <a:lnSpc>
                <a:spcPts val="3400"/>
              </a:lnSpc>
              <a:buFontTx/>
              <a:buChar char="-"/>
            </a:pPr>
            <a:r>
              <a:rPr lang="ru-RU" sz="24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по месяцам</a:t>
            </a:r>
          </a:p>
          <a:p>
            <a:pPr marL="457200" indent="-457200">
              <a:lnSpc>
                <a:spcPts val="3400"/>
              </a:lnSpc>
              <a:buFontTx/>
              <a:buChar char="-"/>
            </a:pPr>
            <a:r>
              <a:rPr lang="ru-RU" sz="24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по дням недели</a:t>
            </a:r>
          </a:p>
          <a:p>
            <a:pPr marL="457200" indent="-457200">
              <a:lnSpc>
                <a:spcPts val="3400"/>
              </a:lnSpc>
              <a:buFontTx/>
              <a:buChar char="-"/>
            </a:pPr>
            <a:r>
              <a:rPr lang="ru-RU" sz="24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4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 часам дня</a:t>
            </a:r>
          </a:p>
          <a:p>
            <a:pPr marL="457200" indent="-457200">
              <a:lnSpc>
                <a:spcPts val="3400"/>
              </a:lnSpc>
              <a:buFontTx/>
              <a:buChar char="-"/>
            </a:pPr>
            <a:r>
              <a:rPr lang="ru-RU" sz="24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по % не пришедших</a:t>
            </a:r>
            <a:endParaRPr lang="en-US" sz="24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108000" y="3429000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7504" y="5877272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107503" y="1080001"/>
            <a:ext cx="9024773" cy="285305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Нет задачи 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ограничить и «оптимизировать</a:t>
            </a: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» потоки пациентов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. Как и для любого бизнеса – максимальная регистрация ВСЕХ контактов.</a:t>
            </a:r>
          </a:p>
          <a:p>
            <a:pPr>
              <a:lnSpc>
                <a:spcPts val="3400"/>
              </a:lnSpc>
            </a:pPr>
            <a:endParaRPr lang="ru-RU" sz="1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Важно увеличивать количество пациентов и их «</a:t>
            </a:r>
            <a:r>
              <a:rPr lang="ru-RU" sz="32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возвращаемость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».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51849"/>
            <a:ext cx="3198538" cy="254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4"/>
          <p:cNvSpPr txBox="1">
            <a:spLocks/>
          </p:cNvSpPr>
          <p:nvPr/>
        </p:nvSpPr>
        <p:spPr>
          <a:xfrm>
            <a:off x="107502" y="4142963"/>
            <a:ext cx="5918656" cy="27003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правило, не более 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25% - 30% всех обращений (по телефону, 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др. каналам связи) завершаются последующей записью пациента на прием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-12635" y="1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частных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МО. Регистрация всех контактов.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-26424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Решения для работы с расписанием.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40756" y="1279297"/>
            <a:ext cx="8815557" cy="100195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Анализ динамики загрузки врачей (кабинетов / оборудования)</a:t>
            </a: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30460" y="2506972"/>
            <a:ext cx="8995069" cy="158417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Запись «без расписания» (если в среднем не приходит 10%, то можно «сверх» расписания записать на 5-7% больше, чем мест)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79512" y="4437112"/>
            <a:ext cx="8995069" cy="158417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Ведение «журналов ожидания» с оповещением об освободившихся местах (пациент отказался)</a:t>
            </a:r>
          </a:p>
        </p:txBody>
      </p:sp>
    </p:spTree>
    <p:extLst>
      <p:ext uri="{BB962C8B-B14F-4D97-AF65-F5344CB8AC3E}">
        <p14:creationId xmlns:p14="http://schemas.microsoft.com/office/powerpoint/2010/main" val="177674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Загрузка списков прикрепляемых / открепляемых пациентов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2597134"/>
            <a:ext cx="8892000" cy="241604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Наименования колонок – не важны.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Последовательность колонок – не важна.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Модуль загрузки определяет значения колонок автоматически и при необходимости запрашивает уточнение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8000" y="1196752"/>
            <a:ext cx="88920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Загрузка из файла </a:t>
            </a:r>
            <a:r>
              <a:rPr lang="en-US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Excel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, преобразованного в простую таблицу с одной строкой заголовка без «шапок», подписей и т.п.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196752"/>
            <a:ext cx="8892000" cy="4945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262942"/>
            <a:ext cx="6264200" cy="4813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285" y="1262942"/>
            <a:ext cx="6379902" cy="48133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950" y="1262942"/>
            <a:ext cx="6431237" cy="49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20138" y="1196752"/>
            <a:ext cx="8892000" cy="4869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Возможность регистрации дополнительно оказанных услуг врачом «автоматически». </a:t>
            </a:r>
            <a:r>
              <a:rPr lang="ru-RU" sz="3200" i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Например, пациент оплатил консультацию (хирурга, лора, гинеколога и т.п.), а врач на приеме делает дополнительные манипуляции (перевязка, удаление серной пробки, мазок, </a:t>
            </a:r>
            <a:r>
              <a:rPr lang="ru-RU" sz="3200" i="1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кольпоскопия</a:t>
            </a:r>
            <a:r>
              <a:rPr lang="ru-RU" sz="3200" i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и т.п.)</a:t>
            </a:r>
          </a:p>
          <a:p>
            <a:pPr>
              <a:lnSpc>
                <a:spcPts val="3400"/>
              </a:lnSpc>
            </a:pPr>
            <a:endParaRPr lang="ru-RU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Врач заполнил соответствующие поля в протоколе приема/осмотра – услуга добавилась автоматически.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учета медицинских услуг в частных МО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1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8765" y="0"/>
            <a:ext cx="9125529" cy="108000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Снижение нагрузки и количества ошибок.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2241670"/>
            <a:ext cx="8892000" cy="22322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Автоматическое определение схемы оплаты.</a:t>
            </a:r>
          </a:p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Регистратор не задумывается (и может ничего не знать)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 условиях обслуживания пациента (особенностях страховых программ и условий договора с плательщиком)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108000" y="4532533"/>
            <a:ext cx="8892000" cy="184482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Автоматическое определение стоимости (расчет скидок / надбавок в зависимости от условий прикрепления пациента на обслуживание</a:t>
            </a:r>
            <a:r>
              <a:rPr lang="en-US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8000" y="1196752"/>
            <a:ext cx="8892000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Минимальная нагрузка на регистратора в части определения схемы оплаты</a:t>
            </a:r>
          </a:p>
        </p:txBody>
      </p:sp>
    </p:spTree>
    <p:extLst>
      <p:ext uri="{BB962C8B-B14F-4D97-AF65-F5344CB8AC3E}">
        <p14:creationId xmlns:p14="http://schemas.microsoft.com/office/powerpoint/2010/main" val="12050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395536" y="1196752"/>
            <a:ext cx="8568952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Оформление прикрепления по договорам со страховыми компаниями (юр. лицами)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132856"/>
            <a:ext cx="7079565" cy="4608512"/>
          </a:xfrm>
          <a:prstGeom prst="rect">
            <a:avLst/>
          </a:prstGeom>
        </p:spPr>
      </p:pic>
      <p:sp>
        <p:nvSpPr>
          <p:cNvPr id="12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Снижение нагрузки и количества ошибок.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395536" y="1196752"/>
            <a:ext cx="8568952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Оформление оплаты по договорам со страховыми компаниями (юр. лицами)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Заголовок 4"/>
          <p:cNvSpPr txBox="1">
            <a:spLocks/>
          </p:cNvSpPr>
          <p:nvPr/>
        </p:nvSpPr>
        <p:spPr>
          <a:xfrm>
            <a:off x="0" y="0"/>
            <a:ext cx="9133200" cy="108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ts val="4400"/>
              </a:lnSpc>
              <a:spcBef>
                <a:spcPct val="0"/>
              </a:spcBef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Учет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оплаты по договорам.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960" y="2119908"/>
            <a:ext cx="786555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2511948"/>
            <a:ext cx="972693" cy="113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3392" y="2114500"/>
            <a:ext cx="3319147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114500"/>
            <a:ext cx="6607055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060" y="2127200"/>
            <a:ext cx="332078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/>
          </p:cNvSpPr>
          <p:nvPr/>
        </p:nvSpPr>
        <p:spPr>
          <a:xfrm>
            <a:off x="107999" y="1170796"/>
            <a:ext cx="8892000" cy="60615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Контроль при назначении услуг врачом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-8765" y="0"/>
            <a:ext cx="9125529" cy="1080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Снижение нагрузки и количества ошибок.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37692"/>
            <a:ext cx="7200800" cy="491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/>
          </p:cNvSpPr>
          <p:nvPr/>
        </p:nvSpPr>
        <p:spPr>
          <a:xfrm>
            <a:off x="-8764" y="1170796"/>
            <a:ext cx="9125528" cy="60615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ts val="3400"/>
              </a:lnSpc>
            </a:pPr>
            <a:r>
              <a:rPr lang="ru-RU" sz="2800" dirty="0" err="1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Автоформирование</a:t>
            </a: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запросов на согласование.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-8765" y="0"/>
            <a:ext cx="9125529" cy="1080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Снижение нагрузки и количества ошибок.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67744"/>
            <a:ext cx="6888515" cy="4795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501008"/>
            <a:ext cx="1904030" cy="2529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871112"/>
            <a:ext cx="6888515" cy="479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3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6000" cy="1080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руководителей и владельцев бизнеса</a:t>
            </a:r>
            <a:endParaRPr lang="ru-RU" sz="3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08000" y="1228548"/>
            <a:ext cx="8892000" cy="216024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Гибкие схемы формирования прейскурантов, страховых программ, индивидуальных и групповых схем и программ обслуживания.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Анализ «последствий» изменений в прейскуранте, долгов и поступлений.</a:t>
            </a: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07504" y="3450776"/>
            <a:ext cx="8892000" cy="134303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Анализ востребованности услуг. «Вес» услуги в общем объеме в разрезе по исполнителю, направившей организации, виду оплаты и т.п.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8000" y="4941167"/>
            <a:ext cx="8892000" cy="180020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Анализ «веса» подразделения, персонала, специальности, оборудования, плательщика  и т.п. по количеству оказанных услуг, полученной сумме.</a:t>
            </a:r>
          </a:p>
        </p:txBody>
      </p:sp>
    </p:spTree>
    <p:extLst>
      <p:ext uri="{BB962C8B-B14F-4D97-AF65-F5344CB8AC3E}">
        <p14:creationId xmlns:p14="http://schemas.microsoft.com/office/powerpoint/2010/main" val="40442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6000" cy="1080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руководителей и владельцев бизнеса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8000" y="1556792"/>
            <a:ext cx="8892000" cy="136815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Автоматический расчета оплаты исполнителям в зависимости от объемов выполненных / оплаченных услуг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108000" y="3140968"/>
            <a:ext cx="8892000" cy="136815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Расчет «бонусов» врачам сторонних организаций, направляющих пациентов в данное учреждение</a:t>
            </a: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108000" y="4725144"/>
            <a:ext cx="8892000" cy="1781797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Контроль работы медицинского персонала, выявление случаев работы «на себя» в рабочее время</a:t>
            </a:r>
            <a:r>
              <a:rPr lang="en-US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совмещение отчетов и частичного видеонаблюдения)</a:t>
            </a:r>
          </a:p>
        </p:txBody>
      </p:sp>
    </p:spTree>
    <p:extLst>
      <p:ext uri="{BB962C8B-B14F-4D97-AF65-F5344CB8AC3E}">
        <p14:creationId xmlns:p14="http://schemas.microsoft.com/office/powerpoint/2010/main" val="38245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108000" y="3429000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7504" y="5877272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107504" y="1124744"/>
            <a:ext cx="8892000" cy="20663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Но даже после записи важно «не потерять» ни одного пациента – дополнительно подтверждать любые контакты и анализировать причины «неявки».</a:t>
            </a: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107504" y="3295948"/>
            <a:ext cx="5918656" cy="316835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правило, не более 50% зарегистрированных по предварительной записи не приходят на прием, если не было предварительного дополнительного подтверждения накануне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91048"/>
            <a:ext cx="31813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частных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МО. Управление потоками пациентов.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83359"/>
            <a:ext cx="7092391" cy="55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00000">
            <a:off x="1253031" y="1848406"/>
            <a:ext cx="3665265" cy="435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0">
            <a:off x="1243914" y="1642271"/>
            <a:ext cx="6378111" cy="461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757" y="1196752"/>
            <a:ext cx="4357663" cy="550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40000">
            <a:off x="1034847" y="1965739"/>
            <a:ext cx="7740751" cy="414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7" y="1136870"/>
            <a:ext cx="4896544" cy="556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80000">
            <a:off x="1171299" y="1339050"/>
            <a:ext cx="6732669" cy="523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20000">
            <a:off x="4039488" y="1185047"/>
            <a:ext cx="4890891" cy="55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4"/>
          <p:cNvSpPr txBox="1">
            <a:spLocks/>
          </p:cNvSpPr>
          <p:nvPr/>
        </p:nvSpPr>
        <p:spPr>
          <a:xfrm>
            <a:off x="450696" y="2348880"/>
            <a:ext cx="8081744" cy="2232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Формирование любого отчета в произвольной настраиваемой форме – при условии сохранения в базе данных МИС необходимых для этого отчета сведений.</a:t>
            </a:r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0" y="0"/>
            <a:ext cx="9126000" cy="1080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400"/>
              </a:lnSpc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руководителей и владельцев бизнеса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28952" y="1228856"/>
            <a:ext cx="8892000" cy="194421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Предложение поставщиком МИС максимально привлекательных условий по ТИПОВОМУ договору обслуживания и сопровождения </a:t>
            </a:r>
            <a:endParaRPr lang="ru-RU" sz="32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20138" y="3321928"/>
            <a:ext cx="8892000" cy="187032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Реализация максимально возможного функционала МИС, например, на мобильных устройствах, без использования стационарных компьютеров.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Минимизация затрат на 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IT-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инфраструктуру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6000" cy="1080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Мобильные рабочие места врачей и среднего медицинского персонала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8000" y="1412776"/>
            <a:ext cx="8892000" cy="100811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Работа с собственным расписанием (просмотр, запись, перенос на другое время)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117000" y="2564904"/>
            <a:ext cx="8892000" cy="57606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Отметка выполнения медицинских услуг</a:t>
            </a: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117000" y="3284984"/>
            <a:ext cx="8892000" cy="136815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Просмотр «истории болезни» пациента, актуальных назначений и отметка об их исполнении и т.п.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4797152"/>
            <a:ext cx="8892000" cy="101228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On-line </a:t>
            </a: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консультации и/или обратная связь с пациентом</a:t>
            </a:r>
          </a:p>
        </p:txBody>
      </p:sp>
    </p:spTree>
    <p:extLst>
      <p:ext uri="{BB962C8B-B14F-4D97-AF65-F5344CB8AC3E}">
        <p14:creationId xmlns:p14="http://schemas.microsoft.com/office/powerpoint/2010/main" val="388306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6000" cy="1080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Мобильные рабочие места врачей и среднего медицинского персонала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2" y="1844824"/>
            <a:ext cx="1768454" cy="38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174" y="1844824"/>
            <a:ext cx="1768455" cy="388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489" y="1844824"/>
            <a:ext cx="1768455" cy="388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180" y="1840360"/>
            <a:ext cx="1768455" cy="388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470" y="1848695"/>
            <a:ext cx="1768455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4"/>
          <p:cNvSpPr txBox="1">
            <a:spLocks/>
          </p:cNvSpPr>
          <p:nvPr/>
        </p:nvSpPr>
        <p:spPr>
          <a:xfrm>
            <a:off x="91741" y="2852936"/>
            <a:ext cx="8892000" cy="23042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Возможность просмотра, «истории болезни»,поиска, добавления любой информации «вручную» (например, результатов приемов / исследований в другом ЛПУ).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Заголовок 4"/>
          <p:cNvSpPr txBox="1">
            <a:spLocks/>
          </p:cNvSpPr>
          <p:nvPr/>
        </p:nvSpPr>
        <p:spPr>
          <a:xfrm>
            <a:off x="108000" y="1475357"/>
            <a:ext cx="9036000" cy="57983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электронной медицинской картой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307834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4961">
            <a:off x="1584658" y="2587382"/>
            <a:ext cx="4427911" cy="375630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709272"/>
            <a:ext cx="3960440" cy="371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499992" y="2466024"/>
          <a:ext cx="3528392" cy="4065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8" name="Точечный рисунок" r:id="rId6" imgW="5723810" imgH="5485714" progId="PBrush">
                  <p:embed/>
                </p:oleObj>
              </mc:Choice>
              <mc:Fallback>
                <p:oleObj name="Точечный рисунок" r:id="rId6" imgW="5723810" imgH="5485714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2466024"/>
                        <a:ext cx="3528392" cy="40654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2483756"/>
            <a:ext cx="2877058" cy="421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62" y="2420888"/>
            <a:ext cx="9087438" cy="441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Заголовок 4"/>
          <p:cNvSpPr txBox="1">
            <a:spLocks/>
          </p:cNvSpPr>
          <p:nvPr/>
        </p:nvSpPr>
        <p:spPr>
          <a:xfrm>
            <a:off x="82314" y="2780928"/>
            <a:ext cx="8892000" cy="234888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Причем, как в традиционном (компьютерном интерфейсе, так и с помощью персональных мобильных устройств («из дома», «в коридоре», в палате стационара и др. 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35" y="2276872"/>
            <a:ext cx="2270772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21229" y="2276205"/>
            <a:ext cx="2269350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88858" y="2276205"/>
            <a:ext cx="2270772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7146" y="2276872"/>
            <a:ext cx="2268000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6000" cy="1080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Мобильные рабочие места врачей и среднего медицинского персонала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3200" cy="108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Дополнительные сервисы для врачей</a:t>
            </a:r>
            <a:endParaRPr lang="ru-RU" sz="3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60653"/>
            <a:ext cx="8892000" cy="1440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Автоматическое формирование отчетов, включая анализ динамики целевых показателей по группам пациентов</a:t>
            </a: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108000" y="2620134"/>
            <a:ext cx="8892000" cy="137486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Возможность вести собственные реестры «интересных наблюдений», блоков данных, изображений и т.п.</a:t>
            </a: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08000" y="3976227"/>
            <a:ext cx="8892000" cy="184797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Поддержка формирования списков и автоматическая рассылка смс и </a:t>
            </a:r>
            <a:r>
              <a:rPr lang="en-US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e-mail 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сообщений о необходимости посещения врача и др.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8000" y="5847147"/>
            <a:ext cx="8892000" cy="96622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удаленно 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on-line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«из дома», на выезде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0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3200" cy="108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Предлагаемые решения. 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Дополнительные сервисы для врачей</a:t>
            </a:r>
            <a:endParaRPr lang="ru-RU" sz="3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3086758"/>
              </p:ext>
            </p:extLst>
          </p:nvPr>
        </p:nvGraphicFramePr>
        <p:xfrm>
          <a:off x="195756" y="2852936"/>
          <a:ext cx="3600400" cy="4005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396218"/>
              </p:ext>
            </p:extLst>
          </p:nvPr>
        </p:nvGraphicFramePr>
        <p:xfrm>
          <a:off x="3809460" y="2852936"/>
          <a:ext cx="5083020" cy="354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4"/>
          <p:cNvSpPr txBox="1">
            <a:spLocks/>
          </p:cNvSpPr>
          <p:nvPr/>
        </p:nvSpPr>
        <p:spPr>
          <a:xfrm>
            <a:off x="108000" y="1160653"/>
            <a:ext cx="8892000" cy="1440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Возможность непосредственно из интерфейса МИС формировать отчеты, как требуемые руководством, так и «для себя» (например, для аттестации)</a:t>
            </a:r>
          </a:p>
        </p:txBody>
      </p:sp>
    </p:spTree>
    <p:extLst>
      <p:ext uri="{BB962C8B-B14F-4D97-AF65-F5344CB8AC3E}">
        <p14:creationId xmlns:p14="http://schemas.microsoft.com/office/powerpoint/2010/main" val="338638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080000"/>
          </a:xfrm>
          <a:gradFill>
            <a:gsLst>
              <a:gs pos="0">
                <a:schemeClr val="bg1"/>
              </a:gs>
              <a:gs pos="50000">
                <a:srgbClr val="F3F7FF"/>
              </a:gs>
              <a:gs pos="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РЕЗУЛЬТАТЕ</a:t>
            </a:r>
            <a:endParaRPr lang="ru-RU" sz="3800" b="1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" y="1264401"/>
            <a:ext cx="9132276" cy="18002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Любая, «самая лучшая МИС» это всего лишь «ИНСТРУМЕНТ», которым нужно уметь пользоваться.</a:t>
            </a:r>
          </a:p>
          <a:p>
            <a:pPr marL="0" marR="0" lvl="0" indent="0" algn="ctr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</a:t>
            </a:r>
            <a:r>
              <a:rPr kumimoji="0" lang="ru-RU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амые современные решения могут дать слабый результат и наоборот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5348" name="Picture 4" descr="картинка 3D Фрезерный станок ЧПУ AMAN 2030 1500W (USB) Интернет-магазин «3DTool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5" y="3170762"/>
            <a:ext cx="1928936" cy="19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4" name="Picture 10" descr="Древний утюг и престарелый телевизор стали нашими экспонатами - Волгоград  нов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05064"/>
            <a:ext cx="1656184" cy="22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1065683" y="51608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9" y="3811701"/>
            <a:ext cx="2593630" cy="2593630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>
            <a:off x="5940152" y="514855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5360" name="Picture 16" descr="Стамеска и молоток (может сказка) | Ножи ручной работы | Яндекс Дзе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70" y="3348360"/>
            <a:ext cx="2160240" cy="159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3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-27384"/>
            <a:ext cx="9132277" cy="68853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ООО «Ристар»</a:t>
            </a:r>
            <a:b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www.ristar.ru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Павлов Владимир</a:t>
            </a:r>
            <a:b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pavlov@ristar.ru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м. +7 916 600 2132</a:t>
            </a:r>
            <a:b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6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/>
          <p:cNvSpPr txBox="1">
            <a:spLocks/>
          </p:cNvSpPr>
          <p:nvPr/>
        </p:nvSpPr>
        <p:spPr>
          <a:xfrm>
            <a:off x="27653" y="2703956"/>
            <a:ext cx="9104624" cy="18809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Необходимость быстрой и однозначной идентификация пациентов (не только по СНИЛС или полису ОМС, но и по ФИО и дате рождения, личному коду, № карты, паспорту и телефону и </a:t>
            </a:r>
            <a:r>
              <a:rPr lang="ru-RU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0" y="1160748"/>
            <a:ext cx="9104624" cy="1440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Как правило, нет списков прикрепленного контингента - большой объем дополнительных регистрируемых данных.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23368" y="4687952"/>
            <a:ext cx="9104624" cy="190821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Большой объем вводимых данных при регистрации – выше вероятность ошибки – важен максимально </a:t>
            </a:r>
            <a:r>
              <a:rPr lang="ru-RU" sz="28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возможный автоматический контроль при </a:t>
            </a: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вводе данных </a:t>
            </a:r>
            <a:r>
              <a:rPr lang="ru-RU" sz="28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 минимизация усилий «регистратора».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частных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МО. Регистратура и контроль «на входе».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3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5728" y="1307848"/>
            <a:ext cx="8892000" cy="2655913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 одной стороны, </a:t>
            </a: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при регистрации пациента 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требуется оформление большего количества документов – в т.ч., договоров и соглашений об объеме и условиях оказания медицинских услуг, информированных согласий пациента, счетов на оплату и т.п.</a:t>
            </a:r>
            <a:endParaRPr lang="ru-RU" sz="32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49386" y="3954196"/>
            <a:ext cx="9036000" cy="289237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другой стороны - высокая, иногда чрезмерная,  требовательность пациентов к условиям  и качеству обслуживания (</a:t>
            </a: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минимальное время ожидания приема/процедуры, быстрая реакция на вопросы, максимальная предупредительность персонала и т.п.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частных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МО. Требования пациентов.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73216" y="1087937"/>
            <a:ext cx="9036488" cy="1440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Желательно максимально эффективное заполнение расписания (как записать больше, чем есть мест в расписании)</a:t>
            </a:r>
          </a:p>
        </p:txBody>
      </p:sp>
      <p:sp>
        <p:nvSpPr>
          <p:cNvPr id="2" name="AutoShape 4" descr="Картинки по запросу карта виз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Картинки по запросу карта виз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Картинки по запросу карта виз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47890" y="2420888"/>
            <a:ext cx="9036496" cy="284891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Важно уменьшение нагрузки на персонал, который  ведет предварительную запись с учетом занятости кабинетов, оборудования, медицинского персонала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Внедрение он-лине сервисов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самозаписи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(на сайте, мобильные приложения и т.п.)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0" y="5417840"/>
            <a:ext cx="9036496" cy="1440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6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Минимизация конфликтных ситуаций.</a:t>
            </a:r>
          </a:p>
          <a:p>
            <a:pPr>
              <a:lnSpc>
                <a:spcPts val="3400"/>
              </a:lnSpc>
            </a:pPr>
            <a:r>
              <a:rPr lang="ru-RU" sz="3600" b="1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Платный пациент не хочет ЖДАТЬ за свои деньги </a:t>
            </a: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частных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МО. Работа с расписанием.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6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/>
          </p:cNvSpPr>
          <p:nvPr/>
        </p:nvSpPr>
        <p:spPr>
          <a:xfrm>
            <a:off x="120138" y="2132856"/>
            <a:ext cx="8892000" cy="1440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Частое совмещение врачебных специальностей - один врач ведет прием по нескольким специальностям (терапевт, кардиолог, 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врач </a:t>
            </a: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УЗИ и т.п.)</a:t>
            </a:r>
          </a:p>
          <a:p>
            <a:pPr>
              <a:lnSpc>
                <a:spcPts val="3400"/>
              </a:lnSpc>
            </a:pP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Работа по свободному графику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20138" y="3861048"/>
            <a:ext cx="8892000" cy="137293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Привлекаемые сторонние специалисты, приходящие по принципу «если появился пациент»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частных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МО. Медицинский персонал.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0" y="1130186"/>
            <a:ext cx="9036488" cy="1522047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Учет оплаты услуг по каждому посещению и каждой услуге</a:t>
            </a:r>
            <a:r>
              <a:rPr lang="en-US" sz="36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 даже «части» услуги из разных источников</a:t>
            </a:r>
          </a:p>
        </p:txBody>
      </p:sp>
      <p:pic>
        <p:nvPicPr>
          <p:cNvPr id="66562" name="Picture 2" descr="Картинки по запросу деньг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1031"/>
            <a:ext cx="1161574" cy="110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по запросу карта виз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Картинки по запросу карта виз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Картинки по запросу карта виз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86" y="2814235"/>
            <a:ext cx="1305525" cy="83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12" descr="Картинки по запросу оплата через интерне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93" y="2764830"/>
            <a:ext cx="1480193" cy="102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4"/>
          <p:cNvSpPr txBox="1">
            <a:spLocks/>
          </p:cNvSpPr>
          <p:nvPr/>
        </p:nvSpPr>
        <p:spPr>
          <a:xfrm>
            <a:off x="107504" y="4149081"/>
            <a:ext cx="9036496" cy="266156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Оплата наличными, картой, перечислением через банк; 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On-line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оплата. Предоплата </a:t>
            </a: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только в день обращения, но и на этапе предварительной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записи. </a:t>
            </a: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Оплата «по факту». Оплата «по абонементу». Коэффициенты,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скидки</a:t>
            </a: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надбавки, акции и т.п.</a:t>
            </a:r>
          </a:p>
        </p:txBody>
      </p:sp>
      <p:pic>
        <p:nvPicPr>
          <p:cNvPr id="6657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2722583"/>
            <a:ext cx="1015868" cy="135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702419"/>
            <a:ext cx="610854" cy="12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VIII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частных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МО. Источники финансирования услуг.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2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10167</TotalTime>
  <Words>2273</Words>
  <Application>Microsoft Office PowerPoint</Application>
  <PresentationFormat>Экран (4:3)</PresentationFormat>
  <Paragraphs>222</Paragraphs>
  <Slides>48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2" baseType="lpstr">
      <vt:lpstr>Arial</vt:lpstr>
      <vt:lpstr>Calibri</vt:lpstr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учета медицинских услуг в частных МО</vt:lpstr>
      <vt:lpstr>Презентация PowerPoint</vt:lpstr>
      <vt:lpstr>Презентация PowerPoint</vt:lpstr>
      <vt:lpstr>XI Особенности работы частных МО. Потребности владельцев бизнеса.</vt:lpstr>
      <vt:lpstr>Предлагаемые решения:  - Решения для регистратуры и входной контроль данных - Полная автоматизация оформления документов - Специальные режимы работы с расписанием - Учет медицинских услуг всех форм оплаты и источников финансирования - Комплексная отчетность и аналитика - Мобильные рабочие места медперсонала </vt:lpstr>
      <vt:lpstr>Интеграция регистратуры МИС с системами телефонии и электронных коммуникаций.</vt:lpstr>
      <vt:lpstr>Интеграция регистратуры МИС с системами телефонии и электронных коммуникаций.</vt:lpstr>
      <vt:lpstr>Интеграция регистратуры МИС с системами телефонии и электронных коммуникаций.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Предлагаемые решения. Контроль ввода и минимизация ошибок</vt:lpstr>
      <vt:lpstr>Презентация PowerPoint</vt:lpstr>
      <vt:lpstr>Предлагаемые решения. Автоматизация рутинных операций.</vt:lpstr>
      <vt:lpstr>Предлагаемые решения. Режимы работы с расписанием.</vt:lpstr>
      <vt:lpstr>Предлагаемые решения. Решения для работы с расписанием</vt:lpstr>
      <vt:lpstr>Предлагаемые решения. Решения для работы с расписанием</vt:lpstr>
      <vt:lpstr>Предлагаемые решения. Решения для работы с расписанием</vt:lpstr>
      <vt:lpstr>Предлагаемые решения. Решения для работы с расписанием.</vt:lpstr>
      <vt:lpstr>Предлагаемые решения. Загрузка списков прикрепляемых / открепляемых пациентов</vt:lpstr>
      <vt:lpstr>Презентация PowerPoint</vt:lpstr>
      <vt:lpstr>Предлагаемые решения. Снижение нагрузки и количества ошибок.</vt:lpstr>
      <vt:lpstr>Предлагаемые решения. Снижение нагрузки и количества ошибок.</vt:lpstr>
      <vt:lpstr>Презентация PowerPoint</vt:lpstr>
      <vt:lpstr>Презентация PowerPoint</vt:lpstr>
      <vt:lpstr>Презентация PowerPoint</vt:lpstr>
      <vt:lpstr>Предлагаемые решения. Для руководителей и владельцев бизнеса</vt:lpstr>
      <vt:lpstr>Предлагаемые решения. Для руководителей и владельцев бизнеса</vt:lpstr>
      <vt:lpstr>Презентация PowerPoint</vt:lpstr>
      <vt:lpstr>Презентация PowerPoint</vt:lpstr>
      <vt:lpstr>Мобильные рабочие места врачей и среднего медицинского персонала</vt:lpstr>
      <vt:lpstr>Мобильные рабочие места врачей и среднего медицинского персонала</vt:lpstr>
      <vt:lpstr>Мобильные рабочие места врачей и среднего медицинского персонала</vt:lpstr>
      <vt:lpstr>Предлагаемые решения. Дополнительные сервисы для врачей</vt:lpstr>
      <vt:lpstr>Предлагаемые решения. Дополнительные сервисы для врачей</vt:lpstr>
      <vt:lpstr>В РЕЗУЛЬТАТЕ</vt:lpstr>
      <vt:lpstr> ООО «Ристар» www.ristar.ru  Павлов Владимир E-mail: pavlov@ristar.ru м. +7 916 600 2132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ЧАСТНЫЙ МЕДЦЕНТР.  ОМС В ЧАСТНОМ ЛПУ.  ПЛАТНЫЕ МЕДИЦИНСКИЕ УСЛУГИ  В ГОСУДАРСТВЕННОМ ЛПУ.</dc:title>
  <dc:creator>Владимир Павлов</dc:creator>
  <cp:lastModifiedBy>Владимир Павлов</cp:lastModifiedBy>
  <cp:revision>541</cp:revision>
  <dcterms:created xsi:type="dcterms:W3CDTF">2014-02-18T14:52:40Z</dcterms:created>
  <dcterms:modified xsi:type="dcterms:W3CDTF">2023-04-07T09:06:22Z</dcterms:modified>
</cp:coreProperties>
</file>