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12192000"/>
  <p:notesSz cx="6858000" cy="9144000"/>
  <p:embeddedFontLst>
    <p:embeddedFont>
      <p:font typeface="Roboto"/>
      <p:regular r:id="rId36"/>
      <p:bold r:id="rId37"/>
      <p:italic r:id="rId38"/>
      <p:boldItalic r:id="rId39"/>
    </p:embeddedFont>
    <p:embeddedFont>
      <p:font typeface="Lora"/>
      <p:regular r:id="rId40"/>
      <p:bold r:id="rId41"/>
      <p:italic r:id="rId42"/>
      <p:boldItalic r:id="rId43"/>
    </p:embeddedFont>
    <p:embeddedFont>
      <p:font typeface="Barlow Medium"/>
      <p:regular r:id="rId44"/>
      <p:bold r:id="rId45"/>
      <p:italic r:id="rId46"/>
      <p:boldItalic r:id="rId47"/>
    </p:embeddedFont>
    <p:embeddedFont>
      <p:font typeface="Barlow"/>
      <p:regular r:id="rId48"/>
      <p:bold r:id="rId49"/>
      <p:italic r:id="rId50"/>
      <p:boldItalic r:id="rId51"/>
    </p:embeddedFont>
    <p:embeddedFont>
      <p:font typeface="Century Gothic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6" roundtripDataSignature="AMtx7mjuS/NDbK+3cnuDZWap4ReMUal+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3311DFE-7B51-4B55-B834-4DE3428846EC}">
  <a:tblStyle styleId="{43311DFE-7B51-4B55-B834-4DE3428846E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F6F8"/>
          </a:solidFill>
        </a:fill>
      </a:tcStyle>
    </a:wholeTbl>
    <a:band1H>
      <a:tcTxStyle b="off" i="off"/>
      <a:tcStyle>
        <a:fill>
          <a:solidFill>
            <a:srgbClr val="CAECF0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AECF0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ra-regular.fntdata"/><Relationship Id="rId42" Type="http://schemas.openxmlformats.org/officeDocument/2006/relationships/font" Target="fonts/Lora-italic.fntdata"/><Relationship Id="rId41" Type="http://schemas.openxmlformats.org/officeDocument/2006/relationships/font" Target="fonts/Lora-bold.fntdata"/><Relationship Id="rId44" Type="http://schemas.openxmlformats.org/officeDocument/2006/relationships/font" Target="fonts/BarlowMedium-regular.fntdata"/><Relationship Id="rId43" Type="http://schemas.openxmlformats.org/officeDocument/2006/relationships/font" Target="fonts/Lora-boldItalic.fntdata"/><Relationship Id="rId46" Type="http://schemas.openxmlformats.org/officeDocument/2006/relationships/font" Target="fonts/BarlowMedium-italic.fntdata"/><Relationship Id="rId45" Type="http://schemas.openxmlformats.org/officeDocument/2006/relationships/font" Target="fonts/BarlowMedium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Barlow-regular.fntdata"/><Relationship Id="rId47" Type="http://schemas.openxmlformats.org/officeDocument/2006/relationships/font" Target="fonts/BarlowMedium-boldItalic.fntdata"/><Relationship Id="rId49" Type="http://schemas.openxmlformats.org/officeDocument/2006/relationships/font" Target="fonts/Barlow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Roboto-bold.fntdata"/><Relationship Id="rId36" Type="http://schemas.openxmlformats.org/officeDocument/2006/relationships/font" Target="fonts/Roboto-regular.fntdata"/><Relationship Id="rId39" Type="http://schemas.openxmlformats.org/officeDocument/2006/relationships/font" Target="fonts/Roboto-boldItalic.fntdata"/><Relationship Id="rId38" Type="http://schemas.openxmlformats.org/officeDocument/2006/relationships/font" Target="fonts/Roboto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Barlow-boldItalic.fntdata"/><Relationship Id="rId50" Type="http://schemas.openxmlformats.org/officeDocument/2006/relationships/font" Target="fonts/Barlow-italic.fntdata"/><Relationship Id="rId53" Type="http://schemas.openxmlformats.org/officeDocument/2006/relationships/font" Target="fonts/CenturyGothic-bold.fntdata"/><Relationship Id="rId52" Type="http://schemas.openxmlformats.org/officeDocument/2006/relationships/font" Target="fonts/CenturyGothic-regular.fntdata"/><Relationship Id="rId11" Type="http://schemas.openxmlformats.org/officeDocument/2006/relationships/slide" Target="slides/slide6.xml"/><Relationship Id="rId55" Type="http://schemas.openxmlformats.org/officeDocument/2006/relationships/font" Target="fonts/CenturyGothic-boldItalic.fntdata"/><Relationship Id="rId10" Type="http://schemas.openxmlformats.org/officeDocument/2006/relationships/slide" Target="slides/slide5.xml"/><Relationship Id="rId54" Type="http://schemas.openxmlformats.org/officeDocument/2006/relationships/font" Target="fonts/CenturyGothic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" name="Google Shape;3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5" name="Google Shape;17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0" name="Google Shape;20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5" name="Google Shape;21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1" name="Google Shape;24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6" name="Google Shape;25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1a1f3be32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0" name="Google Shape;270;g21a1f3be32d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5" name="Google Shape;29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9" name="Google Shape;30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1a1f3be32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5" name="Google Shape;335;g21a1f3be32d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" name="Google Shape;4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3" name="Google Shape;34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2a2503804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6" name="Google Shape;356;g22a25038049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2a2503804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1" name="Google Shape;371;g22a25038049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2a2503804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3" name="Google Shape;383;g22a25038049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2a25038049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7" name="Google Shape;397;g22a25038049_0_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2a2503804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6" name="Google Shape;406;g22a25038049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2a25038049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4" name="Google Shape;414;g22a25038049_0_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2a2503804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3" name="Google Shape;423;g22a25038049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2a2503804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7" name="Google Shape;437;g22a25038049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2" name="Google Shape;45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1a1f3bd20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" name="Google Shape;55;g21a1f3bd204_0_7:notes"/>
          <p:cNvSpPr/>
          <p:nvPr>
            <p:ph idx="2" type="sldImg"/>
          </p:nvPr>
        </p:nvSpPr>
        <p:spPr>
          <a:xfrm>
            <a:off x="1143225" y="685800"/>
            <a:ext cx="45723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5" name="Google Shape;46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" name="Google Shape;6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1cadf940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" name="Google Shape;75;g21cadf9402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1a1f3bd204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" name="Google Shape;95;g21a1f3bd204_0_1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1a1f3bd204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g21a1f3bd204_0_1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arlow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n blanco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777">
          <p15:clr>
            <a:srgbClr val="FBAE40"/>
          </p15:clr>
        </p15:guide>
        <p15:guide id="2" pos="325">
          <p15:clr>
            <a:srgbClr val="FBAE40"/>
          </p15:clr>
        </p15:guide>
        <p15:guide id="3" pos="960">
          <p15:clr>
            <a:srgbClr val="FBAE40"/>
          </p15:clr>
        </p15:guide>
        <p15:guide id="4" pos="1595">
          <p15:clr>
            <a:srgbClr val="FBAE40"/>
          </p15:clr>
        </p15:guide>
        <p15:guide id="5" pos="2230">
          <p15:clr>
            <a:srgbClr val="FBAE40"/>
          </p15:clr>
        </p15:guide>
        <p15:guide id="6" pos="2887">
          <p15:clr>
            <a:srgbClr val="FBAE40"/>
          </p15:clr>
        </p15:guide>
        <p15:guide id="7" pos="3522">
          <p15:clr>
            <a:srgbClr val="FBAE40"/>
          </p15:clr>
        </p15:guide>
        <p15:guide id="8" pos="4158">
          <p15:clr>
            <a:srgbClr val="FBAE40"/>
          </p15:clr>
        </p15:guide>
        <p15:guide id="9" pos="4793">
          <p15:clr>
            <a:srgbClr val="FBAE40"/>
          </p15:clr>
        </p15:guide>
        <p15:guide id="10" pos="5428">
          <p15:clr>
            <a:srgbClr val="FBAE40"/>
          </p15:clr>
        </p15:guide>
        <p15:guide id="11" pos="6063">
          <p15:clr>
            <a:srgbClr val="FBAE40"/>
          </p15:clr>
        </p15:guide>
        <p15:guide id="12" pos="6720">
          <p15:clr>
            <a:srgbClr val="FBAE40"/>
          </p15:clr>
        </p15:guide>
        <p15:guide id="13" pos="7355">
          <p15:clr>
            <a:srgbClr val="FBAE40"/>
          </p15:clr>
        </p15:guide>
        <p15:guide id="14" orient="horz" pos="1185">
          <p15:clr>
            <a:srgbClr val="FBAE40"/>
          </p15:clr>
        </p15:guide>
        <p15:guide id="15" orient="horz" pos="1593">
          <p15:clr>
            <a:srgbClr val="FBAE40"/>
          </p15:clr>
        </p15:guide>
        <p15:guide id="16" orient="horz" pos="1979">
          <p15:clr>
            <a:srgbClr val="FBAE40"/>
          </p15:clr>
        </p15:guide>
        <p15:guide id="17" orient="horz" pos="2387">
          <p15:clr>
            <a:srgbClr val="FBAE40"/>
          </p15:clr>
        </p15:guide>
        <p15:guide id="18" orient="horz" pos="2795">
          <p15:clr>
            <a:srgbClr val="FBAE40"/>
          </p15:clr>
        </p15:guide>
        <p15:guide id="19" orient="horz" pos="3203">
          <p15:clr>
            <a:srgbClr val="FBAE40"/>
          </p15:clr>
        </p15:guide>
        <p15:guide id="20" orient="horz" pos="3589">
          <p15:clr>
            <a:srgbClr val="FBAE40"/>
          </p15:clr>
        </p15:guide>
        <p15:guide id="21" orient="horz" pos="399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>
  <p:cSld name="En blanco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 txBox="1"/>
          <p:nvPr>
            <p:ph idx="1" type="body"/>
          </p:nvPr>
        </p:nvSpPr>
        <p:spPr>
          <a:xfrm>
            <a:off x="0" y="0"/>
            <a:ext cx="11546541" cy="592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  <a:defRPr sz="1200">
                <a:solidFill>
                  <a:srgbClr val="1198A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1" name="Google Shape;21;p31"/>
          <p:cNvCxnSpPr/>
          <p:nvPr/>
        </p:nvCxnSpPr>
        <p:spPr>
          <a:xfrm>
            <a:off x="0" y="592138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" name="Google Shape;22;p31"/>
          <p:cNvSpPr txBox="1"/>
          <p:nvPr/>
        </p:nvSpPr>
        <p:spPr>
          <a:xfrm>
            <a:off x="11682163" y="195307"/>
            <a:ext cx="409317" cy="242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1" i="0" lang="es-ES" sz="900" u="none" cap="none" strike="noStrike">
                <a:solidFill>
                  <a:srgbClr val="0B656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1" i="0" sz="900" u="none" cap="none" strike="noStrike">
              <a:solidFill>
                <a:srgbClr val="0B656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777">
          <p15:clr>
            <a:srgbClr val="FBAE40"/>
          </p15:clr>
        </p15:guide>
        <p15:guide id="2" pos="325">
          <p15:clr>
            <a:srgbClr val="FBAE40"/>
          </p15:clr>
        </p15:guide>
        <p15:guide id="3" pos="960">
          <p15:clr>
            <a:srgbClr val="FBAE40"/>
          </p15:clr>
        </p15:guide>
        <p15:guide id="4" pos="1595">
          <p15:clr>
            <a:srgbClr val="FBAE40"/>
          </p15:clr>
        </p15:guide>
        <p15:guide id="5" pos="2230">
          <p15:clr>
            <a:srgbClr val="FBAE40"/>
          </p15:clr>
        </p15:guide>
        <p15:guide id="6" pos="2887">
          <p15:clr>
            <a:srgbClr val="FBAE40"/>
          </p15:clr>
        </p15:guide>
        <p15:guide id="7" pos="3522">
          <p15:clr>
            <a:srgbClr val="FBAE40"/>
          </p15:clr>
        </p15:guide>
        <p15:guide id="8" pos="4158">
          <p15:clr>
            <a:srgbClr val="FBAE40"/>
          </p15:clr>
        </p15:guide>
        <p15:guide id="9" pos="4793">
          <p15:clr>
            <a:srgbClr val="FBAE40"/>
          </p15:clr>
        </p15:guide>
        <p15:guide id="10" pos="5428">
          <p15:clr>
            <a:srgbClr val="FBAE40"/>
          </p15:clr>
        </p15:guide>
        <p15:guide id="11" pos="6063">
          <p15:clr>
            <a:srgbClr val="FBAE40"/>
          </p15:clr>
        </p15:guide>
        <p15:guide id="12" pos="6720">
          <p15:clr>
            <a:srgbClr val="FBAE40"/>
          </p15:clr>
        </p15:guide>
        <p15:guide id="13" pos="7355">
          <p15:clr>
            <a:srgbClr val="FBAE40"/>
          </p15:clr>
        </p15:guide>
        <p15:guide id="14" orient="horz" pos="1185">
          <p15:clr>
            <a:srgbClr val="FBAE40"/>
          </p15:clr>
        </p15:guide>
        <p15:guide id="15" orient="horz" pos="1593">
          <p15:clr>
            <a:srgbClr val="FBAE40"/>
          </p15:clr>
        </p15:guide>
        <p15:guide id="16" orient="horz" pos="1979">
          <p15:clr>
            <a:srgbClr val="FBAE40"/>
          </p15:clr>
        </p15:guide>
        <p15:guide id="17" orient="horz" pos="2387">
          <p15:clr>
            <a:srgbClr val="FBAE40"/>
          </p15:clr>
        </p15:guide>
        <p15:guide id="18" orient="horz" pos="2795">
          <p15:clr>
            <a:srgbClr val="FBAE40"/>
          </p15:clr>
        </p15:guide>
        <p15:guide id="19" orient="horz" pos="3203">
          <p15:clr>
            <a:srgbClr val="FBAE40"/>
          </p15:clr>
        </p15:guide>
        <p15:guide id="20" orient="horz" pos="3589">
          <p15:clr>
            <a:srgbClr val="FBAE40"/>
          </p15:clr>
        </p15:guide>
        <p15:guide id="21" orient="horz" pos="39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Barlow"/>
                <a:ea typeface="Barlow"/>
                <a:cs typeface="Barlow"/>
                <a:sym typeface="Barlow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Barlow"/>
                <a:ea typeface="Barlow"/>
                <a:cs typeface="Barlow"/>
                <a:sym typeface="Barlow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Barlow"/>
                <a:ea typeface="Barlow"/>
                <a:cs typeface="Barlow"/>
                <a:sym typeface="Barlow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Barlow"/>
                <a:ea typeface="Barlow"/>
                <a:cs typeface="Barlow"/>
                <a:sym typeface="Barlow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None/>
              <a:defRPr b="0" i="0" sz="36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B8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39.png"/><Relationship Id="rId5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36.jpg"/><Relationship Id="rId5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nezvanova.clinic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28.png"/><Relationship Id="rId5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nezvanova.clinic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45.png"/><Relationship Id="rId6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nezvanova.clinic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nezvanova.clinic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46.png"/><Relationship Id="rId6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instagram.com/doc.nezvanova/" TargetMode="External"/><Relationship Id="rId4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nezvanova.clinic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nezvanova.clinic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0" Type="http://schemas.openxmlformats.org/officeDocument/2006/relationships/image" Target="../media/image2.png"/><Relationship Id="rId9" Type="http://schemas.openxmlformats.org/officeDocument/2006/relationships/image" Target="../media/image17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38.png"/><Relationship Id="rId8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"/>
          <p:cNvSpPr/>
          <p:nvPr/>
        </p:nvSpPr>
        <p:spPr>
          <a:xfrm>
            <a:off x="9095705" y="0"/>
            <a:ext cx="3137648" cy="68580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"/>
          <p:cNvSpPr/>
          <p:nvPr/>
        </p:nvSpPr>
        <p:spPr>
          <a:xfrm>
            <a:off x="6476955" y="1801061"/>
            <a:ext cx="4840566" cy="4376704"/>
          </a:xfrm>
          <a:prstGeom prst="round2DiagRect">
            <a:avLst>
              <a:gd fmla="val 19492" name="adj1"/>
              <a:gd fmla="val 0" name="adj2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1"/>
          <p:cNvSpPr txBox="1"/>
          <p:nvPr>
            <p:ph type="ctrTitle"/>
          </p:nvPr>
        </p:nvSpPr>
        <p:spPr>
          <a:xfrm>
            <a:off x="773575" y="1383600"/>
            <a:ext cx="5703300" cy="426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62601"/>
              <a:buNone/>
            </a:pPr>
            <a:r>
              <a:rPr b="1" lang="es-ES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СВОЙ БИЗНЕС.</a:t>
            </a:r>
            <a:r>
              <a:rPr lang="es-ES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62601"/>
              <a:buNone/>
            </a:pPr>
            <a:r>
              <a:rPr lang="es-ES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ВРАЧУ И НУТРИЦИОЛОГУ ОРГАНИЗОВАТЬ РАБОТУ </a:t>
            </a:r>
            <a:r>
              <a:rPr lang="es-ES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ПРИМЕНЯЯ IT</a:t>
            </a:r>
            <a:r>
              <a:rPr lang="es-ES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s-ES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ТЕХНОЛОГИИ И ТЕЛЕМЕДИЦИНУ</a:t>
            </a:r>
            <a:r>
              <a:rPr lang="es-ES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7200">
              <a:solidFill>
                <a:srgbClr val="055E68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36" name="Google Shape;36;p1"/>
          <p:cNvSpPr/>
          <p:nvPr/>
        </p:nvSpPr>
        <p:spPr>
          <a:xfrm rot="5400000">
            <a:off x="923905" y="5842712"/>
            <a:ext cx="538331" cy="538331"/>
          </a:xfrm>
          <a:custGeom>
            <a:rect b="b" l="l" r="r" t="t"/>
            <a:pathLst>
              <a:path extrusionOk="0" h="5819790" w="5819790">
                <a:moveTo>
                  <a:pt x="2910247" y="0"/>
                </a:moveTo>
                <a:cubicBezTo>
                  <a:pt x="1302768" y="0"/>
                  <a:pt x="0" y="1302768"/>
                  <a:pt x="0" y="2910247"/>
                </a:cubicBezTo>
                <a:cubicBezTo>
                  <a:pt x="0" y="4517727"/>
                  <a:pt x="1302768" y="5827550"/>
                  <a:pt x="2910247" y="5827550"/>
                </a:cubicBezTo>
                <a:cubicBezTo>
                  <a:pt x="4517727" y="5827550"/>
                  <a:pt x="5820495" y="4524783"/>
                  <a:pt x="5820495" y="2917303"/>
                </a:cubicBezTo>
                <a:cubicBezTo>
                  <a:pt x="5820495" y="1309824"/>
                  <a:pt x="4517727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1433"/>
                  <a:pt x="2910247" y="281433"/>
                </a:cubicBezTo>
                <a:cubicBezTo>
                  <a:pt x="4357616" y="281433"/>
                  <a:pt x="5538358" y="1462175"/>
                  <a:pt x="5538358" y="2909544"/>
                </a:cubicBezTo>
                <a:cubicBezTo>
                  <a:pt x="5538358" y="4356912"/>
                  <a:pt x="4357616" y="5545414"/>
                  <a:pt x="2910247" y="5545414"/>
                </a:cubicBezTo>
                <a:close/>
                <a:moveTo>
                  <a:pt x="4265916" y="2977964"/>
                </a:moveTo>
                <a:cubicBezTo>
                  <a:pt x="4265916" y="2977964"/>
                  <a:pt x="4265916" y="2985724"/>
                  <a:pt x="4258157" y="2985724"/>
                </a:cubicBezTo>
                <a:cubicBezTo>
                  <a:pt x="4250397" y="2993484"/>
                  <a:pt x="4250397" y="3001243"/>
                  <a:pt x="4242637" y="3008299"/>
                </a:cubicBezTo>
                <a:lnTo>
                  <a:pt x="3191680" y="4059256"/>
                </a:lnTo>
                <a:cubicBezTo>
                  <a:pt x="3161354" y="4089582"/>
                  <a:pt x="3131019" y="4097342"/>
                  <a:pt x="3092933" y="4097342"/>
                </a:cubicBezTo>
                <a:cubicBezTo>
                  <a:pt x="3054848" y="4097342"/>
                  <a:pt x="3024513" y="4081822"/>
                  <a:pt x="2994187" y="4059256"/>
                </a:cubicBezTo>
                <a:cubicBezTo>
                  <a:pt x="2940582" y="4005652"/>
                  <a:pt x="2940582" y="3914665"/>
                  <a:pt x="2994187" y="3861051"/>
                </a:cubicBezTo>
                <a:lnTo>
                  <a:pt x="3801807" y="3053431"/>
                </a:lnTo>
                <a:lnTo>
                  <a:pt x="1569385" y="3053431"/>
                </a:lnTo>
                <a:cubicBezTo>
                  <a:pt x="1493204" y="3053431"/>
                  <a:pt x="1432543" y="2992770"/>
                  <a:pt x="1432543" y="2916590"/>
                </a:cubicBezTo>
                <a:cubicBezTo>
                  <a:pt x="1432543" y="2840410"/>
                  <a:pt x="1493204" y="2779749"/>
                  <a:pt x="1569385" y="2779749"/>
                </a:cubicBezTo>
                <a:lnTo>
                  <a:pt x="3801094" y="2779749"/>
                </a:lnTo>
                <a:lnTo>
                  <a:pt x="3001937" y="1980593"/>
                </a:lnTo>
                <a:cubicBezTo>
                  <a:pt x="2948333" y="1926988"/>
                  <a:pt x="2948333" y="1836001"/>
                  <a:pt x="3001937" y="1782387"/>
                </a:cubicBezTo>
                <a:cubicBezTo>
                  <a:pt x="3055542" y="1728782"/>
                  <a:pt x="3146529" y="1728782"/>
                  <a:pt x="3200143" y="1782387"/>
                </a:cubicBezTo>
                <a:lnTo>
                  <a:pt x="4235590" y="2818538"/>
                </a:lnTo>
                <a:cubicBezTo>
                  <a:pt x="4243350" y="2826298"/>
                  <a:pt x="4251110" y="2834057"/>
                  <a:pt x="4251110" y="2841113"/>
                </a:cubicBezTo>
                <a:lnTo>
                  <a:pt x="4258870" y="2848873"/>
                </a:lnTo>
                <a:cubicBezTo>
                  <a:pt x="4258870" y="2856633"/>
                  <a:pt x="4266629" y="2856633"/>
                  <a:pt x="4266629" y="2864393"/>
                </a:cubicBezTo>
                <a:cubicBezTo>
                  <a:pt x="4266629" y="2872152"/>
                  <a:pt x="4266629" y="2872152"/>
                  <a:pt x="4274389" y="2879912"/>
                </a:cubicBezTo>
                <a:cubicBezTo>
                  <a:pt x="4274389" y="2887672"/>
                  <a:pt x="4274389" y="2887672"/>
                  <a:pt x="4274389" y="2895432"/>
                </a:cubicBezTo>
                <a:cubicBezTo>
                  <a:pt x="4274389" y="2910951"/>
                  <a:pt x="4274389" y="2933517"/>
                  <a:pt x="4274389" y="2949036"/>
                </a:cubicBezTo>
                <a:cubicBezTo>
                  <a:pt x="4274389" y="2956796"/>
                  <a:pt x="4274389" y="2956796"/>
                  <a:pt x="4274389" y="2964556"/>
                </a:cubicBezTo>
                <a:cubicBezTo>
                  <a:pt x="4273676" y="2970908"/>
                  <a:pt x="4273676" y="2970908"/>
                  <a:pt x="4265916" y="2977964"/>
                </a:cubicBezTo>
                <a:cubicBezTo>
                  <a:pt x="4265916" y="2970908"/>
                  <a:pt x="4265916" y="2977964"/>
                  <a:pt x="4265916" y="2977964"/>
                </a:cubicBezTo>
                <a:close/>
              </a:path>
            </a:pathLst>
          </a:custGeom>
          <a:gradFill>
            <a:gsLst>
              <a:gs pos="0">
                <a:srgbClr val="4E29AA"/>
              </a:gs>
              <a:gs pos="100000">
                <a:srgbClr val="1E123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"/>
          <p:cNvSpPr txBox="1"/>
          <p:nvPr/>
        </p:nvSpPr>
        <p:spPr>
          <a:xfrm>
            <a:off x="926073" y="565500"/>
            <a:ext cx="4840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674EA7"/>
                </a:solidFill>
                <a:latin typeface="Barlow"/>
                <a:ea typeface="Barlow"/>
                <a:cs typeface="Barlow"/>
                <a:sym typeface="Barlow"/>
              </a:rPr>
              <a:t>ВРАЧ ДИЕТОЛОГ НУТРИЦИОЛОГ </a:t>
            </a:r>
            <a:endParaRPr b="1" i="0" sz="1400" u="none" cap="none" strike="noStrike">
              <a:solidFill>
                <a:srgbClr val="674EA7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674EA7"/>
                </a:solidFill>
                <a:latin typeface="Barlow"/>
                <a:ea typeface="Barlow"/>
                <a:cs typeface="Barlow"/>
                <a:sym typeface="Barlow"/>
              </a:rPr>
              <a:t>СВЕТЛАНА НЕЗВАНОВА @DOC.NEZVANOVA</a:t>
            </a:r>
            <a:endParaRPr b="0" i="0" sz="16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"/>
          <p:cNvSpPr/>
          <p:nvPr/>
        </p:nvSpPr>
        <p:spPr>
          <a:xfrm>
            <a:off x="-12669" y="0"/>
            <a:ext cx="228372" cy="68580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3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6943" y="85350"/>
            <a:ext cx="457021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53600" y="648137"/>
            <a:ext cx="1593549" cy="35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BD4EB"/>
            </a:gs>
            <a:gs pos="100000">
              <a:srgbClr val="9180BB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"/>
          <p:cNvSpPr/>
          <p:nvPr/>
        </p:nvSpPr>
        <p:spPr>
          <a:xfrm>
            <a:off x="3075709" y="394331"/>
            <a:ext cx="6149322" cy="1172952"/>
          </a:xfrm>
          <a:prstGeom prst="round2DiagRect">
            <a:avLst>
              <a:gd fmla="val 19492" name="adj1"/>
              <a:gd fmla="val 0" name="adj2"/>
            </a:avLst>
          </a:prstGeom>
          <a:noFill/>
          <a:ln cap="flat" cmpd="sng" w="28575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644153" y="3217205"/>
            <a:ext cx="1483659" cy="1341483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6503894" y="3217205"/>
            <a:ext cx="1483659" cy="1341483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9309848" y="3217205"/>
            <a:ext cx="1483659" cy="1341483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838200" y="3217205"/>
            <a:ext cx="1483659" cy="1341483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"/>
          <p:cNvSpPr txBox="1"/>
          <p:nvPr>
            <p:ph type="title"/>
          </p:nvPr>
        </p:nvSpPr>
        <p:spPr>
          <a:xfrm>
            <a:off x="4851825" y="551800"/>
            <a:ext cx="43731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16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ПРОТОКОЛА: ОДИН ПРИЕМ </a:t>
            </a:r>
            <a:endParaRPr sz="165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16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РЕШАЕТ МНОГО ЗАДАЧ ПО ЗДОРОВЬЮ</a:t>
            </a:r>
            <a:endParaRPr sz="196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3" name="Google Shape;183;p3"/>
          <p:cNvSpPr txBox="1"/>
          <p:nvPr/>
        </p:nvSpPr>
        <p:spPr>
          <a:xfrm>
            <a:off x="838201" y="4785919"/>
            <a:ext cx="2030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151C1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БАЗА - ДИЕТА И ЖКТ</a:t>
            </a:r>
            <a:endParaRPr b="0" i="0" sz="3400" u="none" cap="none" strike="noStrike">
              <a:solidFill>
                <a:srgbClr val="151C1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3"/>
          <p:cNvSpPr txBox="1"/>
          <p:nvPr/>
        </p:nvSpPr>
        <p:spPr>
          <a:xfrm>
            <a:off x="838199" y="3418247"/>
            <a:ext cx="148366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01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"/>
          <p:cNvSpPr txBox="1"/>
          <p:nvPr/>
        </p:nvSpPr>
        <p:spPr>
          <a:xfrm>
            <a:off x="3644154" y="4804594"/>
            <a:ext cx="20304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СТУПЕНЬ I - ПИЩЕВЫЕ НАВЫКИ  И АКТИВ</a:t>
            </a:r>
            <a:endParaRPr b="0" i="0" sz="2000" u="none" cap="none" strike="noStrike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Google Shape;186;p3"/>
          <p:cNvSpPr txBox="1"/>
          <p:nvPr/>
        </p:nvSpPr>
        <p:spPr>
          <a:xfrm>
            <a:off x="3644152" y="3418247"/>
            <a:ext cx="148366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02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"/>
          <p:cNvSpPr txBox="1"/>
          <p:nvPr/>
        </p:nvSpPr>
        <p:spPr>
          <a:xfrm>
            <a:off x="6503895" y="4785919"/>
            <a:ext cx="20304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СТУПЕНЬ II - УСТРАНЕНИЕ НАРУШЕНИЙ </a:t>
            </a:r>
            <a:endParaRPr b="0" i="0" sz="2000" u="none" cap="none" strike="noStrike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8" name="Google Shape;188;p3"/>
          <p:cNvSpPr txBox="1"/>
          <p:nvPr/>
        </p:nvSpPr>
        <p:spPr>
          <a:xfrm>
            <a:off x="6503893" y="3418247"/>
            <a:ext cx="148366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03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"/>
          <p:cNvSpPr txBox="1"/>
          <p:nvPr/>
        </p:nvSpPr>
        <p:spPr>
          <a:xfrm>
            <a:off x="9309849" y="4785919"/>
            <a:ext cx="2030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СТУПЕНЬ III - ДЕФИЦИТЫ И ПРЕВЕНЦИЯ </a:t>
            </a:r>
            <a:endParaRPr b="0" i="0" sz="2400" u="none" cap="none" strike="noStrike"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0" name="Google Shape;190;p3"/>
          <p:cNvSpPr txBox="1"/>
          <p:nvPr/>
        </p:nvSpPr>
        <p:spPr>
          <a:xfrm>
            <a:off x="9309847" y="3418247"/>
            <a:ext cx="148366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04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Google Shape;191;p3"/>
          <p:cNvCxnSpPr/>
          <p:nvPr/>
        </p:nvCxnSpPr>
        <p:spPr>
          <a:xfrm>
            <a:off x="1622612" y="2810329"/>
            <a:ext cx="0" cy="593766"/>
          </a:xfrm>
          <a:prstGeom prst="straightConnector1">
            <a:avLst/>
          </a:prstGeom>
          <a:noFill/>
          <a:ln cap="flat" cmpd="sng" w="25400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2" name="Google Shape;192;p3"/>
          <p:cNvCxnSpPr/>
          <p:nvPr/>
        </p:nvCxnSpPr>
        <p:spPr>
          <a:xfrm>
            <a:off x="4410635" y="2810329"/>
            <a:ext cx="0" cy="593766"/>
          </a:xfrm>
          <a:prstGeom prst="straightConnector1">
            <a:avLst/>
          </a:prstGeom>
          <a:noFill/>
          <a:ln cap="flat" cmpd="sng" w="25400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3" name="Google Shape;193;p3"/>
          <p:cNvCxnSpPr/>
          <p:nvPr/>
        </p:nvCxnSpPr>
        <p:spPr>
          <a:xfrm>
            <a:off x="7288306" y="2810329"/>
            <a:ext cx="0" cy="593766"/>
          </a:xfrm>
          <a:prstGeom prst="straightConnector1">
            <a:avLst/>
          </a:prstGeom>
          <a:noFill/>
          <a:ln cap="flat" cmpd="sng" w="25400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4" name="Google Shape;194;p3"/>
          <p:cNvCxnSpPr/>
          <p:nvPr/>
        </p:nvCxnSpPr>
        <p:spPr>
          <a:xfrm>
            <a:off x="10157012" y="2810329"/>
            <a:ext cx="0" cy="593766"/>
          </a:xfrm>
          <a:prstGeom prst="straightConnector1">
            <a:avLst/>
          </a:prstGeom>
          <a:noFill/>
          <a:ln cap="flat" cmpd="sng" w="25400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5" name="Google Shape;195;p3"/>
          <p:cNvCxnSpPr/>
          <p:nvPr/>
        </p:nvCxnSpPr>
        <p:spPr>
          <a:xfrm rot="10800000">
            <a:off x="0" y="2810329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6" name="Google Shape;196;p3"/>
          <p:cNvCxnSpPr/>
          <p:nvPr/>
        </p:nvCxnSpPr>
        <p:spPr>
          <a:xfrm>
            <a:off x="5966303" y="1567283"/>
            <a:ext cx="0" cy="1243046"/>
          </a:xfrm>
          <a:prstGeom prst="straightConnector1">
            <a:avLst/>
          </a:prstGeom>
          <a:noFill/>
          <a:ln cap="flat" cmpd="sng" w="25400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97" name="Google Shape;19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4352" y="716248"/>
            <a:ext cx="1903452" cy="427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8043" y="1753646"/>
            <a:ext cx="4666725" cy="518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"/>
          <p:cNvSpPr txBox="1"/>
          <p:nvPr>
            <p:ph idx="1" type="body"/>
          </p:nvPr>
        </p:nvSpPr>
        <p:spPr>
          <a:xfrm>
            <a:off x="0" y="0"/>
            <a:ext cx="11546541" cy="592138"/>
          </a:xfrm>
          <a:prstGeom prst="rect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>
                <a:solidFill>
                  <a:srgbClr val="674EA7"/>
                </a:solidFill>
              </a:rPr>
              <a:t>КАК ВКЛЮЧИТЬ НУТРИЦИОЛОГИЮ В ПРАКТИКУ?</a:t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204" name="Google Shape;204;p4"/>
          <p:cNvSpPr/>
          <p:nvPr/>
        </p:nvSpPr>
        <p:spPr>
          <a:xfrm>
            <a:off x="4512913" y="2104254"/>
            <a:ext cx="3352800" cy="3073387"/>
          </a:xfrm>
          <a:prstGeom prst="round2DiagRect">
            <a:avLst>
              <a:gd fmla="val 19492" name="adj1"/>
              <a:gd fmla="val 0" name="adj2"/>
            </a:avLst>
          </a:prstGeom>
          <a:noFill/>
          <a:ln cap="flat" cmpd="sng" w="47625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4"/>
          <p:cNvSpPr txBox="1"/>
          <p:nvPr/>
        </p:nvSpPr>
        <p:spPr>
          <a:xfrm>
            <a:off x="3325090" y="2338398"/>
            <a:ext cx="5728447" cy="2644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E68"/>
              </a:buClr>
              <a:buSzPts val="6800"/>
              <a:buFont typeface="Barlow Medium"/>
              <a:buNone/>
            </a:pPr>
            <a:r>
              <a:rPr b="0" i="0" lang="es-ES" sz="6800" u="none" cap="none" strike="noStrike">
                <a:solidFill>
                  <a:srgbClr val="674EA7"/>
                </a:solidFill>
                <a:latin typeface="Barlow Medium"/>
                <a:ea typeface="Barlow Medium"/>
                <a:cs typeface="Barlow Medium"/>
                <a:sym typeface="Barlow Medium"/>
              </a:rPr>
              <a:t>БАЗА</a:t>
            </a:r>
            <a:endParaRPr b="0" i="0" sz="6800" u="none" cap="none" strike="noStrike">
              <a:solidFill>
                <a:srgbClr val="674EA7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E68"/>
              </a:buClr>
              <a:buSzPts val="6800"/>
              <a:buFont typeface="Barlow Medium"/>
              <a:buNone/>
            </a:pPr>
            <a:r>
              <a:rPr b="0" i="0" lang="es-ES" sz="6800" u="none" cap="none" strike="noStrike">
                <a:solidFill>
                  <a:srgbClr val="674EA7"/>
                </a:solidFill>
                <a:latin typeface="Barlow Medium"/>
                <a:ea typeface="Barlow Medium"/>
                <a:cs typeface="Barlow Medium"/>
                <a:sym typeface="Barlow Medium"/>
              </a:rPr>
              <a:t>ЖКТ</a:t>
            </a:r>
            <a:endParaRPr b="0" i="0" sz="6800" u="none" cap="none" strike="noStrike">
              <a:solidFill>
                <a:srgbClr val="674EA7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06" name="Google Shape;206;p4"/>
          <p:cNvSpPr/>
          <p:nvPr/>
        </p:nvSpPr>
        <p:spPr>
          <a:xfrm>
            <a:off x="5494140" y="982763"/>
            <a:ext cx="1483659" cy="1341483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4"/>
          <p:cNvSpPr txBox="1"/>
          <p:nvPr/>
        </p:nvSpPr>
        <p:spPr>
          <a:xfrm>
            <a:off x="5494139" y="1183805"/>
            <a:ext cx="148366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rgbClr val="674EA7"/>
                </a:solidFill>
                <a:latin typeface="Barlow"/>
                <a:ea typeface="Barlow"/>
                <a:cs typeface="Barlow"/>
                <a:sym typeface="Barlow"/>
              </a:rPr>
              <a:t>01</a:t>
            </a:r>
            <a:endParaRPr b="0" i="0" sz="14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8" name="Google Shape;208;p4"/>
          <p:cNvCxnSpPr/>
          <p:nvPr/>
        </p:nvCxnSpPr>
        <p:spPr>
          <a:xfrm>
            <a:off x="6278552" y="0"/>
            <a:ext cx="0" cy="1169653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9" name="Google Shape;209;p4"/>
          <p:cNvSpPr/>
          <p:nvPr/>
        </p:nvSpPr>
        <p:spPr>
          <a:xfrm>
            <a:off x="5848841" y="5780325"/>
            <a:ext cx="494317" cy="494317"/>
          </a:xfrm>
          <a:custGeom>
            <a:rect b="b" l="l" r="r" t="t"/>
            <a:pathLst>
              <a:path extrusionOk="0" h="5829300" w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1754" y="3006852"/>
                </a:moveTo>
                <a:cubicBezTo>
                  <a:pt x="4105447" y="3060544"/>
                  <a:pt x="4105447" y="3151680"/>
                  <a:pt x="4051754" y="3205382"/>
                </a:cubicBezTo>
                <a:lnTo>
                  <a:pt x="3013910" y="4250293"/>
                </a:lnTo>
                <a:cubicBezTo>
                  <a:pt x="3006138" y="4258066"/>
                  <a:pt x="2998365" y="4265838"/>
                  <a:pt x="2991298" y="4265838"/>
                </a:cubicBezTo>
                <a:lnTo>
                  <a:pt x="2983525" y="4273611"/>
                </a:lnTo>
                <a:cubicBezTo>
                  <a:pt x="2975753" y="4273611"/>
                  <a:pt x="2975753" y="4281383"/>
                  <a:pt x="2967981" y="4281383"/>
                </a:cubicBezTo>
                <a:cubicBezTo>
                  <a:pt x="2960208" y="4281383"/>
                  <a:pt x="2960208" y="4281383"/>
                  <a:pt x="2952436" y="4289155"/>
                </a:cubicBezTo>
                <a:cubicBezTo>
                  <a:pt x="2944663" y="4289155"/>
                  <a:pt x="2944663" y="4289155"/>
                  <a:pt x="2936891" y="4289155"/>
                </a:cubicBezTo>
                <a:cubicBezTo>
                  <a:pt x="2929119" y="4289155"/>
                  <a:pt x="2921346" y="4289155"/>
                  <a:pt x="2906516" y="4289155"/>
                </a:cubicBezTo>
                <a:cubicBezTo>
                  <a:pt x="2898743" y="4289155"/>
                  <a:pt x="2890971" y="4289155"/>
                  <a:pt x="2876141" y="4289155"/>
                </a:cubicBezTo>
                <a:cubicBezTo>
                  <a:pt x="2868368" y="4289155"/>
                  <a:pt x="2868368" y="4289155"/>
                  <a:pt x="2860596" y="4289155"/>
                </a:cubicBezTo>
                <a:cubicBezTo>
                  <a:pt x="2852823" y="4289155"/>
                  <a:pt x="2852823" y="4289155"/>
                  <a:pt x="2845051" y="4281383"/>
                </a:cubicBezTo>
                <a:cubicBezTo>
                  <a:pt x="2837279" y="4281383"/>
                  <a:pt x="2837279" y="4273611"/>
                  <a:pt x="2829506" y="4273611"/>
                </a:cubicBezTo>
                <a:cubicBezTo>
                  <a:pt x="2829506" y="4273611"/>
                  <a:pt x="2821734" y="4273611"/>
                  <a:pt x="2821734" y="4265838"/>
                </a:cubicBezTo>
                <a:cubicBezTo>
                  <a:pt x="2813961" y="4258066"/>
                  <a:pt x="2806189" y="4258066"/>
                  <a:pt x="2799121" y="4250293"/>
                </a:cubicBezTo>
                <a:lnTo>
                  <a:pt x="1770478" y="3197600"/>
                </a:lnTo>
                <a:cubicBezTo>
                  <a:pt x="1716786" y="3143907"/>
                  <a:pt x="1716786" y="3052772"/>
                  <a:pt x="1770478" y="2999070"/>
                </a:cubicBezTo>
                <a:cubicBezTo>
                  <a:pt x="1824171" y="2945368"/>
                  <a:pt x="1915306" y="2945378"/>
                  <a:pt x="1969008" y="2999070"/>
                </a:cubicBezTo>
                <a:lnTo>
                  <a:pt x="2777947" y="3808009"/>
                </a:lnTo>
                <a:lnTo>
                  <a:pt x="2777947" y="1571958"/>
                </a:lnTo>
                <a:cubicBezTo>
                  <a:pt x="2777947" y="1495654"/>
                  <a:pt x="2838707" y="1434894"/>
                  <a:pt x="2915012" y="1434894"/>
                </a:cubicBezTo>
                <a:cubicBezTo>
                  <a:pt x="2991317" y="1434894"/>
                  <a:pt x="3052077" y="1495654"/>
                  <a:pt x="3052077" y="1571958"/>
                </a:cubicBezTo>
                <a:lnTo>
                  <a:pt x="3052077" y="3807314"/>
                </a:lnTo>
                <a:lnTo>
                  <a:pt x="3846176" y="3013920"/>
                </a:lnTo>
                <a:cubicBezTo>
                  <a:pt x="3906926" y="2953150"/>
                  <a:pt x="3998767" y="2953150"/>
                  <a:pt x="4051754" y="3006852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53537" y="1238900"/>
            <a:ext cx="922099" cy="247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63680">
            <a:off x="339645" y="1937128"/>
            <a:ext cx="3360266" cy="428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7501" y="162812"/>
            <a:ext cx="1186499" cy="2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"/>
          <p:cNvSpPr/>
          <p:nvPr/>
        </p:nvSpPr>
        <p:spPr>
          <a:xfrm>
            <a:off x="8489576" y="0"/>
            <a:ext cx="3137648" cy="68580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5"/>
          <p:cNvSpPr/>
          <p:nvPr/>
        </p:nvSpPr>
        <p:spPr>
          <a:xfrm>
            <a:off x="6096000" y="1717419"/>
            <a:ext cx="4242045" cy="3835538"/>
          </a:xfrm>
          <a:prstGeom prst="round2DiagRect">
            <a:avLst>
              <a:gd fmla="val 19492" name="adj1"/>
              <a:gd fmla="val 0" name="adj2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"/>
          <p:cNvSpPr txBox="1"/>
          <p:nvPr/>
        </p:nvSpPr>
        <p:spPr>
          <a:xfrm>
            <a:off x="820275" y="1704613"/>
            <a:ext cx="4242000" cy="1293000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es-ES" sz="3900" u="none" cap="none" strike="noStrike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НАЧНИТЕ С ДИЕТЫ И ЖКТ</a:t>
            </a:r>
            <a:endParaRPr b="0" i="0" sz="3900" u="none" cap="none" strike="noStrike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0" name="Google Shape;220;p5"/>
          <p:cNvSpPr txBox="1"/>
          <p:nvPr>
            <p:ph idx="1" type="body"/>
          </p:nvPr>
        </p:nvSpPr>
        <p:spPr>
          <a:xfrm>
            <a:off x="0" y="0"/>
            <a:ext cx="11546541" cy="592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/>
              <a:t>Clinical Case Report Name - </a:t>
            </a:r>
            <a:endParaRPr/>
          </a:p>
        </p:txBody>
      </p:sp>
      <p:sp>
        <p:nvSpPr>
          <p:cNvPr id="221" name="Google Shape;221;p5"/>
          <p:cNvSpPr txBox="1"/>
          <p:nvPr/>
        </p:nvSpPr>
        <p:spPr>
          <a:xfrm>
            <a:off x="820276" y="1133875"/>
            <a:ext cx="4242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ES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Любой препарат несет нагрузку на организм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p5"/>
          <p:cNvSpPr txBox="1"/>
          <p:nvPr/>
        </p:nvSpPr>
        <p:spPr>
          <a:xfrm>
            <a:off x="838200" y="3245250"/>
            <a:ext cx="42240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Важно создать максимально благоприятные условия для усвоения и активизации БАД. Иначе, даже эффективный препарат  превращается в “пустышку”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3" name="Google Shape;22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9795" y="851594"/>
            <a:ext cx="3137648" cy="470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7501" y="162812"/>
            <a:ext cx="1186499" cy="2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BD4EB"/>
            </a:gs>
            <a:gs pos="100000">
              <a:srgbClr val="9180BB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 txBox="1"/>
          <p:nvPr>
            <p:ph idx="1" type="body"/>
          </p:nvPr>
        </p:nvSpPr>
        <p:spPr>
          <a:xfrm>
            <a:off x="0" y="0"/>
            <a:ext cx="11546541" cy="592138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/>
              <a:t>-</a:t>
            </a: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4168875" y="2104250"/>
            <a:ext cx="4553100" cy="3073500"/>
          </a:xfrm>
          <a:prstGeom prst="round2DiagRect">
            <a:avLst>
              <a:gd fmla="val 19492" name="adj1"/>
              <a:gd fmla="val 0" name="adj2"/>
            </a:avLst>
          </a:prstGeom>
          <a:noFill/>
          <a:ln cap="flat" cmpd="sng" w="47625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3"/>
          <p:cNvSpPr txBox="1"/>
          <p:nvPr/>
        </p:nvSpPr>
        <p:spPr>
          <a:xfrm>
            <a:off x="4288050" y="2338400"/>
            <a:ext cx="4329000" cy="26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5E68"/>
              </a:buClr>
              <a:buSzPts val="6800"/>
              <a:buFont typeface="Barlow Medium"/>
              <a:buNone/>
            </a:pPr>
            <a:r>
              <a:rPr b="0" i="0" lang="es-ES" sz="3700" u="none" cap="none" strike="noStrike">
                <a:solidFill>
                  <a:srgbClr val="38761D"/>
                </a:solidFill>
                <a:latin typeface="Barlow Medium"/>
                <a:ea typeface="Barlow Medium"/>
                <a:cs typeface="Barlow Medium"/>
                <a:sym typeface="Barlow Medium"/>
              </a:rPr>
              <a:t>ФОРМИРОВАНИЕ НАВЫКА</a:t>
            </a:r>
            <a:endParaRPr b="0" i="0" sz="3700" u="none" cap="none" strike="noStrike">
              <a:solidFill>
                <a:srgbClr val="38761D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32" name="Google Shape;232;p13"/>
          <p:cNvSpPr/>
          <p:nvPr/>
        </p:nvSpPr>
        <p:spPr>
          <a:xfrm>
            <a:off x="5494140" y="982763"/>
            <a:ext cx="1483659" cy="1341483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3"/>
          <p:cNvSpPr txBox="1"/>
          <p:nvPr/>
        </p:nvSpPr>
        <p:spPr>
          <a:xfrm>
            <a:off x="5494139" y="1183805"/>
            <a:ext cx="148366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rgbClr val="38761D"/>
                </a:solidFill>
                <a:latin typeface="Barlow"/>
                <a:ea typeface="Barlow"/>
                <a:cs typeface="Barlow"/>
                <a:sym typeface="Barlow"/>
              </a:rPr>
              <a:t>02</a:t>
            </a:r>
            <a:endParaRPr b="0" i="0" sz="14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4" name="Google Shape;234;p13"/>
          <p:cNvCxnSpPr/>
          <p:nvPr/>
        </p:nvCxnSpPr>
        <p:spPr>
          <a:xfrm>
            <a:off x="6278552" y="0"/>
            <a:ext cx="0" cy="1169653"/>
          </a:xfrm>
          <a:prstGeom prst="straightConnector1">
            <a:avLst/>
          </a:prstGeom>
          <a:noFill/>
          <a:ln cap="flat" cmpd="sng" w="25400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5" name="Google Shape;235;p13"/>
          <p:cNvSpPr/>
          <p:nvPr/>
        </p:nvSpPr>
        <p:spPr>
          <a:xfrm>
            <a:off x="5848841" y="5780325"/>
            <a:ext cx="494317" cy="494317"/>
          </a:xfrm>
          <a:custGeom>
            <a:rect b="b" l="l" r="r" t="t"/>
            <a:pathLst>
              <a:path extrusionOk="0" h="5829300" w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1754" y="3006852"/>
                </a:moveTo>
                <a:cubicBezTo>
                  <a:pt x="4105447" y="3060544"/>
                  <a:pt x="4105447" y="3151680"/>
                  <a:pt x="4051754" y="3205382"/>
                </a:cubicBezTo>
                <a:lnTo>
                  <a:pt x="3013910" y="4250293"/>
                </a:lnTo>
                <a:cubicBezTo>
                  <a:pt x="3006138" y="4258066"/>
                  <a:pt x="2998365" y="4265838"/>
                  <a:pt x="2991298" y="4265838"/>
                </a:cubicBezTo>
                <a:lnTo>
                  <a:pt x="2983525" y="4273611"/>
                </a:lnTo>
                <a:cubicBezTo>
                  <a:pt x="2975753" y="4273611"/>
                  <a:pt x="2975753" y="4281383"/>
                  <a:pt x="2967981" y="4281383"/>
                </a:cubicBezTo>
                <a:cubicBezTo>
                  <a:pt x="2960208" y="4281383"/>
                  <a:pt x="2960208" y="4281383"/>
                  <a:pt x="2952436" y="4289155"/>
                </a:cubicBezTo>
                <a:cubicBezTo>
                  <a:pt x="2944663" y="4289155"/>
                  <a:pt x="2944663" y="4289155"/>
                  <a:pt x="2936891" y="4289155"/>
                </a:cubicBezTo>
                <a:cubicBezTo>
                  <a:pt x="2929119" y="4289155"/>
                  <a:pt x="2921346" y="4289155"/>
                  <a:pt x="2906516" y="4289155"/>
                </a:cubicBezTo>
                <a:cubicBezTo>
                  <a:pt x="2898743" y="4289155"/>
                  <a:pt x="2890971" y="4289155"/>
                  <a:pt x="2876141" y="4289155"/>
                </a:cubicBezTo>
                <a:cubicBezTo>
                  <a:pt x="2868368" y="4289155"/>
                  <a:pt x="2868368" y="4289155"/>
                  <a:pt x="2860596" y="4289155"/>
                </a:cubicBezTo>
                <a:cubicBezTo>
                  <a:pt x="2852823" y="4289155"/>
                  <a:pt x="2852823" y="4289155"/>
                  <a:pt x="2845051" y="4281383"/>
                </a:cubicBezTo>
                <a:cubicBezTo>
                  <a:pt x="2837279" y="4281383"/>
                  <a:pt x="2837279" y="4273611"/>
                  <a:pt x="2829506" y="4273611"/>
                </a:cubicBezTo>
                <a:cubicBezTo>
                  <a:pt x="2829506" y="4273611"/>
                  <a:pt x="2821734" y="4273611"/>
                  <a:pt x="2821734" y="4265838"/>
                </a:cubicBezTo>
                <a:cubicBezTo>
                  <a:pt x="2813961" y="4258066"/>
                  <a:pt x="2806189" y="4258066"/>
                  <a:pt x="2799121" y="4250293"/>
                </a:cubicBezTo>
                <a:lnTo>
                  <a:pt x="1770478" y="3197600"/>
                </a:lnTo>
                <a:cubicBezTo>
                  <a:pt x="1716786" y="3143907"/>
                  <a:pt x="1716786" y="3052772"/>
                  <a:pt x="1770478" y="2999070"/>
                </a:cubicBezTo>
                <a:cubicBezTo>
                  <a:pt x="1824171" y="2945368"/>
                  <a:pt x="1915306" y="2945378"/>
                  <a:pt x="1969008" y="2999070"/>
                </a:cubicBezTo>
                <a:lnTo>
                  <a:pt x="2777947" y="3808009"/>
                </a:lnTo>
                <a:lnTo>
                  <a:pt x="2777947" y="1571958"/>
                </a:lnTo>
                <a:cubicBezTo>
                  <a:pt x="2777947" y="1495654"/>
                  <a:pt x="2838707" y="1434894"/>
                  <a:pt x="2915012" y="1434894"/>
                </a:cubicBezTo>
                <a:cubicBezTo>
                  <a:pt x="2991317" y="1434894"/>
                  <a:pt x="3052077" y="1495654"/>
                  <a:pt x="3052077" y="1571958"/>
                </a:cubicBezTo>
                <a:lnTo>
                  <a:pt x="3052077" y="3807314"/>
                </a:lnTo>
                <a:lnTo>
                  <a:pt x="3846176" y="3013920"/>
                </a:lnTo>
                <a:cubicBezTo>
                  <a:pt x="3906926" y="2953150"/>
                  <a:pt x="3998767" y="2953150"/>
                  <a:pt x="4051754" y="3006852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836291" cy="373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96119" y="2741478"/>
            <a:ext cx="2290482" cy="381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00101" y="162824"/>
            <a:ext cx="1186499" cy="2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"/>
          <p:cNvSpPr/>
          <p:nvPr/>
        </p:nvSpPr>
        <p:spPr>
          <a:xfrm rot="-5400000">
            <a:off x="5038228" y="-4446200"/>
            <a:ext cx="2115440" cy="12192105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1"/>
          <p:cNvSpPr txBox="1"/>
          <p:nvPr>
            <p:ph idx="1" type="body"/>
          </p:nvPr>
        </p:nvSpPr>
        <p:spPr>
          <a:xfrm>
            <a:off x="0" y="0"/>
            <a:ext cx="11546541" cy="592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>
                <a:solidFill>
                  <a:srgbClr val="000000"/>
                </a:solidFill>
              </a:rPr>
              <a:t>Школа питания Светланы Незвановой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45" name="Google Shape;245;p11"/>
          <p:cNvSpPr txBox="1"/>
          <p:nvPr/>
        </p:nvSpPr>
        <p:spPr>
          <a:xfrm>
            <a:off x="825452" y="1554503"/>
            <a:ext cx="4316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s-ES" sz="36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Планирование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1"/>
          <p:cNvSpPr txBox="1"/>
          <p:nvPr/>
        </p:nvSpPr>
        <p:spPr>
          <a:xfrm>
            <a:off x="807522" y="1133875"/>
            <a:ext cx="375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2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ЭКСПЕРТУ НУЖНО БЫТЬ НАСТАВНИКОМ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7" name="Google Shape;247;p11"/>
          <p:cNvGraphicFramePr/>
          <p:nvPr/>
        </p:nvGraphicFramePr>
        <p:xfrm>
          <a:off x="5468469" y="113387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{43311DFE-7B51-4B55-B834-4DE3428846EC}</a:tableStyleId>
              </a:tblPr>
              <a:tblGrid>
                <a:gridCol w="858425"/>
                <a:gridCol w="858425"/>
                <a:gridCol w="858425"/>
                <a:gridCol w="858425"/>
                <a:gridCol w="858425"/>
                <a:gridCol w="858425"/>
                <a:gridCol w="858425"/>
              </a:tblGrid>
              <a:tr h="66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0" i="0" lang="es-ES" sz="900" u="none" cap="none" strike="noStrike">
                          <a:solidFill>
                            <a:schemeClr val="accent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Monday</a:t>
                      </a:r>
                      <a:endParaRPr sz="1400" u="none" cap="none" strike="noStrike"/>
                    </a:p>
                  </a:txBody>
                  <a:tcPr marT="31075" marB="31075" marR="62150" marL="62150" anchor="ctr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0" i="0" lang="es-ES" sz="900" u="none" cap="none" strike="noStrike">
                          <a:solidFill>
                            <a:schemeClr val="accent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Tuesday</a:t>
                      </a:r>
                      <a:endParaRPr sz="1400" u="none" cap="none" strike="noStrike"/>
                    </a:p>
                  </a:txBody>
                  <a:tcPr marT="31075" marB="31075" marR="62150" marL="62150" anchor="ctr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0" i="0" lang="es-ES" sz="900" u="none" cap="none" strike="noStrike">
                          <a:solidFill>
                            <a:schemeClr val="accent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Wednesday</a:t>
                      </a:r>
                      <a:endParaRPr sz="1400" u="none" cap="none" strike="noStrike"/>
                    </a:p>
                  </a:txBody>
                  <a:tcPr marT="31075" marB="31075" marR="62150" marL="62150" anchor="ctr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0" i="0" lang="es-ES" sz="900" u="none" cap="none" strike="noStrike">
                          <a:solidFill>
                            <a:schemeClr val="accent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Thursday</a:t>
                      </a:r>
                      <a:endParaRPr sz="1400" u="none" cap="none" strike="noStrike"/>
                    </a:p>
                  </a:txBody>
                  <a:tcPr marT="31075" marB="31075" marR="62150" marL="62150" anchor="ctr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0" i="0" lang="es-ES" sz="900" u="none" cap="none" strike="noStrike">
                          <a:solidFill>
                            <a:schemeClr val="accent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Friday</a:t>
                      </a:r>
                      <a:endParaRPr sz="1400" u="none" cap="none" strike="noStrike"/>
                    </a:p>
                  </a:txBody>
                  <a:tcPr marT="31075" marB="31075" marR="62150" marL="62150" anchor="ctr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0" i="0" lang="es-ES" sz="900" u="none" cap="none" strike="noStrike">
                          <a:solidFill>
                            <a:schemeClr val="accent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Saturday</a:t>
                      </a:r>
                      <a:endParaRPr sz="1400" u="none" cap="none" strike="noStrike"/>
                    </a:p>
                  </a:txBody>
                  <a:tcPr marT="31075" marB="31075" marR="62150" marL="62150" anchor="ctr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0" i="0" lang="es-ES" sz="900" u="none" cap="none" strike="noStrike">
                          <a:solidFill>
                            <a:schemeClr val="accent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Sunday</a:t>
                      </a:r>
                      <a:endParaRPr sz="1400" u="none" cap="none" strike="noStrike"/>
                    </a:p>
                  </a:txBody>
                  <a:tcPr marT="31075" marB="31075" marR="62150" marL="62150" anchor="ctr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4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30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31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01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02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03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04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05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4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06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07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08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09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10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11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12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4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13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14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15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16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17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18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19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4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20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21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22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23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24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25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26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4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27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28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29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30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31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01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02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4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03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04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05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06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07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08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09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48" name="Google Shape;248;p11"/>
          <p:cNvSpPr txBox="1"/>
          <p:nvPr/>
        </p:nvSpPr>
        <p:spPr>
          <a:xfrm>
            <a:off x="161850" y="2767400"/>
            <a:ext cx="5395800" cy="3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ES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Вам нужно создать не просто шаблон еды и указать время приема пищи, а помогать планировать день своего подопечного и контролировать его до тех пор, пока не сформируется привычка.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ES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ПРИМЕР: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●"/>
            </a:pPr>
            <a:r>
              <a:rPr b="0" i="0" lang="es-ES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7.00 подъем. Выпить стакан воды + Клетчатка+пробиотик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●"/>
            </a:pPr>
            <a:r>
              <a:rPr b="0" i="0" lang="es-ES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8.00-9.00 – гуляем, меняя темп ходьбы.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●"/>
            </a:pPr>
            <a:r>
              <a:rPr b="0" i="0" lang="es-ES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10.00-11.00 – завтрак + витамин Д + омега 3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●"/>
            </a:pPr>
            <a:r>
              <a:rPr b="0" i="0" lang="es-ES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14.00 или 15.00 обед + ферменты + витамины группы В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●"/>
            </a:pPr>
            <a:r>
              <a:rPr b="0" i="0" lang="es-ES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19.00 ужин + альфа-липоевая 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●"/>
            </a:pPr>
            <a:r>
              <a:rPr b="0" i="0" lang="es-ES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21.00 медитация + магний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●"/>
            </a:pPr>
            <a:r>
              <a:rPr b="0" i="0" lang="es-ES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22.30 сон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9" name="Google Shape;249;p11"/>
          <p:cNvSpPr/>
          <p:nvPr/>
        </p:nvSpPr>
        <p:spPr>
          <a:xfrm>
            <a:off x="5712031" y="2846451"/>
            <a:ext cx="3016333" cy="205507"/>
          </a:xfrm>
          <a:prstGeom prst="roundRect">
            <a:avLst>
              <a:gd fmla="val 50000" name="adj"/>
            </a:avLst>
          </a:prstGeom>
          <a:solidFill>
            <a:srgbClr val="C4DCF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-ES" sz="1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Treatment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1"/>
          <p:cNvSpPr/>
          <p:nvPr/>
        </p:nvSpPr>
        <p:spPr>
          <a:xfrm>
            <a:off x="8134598" y="3606472"/>
            <a:ext cx="1430963" cy="199571"/>
          </a:xfrm>
          <a:prstGeom prst="roundRect">
            <a:avLst>
              <a:gd fmla="val 50000" name="adj"/>
            </a:avLst>
          </a:prstGeom>
          <a:solidFill>
            <a:srgbClr val="D5D1E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-ES" sz="1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1"/>
          <p:cNvSpPr/>
          <p:nvPr/>
        </p:nvSpPr>
        <p:spPr>
          <a:xfrm>
            <a:off x="5557653" y="4347781"/>
            <a:ext cx="2208810" cy="205506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-ES" sz="1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Treatment</a:t>
            </a:r>
            <a:endParaRPr b="1" i="0" sz="10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52" name="Google Shape;252;p11"/>
          <p:cNvSpPr/>
          <p:nvPr/>
        </p:nvSpPr>
        <p:spPr>
          <a:xfrm>
            <a:off x="8132178" y="5022484"/>
            <a:ext cx="1433383" cy="199572"/>
          </a:xfrm>
          <a:prstGeom prst="roundRect">
            <a:avLst>
              <a:gd fmla="val 50000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-ES" sz="1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501" y="162812"/>
            <a:ext cx="1186499" cy="2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6"/>
          <p:cNvSpPr txBox="1"/>
          <p:nvPr>
            <p:ph idx="1" type="body"/>
          </p:nvPr>
        </p:nvSpPr>
        <p:spPr>
          <a:xfrm>
            <a:off x="0" y="0"/>
            <a:ext cx="11546541" cy="592138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>
                <a:solidFill>
                  <a:srgbClr val="674EA7"/>
                </a:solidFill>
              </a:rPr>
              <a:t>В случае, если вы не врач, порекомендуйте обратиться </a:t>
            </a:r>
            <a:endParaRPr>
              <a:solidFill>
                <a:srgbClr val="674EA7"/>
              </a:solidFill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>
                <a:solidFill>
                  <a:srgbClr val="674EA7"/>
                </a:solidFill>
              </a:rPr>
              <a:t>к врачу по специальности</a:t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259" name="Google Shape;259;p16"/>
          <p:cNvSpPr/>
          <p:nvPr/>
        </p:nvSpPr>
        <p:spPr>
          <a:xfrm>
            <a:off x="3941225" y="2104250"/>
            <a:ext cx="4567200" cy="3191100"/>
          </a:xfrm>
          <a:prstGeom prst="round2DiagRect">
            <a:avLst>
              <a:gd fmla="val 19492" name="adj1"/>
              <a:gd fmla="val 0" name="adj2"/>
            </a:avLst>
          </a:prstGeom>
          <a:noFill/>
          <a:ln cap="flat" cmpd="sng" w="47625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6"/>
          <p:cNvSpPr txBox="1"/>
          <p:nvPr/>
        </p:nvSpPr>
        <p:spPr>
          <a:xfrm>
            <a:off x="2244758" y="2338398"/>
            <a:ext cx="8067588" cy="2644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E68"/>
              </a:buClr>
              <a:buSzPts val="6800"/>
              <a:buFont typeface="Barlow Medium"/>
              <a:buNone/>
            </a:pPr>
            <a:r>
              <a:rPr b="0" i="0" lang="es-ES" sz="4700" u="none" cap="none" strike="noStrike">
                <a:solidFill>
                  <a:srgbClr val="674EA7"/>
                </a:solidFill>
                <a:latin typeface="Barlow Medium"/>
                <a:ea typeface="Barlow Medium"/>
                <a:cs typeface="Barlow Medium"/>
                <a:sym typeface="Barlow Medium"/>
              </a:rPr>
              <a:t>УСТРАНЕНИЕ НАРУШЕНИЙ </a:t>
            </a:r>
            <a:endParaRPr b="0" i="0" sz="4700" u="none" cap="none" strike="noStrike">
              <a:solidFill>
                <a:srgbClr val="674EA7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61" name="Google Shape;261;p16"/>
          <p:cNvSpPr/>
          <p:nvPr/>
        </p:nvSpPr>
        <p:spPr>
          <a:xfrm>
            <a:off x="5494140" y="982763"/>
            <a:ext cx="1483659" cy="1341483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6"/>
          <p:cNvSpPr txBox="1"/>
          <p:nvPr/>
        </p:nvSpPr>
        <p:spPr>
          <a:xfrm>
            <a:off x="5494139" y="1183805"/>
            <a:ext cx="148366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rgbClr val="674EA7"/>
                </a:solidFill>
                <a:latin typeface="Barlow"/>
                <a:ea typeface="Barlow"/>
                <a:cs typeface="Barlow"/>
                <a:sym typeface="Barlow"/>
              </a:rPr>
              <a:t>03</a:t>
            </a:r>
            <a:endParaRPr b="0" i="0" sz="14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3" name="Google Shape;263;p16"/>
          <p:cNvCxnSpPr/>
          <p:nvPr/>
        </p:nvCxnSpPr>
        <p:spPr>
          <a:xfrm>
            <a:off x="6278552" y="0"/>
            <a:ext cx="0" cy="1169653"/>
          </a:xfrm>
          <a:prstGeom prst="straightConnector1">
            <a:avLst/>
          </a:prstGeom>
          <a:noFill/>
          <a:ln cap="flat" cmpd="sng" w="254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4" name="Google Shape;264;p16"/>
          <p:cNvSpPr/>
          <p:nvPr/>
        </p:nvSpPr>
        <p:spPr>
          <a:xfrm>
            <a:off x="5848841" y="5780325"/>
            <a:ext cx="494317" cy="494317"/>
          </a:xfrm>
          <a:custGeom>
            <a:rect b="b" l="l" r="r" t="t"/>
            <a:pathLst>
              <a:path extrusionOk="0" h="5829300" w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1754" y="3006852"/>
                </a:moveTo>
                <a:cubicBezTo>
                  <a:pt x="4105447" y="3060544"/>
                  <a:pt x="4105447" y="3151680"/>
                  <a:pt x="4051754" y="3205382"/>
                </a:cubicBezTo>
                <a:lnTo>
                  <a:pt x="3013910" y="4250293"/>
                </a:lnTo>
                <a:cubicBezTo>
                  <a:pt x="3006138" y="4258066"/>
                  <a:pt x="2998365" y="4265838"/>
                  <a:pt x="2991298" y="4265838"/>
                </a:cubicBezTo>
                <a:lnTo>
                  <a:pt x="2983525" y="4273611"/>
                </a:lnTo>
                <a:cubicBezTo>
                  <a:pt x="2975753" y="4273611"/>
                  <a:pt x="2975753" y="4281383"/>
                  <a:pt x="2967981" y="4281383"/>
                </a:cubicBezTo>
                <a:cubicBezTo>
                  <a:pt x="2960208" y="4281383"/>
                  <a:pt x="2960208" y="4281383"/>
                  <a:pt x="2952436" y="4289155"/>
                </a:cubicBezTo>
                <a:cubicBezTo>
                  <a:pt x="2944663" y="4289155"/>
                  <a:pt x="2944663" y="4289155"/>
                  <a:pt x="2936891" y="4289155"/>
                </a:cubicBezTo>
                <a:cubicBezTo>
                  <a:pt x="2929119" y="4289155"/>
                  <a:pt x="2921346" y="4289155"/>
                  <a:pt x="2906516" y="4289155"/>
                </a:cubicBezTo>
                <a:cubicBezTo>
                  <a:pt x="2898743" y="4289155"/>
                  <a:pt x="2890971" y="4289155"/>
                  <a:pt x="2876141" y="4289155"/>
                </a:cubicBezTo>
                <a:cubicBezTo>
                  <a:pt x="2868368" y="4289155"/>
                  <a:pt x="2868368" y="4289155"/>
                  <a:pt x="2860596" y="4289155"/>
                </a:cubicBezTo>
                <a:cubicBezTo>
                  <a:pt x="2852823" y="4289155"/>
                  <a:pt x="2852823" y="4289155"/>
                  <a:pt x="2845051" y="4281383"/>
                </a:cubicBezTo>
                <a:cubicBezTo>
                  <a:pt x="2837279" y="4281383"/>
                  <a:pt x="2837279" y="4273611"/>
                  <a:pt x="2829506" y="4273611"/>
                </a:cubicBezTo>
                <a:cubicBezTo>
                  <a:pt x="2829506" y="4273611"/>
                  <a:pt x="2821734" y="4273611"/>
                  <a:pt x="2821734" y="4265838"/>
                </a:cubicBezTo>
                <a:cubicBezTo>
                  <a:pt x="2813961" y="4258066"/>
                  <a:pt x="2806189" y="4258066"/>
                  <a:pt x="2799121" y="4250293"/>
                </a:cubicBezTo>
                <a:lnTo>
                  <a:pt x="1770478" y="3197600"/>
                </a:lnTo>
                <a:cubicBezTo>
                  <a:pt x="1716786" y="3143907"/>
                  <a:pt x="1716786" y="3052772"/>
                  <a:pt x="1770478" y="2999070"/>
                </a:cubicBezTo>
                <a:cubicBezTo>
                  <a:pt x="1824171" y="2945368"/>
                  <a:pt x="1915306" y="2945378"/>
                  <a:pt x="1969008" y="2999070"/>
                </a:cubicBezTo>
                <a:lnTo>
                  <a:pt x="2777947" y="3808009"/>
                </a:lnTo>
                <a:lnTo>
                  <a:pt x="2777947" y="1571958"/>
                </a:lnTo>
                <a:cubicBezTo>
                  <a:pt x="2777947" y="1495654"/>
                  <a:pt x="2838707" y="1434894"/>
                  <a:pt x="2915012" y="1434894"/>
                </a:cubicBezTo>
                <a:cubicBezTo>
                  <a:pt x="2991317" y="1434894"/>
                  <a:pt x="3052077" y="1495654"/>
                  <a:pt x="3052077" y="1571958"/>
                </a:cubicBezTo>
                <a:lnTo>
                  <a:pt x="3052077" y="3807314"/>
                </a:lnTo>
                <a:lnTo>
                  <a:pt x="3846176" y="3013920"/>
                </a:lnTo>
                <a:cubicBezTo>
                  <a:pt x="3906926" y="2953150"/>
                  <a:pt x="3998767" y="2953150"/>
                  <a:pt x="4051754" y="3006852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5147" y="3676066"/>
            <a:ext cx="3369269" cy="319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9584" y="704695"/>
            <a:ext cx="2043229" cy="2724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7501" y="162812"/>
            <a:ext cx="1186499" cy="2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1a1f3be32d_1_0"/>
          <p:cNvSpPr/>
          <p:nvPr/>
        </p:nvSpPr>
        <p:spPr>
          <a:xfrm>
            <a:off x="3075709" y="394331"/>
            <a:ext cx="6149400" cy="1173000"/>
          </a:xfrm>
          <a:prstGeom prst="round2DiagRect">
            <a:avLst>
              <a:gd fmla="val 19492" name="adj1"/>
              <a:gd fmla="val 0" name="adj2"/>
            </a:avLst>
          </a:prstGeom>
          <a:noFill/>
          <a:ln cap="flat" cmpd="sng" w="28575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21a1f3be32d_1_0"/>
          <p:cNvSpPr/>
          <p:nvPr/>
        </p:nvSpPr>
        <p:spPr>
          <a:xfrm>
            <a:off x="3644153" y="3217205"/>
            <a:ext cx="1483800" cy="1341600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21a1f3be32d_1_0"/>
          <p:cNvSpPr/>
          <p:nvPr/>
        </p:nvSpPr>
        <p:spPr>
          <a:xfrm>
            <a:off x="6503894" y="3217205"/>
            <a:ext cx="1483800" cy="1341600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21a1f3be32d_1_0"/>
          <p:cNvSpPr/>
          <p:nvPr/>
        </p:nvSpPr>
        <p:spPr>
          <a:xfrm>
            <a:off x="9309848" y="3217205"/>
            <a:ext cx="1483800" cy="1341600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21a1f3be32d_1_0"/>
          <p:cNvSpPr/>
          <p:nvPr/>
        </p:nvSpPr>
        <p:spPr>
          <a:xfrm>
            <a:off x="838200" y="3217205"/>
            <a:ext cx="1483800" cy="1341600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21a1f3be32d_1_0"/>
          <p:cNvSpPr txBox="1"/>
          <p:nvPr>
            <p:ph type="title"/>
          </p:nvPr>
        </p:nvSpPr>
        <p:spPr>
          <a:xfrm>
            <a:off x="5250000" y="551800"/>
            <a:ext cx="39750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СМОТРЕТЬ НА ОРГАНЫ И СИСТЕМЫ, КАК НА ЕДИНОЕ ЦЕЛОЕ</a:t>
            </a:r>
            <a:endParaRPr sz="125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g21a1f3be32d_1_0"/>
          <p:cNvSpPr txBox="1"/>
          <p:nvPr/>
        </p:nvSpPr>
        <p:spPr>
          <a:xfrm>
            <a:off x="536000" y="4785925"/>
            <a:ext cx="2332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ES" sz="1900" u="none" cap="none" strike="noStrike">
                <a:solidFill>
                  <a:srgbClr val="151C1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</a:t>
            </a:r>
            <a:r>
              <a:rPr b="0" i="0" lang="es-E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ессмысленность симптоматической терапии </a:t>
            </a:r>
            <a:endParaRPr b="0" i="0" sz="3300" u="none" cap="none" strike="noStrike">
              <a:solidFill>
                <a:srgbClr val="151C1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Google Shape;279;g21a1f3be32d_1_0"/>
          <p:cNvSpPr txBox="1"/>
          <p:nvPr/>
        </p:nvSpPr>
        <p:spPr>
          <a:xfrm>
            <a:off x="838199" y="3418247"/>
            <a:ext cx="1483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01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21a1f3be32d_1_0"/>
          <p:cNvSpPr txBox="1"/>
          <p:nvPr/>
        </p:nvSpPr>
        <p:spPr>
          <a:xfrm>
            <a:off x="3075700" y="4804600"/>
            <a:ext cx="2652600" cy="11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ES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Работать с телом на </a:t>
            </a:r>
            <a:endParaRPr b="0" i="0" sz="2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ES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биохимическом, глубоком уровне</a:t>
            </a:r>
            <a:endParaRPr b="0" i="0" sz="2000" u="none" cap="none" strike="noStrike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g21a1f3be32d_1_0"/>
          <p:cNvSpPr txBox="1"/>
          <p:nvPr/>
        </p:nvSpPr>
        <p:spPr>
          <a:xfrm>
            <a:off x="3644152" y="3418247"/>
            <a:ext cx="1483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02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21a1f3be32d_1_0"/>
          <p:cNvSpPr txBox="1"/>
          <p:nvPr/>
        </p:nvSpPr>
        <p:spPr>
          <a:xfrm>
            <a:off x="6201801" y="4785925"/>
            <a:ext cx="23325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Вместо 15-20 БАД в протоколе, формируйте курсы по 5-6 препаратов</a:t>
            </a:r>
            <a:endParaRPr b="0" i="0" sz="2400" u="none" cap="none" strike="noStrike"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3" name="Google Shape;283;g21a1f3be32d_1_0"/>
          <p:cNvSpPr txBox="1"/>
          <p:nvPr/>
        </p:nvSpPr>
        <p:spPr>
          <a:xfrm>
            <a:off x="6503893" y="3418247"/>
            <a:ext cx="1483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03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21a1f3be32d_1_0"/>
          <p:cNvSpPr txBox="1"/>
          <p:nvPr/>
        </p:nvSpPr>
        <p:spPr>
          <a:xfrm>
            <a:off x="8878300" y="4785925"/>
            <a:ext cx="2872500" cy="1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ES" sz="19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Создайте комфортный и эффективный формат мониторинга.</a:t>
            </a:r>
            <a:endParaRPr b="0" i="0" sz="2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5" name="Google Shape;285;g21a1f3be32d_1_0"/>
          <p:cNvSpPr txBox="1"/>
          <p:nvPr/>
        </p:nvSpPr>
        <p:spPr>
          <a:xfrm>
            <a:off x="9309847" y="3418247"/>
            <a:ext cx="1483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04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" name="Google Shape;286;g21a1f3be32d_1_0"/>
          <p:cNvCxnSpPr/>
          <p:nvPr/>
        </p:nvCxnSpPr>
        <p:spPr>
          <a:xfrm>
            <a:off x="1622612" y="2810329"/>
            <a:ext cx="0" cy="593700"/>
          </a:xfrm>
          <a:prstGeom prst="straightConnector1">
            <a:avLst/>
          </a:prstGeom>
          <a:noFill/>
          <a:ln cap="flat" cmpd="sng" w="254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7" name="Google Shape;287;g21a1f3be32d_1_0"/>
          <p:cNvCxnSpPr/>
          <p:nvPr/>
        </p:nvCxnSpPr>
        <p:spPr>
          <a:xfrm>
            <a:off x="4410635" y="2810329"/>
            <a:ext cx="0" cy="593700"/>
          </a:xfrm>
          <a:prstGeom prst="straightConnector1">
            <a:avLst/>
          </a:prstGeom>
          <a:noFill/>
          <a:ln cap="flat" cmpd="sng" w="254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8" name="Google Shape;288;g21a1f3be32d_1_0"/>
          <p:cNvCxnSpPr/>
          <p:nvPr/>
        </p:nvCxnSpPr>
        <p:spPr>
          <a:xfrm>
            <a:off x="7288306" y="2810329"/>
            <a:ext cx="0" cy="593700"/>
          </a:xfrm>
          <a:prstGeom prst="straightConnector1">
            <a:avLst/>
          </a:prstGeom>
          <a:noFill/>
          <a:ln cap="flat" cmpd="sng" w="254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9" name="Google Shape;289;g21a1f3be32d_1_0"/>
          <p:cNvCxnSpPr/>
          <p:nvPr/>
        </p:nvCxnSpPr>
        <p:spPr>
          <a:xfrm>
            <a:off x="10157012" y="2810329"/>
            <a:ext cx="0" cy="593700"/>
          </a:xfrm>
          <a:prstGeom prst="straightConnector1">
            <a:avLst/>
          </a:prstGeom>
          <a:noFill/>
          <a:ln cap="flat" cmpd="sng" w="254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0" name="Google Shape;290;g21a1f3be32d_1_0"/>
          <p:cNvCxnSpPr/>
          <p:nvPr/>
        </p:nvCxnSpPr>
        <p:spPr>
          <a:xfrm rot="10800000">
            <a:off x="0" y="2810329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1" name="Google Shape;291;g21a1f3be32d_1_0"/>
          <p:cNvCxnSpPr/>
          <p:nvPr/>
        </p:nvCxnSpPr>
        <p:spPr>
          <a:xfrm>
            <a:off x="5966303" y="1567283"/>
            <a:ext cx="0" cy="1242900"/>
          </a:xfrm>
          <a:prstGeom prst="straightConnector1">
            <a:avLst/>
          </a:prstGeom>
          <a:noFill/>
          <a:ln cap="flat" cmpd="sng" w="254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92" name="Google Shape;292;g21a1f3be32d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4352" y="716248"/>
            <a:ext cx="1903452" cy="427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BD4EB"/>
            </a:gs>
            <a:gs pos="100000">
              <a:srgbClr val="9180BB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"/>
          <p:cNvSpPr txBox="1"/>
          <p:nvPr>
            <p:ph idx="1" type="body"/>
          </p:nvPr>
        </p:nvSpPr>
        <p:spPr>
          <a:xfrm>
            <a:off x="0" y="0"/>
            <a:ext cx="11546541" cy="592138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>
                <a:solidFill>
                  <a:srgbClr val="38761D"/>
                </a:solidFill>
              </a:rPr>
              <a:t>ВАША СИЛЬНАЯ СТОРОНА И ПРЕИМУЩЕСТВО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298" name="Google Shape;298;p18"/>
          <p:cNvSpPr/>
          <p:nvPr/>
        </p:nvSpPr>
        <p:spPr>
          <a:xfrm>
            <a:off x="4097725" y="2104250"/>
            <a:ext cx="4519200" cy="3073500"/>
          </a:xfrm>
          <a:prstGeom prst="round2DiagRect">
            <a:avLst>
              <a:gd fmla="val 19492" name="adj1"/>
              <a:gd fmla="val 0" name="adj2"/>
            </a:avLst>
          </a:prstGeom>
          <a:noFill/>
          <a:ln cap="flat" cmpd="sng" w="47625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8"/>
          <p:cNvSpPr txBox="1"/>
          <p:nvPr/>
        </p:nvSpPr>
        <p:spPr>
          <a:xfrm>
            <a:off x="2244758" y="2338398"/>
            <a:ext cx="8067588" cy="2644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E68"/>
              </a:buClr>
              <a:buSzPts val="6800"/>
              <a:buFont typeface="Barlow Medium"/>
              <a:buNone/>
            </a:pPr>
            <a:r>
              <a:rPr b="0" i="0" lang="es-ES" sz="5200" u="none" cap="none" strike="noStrike">
                <a:solidFill>
                  <a:srgbClr val="38761D"/>
                </a:solidFill>
                <a:latin typeface="Barlow Medium"/>
                <a:ea typeface="Barlow Medium"/>
                <a:cs typeface="Barlow Medium"/>
                <a:sym typeface="Barlow Medium"/>
              </a:rPr>
              <a:t>ПРЕВЕНЦИЯ ДЕФИЦИТЫ </a:t>
            </a:r>
            <a:endParaRPr b="0" i="0" sz="5200" u="none" cap="none" strike="noStrike">
              <a:solidFill>
                <a:srgbClr val="38761D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300" name="Google Shape;300;p18"/>
          <p:cNvSpPr/>
          <p:nvPr/>
        </p:nvSpPr>
        <p:spPr>
          <a:xfrm>
            <a:off x="5494140" y="982763"/>
            <a:ext cx="1483659" cy="1341483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8"/>
          <p:cNvSpPr txBox="1"/>
          <p:nvPr/>
        </p:nvSpPr>
        <p:spPr>
          <a:xfrm>
            <a:off x="5494139" y="1183805"/>
            <a:ext cx="148366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rgbClr val="38761D"/>
                </a:solidFill>
                <a:latin typeface="Barlow"/>
                <a:ea typeface="Barlow"/>
                <a:cs typeface="Barlow"/>
                <a:sym typeface="Barlow"/>
              </a:rPr>
              <a:t>04</a:t>
            </a:r>
            <a:endParaRPr b="0" i="0" sz="14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2" name="Google Shape;302;p18"/>
          <p:cNvCxnSpPr/>
          <p:nvPr/>
        </p:nvCxnSpPr>
        <p:spPr>
          <a:xfrm>
            <a:off x="6278552" y="0"/>
            <a:ext cx="0" cy="1169653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3" name="Google Shape;303;p18"/>
          <p:cNvSpPr/>
          <p:nvPr/>
        </p:nvSpPr>
        <p:spPr>
          <a:xfrm>
            <a:off x="5848841" y="5780325"/>
            <a:ext cx="494317" cy="494317"/>
          </a:xfrm>
          <a:custGeom>
            <a:rect b="b" l="l" r="r" t="t"/>
            <a:pathLst>
              <a:path extrusionOk="0" h="5829300" w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1754" y="3006852"/>
                </a:moveTo>
                <a:cubicBezTo>
                  <a:pt x="4105447" y="3060544"/>
                  <a:pt x="4105447" y="3151680"/>
                  <a:pt x="4051754" y="3205382"/>
                </a:cubicBezTo>
                <a:lnTo>
                  <a:pt x="3013910" y="4250293"/>
                </a:lnTo>
                <a:cubicBezTo>
                  <a:pt x="3006138" y="4258066"/>
                  <a:pt x="2998365" y="4265838"/>
                  <a:pt x="2991298" y="4265838"/>
                </a:cubicBezTo>
                <a:lnTo>
                  <a:pt x="2983525" y="4273611"/>
                </a:lnTo>
                <a:cubicBezTo>
                  <a:pt x="2975753" y="4273611"/>
                  <a:pt x="2975753" y="4281383"/>
                  <a:pt x="2967981" y="4281383"/>
                </a:cubicBezTo>
                <a:cubicBezTo>
                  <a:pt x="2960208" y="4281383"/>
                  <a:pt x="2960208" y="4281383"/>
                  <a:pt x="2952436" y="4289155"/>
                </a:cubicBezTo>
                <a:cubicBezTo>
                  <a:pt x="2944663" y="4289155"/>
                  <a:pt x="2944663" y="4289155"/>
                  <a:pt x="2936891" y="4289155"/>
                </a:cubicBezTo>
                <a:cubicBezTo>
                  <a:pt x="2929119" y="4289155"/>
                  <a:pt x="2921346" y="4289155"/>
                  <a:pt x="2906516" y="4289155"/>
                </a:cubicBezTo>
                <a:cubicBezTo>
                  <a:pt x="2898743" y="4289155"/>
                  <a:pt x="2890971" y="4289155"/>
                  <a:pt x="2876141" y="4289155"/>
                </a:cubicBezTo>
                <a:cubicBezTo>
                  <a:pt x="2868368" y="4289155"/>
                  <a:pt x="2868368" y="4289155"/>
                  <a:pt x="2860596" y="4289155"/>
                </a:cubicBezTo>
                <a:cubicBezTo>
                  <a:pt x="2852823" y="4289155"/>
                  <a:pt x="2852823" y="4289155"/>
                  <a:pt x="2845051" y="4281383"/>
                </a:cubicBezTo>
                <a:cubicBezTo>
                  <a:pt x="2837279" y="4281383"/>
                  <a:pt x="2837279" y="4273611"/>
                  <a:pt x="2829506" y="4273611"/>
                </a:cubicBezTo>
                <a:cubicBezTo>
                  <a:pt x="2829506" y="4273611"/>
                  <a:pt x="2821734" y="4273611"/>
                  <a:pt x="2821734" y="4265838"/>
                </a:cubicBezTo>
                <a:cubicBezTo>
                  <a:pt x="2813961" y="4258066"/>
                  <a:pt x="2806189" y="4258066"/>
                  <a:pt x="2799121" y="4250293"/>
                </a:cubicBezTo>
                <a:lnTo>
                  <a:pt x="1770478" y="3197600"/>
                </a:lnTo>
                <a:cubicBezTo>
                  <a:pt x="1716786" y="3143907"/>
                  <a:pt x="1716786" y="3052772"/>
                  <a:pt x="1770478" y="2999070"/>
                </a:cubicBezTo>
                <a:cubicBezTo>
                  <a:pt x="1824171" y="2945368"/>
                  <a:pt x="1915306" y="2945378"/>
                  <a:pt x="1969008" y="2999070"/>
                </a:cubicBezTo>
                <a:lnTo>
                  <a:pt x="2777947" y="3808009"/>
                </a:lnTo>
                <a:lnTo>
                  <a:pt x="2777947" y="1571958"/>
                </a:lnTo>
                <a:cubicBezTo>
                  <a:pt x="2777947" y="1495654"/>
                  <a:pt x="2838707" y="1434894"/>
                  <a:pt x="2915012" y="1434894"/>
                </a:cubicBezTo>
                <a:cubicBezTo>
                  <a:pt x="2991317" y="1434894"/>
                  <a:pt x="3052077" y="1495654"/>
                  <a:pt x="3052077" y="1571958"/>
                </a:cubicBezTo>
                <a:lnTo>
                  <a:pt x="3052077" y="3807314"/>
                </a:lnTo>
                <a:lnTo>
                  <a:pt x="3846176" y="3013920"/>
                </a:lnTo>
                <a:cubicBezTo>
                  <a:pt x="3906926" y="2953150"/>
                  <a:pt x="3998767" y="2953150"/>
                  <a:pt x="4051754" y="3006852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70951"/>
            <a:ext cx="3187083" cy="390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97267" y="1653504"/>
            <a:ext cx="2694733" cy="390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7501" y="162812"/>
            <a:ext cx="1186499" cy="2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8"/>
          <p:cNvSpPr/>
          <p:nvPr/>
        </p:nvSpPr>
        <p:spPr>
          <a:xfrm rot="-5400000">
            <a:off x="6185725" y="851850"/>
            <a:ext cx="6265800" cy="57465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8"/>
          <p:cNvSpPr txBox="1"/>
          <p:nvPr>
            <p:ph idx="1" type="body"/>
          </p:nvPr>
        </p:nvSpPr>
        <p:spPr>
          <a:xfrm>
            <a:off x="0" y="0"/>
            <a:ext cx="115464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>
                <a:solidFill>
                  <a:srgbClr val="674EA7"/>
                </a:solidFill>
              </a:rPr>
              <a:t>Школа питания NEZVANOVA.CLINIC</a:t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313" name="Google Shape;313;p8"/>
          <p:cNvSpPr txBox="1"/>
          <p:nvPr/>
        </p:nvSpPr>
        <p:spPr>
          <a:xfrm>
            <a:off x="3589037" y="1780975"/>
            <a:ext cx="2820000" cy="3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s-ES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Увеличите LTV клиента </a:t>
            </a:r>
            <a:endParaRPr b="0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ES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пожизненная ценность</a:t>
            </a:r>
            <a:r>
              <a:rPr b="0" i="0" lang="es-ES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s-ES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Увеличите прибыль </a:t>
            </a:r>
            <a:endParaRPr b="0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 любимого дела</a:t>
            </a:r>
            <a:endParaRPr b="0" i="0" sz="1900" u="none" cap="none" strike="noStrike"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14" name="Google Shape;314;p8"/>
          <p:cNvSpPr txBox="1"/>
          <p:nvPr/>
        </p:nvSpPr>
        <p:spPr>
          <a:xfrm>
            <a:off x="7501250" y="1442425"/>
            <a:ext cx="435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Продавайте решение задачи по здоровью</a:t>
            </a:r>
            <a:endParaRPr b="0" i="0" sz="1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5" name="Google Shape;315;p8"/>
          <p:cNvSpPr txBox="1"/>
          <p:nvPr/>
        </p:nvSpPr>
        <p:spPr>
          <a:xfrm>
            <a:off x="7501250" y="1859500"/>
            <a:ext cx="4109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ES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Одна консультация мало, что решает. Используйте мастер-группы, сопровождение, пакет консультаций, программы, группы.</a:t>
            </a:r>
            <a:endParaRPr b="0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16" name="Google Shape;316;p8"/>
          <p:cNvCxnSpPr/>
          <p:nvPr/>
        </p:nvCxnSpPr>
        <p:spPr>
          <a:xfrm>
            <a:off x="6928025" y="592132"/>
            <a:ext cx="0" cy="62658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7" name="Google Shape;317;p8"/>
          <p:cNvSpPr/>
          <p:nvPr/>
        </p:nvSpPr>
        <p:spPr>
          <a:xfrm>
            <a:off x="6596654" y="1494058"/>
            <a:ext cx="662742" cy="599233"/>
          </a:xfrm>
          <a:prstGeom prst="round2DiagRect">
            <a:avLst>
              <a:gd fmla="val 19492" name="adj1"/>
              <a:gd fmla="val 0" name="adj2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8"/>
          <p:cNvSpPr txBox="1"/>
          <p:nvPr/>
        </p:nvSpPr>
        <p:spPr>
          <a:xfrm>
            <a:off x="7501250" y="2796200"/>
            <a:ext cx="435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Интерес и комфорт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9" name="Google Shape;319;p8"/>
          <p:cNvSpPr txBox="1"/>
          <p:nvPr/>
        </p:nvSpPr>
        <p:spPr>
          <a:xfrm>
            <a:off x="7501250" y="3213300"/>
            <a:ext cx="4109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ES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Интерактивные уроки, диагностические процедуры, вкусные рецепты, комфортный режим, подарок за результат.</a:t>
            </a:r>
            <a:endParaRPr b="0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0" name="Google Shape;320;p8"/>
          <p:cNvSpPr/>
          <p:nvPr/>
        </p:nvSpPr>
        <p:spPr>
          <a:xfrm>
            <a:off x="6596654" y="2847845"/>
            <a:ext cx="662742" cy="599233"/>
          </a:xfrm>
          <a:prstGeom prst="round2DiagRect">
            <a:avLst>
              <a:gd fmla="val 19492" name="adj1"/>
              <a:gd fmla="val 0" name="adj2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8"/>
          <p:cNvSpPr txBox="1"/>
          <p:nvPr/>
        </p:nvSpPr>
        <p:spPr>
          <a:xfrm>
            <a:off x="7501248" y="4126244"/>
            <a:ext cx="385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Сами проверяйте эффект БАД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8"/>
          <p:cNvSpPr txBox="1"/>
          <p:nvPr/>
        </p:nvSpPr>
        <p:spPr>
          <a:xfrm>
            <a:off x="7447025" y="4413300"/>
            <a:ext cx="4422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</a:t>
            </a:r>
            <a:r>
              <a:rPr b="0" i="0" lang="es-E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роводите диагностику до и после, подтверждение в анализах. </a:t>
            </a:r>
            <a:r>
              <a:rPr b="0" i="0" lang="es-ES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Клиенты приумножаются только в случае получения эффекта от БАД.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8"/>
          <p:cNvSpPr/>
          <p:nvPr/>
        </p:nvSpPr>
        <p:spPr>
          <a:xfrm>
            <a:off x="6596654" y="4177881"/>
            <a:ext cx="662742" cy="599233"/>
          </a:xfrm>
          <a:prstGeom prst="round2DiagRect">
            <a:avLst>
              <a:gd fmla="val 19492" name="adj1"/>
              <a:gd fmla="val 0" name="adj2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8"/>
          <p:cNvSpPr txBox="1"/>
          <p:nvPr/>
        </p:nvSpPr>
        <p:spPr>
          <a:xfrm>
            <a:off x="7499375" y="5528200"/>
            <a:ext cx="4251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Ведите свой блог и показывайте кейсы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8"/>
          <p:cNvSpPr txBox="1"/>
          <p:nvPr/>
        </p:nvSpPr>
        <p:spPr>
          <a:xfrm>
            <a:off x="7501251" y="5905500"/>
            <a:ext cx="4251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Просите оставлять отзывы на порталах, кейсы, фото до и после, реферальная система, поощрение за рекомендации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6" name="Google Shape;326;p8"/>
          <p:cNvSpPr/>
          <p:nvPr/>
        </p:nvSpPr>
        <p:spPr>
          <a:xfrm>
            <a:off x="6596654" y="5540053"/>
            <a:ext cx="662742" cy="599233"/>
          </a:xfrm>
          <a:prstGeom prst="round2DiagRect">
            <a:avLst>
              <a:gd fmla="val 19492" name="adj1"/>
              <a:gd fmla="val 0" name="adj2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3090" y="1608739"/>
            <a:ext cx="369870" cy="369870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8" name="Google Shape;32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3090" y="2931512"/>
            <a:ext cx="369870" cy="36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3090" y="4289796"/>
            <a:ext cx="369870" cy="36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3090" y="5648079"/>
            <a:ext cx="369870" cy="36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8"/>
          <p:cNvPicPr preferRelativeResize="0"/>
          <p:nvPr/>
        </p:nvPicPr>
        <p:blipFill rotWithShape="1">
          <a:blip r:embed="rId4">
            <a:alphaModFix/>
          </a:blip>
          <a:srcRect b="0" l="5424" r="13246" t="0"/>
          <a:stretch/>
        </p:blipFill>
        <p:spPr>
          <a:xfrm>
            <a:off x="0" y="592125"/>
            <a:ext cx="3401393" cy="62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951" y="162849"/>
            <a:ext cx="1186499" cy="2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1a1f3be32d_0_24"/>
          <p:cNvSpPr txBox="1"/>
          <p:nvPr>
            <p:ph idx="1" type="body"/>
          </p:nvPr>
        </p:nvSpPr>
        <p:spPr>
          <a:xfrm>
            <a:off x="0" y="0"/>
            <a:ext cx="11546400" cy="592200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 sz="1700" u="sng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https://nezvanova.clinic/</a:t>
            </a:r>
            <a:endParaRPr sz="1800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" name="Google Shape;338;g21a1f3be32d_0_24"/>
          <p:cNvSpPr txBox="1"/>
          <p:nvPr/>
        </p:nvSpPr>
        <p:spPr>
          <a:xfrm>
            <a:off x="1628399" y="733988"/>
            <a:ext cx="8935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КАЧЕСТВЕ ПРИМЕРА МОИ УСЛУГИ  </a:t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9" name="Google Shape;339;g21a1f3be32d_0_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000" y="117100"/>
            <a:ext cx="1302195" cy="2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21a1f3be32d_0_24"/>
          <p:cNvPicPr preferRelativeResize="0"/>
          <p:nvPr/>
        </p:nvPicPr>
        <p:blipFill rotWithShape="1">
          <a:blip r:embed="rId5">
            <a:alphaModFix/>
          </a:blip>
          <a:srcRect b="3345" l="0" r="0" t="15437"/>
          <a:stretch/>
        </p:blipFill>
        <p:spPr>
          <a:xfrm>
            <a:off x="36750" y="1180400"/>
            <a:ext cx="12085699" cy="549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"/>
          <p:cNvSpPr txBox="1"/>
          <p:nvPr/>
        </p:nvSpPr>
        <p:spPr>
          <a:xfrm>
            <a:off x="341475" y="2299350"/>
            <a:ext cx="3386400" cy="27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67"/>
              <a:buFont typeface="Arial"/>
              <a:buNone/>
            </a:pPr>
            <a:r>
              <a:rPr b="1" i="0" lang="es-ES" sz="2000" u="none" cap="none" strike="noStrike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БЕЗОПАСНОСТЬ УСЛУГИ</a:t>
            </a:r>
            <a:br>
              <a:rPr b="1" i="0" lang="es-ES" sz="2000" u="none" cap="none" strike="noStrike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1" i="0" sz="2000" u="none" cap="none" strike="noStrike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AutoNum type="arabicPeriod"/>
            </a:pPr>
            <a:r>
              <a:rPr b="0" i="0" lang="es-E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Правовая форма.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AutoNum type="arabicPeriod"/>
            </a:pPr>
            <a:r>
              <a:rPr b="0" i="0" lang="es-E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Правовой протокол.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AutoNum type="arabicPeriod"/>
            </a:pPr>
            <a:r>
              <a:rPr b="0" i="0" lang="es-E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Договор и прием платежей.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" name="Google Shape;46;p2"/>
          <p:cNvSpPr txBox="1"/>
          <p:nvPr/>
        </p:nvSpPr>
        <p:spPr>
          <a:xfrm>
            <a:off x="4012350" y="2299350"/>
            <a:ext cx="3770400" cy="31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2000" u="none" cap="none" strike="noStrike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ФУНДАМЕНТ УСЛУГИ</a:t>
            </a:r>
            <a:endParaRPr b="0" i="0" sz="2000" u="none" cap="none" strike="noStrike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AutoNum type="arabicPeriod"/>
            </a:pPr>
            <a:r>
              <a:rPr b="0" i="0" lang="es-E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Уверенность в себе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AutoNum type="arabicPeriod"/>
            </a:pPr>
            <a:r>
              <a:rPr b="0" i="0" lang="es-E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Уверенность в позитивном результате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AutoNum type="arabicPeriod"/>
            </a:pPr>
            <a:r>
              <a:rPr b="0" i="0" lang="es-E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Уверенность в актуальности продукта = он нужен рынку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47;p2"/>
          <p:cNvSpPr txBox="1"/>
          <p:nvPr/>
        </p:nvSpPr>
        <p:spPr>
          <a:xfrm>
            <a:off x="890906" y="297690"/>
            <a:ext cx="10368333" cy="1202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090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Barlow"/>
              <a:buNone/>
            </a:pPr>
            <a:r>
              <a:rPr b="0" i="0" lang="es-ES" sz="4400" u="none" cap="none" strike="noStrike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ИНСТРУКЦИЯ </a:t>
            </a:r>
            <a:endParaRPr b="0" i="0" sz="1400" u="none" cap="none" strike="noStrike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24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 по внедрению диетологии и  нутрициологии в практику 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48;p2"/>
          <p:cNvSpPr txBox="1"/>
          <p:nvPr/>
        </p:nvSpPr>
        <p:spPr>
          <a:xfrm>
            <a:off x="2987925" y="5870075"/>
            <a:ext cx="8388300" cy="7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s-E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Образовательная медицинская платформа врача диетолога, гастроэнтеролога Светланы Незвановой. Проект https://nezvanova.clinic/ направлен на глубокую проработку рациона, с целью снижения и контроля веса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69090"/>
              </a:lnSpc>
              <a:spcBef>
                <a:spcPts val="0"/>
              </a:spcBef>
              <a:spcAft>
                <a:spcPts val="0"/>
              </a:spcAft>
              <a:buClr>
                <a:srgbClr val="5C5665"/>
              </a:buClr>
              <a:buSzPts val="1100"/>
              <a:buFont typeface="Barlow"/>
              <a:buNone/>
            </a:pPr>
            <a:r>
              <a:t/>
            </a:r>
            <a:endParaRPr b="0" i="0" sz="1400" u="none" cap="none" strike="noStrike">
              <a:solidFill>
                <a:srgbClr val="5C566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69090"/>
              </a:lnSpc>
              <a:spcBef>
                <a:spcPts val="0"/>
              </a:spcBef>
              <a:spcAft>
                <a:spcPts val="0"/>
              </a:spcAft>
              <a:buClr>
                <a:srgbClr val="5C5665"/>
              </a:buClr>
              <a:buSzPts val="1100"/>
              <a:buFont typeface="Barlow"/>
              <a:buNone/>
            </a:pPr>
            <a:br>
              <a:rPr b="0" i="0" lang="es-ES" sz="1400" u="none" cap="none" strike="noStrike">
                <a:solidFill>
                  <a:srgbClr val="5C5665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0" i="0" sz="1400" u="none" cap="none" strike="noStrike">
              <a:solidFill>
                <a:srgbClr val="5C566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9" name="Google Shape;49;p2"/>
          <p:cNvCxnSpPr/>
          <p:nvPr/>
        </p:nvCxnSpPr>
        <p:spPr>
          <a:xfrm>
            <a:off x="104872" y="173919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93AEAE">
                <a:alpha val="4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" name="Google Shape;50;p2"/>
          <p:cNvCxnSpPr/>
          <p:nvPr/>
        </p:nvCxnSpPr>
        <p:spPr>
          <a:xfrm>
            <a:off x="0" y="5612547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93AEAE">
                <a:alpha val="4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1" name="Google Shape;51;p2"/>
          <p:cNvSpPr txBox="1"/>
          <p:nvPr/>
        </p:nvSpPr>
        <p:spPr>
          <a:xfrm>
            <a:off x="7882425" y="2299350"/>
            <a:ext cx="4154700" cy="30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2000" u="none" cap="none" strike="noStrike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УВЕЛИЧЕНИЕ ПРИБЫЛИ</a:t>
            </a:r>
            <a:endParaRPr b="0" i="0" sz="2000" u="none" cap="none" strike="noStrike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AutoNum type="arabicPeriod"/>
            </a:pPr>
            <a:r>
              <a:rPr b="0" i="0" lang="es-E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Акцент на хим. состав БАД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AutoNum type="arabicPeriod"/>
            </a:pPr>
            <a:r>
              <a:rPr b="0" i="0" lang="es-E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Увеличите LTV клиента/пациента.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AutoNum type="arabicPeriod"/>
            </a:pPr>
            <a:r>
              <a:rPr b="0" i="0" lang="es-E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Успех только в случае результата от БАД.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" name="Google Shape;5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900" y="5972349"/>
            <a:ext cx="1593574" cy="3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"/>
          <p:cNvSpPr txBox="1"/>
          <p:nvPr>
            <p:ph idx="1" type="body"/>
          </p:nvPr>
        </p:nvSpPr>
        <p:spPr>
          <a:xfrm>
            <a:off x="0" y="0"/>
            <a:ext cx="11546541" cy="592138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 sz="1400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@DOC.NEZVANOVA</a:t>
            </a:r>
            <a:endParaRPr sz="1400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6" name="Google Shape;346;p6"/>
          <p:cNvSpPr txBox="1"/>
          <p:nvPr/>
        </p:nvSpPr>
        <p:spPr>
          <a:xfrm>
            <a:off x="333275" y="2220400"/>
            <a:ext cx="11121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И ТЕЛЕМЕДИЦИНА НЕОТЪЕМЛЕМАЯ ЧАСТЬ НУТРИЦИОЛОГИИ И ДИЕТОЛОГИИ  </a:t>
            </a:r>
            <a:endParaRPr b="1" i="0" sz="3600" u="none" cap="none" strike="noStrike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7" name="Google Shape;347;p6"/>
          <p:cNvSpPr txBox="1"/>
          <p:nvPr/>
        </p:nvSpPr>
        <p:spPr>
          <a:xfrm>
            <a:off x="515951" y="832263"/>
            <a:ext cx="4371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s-ES" sz="1800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МОЖНО ЛИ СОЗДАТЬ ТАКУЮ СТРУКТУРУ БЕЗ IT И ТЕЛЕМЕДИЦИНЫ?</a:t>
            </a:r>
            <a:endParaRPr b="0" i="0" sz="1800" u="none" cap="none" strike="noStrike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8" name="Google Shape;348;p6"/>
          <p:cNvSpPr txBox="1"/>
          <p:nvPr/>
        </p:nvSpPr>
        <p:spPr>
          <a:xfrm>
            <a:off x="433975" y="3692025"/>
            <a:ext cx="32553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Дистанционное консультирование удаленных пациентов и пациентов с ограниченными возможностями.</a:t>
            </a:r>
            <a:endParaRPr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9" name="Google Shape;349;p6"/>
          <p:cNvSpPr txBox="1"/>
          <p:nvPr/>
        </p:nvSpPr>
        <p:spPr>
          <a:xfrm>
            <a:off x="8271250" y="3652125"/>
            <a:ext cx="3751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Динамика и оценка результатов и анализов. Оценка в динамике и сохранение кейса.</a:t>
            </a:r>
            <a:endParaRPr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0" name="Google Shape;350;p6"/>
          <p:cNvSpPr txBox="1"/>
          <p:nvPr/>
        </p:nvSpPr>
        <p:spPr>
          <a:xfrm>
            <a:off x="4220088" y="3789375"/>
            <a:ext cx="37518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Методология обучающего курса и практики по навыкам еды и активности.</a:t>
            </a:r>
            <a:endParaRPr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1" name="Google Shape;3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23" y="-62801"/>
            <a:ext cx="4666725" cy="25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9416" y="-459210"/>
            <a:ext cx="1716741" cy="2861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950" y="157625"/>
            <a:ext cx="1232742" cy="2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g22a25038049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8043" y="1753646"/>
            <a:ext cx="4666725" cy="518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22a25038049_0_3"/>
          <p:cNvSpPr txBox="1"/>
          <p:nvPr>
            <p:ph idx="1" type="body"/>
          </p:nvPr>
        </p:nvSpPr>
        <p:spPr>
          <a:xfrm>
            <a:off x="0" y="0"/>
            <a:ext cx="11546400" cy="592200"/>
          </a:xfrm>
          <a:prstGeom prst="rect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>
                <a:solidFill>
                  <a:srgbClr val="674EA7"/>
                </a:solidFill>
              </a:rPr>
              <a:t>КАК ВКЛЮЧИТЬ НУТРИЦИОЛОГИЮ В ПРАКТИКУ?</a:t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360" name="Google Shape;360;g22a25038049_0_3"/>
          <p:cNvSpPr/>
          <p:nvPr/>
        </p:nvSpPr>
        <p:spPr>
          <a:xfrm>
            <a:off x="3325100" y="2338400"/>
            <a:ext cx="5728500" cy="2823600"/>
          </a:xfrm>
          <a:prstGeom prst="round2DiagRect">
            <a:avLst>
              <a:gd fmla="val 19492" name="adj1"/>
              <a:gd fmla="val 0" name="adj2"/>
            </a:avLst>
          </a:prstGeom>
          <a:noFill/>
          <a:ln cap="flat" cmpd="sng" w="47625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22a25038049_0_3"/>
          <p:cNvSpPr txBox="1"/>
          <p:nvPr/>
        </p:nvSpPr>
        <p:spPr>
          <a:xfrm>
            <a:off x="3325100" y="2512275"/>
            <a:ext cx="5630400" cy="24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E68"/>
              </a:buClr>
              <a:buSzPts val="6800"/>
              <a:buFont typeface="Barlow Medium"/>
              <a:buNone/>
            </a:pPr>
            <a:r>
              <a:rPr lang="es-ES" sz="5100">
                <a:solidFill>
                  <a:srgbClr val="674EA7"/>
                </a:solidFill>
                <a:latin typeface="Barlow Medium"/>
                <a:ea typeface="Barlow Medium"/>
                <a:cs typeface="Barlow Medium"/>
                <a:sym typeface="Barlow Medium"/>
              </a:rPr>
              <a:t>ТЕЛЕМЕДИЦИНА</a:t>
            </a:r>
            <a:endParaRPr b="0" i="0" sz="5100" u="none" cap="none" strike="noStrike">
              <a:solidFill>
                <a:srgbClr val="674EA7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362" name="Google Shape;362;g22a25038049_0_3"/>
          <p:cNvSpPr/>
          <p:nvPr/>
        </p:nvSpPr>
        <p:spPr>
          <a:xfrm>
            <a:off x="5494140" y="794488"/>
            <a:ext cx="1483800" cy="1341600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g22a25038049_0_3"/>
          <p:cNvSpPr txBox="1"/>
          <p:nvPr/>
        </p:nvSpPr>
        <p:spPr>
          <a:xfrm>
            <a:off x="5494139" y="957405"/>
            <a:ext cx="1483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rgbClr val="674EA7"/>
                </a:solidFill>
                <a:latin typeface="Barlow"/>
                <a:ea typeface="Barlow"/>
                <a:cs typeface="Barlow"/>
                <a:sym typeface="Barlow"/>
              </a:rPr>
              <a:t>01</a:t>
            </a:r>
            <a:endParaRPr b="0" i="0" sz="14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4" name="Google Shape;364;g22a25038049_0_3"/>
          <p:cNvCxnSpPr/>
          <p:nvPr/>
        </p:nvCxnSpPr>
        <p:spPr>
          <a:xfrm>
            <a:off x="6278552" y="0"/>
            <a:ext cx="0" cy="116970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5" name="Google Shape;365;g22a25038049_0_3"/>
          <p:cNvSpPr/>
          <p:nvPr/>
        </p:nvSpPr>
        <p:spPr>
          <a:xfrm>
            <a:off x="5848841" y="5780325"/>
            <a:ext cx="495490" cy="495490"/>
          </a:xfrm>
          <a:custGeom>
            <a:rect b="b" l="l" r="r" t="t"/>
            <a:pathLst>
              <a:path extrusionOk="0" h="5829300" w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1754" y="3006852"/>
                </a:moveTo>
                <a:cubicBezTo>
                  <a:pt x="4105447" y="3060544"/>
                  <a:pt x="4105447" y="3151680"/>
                  <a:pt x="4051754" y="3205382"/>
                </a:cubicBezTo>
                <a:lnTo>
                  <a:pt x="3013910" y="4250293"/>
                </a:lnTo>
                <a:cubicBezTo>
                  <a:pt x="3006138" y="4258066"/>
                  <a:pt x="2998365" y="4265838"/>
                  <a:pt x="2991298" y="4265838"/>
                </a:cubicBezTo>
                <a:lnTo>
                  <a:pt x="2983525" y="4273611"/>
                </a:lnTo>
                <a:cubicBezTo>
                  <a:pt x="2975753" y="4273611"/>
                  <a:pt x="2975753" y="4281383"/>
                  <a:pt x="2967981" y="4281383"/>
                </a:cubicBezTo>
                <a:cubicBezTo>
                  <a:pt x="2960208" y="4281383"/>
                  <a:pt x="2960208" y="4281383"/>
                  <a:pt x="2952436" y="4289155"/>
                </a:cubicBezTo>
                <a:cubicBezTo>
                  <a:pt x="2944663" y="4289155"/>
                  <a:pt x="2944663" y="4289155"/>
                  <a:pt x="2936891" y="4289155"/>
                </a:cubicBezTo>
                <a:cubicBezTo>
                  <a:pt x="2929119" y="4289155"/>
                  <a:pt x="2921346" y="4289155"/>
                  <a:pt x="2906516" y="4289155"/>
                </a:cubicBezTo>
                <a:cubicBezTo>
                  <a:pt x="2898743" y="4289155"/>
                  <a:pt x="2890971" y="4289155"/>
                  <a:pt x="2876141" y="4289155"/>
                </a:cubicBezTo>
                <a:cubicBezTo>
                  <a:pt x="2868368" y="4289155"/>
                  <a:pt x="2868368" y="4289155"/>
                  <a:pt x="2860596" y="4289155"/>
                </a:cubicBezTo>
                <a:cubicBezTo>
                  <a:pt x="2852823" y="4289155"/>
                  <a:pt x="2852823" y="4289155"/>
                  <a:pt x="2845051" y="4281383"/>
                </a:cubicBezTo>
                <a:cubicBezTo>
                  <a:pt x="2837279" y="4281383"/>
                  <a:pt x="2837279" y="4273611"/>
                  <a:pt x="2829506" y="4273611"/>
                </a:cubicBezTo>
                <a:cubicBezTo>
                  <a:pt x="2829506" y="4273611"/>
                  <a:pt x="2821734" y="4273611"/>
                  <a:pt x="2821734" y="4265838"/>
                </a:cubicBezTo>
                <a:cubicBezTo>
                  <a:pt x="2813961" y="4258066"/>
                  <a:pt x="2806189" y="4258066"/>
                  <a:pt x="2799121" y="4250293"/>
                </a:cubicBezTo>
                <a:lnTo>
                  <a:pt x="1770478" y="3197600"/>
                </a:lnTo>
                <a:cubicBezTo>
                  <a:pt x="1716786" y="3143907"/>
                  <a:pt x="1716786" y="3052772"/>
                  <a:pt x="1770478" y="2999070"/>
                </a:cubicBezTo>
                <a:cubicBezTo>
                  <a:pt x="1824171" y="2945368"/>
                  <a:pt x="1915306" y="2945378"/>
                  <a:pt x="1969008" y="2999070"/>
                </a:cubicBezTo>
                <a:lnTo>
                  <a:pt x="2777947" y="3808009"/>
                </a:lnTo>
                <a:lnTo>
                  <a:pt x="2777947" y="1571958"/>
                </a:lnTo>
                <a:cubicBezTo>
                  <a:pt x="2777947" y="1495654"/>
                  <a:pt x="2838707" y="1434894"/>
                  <a:pt x="2915012" y="1434894"/>
                </a:cubicBezTo>
                <a:cubicBezTo>
                  <a:pt x="2991317" y="1434894"/>
                  <a:pt x="3052077" y="1495654"/>
                  <a:pt x="3052077" y="1571958"/>
                </a:cubicBezTo>
                <a:lnTo>
                  <a:pt x="3052077" y="3807314"/>
                </a:lnTo>
                <a:lnTo>
                  <a:pt x="3846176" y="3013920"/>
                </a:lnTo>
                <a:cubicBezTo>
                  <a:pt x="3906926" y="2953150"/>
                  <a:pt x="3998767" y="2953150"/>
                  <a:pt x="4051754" y="3006852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g22a25038049_0_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53537" y="1238900"/>
            <a:ext cx="922099" cy="247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22a25038049_0_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63679">
            <a:off x="339645" y="1937128"/>
            <a:ext cx="3360266" cy="428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22a25038049_0_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7501" y="162812"/>
            <a:ext cx="1186499" cy="2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2a25038049_0_17"/>
          <p:cNvSpPr/>
          <p:nvPr/>
        </p:nvSpPr>
        <p:spPr>
          <a:xfrm>
            <a:off x="8489576" y="0"/>
            <a:ext cx="3137700" cy="68580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g22a25038049_0_17"/>
          <p:cNvSpPr/>
          <p:nvPr/>
        </p:nvSpPr>
        <p:spPr>
          <a:xfrm>
            <a:off x="6096000" y="1717419"/>
            <a:ext cx="4242000" cy="3835500"/>
          </a:xfrm>
          <a:prstGeom prst="round2DiagRect">
            <a:avLst>
              <a:gd fmla="val 19492" name="adj1"/>
              <a:gd fmla="val 0" name="adj2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g22a25038049_0_17"/>
          <p:cNvSpPr txBox="1"/>
          <p:nvPr/>
        </p:nvSpPr>
        <p:spPr>
          <a:xfrm>
            <a:off x="820275" y="1704625"/>
            <a:ext cx="5085600" cy="1877700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s-ES" sz="2900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ВРАЧ ПРОВОДИТ КОНСУЛЬТАЦИИ ОНЛАЙН И СОПРОВОЖДАЕТ В ЕЖЕДНЕВНОМ РЕЖИМЕ</a:t>
            </a:r>
            <a:endParaRPr b="0" i="0" sz="2900" u="none" cap="none" strike="noStrike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g22a25038049_0_17"/>
          <p:cNvSpPr txBox="1"/>
          <p:nvPr>
            <p:ph idx="1" type="body"/>
          </p:nvPr>
        </p:nvSpPr>
        <p:spPr>
          <a:xfrm>
            <a:off x="0" y="0"/>
            <a:ext cx="115464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>
                <a:solidFill>
                  <a:schemeClr val="lt1"/>
                </a:solidFill>
              </a:rPr>
              <a:t>NEZVANOVA.CLINIC</a:t>
            </a:r>
            <a:r>
              <a:rPr lang="es-ES">
                <a:solidFill>
                  <a:schemeClr val="lt1"/>
                </a:solidFill>
              </a:rPr>
              <a:t> </a:t>
            </a:r>
            <a:r>
              <a:rPr lang="es-ES"/>
              <a:t>- </a:t>
            </a:r>
            <a:endParaRPr/>
          </a:p>
        </p:txBody>
      </p:sp>
      <p:sp>
        <p:nvSpPr>
          <p:cNvPr id="377" name="Google Shape;377;g22a25038049_0_17"/>
          <p:cNvSpPr txBox="1"/>
          <p:nvPr/>
        </p:nvSpPr>
        <p:spPr>
          <a:xfrm>
            <a:off x="820276" y="1133875"/>
            <a:ext cx="4242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 любой точки мира выйти на связь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8" name="Google Shape;378;g22a25038049_0_17"/>
          <p:cNvSpPr txBox="1"/>
          <p:nvPr/>
        </p:nvSpPr>
        <p:spPr>
          <a:xfrm>
            <a:off x="829275" y="3982875"/>
            <a:ext cx="422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ФОРМАТ ВИДЕО, АУДИО, МЕССЕНДЖЕР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9" name="Google Shape;379;g22a25038049_0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501" y="162812"/>
            <a:ext cx="1186499" cy="2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22a25038049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5993" y="0"/>
            <a:ext cx="457021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BD4EB"/>
            </a:gs>
            <a:gs pos="100000">
              <a:srgbClr val="9180BB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2a25038049_0_29"/>
          <p:cNvSpPr txBox="1"/>
          <p:nvPr>
            <p:ph idx="1" type="body"/>
          </p:nvPr>
        </p:nvSpPr>
        <p:spPr>
          <a:xfrm>
            <a:off x="0" y="0"/>
            <a:ext cx="11546400" cy="592200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/>
              <a:t>-</a:t>
            </a:r>
            <a:endParaRPr/>
          </a:p>
        </p:txBody>
      </p:sp>
      <p:sp>
        <p:nvSpPr>
          <p:cNvPr id="386" name="Google Shape;386;g22a25038049_0_29"/>
          <p:cNvSpPr/>
          <p:nvPr/>
        </p:nvSpPr>
        <p:spPr>
          <a:xfrm>
            <a:off x="4168875" y="2104250"/>
            <a:ext cx="4553100" cy="3073500"/>
          </a:xfrm>
          <a:prstGeom prst="round2DiagRect">
            <a:avLst>
              <a:gd fmla="val 19492" name="adj1"/>
              <a:gd fmla="val 0" name="adj2"/>
            </a:avLst>
          </a:prstGeom>
          <a:noFill/>
          <a:ln cap="flat" cmpd="sng" w="47625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22a25038049_0_29"/>
          <p:cNvSpPr txBox="1"/>
          <p:nvPr/>
        </p:nvSpPr>
        <p:spPr>
          <a:xfrm>
            <a:off x="4288050" y="2338400"/>
            <a:ext cx="4329000" cy="26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5E68"/>
              </a:buClr>
              <a:buSzPts val="6800"/>
              <a:buFont typeface="Barlow Medium"/>
              <a:buNone/>
            </a:pPr>
            <a:r>
              <a:rPr lang="es-ES" sz="3700">
                <a:solidFill>
                  <a:srgbClr val="38761D"/>
                </a:solidFill>
                <a:latin typeface="Barlow Medium"/>
                <a:ea typeface="Barlow Medium"/>
                <a:cs typeface="Barlow Medium"/>
                <a:sym typeface="Barlow Medium"/>
              </a:rPr>
              <a:t>ОБУЧАЮЩИЙ КУРС</a:t>
            </a:r>
            <a:endParaRPr b="0" i="0" sz="3700" u="none" cap="none" strike="noStrike">
              <a:solidFill>
                <a:srgbClr val="38761D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388" name="Google Shape;388;g22a25038049_0_29"/>
          <p:cNvSpPr/>
          <p:nvPr/>
        </p:nvSpPr>
        <p:spPr>
          <a:xfrm>
            <a:off x="5494140" y="982763"/>
            <a:ext cx="1483800" cy="1341600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22a25038049_0_29"/>
          <p:cNvSpPr txBox="1"/>
          <p:nvPr/>
        </p:nvSpPr>
        <p:spPr>
          <a:xfrm>
            <a:off x="5494139" y="1183805"/>
            <a:ext cx="1483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rgbClr val="38761D"/>
                </a:solidFill>
                <a:latin typeface="Barlow"/>
                <a:ea typeface="Barlow"/>
                <a:cs typeface="Barlow"/>
                <a:sym typeface="Barlow"/>
              </a:rPr>
              <a:t>02</a:t>
            </a:r>
            <a:endParaRPr b="0" i="0" sz="14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0" name="Google Shape;390;g22a25038049_0_29"/>
          <p:cNvCxnSpPr/>
          <p:nvPr/>
        </p:nvCxnSpPr>
        <p:spPr>
          <a:xfrm>
            <a:off x="6278552" y="0"/>
            <a:ext cx="0" cy="1169700"/>
          </a:xfrm>
          <a:prstGeom prst="straightConnector1">
            <a:avLst/>
          </a:prstGeom>
          <a:noFill/>
          <a:ln cap="flat" cmpd="sng" w="25400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1" name="Google Shape;391;g22a25038049_0_29"/>
          <p:cNvSpPr/>
          <p:nvPr/>
        </p:nvSpPr>
        <p:spPr>
          <a:xfrm>
            <a:off x="5848841" y="5780325"/>
            <a:ext cx="495490" cy="495490"/>
          </a:xfrm>
          <a:custGeom>
            <a:rect b="b" l="l" r="r" t="t"/>
            <a:pathLst>
              <a:path extrusionOk="0" h="5829300" w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1754" y="3006852"/>
                </a:moveTo>
                <a:cubicBezTo>
                  <a:pt x="4105447" y="3060544"/>
                  <a:pt x="4105447" y="3151680"/>
                  <a:pt x="4051754" y="3205382"/>
                </a:cubicBezTo>
                <a:lnTo>
                  <a:pt x="3013910" y="4250293"/>
                </a:lnTo>
                <a:cubicBezTo>
                  <a:pt x="3006138" y="4258066"/>
                  <a:pt x="2998365" y="4265838"/>
                  <a:pt x="2991298" y="4265838"/>
                </a:cubicBezTo>
                <a:lnTo>
                  <a:pt x="2983525" y="4273611"/>
                </a:lnTo>
                <a:cubicBezTo>
                  <a:pt x="2975753" y="4273611"/>
                  <a:pt x="2975753" y="4281383"/>
                  <a:pt x="2967981" y="4281383"/>
                </a:cubicBezTo>
                <a:cubicBezTo>
                  <a:pt x="2960208" y="4281383"/>
                  <a:pt x="2960208" y="4281383"/>
                  <a:pt x="2952436" y="4289155"/>
                </a:cubicBezTo>
                <a:cubicBezTo>
                  <a:pt x="2944663" y="4289155"/>
                  <a:pt x="2944663" y="4289155"/>
                  <a:pt x="2936891" y="4289155"/>
                </a:cubicBezTo>
                <a:cubicBezTo>
                  <a:pt x="2929119" y="4289155"/>
                  <a:pt x="2921346" y="4289155"/>
                  <a:pt x="2906516" y="4289155"/>
                </a:cubicBezTo>
                <a:cubicBezTo>
                  <a:pt x="2898743" y="4289155"/>
                  <a:pt x="2890971" y="4289155"/>
                  <a:pt x="2876141" y="4289155"/>
                </a:cubicBezTo>
                <a:cubicBezTo>
                  <a:pt x="2868368" y="4289155"/>
                  <a:pt x="2868368" y="4289155"/>
                  <a:pt x="2860596" y="4289155"/>
                </a:cubicBezTo>
                <a:cubicBezTo>
                  <a:pt x="2852823" y="4289155"/>
                  <a:pt x="2852823" y="4289155"/>
                  <a:pt x="2845051" y="4281383"/>
                </a:cubicBezTo>
                <a:cubicBezTo>
                  <a:pt x="2837279" y="4281383"/>
                  <a:pt x="2837279" y="4273611"/>
                  <a:pt x="2829506" y="4273611"/>
                </a:cubicBezTo>
                <a:cubicBezTo>
                  <a:pt x="2829506" y="4273611"/>
                  <a:pt x="2821734" y="4273611"/>
                  <a:pt x="2821734" y="4265838"/>
                </a:cubicBezTo>
                <a:cubicBezTo>
                  <a:pt x="2813961" y="4258066"/>
                  <a:pt x="2806189" y="4258066"/>
                  <a:pt x="2799121" y="4250293"/>
                </a:cubicBezTo>
                <a:lnTo>
                  <a:pt x="1770478" y="3197600"/>
                </a:lnTo>
                <a:cubicBezTo>
                  <a:pt x="1716786" y="3143907"/>
                  <a:pt x="1716786" y="3052772"/>
                  <a:pt x="1770478" y="2999070"/>
                </a:cubicBezTo>
                <a:cubicBezTo>
                  <a:pt x="1824171" y="2945368"/>
                  <a:pt x="1915306" y="2945378"/>
                  <a:pt x="1969008" y="2999070"/>
                </a:cubicBezTo>
                <a:lnTo>
                  <a:pt x="2777947" y="3808009"/>
                </a:lnTo>
                <a:lnTo>
                  <a:pt x="2777947" y="1571958"/>
                </a:lnTo>
                <a:cubicBezTo>
                  <a:pt x="2777947" y="1495654"/>
                  <a:pt x="2838707" y="1434894"/>
                  <a:pt x="2915012" y="1434894"/>
                </a:cubicBezTo>
                <a:cubicBezTo>
                  <a:pt x="2991317" y="1434894"/>
                  <a:pt x="3052077" y="1495654"/>
                  <a:pt x="3052077" y="1571958"/>
                </a:cubicBezTo>
                <a:lnTo>
                  <a:pt x="3052077" y="3807314"/>
                </a:lnTo>
                <a:lnTo>
                  <a:pt x="3846176" y="3013920"/>
                </a:lnTo>
                <a:cubicBezTo>
                  <a:pt x="3906926" y="2953150"/>
                  <a:pt x="3998767" y="2953150"/>
                  <a:pt x="4051754" y="3006852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g22a25038049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836291" cy="373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22a25038049_0_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96119" y="2741478"/>
            <a:ext cx="2290482" cy="381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2a25038049_0_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00101" y="162824"/>
            <a:ext cx="1186499" cy="2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2a25038049_0_78"/>
          <p:cNvSpPr txBox="1"/>
          <p:nvPr>
            <p:ph idx="1" type="body"/>
          </p:nvPr>
        </p:nvSpPr>
        <p:spPr>
          <a:xfrm>
            <a:off x="0" y="0"/>
            <a:ext cx="11546400" cy="592200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 sz="1700" u="sng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https://nezvanova.clinic/</a:t>
            </a:r>
            <a:endParaRPr sz="1800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0" name="Google Shape;400;g22a25038049_0_78"/>
          <p:cNvSpPr txBox="1"/>
          <p:nvPr/>
        </p:nvSpPr>
        <p:spPr>
          <a:xfrm>
            <a:off x="1628399" y="733988"/>
            <a:ext cx="8935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КАЧЕСТВЕ ПРИМЕРА МОИ УСЛУГИ  </a:t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1" name="Google Shape;401;g22a25038049_0_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000" y="117100"/>
            <a:ext cx="1302195" cy="2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22a25038049_0_78"/>
          <p:cNvPicPr preferRelativeResize="0"/>
          <p:nvPr/>
        </p:nvPicPr>
        <p:blipFill rotWithShape="1">
          <a:blip r:embed="rId5">
            <a:alphaModFix/>
          </a:blip>
          <a:srcRect b="0" l="5874" r="15589" t="0"/>
          <a:stretch/>
        </p:blipFill>
        <p:spPr>
          <a:xfrm>
            <a:off x="4583125" y="1322200"/>
            <a:ext cx="7348902" cy="534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22a25038049_0_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332788"/>
            <a:ext cx="4278326" cy="3941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2a25038049_0_70"/>
          <p:cNvSpPr txBox="1"/>
          <p:nvPr>
            <p:ph idx="1" type="body"/>
          </p:nvPr>
        </p:nvSpPr>
        <p:spPr>
          <a:xfrm>
            <a:off x="0" y="0"/>
            <a:ext cx="11546400" cy="592200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 sz="1700" u="sng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https://nezvanova.clinic/</a:t>
            </a:r>
            <a:endParaRPr sz="1800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9" name="Google Shape;409;g22a25038049_0_70"/>
          <p:cNvSpPr txBox="1"/>
          <p:nvPr/>
        </p:nvSpPr>
        <p:spPr>
          <a:xfrm>
            <a:off x="1628399" y="733988"/>
            <a:ext cx="8935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КАЧЕСТВЕ ПРИМЕРА МОИ УСЛУГИ  </a:t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0" name="Google Shape;410;g22a25038049_0_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000" y="117100"/>
            <a:ext cx="1302195" cy="2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22a25038049_0_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6325" y="1322188"/>
            <a:ext cx="8692851" cy="537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2a25038049_0_94"/>
          <p:cNvSpPr txBox="1"/>
          <p:nvPr>
            <p:ph idx="1" type="body"/>
          </p:nvPr>
        </p:nvSpPr>
        <p:spPr>
          <a:xfrm>
            <a:off x="0" y="0"/>
            <a:ext cx="11546400" cy="592200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 sz="1700" u="sng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https://nezvanova.clinic/</a:t>
            </a:r>
            <a:endParaRPr sz="1800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7" name="Google Shape;417;g22a25038049_0_94"/>
          <p:cNvSpPr txBox="1"/>
          <p:nvPr/>
        </p:nvSpPr>
        <p:spPr>
          <a:xfrm>
            <a:off x="1628399" y="733988"/>
            <a:ext cx="8935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КАЧЕСТВЕ ПРИМЕРА МОИ УСЛУГИ  </a:t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8" name="Google Shape;418;g22a25038049_0_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000" y="117100"/>
            <a:ext cx="1302195" cy="2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22a25038049_0_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7450" y="1422038"/>
            <a:ext cx="7102257" cy="537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22a25038049_0_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332800"/>
            <a:ext cx="4805050" cy="537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2a25038049_0_56"/>
          <p:cNvSpPr txBox="1"/>
          <p:nvPr>
            <p:ph idx="1" type="body"/>
          </p:nvPr>
        </p:nvSpPr>
        <p:spPr>
          <a:xfrm>
            <a:off x="0" y="0"/>
            <a:ext cx="11546400" cy="592200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>
                <a:solidFill>
                  <a:srgbClr val="674EA7"/>
                </a:solidFill>
              </a:rPr>
              <a:t>В случае, если вы не врач, порекомендуйте обратиться </a:t>
            </a:r>
            <a:endParaRPr>
              <a:solidFill>
                <a:srgbClr val="674EA7"/>
              </a:solidFill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>
                <a:solidFill>
                  <a:srgbClr val="674EA7"/>
                </a:solidFill>
              </a:rPr>
              <a:t>к врачу по специальности</a:t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426" name="Google Shape;426;g22a25038049_0_56"/>
          <p:cNvSpPr/>
          <p:nvPr/>
        </p:nvSpPr>
        <p:spPr>
          <a:xfrm>
            <a:off x="3941225" y="2104250"/>
            <a:ext cx="4567200" cy="3191100"/>
          </a:xfrm>
          <a:prstGeom prst="round2DiagRect">
            <a:avLst>
              <a:gd fmla="val 19492" name="adj1"/>
              <a:gd fmla="val 0" name="adj2"/>
            </a:avLst>
          </a:prstGeom>
          <a:noFill/>
          <a:ln cap="flat" cmpd="sng" w="47625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g22a25038049_0_56"/>
          <p:cNvSpPr txBox="1"/>
          <p:nvPr/>
        </p:nvSpPr>
        <p:spPr>
          <a:xfrm>
            <a:off x="2244758" y="2338398"/>
            <a:ext cx="8067600" cy="26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E68"/>
              </a:buClr>
              <a:buSzPts val="6800"/>
              <a:buFont typeface="Barlow Medium"/>
              <a:buNone/>
            </a:pPr>
            <a:r>
              <a:rPr lang="es-ES" sz="4700">
                <a:solidFill>
                  <a:srgbClr val="674EA7"/>
                </a:solidFill>
                <a:latin typeface="Barlow Medium"/>
                <a:ea typeface="Barlow Medium"/>
                <a:cs typeface="Barlow Medium"/>
                <a:sym typeface="Barlow Medium"/>
              </a:rPr>
              <a:t>ОЦЕНКА </a:t>
            </a:r>
            <a:endParaRPr sz="4700">
              <a:solidFill>
                <a:srgbClr val="674EA7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E68"/>
              </a:buClr>
              <a:buSzPts val="6800"/>
              <a:buFont typeface="Barlow Medium"/>
              <a:buNone/>
            </a:pPr>
            <a:r>
              <a:rPr lang="es-ES" sz="4700">
                <a:solidFill>
                  <a:srgbClr val="674EA7"/>
                </a:solidFill>
                <a:latin typeface="Barlow Medium"/>
                <a:ea typeface="Barlow Medium"/>
                <a:cs typeface="Barlow Medium"/>
                <a:sym typeface="Barlow Medium"/>
              </a:rPr>
              <a:t>ДИНАМИКИ </a:t>
            </a:r>
            <a:r>
              <a:rPr b="0" i="0" lang="es-ES" sz="4700" u="none" cap="none" strike="noStrike">
                <a:solidFill>
                  <a:srgbClr val="674EA7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endParaRPr b="0" i="0" sz="4700" u="none" cap="none" strike="noStrike">
              <a:solidFill>
                <a:srgbClr val="674EA7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428" name="Google Shape;428;g22a25038049_0_56"/>
          <p:cNvSpPr/>
          <p:nvPr/>
        </p:nvSpPr>
        <p:spPr>
          <a:xfrm>
            <a:off x="5494140" y="982763"/>
            <a:ext cx="1483800" cy="1341600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g22a25038049_0_56"/>
          <p:cNvSpPr txBox="1"/>
          <p:nvPr/>
        </p:nvSpPr>
        <p:spPr>
          <a:xfrm>
            <a:off x="5494139" y="1183805"/>
            <a:ext cx="1483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rgbClr val="674EA7"/>
                </a:solidFill>
                <a:latin typeface="Barlow"/>
                <a:ea typeface="Barlow"/>
                <a:cs typeface="Barlow"/>
                <a:sym typeface="Barlow"/>
              </a:rPr>
              <a:t>03</a:t>
            </a:r>
            <a:endParaRPr b="0" i="0" sz="14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0" name="Google Shape;430;g22a25038049_0_56"/>
          <p:cNvCxnSpPr/>
          <p:nvPr/>
        </p:nvCxnSpPr>
        <p:spPr>
          <a:xfrm>
            <a:off x="6278552" y="0"/>
            <a:ext cx="0" cy="1169700"/>
          </a:xfrm>
          <a:prstGeom prst="straightConnector1">
            <a:avLst/>
          </a:prstGeom>
          <a:noFill/>
          <a:ln cap="flat" cmpd="sng" w="254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1" name="Google Shape;431;g22a25038049_0_56"/>
          <p:cNvSpPr/>
          <p:nvPr/>
        </p:nvSpPr>
        <p:spPr>
          <a:xfrm>
            <a:off x="5848841" y="5780325"/>
            <a:ext cx="495490" cy="495490"/>
          </a:xfrm>
          <a:custGeom>
            <a:rect b="b" l="l" r="r" t="t"/>
            <a:pathLst>
              <a:path extrusionOk="0" h="5829300" w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1754" y="3006852"/>
                </a:moveTo>
                <a:cubicBezTo>
                  <a:pt x="4105447" y="3060544"/>
                  <a:pt x="4105447" y="3151680"/>
                  <a:pt x="4051754" y="3205382"/>
                </a:cubicBezTo>
                <a:lnTo>
                  <a:pt x="3013910" y="4250293"/>
                </a:lnTo>
                <a:cubicBezTo>
                  <a:pt x="3006138" y="4258066"/>
                  <a:pt x="2998365" y="4265838"/>
                  <a:pt x="2991298" y="4265838"/>
                </a:cubicBezTo>
                <a:lnTo>
                  <a:pt x="2983525" y="4273611"/>
                </a:lnTo>
                <a:cubicBezTo>
                  <a:pt x="2975753" y="4273611"/>
                  <a:pt x="2975753" y="4281383"/>
                  <a:pt x="2967981" y="4281383"/>
                </a:cubicBezTo>
                <a:cubicBezTo>
                  <a:pt x="2960208" y="4281383"/>
                  <a:pt x="2960208" y="4281383"/>
                  <a:pt x="2952436" y="4289155"/>
                </a:cubicBezTo>
                <a:cubicBezTo>
                  <a:pt x="2944663" y="4289155"/>
                  <a:pt x="2944663" y="4289155"/>
                  <a:pt x="2936891" y="4289155"/>
                </a:cubicBezTo>
                <a:cubicBezTo>
                  <a:pt x="2929119" y="4289155"/>
                  <a:pt x="2921346" y="4289155"/>
                  <a:pt x="2906516" y="4289155"/>
                </a:cubicBezTo>
                <a:cubicBezTo>
                  <a:pt x="2898743" y="4289155"/>
                  <a:pt x="2890971" y="4289155"/>
                  <a:pt x="2876141" y="4289155"/>
                </a:cubicBezTo>
                <a:cubicBezTo>
                  <a:pt x="2868368" y="4289155"/>
                  <a:pt x="2868368" y="4289155"/>
                  <a:pt x="2860596" y="4289155"/>
                </a:cubicBezTo>
                <a:cubicBezTo>
                  <a:pt x="2852823" y="4289155"/>
                  <a:pt x="2852823" y="4289155"/>
                  <a:pt x="2845051" y="4281383"/>
                </a:cubicBezTo>
                <a:cubicBezTo>
                  <a:pt x="2837279" y="4281383"/>
                  <a:pt x="2837279" y="4273611"/>
                  <a:pt x="2829506" y="4273611"/>
                </a:cubicBezTo>
                <a:cubicBezTo>
                  <a:pt x="2829506" y="4273611"/>
                  <a:pt x="2821734" y="4273611"/>
                  <a:pt x="2821734" y="4265838"/>
                </a:cubicBezTo>
                <a:cubicBezTo>
                  <a:pt x="2813961" y="4258066"/>
                  <a:pt x="2806189" y="4258066"/>
                  <a:pt x="2799121" y="4250293"/>
                </a:cubicBezTo>
                <a:lnTo>
                  <a:pt x="1770478" y="3197600"/>
                </a:lnTo>
                <a:cubicBezTo>
                  <a:pt x="1716786" y="3143907"/>
                  <a:pt x="1716786" y="3052772"/>
                  <a:pt x="1770478" y="2999070"/>
                </a:cubicBezTo>
                <a:cubicBezTo>
                  <a:pt x="1824171" y="2945368"/>
                  <a:pt x="1915306" y="2945378"/>
                  <a:pt x="1969008" y="2999070"/>
                </a:cubicBezTo>
                <a:lnTo>
                  <a:pt x="2777947" y="3808009"/>
                </a:lnTo>
                <a:lnTo>
                  <a:pt x="2777947" y="1571958"/>
                </a:lnTo>
                <a:cubicBezTo>
                  <a:pt x="2777947" y="1495654"/>
                  <a:pt x="2838707" y="1434894"/>
                  <a:pt x="2915012" y="1434894"/>
                </a:cubicBezTo>
                <a:cubicBezTo>
                  <a:pt x="2991317" y="1434894"/>
                  <a:pt x="3052077" y="1495654"/>
                  <a:pt x="3052077" y="1571958"/>
                </a:cubicBezTo>
                <a:lnTo>
                  <a:pt x="3052077" y="3807314"/>
                </a:lnTo>
                <a:lnTo>
                  <a:pt x="3846176" y="3013920"/>
                </a:lnTo>
                <a:cubicBezTo>
                  <a:pt x="3906926" y="2953150"/>
                  <a:pt x="3998767" y="2953150"/>
                  <a:pt x="4051754" y="3006852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g22a25038049_0_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5147" y="3676066"/>
            <a:ext cx="3369269" cy="319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22a25038049_0_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9584" y="704695"/>
            <a:ext cx="2043229" cy="2724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22a25038049_0_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7501" y="162812"/>
            <a:ext cx="1186499" cy="2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2a25038049_0_42"/>
          <p:cNvSpPr/>
          <p:nvPr/>
        </p:nvSpPr>
        <p:spPr>
          <a:xfrm rot="-5400000">
            <a:off x="5038246" y="-4446077"/>
            <a:ext cx="2115300" cy="121920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22a25038049_0_42"/>
          <p:cNvSpPr txBox="1"/>
          <p:nvPr>
            <p:ph idx="1" type="body"/>
          </p:nvPr>
        </p:nvSpPr>
        <p:spPr>
          <a:xfrm>
            <a:off x="0" y="0"/>
            <a:ext cx="115464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>
                <a:solidFill>
                  <a:srgbClr val="000000"/>
                </a:solidFill>
              </a:rPr>
              <a:t>Школа питания Светланы Незвановой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41" name="Google Shape;441;g22a25038049_0_42"/>
          <p:cNvSpPr txBox="1"/>
          <p:nvPr/>
        </p:nvSpPr>
        <p:spPr>
          <a:xfrm>
            <a:off x="807527" y="1410778"/>
            <a:ext cx="4316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Сопровождение без границ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22a25038049_0_42"/>
          <p:cNvSpPr txBox="1"/>
          <p:nvPr/>
        </p:nvSpPr>
        <p:spPr>
          <a:xfrm>
            <a:off x="807522" y="1133875"/>
            <a:ext cx="375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s-ES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ПАЦИЕНТУ НУЖНА ПОДДЕРЖКА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43" name="Google Shape;443;g22a25038049_0_42"/>
          <p:cNvGraphicFramePr/>
          <p:nvPr/>
        </p:nvGraphicFramePr>
        <p:xfrm>
          <a:off x="5468469" y="113387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{43311DFE-7B51-4B55-B834-4DE3428846EC}</a:tableStyleId>
              </a:tblPr>
              <a:tblGrid>
                <a:gridCol w="858425"/>
                <a:gridCol w="858425"/>
                <a:gridCol w="858425"/>
                <a:gridCol w="858425"/>
                <a:gridCol w="858425"/>
                <a:gridCol w="858425"/>
                <a:gridCol w="858425"/>
              </a:tblGrid>
              <a:tr h="66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0" i="0" lang="es-ES" sz="900" u="none" cap="none" strike="noStrike">
                          <a:solidFill>
                            <a:schemeClr val="accent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Monday</a:t>
                      </a:r>
                      <a:endParaRPr sz="1400" u="none" cap="none" strike="noStrike"/>
                    </a:p>
                  </a:txBody>
                  <a:tcPr marT="31075" marB="31075" marR="62150" marL="62150" anchor="ctr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0" i="0" lang="es-ES" sz="900" u="none" cap="none" strike="noStrike">
                          <a:solidFill>
                            <a:schemeClr val="accent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Tuesday</a:t>
                      </a:r>
                      <a:endParaRPr sz="1400" u="none" cap="none" strike="noStrike"/>
                    </a:p>
                  </a:txBody>
                  <a:tcPr marT="31075" marB="31075" marR="62150" marL="62150" anchor="ctr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0" i="0" lang="es-ES" sz="900" u="none" cap="none" strike="noStrike">
                          <a:solidFill>
                            <a:schemeClr val="accent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Wednesday</a:t>
                      </a:r>
                      <a:endParaRPr sz="1400" u="none" cap="none" strike="noStrike"/>
                    </a:p>
                  </a:txBody>
                  <a:tcPr marT="31075" marB="31075" marR="62150" marL="62150" anchor="ctr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0" i="0" lang="es-ES" sz="900" u="none" cap="none" strike="noStrike">
                          <a:solidFill>
                            <a:schemeClr val="accent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Thursday</a:t>
                      </a:r>
                      <a:endParaRPr sz="1400" u="none" cap="none" strike="noStrike"/>
                    </a:p>
                  </a:txBody>
                  <a:tcPr marT="31075" marB="31075" marR="62150" marL="62150" anchor="ctr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0" i="0" lang="es-ES" sz="900" u="none" cap="none" strike="noStrike">
                          <a:solidFill>
                            <a:schemeClr val="accent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Friday</a:t>
                      </a:r>
                      <a:endParaRPr sz="1400" u="none" cap="none" strike="noStrike"/>
                    </a:p>
                  </a:txBody>
                  <a:tcPr marT="31075" marB="31075" marR="62150" marL="62150" anchor="ctr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0" i="0" lang="es-ES" sz="900" u="none" cap="none" strike="noStrike">
                          <a:solidFill>
                            <a:schemeClr val="accent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Saturday</a:t>
                      </a:r>
                      <a:endParaRPr sz="1400" u="none" cap="none" strike="noStrike"/>
                    </a:p>
                  </a:txBody>
                  <a:tcPr marT="31075" marB="31075" marR="62150" marL="62150" anchor="ctr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0" i="0" lang="es-ES" sz="900" u="none" cap="none" strike="noStrike">
                          <a:solidFill>
                            <a:schemeClr val="accent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Sunday</a:t>
                      </a:r>
                      <a:endParaRPr sz="1400" u="none" cap="none" strike="noStrike"/>
                    </a:p>
                  </a:txBody>
                  <a:tcPr marT="31075" marB="31075" marR="62150" marL="62150" anchor="ctr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4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30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31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01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02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03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04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05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4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06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07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08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09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10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11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12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4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13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14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15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16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17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18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19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4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20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21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22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23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24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25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26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4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27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28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29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30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31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01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02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4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03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04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05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06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07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08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7E738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09</a:t>
                      </a:r>
                      <a:endParaRPr sz="1400" u="none" cap="none" strike="noStrike"/>
                    </a:p>
                  </a:txBody>
                  <a:tcPr marT="31075" marB="31075" marR="62150" marL="62150">
                    <a:lnL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F6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444" name="Google Shape;444;g22a25038049_0_42"/>
          <p:cNvSpPr txBox="1"/>
          <p:nvPr/>
        </p:nvSpPr>
        <p:spPr>
          <a:xfrm>
            <a:off x="161850" y="2767400"/>
            <a:ext cx="5306700" cy="39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Нужна система для контроля динамики параметров тела, изменений в динамике и самочувствия</a:t>
            </a:r>
            <a:r>
              <a:rPr b="0" i="0" lang="es-E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ПРИМЕР:</a:t>
            </a:r>
            <a:r>
              <a:rPr b="1" lang="es-E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s-ES" sz="1600">
                <a:latin typeface="Times New Roman"/>
                <a:ea typeface="Times New Roman"/>
                <a:cs typeface="Times New Roman"/>
                <a:sym typeface="Times New Roman"/>
              </a:rPr>
              <a:t>Программа 6 месяцев  -18,5 кг за 2.5 месяца 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s-ES" sz="1600">
                <a:latin typeface="Times New Roman"/>
                <a:ea typeface="Times New Roman"/>
                <a:cs typeface="Times New Roman"/>
                <a:sym typeface="Times New Roman"/>
              </a:rPr>
              <a:t>24 августа  Рост	 174 Вес 108 Окружность талии	110 Окружность бедер 117 Окружность запястья 18 Окружность шеи 42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s-ES" sz="1600">
                <a:latin typeface="Times New Roman"/>
                <a:ea typeface="Times New Roman"/>
                <a:cs typeface="Times New Roman"/>
                <a:sym typeface="Times New Roman"/>
              </a:rPr>
              <a:t>16 сентября  Рост 174 Вес 100,7  Окружность талии 110 Окружность бедер 114 Окружность запястья 18 шея 42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s-ES" sz="1600">
                <a:latin typeface="Times New Roman"/>
                <a:ea typeface="Times New Roman"/>
                <a:cs typeface="Times New Roman"/>
                <a:sym typeface="Times New Roman"/>
              </a:rPr>
              <a:t>20 сентября  Вес 99.8 (-8.2 кг) Обьем талии 107 (-3 см) Обьем бедер 114 (-3 см) Шея 41 (-1 см)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5" name="Google Shape;445;g22a25038049_0_42"/>
          <p:cNvSpPr/>
          <p:nvPr/>
        </p:nvSpPr>
        <p:spPr>
          <a:xfrm>
            <a:off x="5712031" y="2846451"/>
            <a:ext cx="3016200" cy="205500"/>
          </a:xfrm>
          <a:prstGeom prst="roundRect">
            <a:avLst>
              <a:gd fmla="val 50000" name="adj"/>
            </a:avLst>
          </a:prstGeom>
          <a:solidFill>
            <a:srgbClr val="C4DCF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-ES" sz="1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Treatment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22a25038049_0_42"/>
          <p:cNvSpPr/>
          <p:nvPr/>
        </p:nvSpPr>
        <p:spPr>
          <a:xfrm>
            <a:off x="8134598" y="3606472"/>
            <a:ext cx="1431000" cy="199500"/>
          </a:xfrm>
          <a:prstGeom prst="roundRect">
            <a:avLst>
              <a:gd fmla="val 50000" name="adj"/>
            </a:avLst>
          </a:prstGeom>
          <a:solidFill>
            <a:srgbClr val="D5D1E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-ES" sz="1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22a25038049_0_42"/>
          <p:cNvSpPr/>
          <p:nvPr/>
        </p:nvSpPr>
        <p:spPr>
          <a:xfrm>
            <a:off x="5557653" y="4347781"/>
            <a:ext cx="2208900" cy="2055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-ES" sz="1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Treatment</a:t>
            </a:r>
            <a:endParaRPr b="1" i="0" sz="10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8" name="Google Shape;448;g22a25038049_0_42"/>
          <p:cNvSpPr/>
          <p:nvPr/>
        </p:nvSpPr>
        <p:spPr>
          <a:xfrm>
            <a:off x="8132178" y="5022484"/>
            <a:ext cx="1433400" cy="199500"/>
          </a:xfrm>
          <a:prstGeom prst="roundRect">
            <a:avLst>
              <a:gd fmla="val 50000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-ES" sz="1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g22a25038049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501" y="162812"/>
            <a:ext cx="1186499" cy="2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/>
          <p:nvPr>
            <p:ph idx="1" type="body"/>
          </p:nvPr>
        </p:nvSpPr>
        <p:spPr>
          <a:xfrm>
            <a:off x="0" y="0"/>
            <a:ext cx="11546541" cy="592138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>
                <a:solidFill>
                  <a:srgbClr val="674EA7"/>
                </a:solidFill>
              </a:rPr>
              <a:t>Организатор здравоохранения. Врач нутрициолог</a:t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455" name="Google Shape;455;p23"/>
          <p:cNvSpPr/>
          <p:nvPr/>
        </p:nvSpPr>
        <p:spPr>
          <a:xfrm>
            <a:off x="4027425" y="2104250"/>
            <a:ext cx="4509600" cy="3073500"/>
          </a:xfrm>
          <a:prstGeom prst="round2DiagRect">
            <a:avLst>
              <a:gd fmla="val 19492" name="adj1"/>
              <a:gd fmla="val 0" name="adj2"/>
            </a:avLst>
          </a:prstGeom>
          <a:noFill/>
          <a:ln cap="flat" cmpd="sng" w="47625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3"/>
          <p:cNvSpPr txBox="1"/>
          <p:nvPr/>
        </p:nvSpPr>
        <p:spPr>
          <a:xfrm>
            <a:off x="2244758" y="2338398"/>
            <a:ext cx="8067588" cy="2644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5E68"/>
              </a:buClr>
              <a:buSzPts val="6800"/>
              <a:buFont typeface="Barlow Medium"/>
              <a:buNone/>
            </a:pPr>
            <a:r>
              <a:rPr b="0" i="0" lang="es-ES" sz="5500" u="none" cap="none" strike="noStrike">
                <a:solidFill>
                  <a:srgbClr val="674EA7"/>
                </a:solidFill>
                <a:latin typeface="Barlow Medium"/>
                <a:ea typeface="Barlow Medium"/>
                <a:cs typeface="Barlow Medium"/>
                <a:sym typeface="Barlow Medium"/>
              </a:rPr>
              <a:t>У МЕНЯ ВСЕ</a:t>
            </a:r>
            <a:endParaRPr b="0" i="0" sz="5500" u="none" cap="none" strike="noStrike">
              <a:solidFill>
                <a:srgbClr val="674EA7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457" name="Google Shape;457;p23"/>
          <p:cNvSpPr/>
          <p:nvPr/>
        </p:nvSpPr>
        <p:spPr>
          <a:xfrm>
            <a:off x="5494140" y="982763"/>
            <a:ext cx="1483659" cy="1341483"/>
          </a:xfrm>
          <a:prstGeom prst="round2DiagRect">
            <a:avLst>
              <a:gd fmla="val 19492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8" name="Google Shape;458;p23"/>
          <p:cNvCxnSpPr/>
          <p:nvPr/>
        </p:nvCxnSpPr>
        <p:spPr>
          <a:xfrm>
            <a:off x="6278552" y="0"/>
            <a:ext cx="0" cy="1169653"/>
          </a:xfrm>
          <a:prstGeom prst="straightConnector1">
            <a:avLst/>
          </a:prstGeom>
          <a:noFill/>
          <a:ln cap="flat" cmpd="sng" w="254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9" name="Google Shape;459;p23"/>
          <p:cNvSpPr/>
          <p:nvPr/>
        </p:nvSpPr>
        <p:spPr>
          <a:xfrm>
            <a:off x="5973615" y="1447250"/>
            <a:ext cx="501235" cy="471701"/>
          </a:xfrm>
          <a:custGeom>
            <a:rect b="b" l="l" r="r" t="t"/>
            <a:pathLst>
              <a:path extrusionOk="0" h="5476875" w="5819775">
                <a:moveTo>
                  <a:pt x="1084507" y="2785320"/>
                </a:moveTo>
                <a:cubicBezTo>
                  <a:pt x="1084507" y="2871302"/>
                  <a:pt x="1014422" y="2941387"/>
                  <a:pt x="928440" y="2941387"/>
                </a:cubicBezTo>
                <a:cubicBezTo>
                  <a:pt x="842458" y="2941387"/>
                  <a:pt x="772373" y="2871302"/>
                  <a:pt x="772373" y="2785320"/>
                </a:cubicBezTo>
                <a:cubicBezTo>
                  <a:pt x="772373" y="2699337"/>
                  <a:pt x="842458" y="2629253"/>
                  <a:pt x="928440" y="2629253"/>
                </a:cubicBezTo>
                <a:cubicBezTo>
                  <a:pt x="1014422" y="2629253"/>
                  <a:pt x="1084507" y="2699347"/>
                  <a:pt x="1084507" y="2785320"/>
                </a:cubicBezTo>
                <a:close/>
                <a:moveTo>
                  <a:pt x="5828576" y="2738362"/>
                </a:moveTo>
                <a:lnTo>
                  <a:pt x="5828576" y="4213022"/>
                </a:lnTo>
                <a:cubicBezTo>
                  <a:pt x="5828576" y="4572115"/>
                  <a:pt x="5641448" y="4814164"/>
                  <a:pt x="5563410" y="4899413"/>
                </a:cubicBezTo>
                <a:lnTo>
                  <a:pt x="5235388" y="5242608"/>
                </a:lnTo>
                <a:cubicBezTo>
                  <a:pt x="5017189" y="5476704"/>
                  <a:pt x="4705055" y="5484648"/>
                  <a:pt x="4642199" y="5484648"/>
                </a:cubicBezTo>
                <a:lnTo>
                  <a:pt x="4642199" y="5484648"/>
                </a:lnTo>
                <a:lnTo>
                  <a:pt x="2809161" y="5484648"/>
                </a:lnTo>
                <a:cubicBezTo>
                  <a:pt x="2387927" y="5484648"/>
                  <a:pt x="2145887" y="5273669"/>
                  <a:pt x="2083746" y="5211537"/>
                </a:cubicBezTo>
                <a:lnTo>
                  <a:pt x="1826533" y="4946371"/>
                </a:lnTo>
                <a:lnTo>
                  <a:pt x="1826533" y="4969488"/>
                </a:lnTo>
                <a:cubicBezTo>
                  <a:pt x="1826533" y="5250552"/>
                  <a:pt x="1600381" y="5468751"/>
                  <a:pt x="1327271" y="5468751"/>
                </a:cubicBezTo>
                <a:lnTo>
                  <a:pt x="499262" y="5468751"/>
                </a:lnTo>
                <a:cubicBezTo>
                  <a:pt x="218199" y="5468770"/>
                  <a:pt x="0" y="5242617"/>
                  <a:pt x="0" y="4969507"/>
                </a:cubicBezTo>
                <a:lnTo>
                  <a:pt x="0" y="2395166"/>
                </a:lnTo>
                <a:cubicBezTo>
                  <a:pt x="0" y="2114102"/>
                  <a:pt x="226152" y="1895904"/>
                  <a:pt x="499262" y="1895904"/>
                </a:cubicBezTo>
                <a:lnTo>
                  <a:pt x="1318603" y="1895904"/>
                </a:lnTo>
                <a:cubicBezTo>
                  <a:pt x="1575816" y="1895904"/>
                  <a:pt x="1786795" y="2083032"/>
                  <a:pt x="1817865" y="2333025"/>
                </a:cubicBezTo>
                <a:lnTo>
                  <a:pt x="2793273" y="1318603"/>
                </a:lnTo>
                <a:lnTo>
                  <a:pt x="3089510" y="242049"/>
                </a:lnTo>
                <a:cubicBezTo>
                  <a:pt x="3112627" y="148123"/>
                  <a:pt x="3206563" y="0"/>
                  <a:pt x="3385747" y="0"/>
                </a:cubicBezTo>
                <a:lnTo>
                  <a:pt x="3908850" y="0"/>
                </a:lnTo>
                <a:cubicBezTo>
                  <a:pt x="4064918" y="0"/>
                  <a:pt x="4174017" y="93926"/>
                  <a:pt x="4189914" y="249993"/>
                </a:cubicBezTo>
                <a:cubicBezTo>
                  <a:pt x="4189914" y="257937"/>
                  <a:pt x="4189914" y="257937"/>
                  <a:pt x="4189914" y="265890"/>
                </a:cubicBezTo>
                <a:lnTo>
                  <a:pt x="4189914" y="1982600"/>
                </a:lnTo>
                <a:cubicBezTo>
                  <a:pt x="4189914" y="1998497"/>
                  <a:pt x="4189914" y="2005717"/>
                  <a:pt x="4189914" y="2013671"/>
                </a:cubicBezTo>
                <a:lnTo>
                  <a:pt x="5040326" y="2013671"/>
                </a:lnTo>
                <a:cubicBezTo>
                  <a:pt x="5141481" y="2021615"/>
                  <a:pt x="5313436" y="2052685"/>
                  <a:pt x="5477447" y="2224650"/>
                </a:cubicBezTo>
                <a:lnTo>
                  <a:pt x="5688426" y="2442848"/>
                </a:lnTo>
                <a:cubicBezTo>
                  <a:pt x="5766454" y="2528830"/>
                  <a:pt x="5813422" y="2629986"/>
                  <a:pt x="5821366" y="2747029"/>
                </a:cubicBezTo>
                <a:cubicBezTo>
                  <a:pt x="5828576" y="2730418"/>
                  <a:pt x="5828576" y="2738362"/>
                  <a:pt x="5828576" y="2738362"/>
                </a:cubicBezTo>
                <a:close/>
                <a:moveTo>
                  <a:pt x="1536802" y="4970231"/>
                </a:moveTo>
                <a:lnTo>
                  <a:pt x="1536802" y="4634980"/>
                </a:lnTo>
                <a:cubicBezTo>
                  <a:pt x="1528858" y="4619082"/>
                  <a:pt x="1528858" y="4595965"/>
                  <a:pt x="1528858" y="4580068"/>
                </a:cubicBezTo>
                <a:lnTo>
                  <a:pt x="1536802" y="2684174"/>
                </a:lnTo>
                <a:cubicBezTo>
                  <a:pt x="1536802" y="2684174"/>
                  <a:pt x="1536802" y="2684174"/>
                  <a:pt x="1536802" y="2676230"/>
                </a:cubicBezTo>
                <a:lnTo>
                  <a:pt x="1536802" y="2395166"/>
                </a:lnTo>
                <a:cubicBezTo>
                  <a:pt x="1536802" y="2278113"/>
                  <a:pt x="1442876" y="2184187"/>
                  <a:pt x="1325823" y="2184187"/>
                </a:cubicBezTo>
                <a:lnTo>
                  <a:pt x="499262" y="2184187"/>
                </a:lnTo>
                <a:cubicBezTo>
                  <a:pt x="382210" y="2184187"/>
                  <a:pt x="288284" y="2278113"/>
                  <a:pt x="288284" y="2395166"/>
                </a:cubicBezTo>
                <a:lnTo>
                  <a:pt x="288284" y="4970231"/>
                </a:lnTo>
                <a:cubicBezTo>
                  <a:pt x="288284" y="5087284"/>
                  <a:pt x="382210" y="5181210"/>
                  <a:pt x="499262" y="5181210"/>
                </a:cubicBezTo>
                <a:lnTo>
                  <a:pt x="1318603" y="5181210"/>
                </a:lnTo>
                <a:cubicBezTo>
                  <a:pt x="1443600" y="5180486"/>
                  <a:pt x="1536802" y="5087274"/>
                  <a:pt x="1536802" y="4970231"/>
                </a:cubicBezTo>
                <a:close/>
                <a:moveTo>
                  <a:pt x="5540293" y="2746305"/>
                </a:moveTo>
                <a:cubicBezTo>
                  <a:pt x="5532349" y="2699337"/>
                  <a:pt x="5517176" y="2660323"/>
                  <a:pt x="5485381" y="2621309"/>
                </a:cubicBezTo>
                <a:lnTo>
                  <a:pt x="5274402" y="2403110"/>
                </a:lnTo>
                <a:cubicBezTo>
                  <a:pt x="5180476" y="2309184"/>
                  <a:pt x="5087274" y="2286057"/>
                  <a:pt x="5040307" y="2286057"/>
                </a:cubicBezTo>
                <a:lnTo>
                  <a:pt x="4166054" y="2286057"/>
                </a:lnTo>
                <a:cubicBezTo>
                  <a:pt x="4158110" y="2286057"/>
                  <a:pt x="4150157" y="2286057"/>
                  <a:pt x="4142937" y="2286057"/>
                </a:cubicBezTo>
                <a:cubicBezTo>
                  <a:pt x="4025884" y="2270160"/>
                  <a:pt x="3908841" y="2176958"/>
                  <a:pt x="3908841" y="1965979"/>
                </a:cubicBezTo>
                <a:lnTo>
                  <a:pt x="3908841" y="280340"/>
                </a:lnTo>
                <a:lnTo>
                  <a:pt x="3394405" y="280340"/>
                </a:lnTo>
                <a:cubicBezTo>
                  <a:pt x="3386461" y="280340"/>
                  <a:pt x="3378508" y="303457"/>
                  <a:pt x="3378508" y="311410"/>
                </a:cubicBezTo>
                <a:lnTo>
                  <a:pt x="3066383" y="1419758"/>
                </a:lnTo>
                <a:cubicBezTo>
                  <a:pt x="3058440" y="1442876"/>
                  <a:pt x="3050486" y="1466726"/>
                  <a:pt x="3027369" y="1481900"/>
                </a:cubicBezTo>
                <a:lnTo>
                  <a:pt x="1825809" y="2738362"/>
                </a:lnTo>
                <a:lnTo>
                  <a:pt x="1825809" y="4533100"/>
                </a:lnTo>
                <a:lnTo>
                  <a:pt x="2286057" y="5017189"/>
                </a:lnTo>
                <a:cubicBezTo>
                  <a:pt x="2317128" y="5048260"/>
                  <a:pt x="2489083" y="5204327"/>
                  <a:pt x="2809161" y="5204327"/>
                </a:cubicBezTo>
                <a:lnTo>
                  <a:pt x="4650867" y="5204327"/>
                </a:lnTo>
                <a:cubicBezTo>
                  <a:pt x="4673984" y="5204327"/>
                  <a:pt x="4892917" y="5196383"/>
                  <a:pt x="5041030" y="5048260"/>
                </a:cubicBezTo>
                <a:lnTo>
                  <a:pt x="5361108" y="4713008"/>
                </a:lnTo>
                <a:cubicBezTo>
                  <a:pt x="5400123" y="4666041"/>
                  <a:pt x="5548237" y="4486856"/>
                  <a:pt x="5548237" y="4221690"/>
                </a:cubicBezTo>
                <a:lnTo>
                  <a:pt x="5548237" y="2746305"/>
                </a:lnTo>
                <a:lnTo>
                  <a:pt x="5540293" y="274630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8043" y="1753646"/>
            <a:ext cx="4666725" cy="518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53537" y="1238900"/>
            <a:ext cx="922099" cy="247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63680">
            <a:off x="339645" y="1937128"/>
            <a:ext cx="3360266" cy="4288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1a1f3bd204_0_7"/>
          <p:cNvSpPr/>
          <p:nvPr/>
        </p:nvSpPr>
        <p:spPr>
          <a:xfrm>
            <a:off x="5221750" y="151650"/>
            <a:ext cx="6758700" cy="6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600"/>
              <a:buFont typeface="Arial"/>
              <a:buChar char="•"/>
            </a:pPr>
            <a:r>
              <a:rPr b="0" i="0" lang="es-ES" sz="2600" u="none" cap="none" strike="noStrike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Проектный специалист и разработчик учебных программ</a:t>
            </a:r>
            <a:endParaRPr b="0" i="0" sz="2400" u="none" cap="none" strike="noStrike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CEO NEZVANOVA.CLINIC. </a:t>
            </a:r>
            <a:r>
              <a:rPr b="0" i="0" lang="es-ES" sz="12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Более 20 программ и курсов в сфере Health care, снижение веса, медицины долголетия, биотех на рынок России и США. Преподаватель и методолог Тюменского института переподготовки врачей</a:t>
            </a:r>
            <a:endParaRPr b="0" i="0" sz="2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600"/>
              <a:buFont typeface="Arial"/>
              <a:buChar char="•"/>
            </a:pPr>
            <a:r>
              <a:rPr b="0" i="0" lang="es-ES" sz="2600" u="none" cap="none" strike="noStrike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Врач. Организатор здравоохранения</a:t>
            </a:r>
            <a:endParaRPr b="0" i="0" sz="2600" u="none" cap="none" strike="noStrike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Уже 15 лет сопровождаю пациентов с системными и комплексными нарушениями здоровья. Врач диетолог — нутрициолог, гастроэнтеролог, превентивный терапевт. Организатор здравоохранения. Ассоциация PreventAge 2021 г. </a:t>
            </a:r>
            <a:endParaRPr b="0" i="0" sz="2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600"/>
              <a:buFont typeface="Arial"/>
              <a:buChar char="•"/>
            </a:pPr>
            <a:r>
              <a:rPr b="0" i="0" lang="es-ES" sz="2600" u="none" cap="none" strike="noStrike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Спикер </a:t>
            </a:r>
            <a:endParaRPr b="0" i="0" sz="2600" u="none" cap="none" strike="noStrike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Ассоциация спикеров СНГ 2021г. Эксперт 1 канала, ТВЦ, «Здоровое ТВ». Спикер ММИФ, БАД-Expo, ПРОД-EXPO.</a:t>
            </a:r>
            <a:endParaRPr b="0" i="0" sz="1400" u="none" cap="none" strike="noStrike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600"/>
              <a:buFont typeface="Arial"/>
              <a:buChar char="•"/>
            </a:pPr>
            <a:r>
              <a:rPr b="0" i="0" lang="es-ES" sz="2600" u="none" cap="none" strike="noStrike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Предприниматель</a:t>
            </a:r>
            <a:endParaRPr b="0" i="0" sz="2600" u="none" cap="none" strike="noStrike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Премия СКОЛКОВО, «Бизнес-успех», призер “Мама-предприниматель”. Приложение на рынок США. </a:t>
            </a:r>
            <a:r>
              <a:rPr b="0" i="0" lang="es-ES" sz="12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Производства продуктов питание и работа с маркетплейсами: OZON, Wildberris, iTAB, Delivery.</a:t>
            </a:r>
            <a:endParaRPr b="0" i="0" sz="1900" u="none" cap="none" strike="noStrike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" name="Google Shape;58;g21a1f3bd204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7762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6"/>
          <p:cNvSpPr/>
          <p:nvPr/>
        </p:nvSpPr>
        <p:spPr>
          <a:xfrm>
            <a:off x="6096000" y="0"/>
            <a:ext cx="6096000" cy="68961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6"/>
          <p:cNvSpPr/>
          <p:nvPr/>
        </p:nvSpPr>
        <p:spPr>
          <a:xfrm>
            <a:off x="6885475" y="689800"/>
            <a:ext cx="4790700" cy="13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Использую только “пряник” и делаю так, чтобы новый образ жизни был вкусный и комфортный. Учу ЗОЖ в кайф.</a:t>
            </a:r>
            <a:endParaRPr b="1" i="0" sz="3033" u="none" cap="none" strike="noStrike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9" name="Google Shape;469;p26"/>
          <p:cNvSpPr txBox="1"/>
          <p:nvPr/>
        </p:nvSpPr>
        <p:spPr>
          <a:xfrm>
            <a:off x="7077424" y="2915025"/>
            <a:ext cx="30387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1700" u="none" cap="none" strike="noStrike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Е-MAIL</a:t>
            </a:r>
            <a:endParaRPr b="1" i="0" sz="1700" u="none" cap="none" strike="noStrike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sveta@nezvanova.clinic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WhatsApp</a:t>
            </a:r>
            <a:endParaRPr b="1" i="0" sz="1800" u="none" cap="none" strike="noStrike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+7 (917) 621-45-69</a:t>
            </a:r>
            <a:endParaRPr b="0" i="0" sz="2200" u="none" cap="none" strike="noStrike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0" name="Google Shape;470;p26"/>
          <p:cNvSpPr/>
          <p:nvPr/>
        </p:nvSpPr>
        <p:spPr>
          <a:xfrm>
            <a:off x="875917" y="1259483"/>
            <a:ext cx="4163788" cy="1077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b="0" i="0" lang="es-ES" sz="2133" u="none" cap="none" strike="noStrike">
                <a:solidFill>
                  <a:srgbClr val="01162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Telegram</a:t>
            </a:r>
            <a:endParaRPr b="0" i="0" sz="2133" u="none" cap="none" strike="noStrike">
              <a:solidFill>
                <a:srgbClr val="01162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b="0" i="0" lang="es-ES" sz="2133" u="none" cap="none" strike="noStrike">
                <a:solidFill>
                  <a:srgbClr val="01162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канал</a:t>
            </a:r>
            <a:endParaRPr b="0" i="0" sz="2133" u="none" cap="none" strike="noStrike">
              <a:solidFill>
                <a:srgbClr val="01162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b="1" i="0" lang="es-ES" sz="2133" u="none" cap="none" strike="noStrike">
                <a:solidFill>
                  <a:srgbClr val="01162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6"/>
          <p:cNvSpPr txBox="1"/>
          <p:nvPr/>
        </p:nvSpPr>
        <p:spPr>
          <a:xfrm>
            <a:off x="7077427" y="4254225"/>
            <a:ext cx="3590700" cy="21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1700" u="none" cap="none" strike="noStrike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</a:t>
            </a:r>
            <a:r>
              <a:rPr b="1" i="0" lang="es-ES" sz="1400" u="none" cap="none" strike="noStrike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s-ES" sz="1400" u="none" cap="none" strike="noStrike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1400" u="none" cap="none" strike="noStrike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ES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www.nezvanova.clinic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1700" u="none" cap="none" strike="noStrike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БЛОГ</a:t>
            </a:r>
            <a:endParaRPr b="1" i="0" sz="1700" u="none" cap="none" strike="noStrike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ES" sz="1900" u="none" cap="none" strike="noStrike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@doc.nezvanova</a:t>
            </a:r>
            <a:endParaRPr b="0" i="0" sz="2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2" name="Google Shape;47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4900" y="2220850"/>
            <a:ext cx="2142850" cy="203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2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Google Shape;64;p22"/>
            <p:cNvPicPr preferRelativeResize="0"/>
            <p:nvPr/>
          </p:nvPicPr>
          <p:blipFill rotWithShape="1">
            <a:blip r:embed="rId3">
              <a:alphaModFix/>
            </a:blip>
            <a:srcRect b="0" l="0" r="-2153" t="0"/>
            <a:stretch/>
          </p:blipFill>
          <p:spPr>
            <a:xfrm>
              <a:off x="0" y="0"/>
              <a:ext cx="6935893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65;p22"/>
            <p:cNvSpPr/>
            <p:nvPr/>
          </p:nvSpPr>
          <p:spPr>
            <a:xfrm>
              <a:off x="3527847" y="0"/>
              <a:ext cx="8664153" cy="6858000"/>
            </a:xfrm>
            <a:prstGeom prst="rect">
              <a:avLst/>
            </a:prstGeom>
            <a:gradFill>
              <a:gsLst>
                <a:gs pos="0">
                  <a:srgbClr val="F1FDFD"/>
                </a:gs>
                <a:gs pos="100000">
                  <a:srgbClr val="F7F9F9">
                    <a:alpha val="0"/>
                  </a:srgbClr>
                </a:gs>
              </a:gsLst>
              <a:lin ang="11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66;p22"/>
          <p:cNvSpPr txBox="1"/>
          <p:nvPr>
            <p:ph idx="1" type="body"/>
          </p:nvPr>
        </p:nvSpPr>
        <p:spPr>
          <a:xfrm>
            <a:off x="0" y="0"/>
            <a:ext cx="11546541" cy="592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ВРАЧ ДИЕТОЛОГ, ГАСТРОЭНЕТРОЛОГ СВЕТЛАНА НЕЗВАНОВА </a:t>
            </a:r>
            <a:endParaRPr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22"/>
          <p:cNvSpPr/>
          <p:nvPr/>
        </p:nvSpPr>
        <p:spPr>
          <a:xfrm>
            <a:off x="5351925" y="877700"/>
            <a:ext cx="6324300" cy="5241600"/>
          </a:xfrm>
          <a:prstGeom prst="round2DiagRect">
            <a:avLst>
              <a:gd fmla="val 19492" name="adj1"/>
              <a:gd fmla="val 0" name="adj2"/>
            </a:avLst>
          </a:prstGeom>
          <a:noFill/>
          <a:ln cap="flat" cmpd="sng" w="47625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2"/>
          <p:cNvSpPr txBox="1"/>
          <p:nvPr/>
        </p:nvSpPr>
        <p:spPr>
          <a:xfrm>
            <a:off x="5933482" y="1101866"/>
            <a:ext cx="492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КАЖДОМ РАЗГОВОРЕ С КОЛЛЕГАМИ ОДИН И ТОТ ЖЕ ВОПРОС:</a:t>
            </a:r>
            <a:endParaRPr b="0" i="0" sz="1400" u="none" cap="none" strike="noStrike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69;p22"/>
          <p:cNvSpPr/>
          <p:nvPr/>
        </p:nvSpPr>
        <p:spPr>
          <a:xfrm>
            <a:off x="5916975" y="2035650"/>
            <a:ext cx="5552700" cy="3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3000" u="none" cap="none" strike="noStrike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s-ES" sz="2600"/>
              <a:t>Как клинике и врачу, применяя IT-технологии и телемедицину, сделать диетологию и нутрициологию частью своей практики, профилактировать заболевания и учить пациентов осознанному потреблению еды.</a:t>
            </a:r>
            <a:r>
              <a:rPr b="0" i="0" lang="es-ES" sz="3000" u="none" cap="none" strike="noStrike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b="0" i="0" sz="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0" name="Google Shape;70;p22"/>
          <p:cNvCxnSpPr/>
          <p:nvPr/>
        </p:nvCxnSpPr>
        <p:spPr>
          <a:xfrm rot="10800000">
            <a:off x="6051240" y="1763331"/>
            <a:ext cx="651300" cy="0"/>
          </a:xfrm>
          <a:prstGeom prst="straightConnector1">
            <a:avLst/>
          </a:prstGeom>
          <a:noFill/>
          <a:ln cap="flat" cmpd="sng" w="38100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1" name="Google Shape;71;p22"/>
          <p:cNvSpPr txBox="1"/>
          <p:nvPr/>
        </p:nvSpPr>
        <p:spPr>
          <a:xfrm>
            <a:off x="5933471" y="5551308"/>
            <a:ext cx="492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ES" sz="1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ЛЮДИ  ВСЕ ЧАЩЕ СМОТРЯТ В СТОРОНУ БАД</a:t>
            </a:r>
            <a:endParaRPr b="0" i="0" sz="1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" name="Google Shape;7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000" y="117100"/>
            <a:ext cx="1302195" cy="2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1cadf94023_0_0"/>
          <p:cNvSpPr/>
          <p:nvPr/>
        </p:nvSpPr>
        <p:spPr>
          <a:xfrm rot="-5400000">
            <a:off x="5239995" y="-4648089"/>
            <a:ext cx="1711800" cy="121920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g21cadf94023_0_0"/>
          <p:cNvSpPr txBox="1"/>
          <p:nvPr>
            <p:ph idx="1" type="body"/>
          </p:nvPr>
        </p:nvSpPr>
        <p:spPr>
          <a:xfrm>
            <a:off x="0" y="0"/>
            <a:ext cx="115464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 sz="1500">
                <a:solidFill>
                  <a:srgbClr val="38761D"/>
                </a:solidFill>
              </a:rPr>
              <a:t>Врач @doc.nezanova</a:t>
            </a:r>
            <a:endParaRPr sz="1500">
              <a:solidFill>
                <a:srgbClr val="38761D"/>
              </a:solidFill>
            </a:endParaRPr>
          </a:p>
        </p:txBody>
      </p:sp>
      <p:sp>
        <p:nvSpPr>
          <p:cNvPr id="79" name="Google Shape;79;g21cadf94023_0_0"/>
          <p:cNvSpPr txBox="1"/>
          <p:nvPr/>
        </p:nvSpPr>
        <p:spPr>
          <a:xfrm>
            <a:off x="0" y="1340748"/>
            <a:ext cx="12192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s-ES" sz="3600" u="none" cap="none" strike="noStrike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ЕСТЬ ЛИ МНЕ МЕСТО В НИШЕ ЗОЖ?</a:t>
            </a:r>
            <a:endParaRPr b="0" i="0" sz="3600" u="none" cap="none" strike="noStrike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" name="Google Shape;80;g21cadf94023_0_0"/>
          <p:cNvSpPr txBox="1"/>
          <p:nvPr/>
        </p:nvSpPr>
        <p:spPr>
          <a:xfrm>
            <a:off x="1673935" y="920120"/>
            <a:ext cx="8913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ES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РЫНОК HEALTH CARE ПРОДОЛЖАЕТ РАСТИ</a:t>
            </a:r>
            <a:endParaRPr b="0" i="0" sz="1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" name="Google Shape;81;g21cadf94023_0_0"/>
          <p:cNvSpPr txBox="1"/>
          <p:nvPr/>
        </p:nvSpPr>
        <p:spPr>
          <a:xfrm>
            <a:off x="2640450" y="2735800"/>
            <a:ext cx="3603900" cy="20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ES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Профилактическая медицина побеждает традиционную</a:t>
            </a:r>
            <a:endParaRPr b="1" i="0" sz="1900" u="none" cap="none" strike="noStrike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</a:t>
            </a:r>
            <a:r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ольше внимания здоровому поведению и мониторингу показателей в реальном времени. Акцент на диеты и функциональные продукты. Выручка ритейлера в $1 млрд. (Россия)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Google Shape;82;g21cadf94023_0_0"/>
          <p:cNvSpPr/>
          <p:nvPr/>
        </p:nvSpPr>
        <p:spPr>
          <a:xfrm>
            <a:off x="515998" y="3159275"/>
            <a:ext cx="2016000" cy="912300"/>
          </a:xfrm>
          <a:prstGeom prst="round2DiagRect">
            <a:avLst>
              <a:gd fmla="val 19492" name="adj1"/>
              <a:gd fmla="val 0" name="adj2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g21cadf94023_0_0"/>
          <p:cNvSpPr txBox="1"/>
          <p:nvPr/>
        </p:nvSpPr>
        <p:spPr>
          <a:xfrm>
            <a:off x="2532000" y="4927050"/>
            <a:ext cx="3791400" cy="19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ES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Спрос на диагностику. Население стареет, а медицина дорожает</a:t>
            </a:r>
            <a:endParaRPr b="1" i="0" sz="2700" u="none" cap="none" strike="noStrike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Рост лабораторий на 22%. Люди предпочитают не лечиться от болезней, а сохранять здоровье при помощи ранней диагностики и профилактики.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g21cadf94023_0_0"/>
          <p:cNvSpPr txBox="1"/>
          <p:nvPr/>
        </p:nvSpPr>
        <p:spPr>
          <a:xfrm>
            <a:off x="8641350" y="2680600"/>
            <a:ext cx="34866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ES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Микронутриентная  и превентивная терапия - лидеры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Помогает о</a:t>
            </a:r>
            <a:r>
              <a:rPr b="0" i="0" lang="es-ES" sz="1400" u="none" cap="none" strike="noStrike">
                <a:solidFill>
                  <a:schemeClr val="dk1"/>
                </a:solidFill>
                <a:highlight>
                  <a:srgbClr val="F8F7F7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сознанному потреблению витаминов и минералов. </a:t>
            </a:r>
            <a:r>
              <a:rPr b="0" i="0" lang="es-ES" sz="1400" u="none" cap="none" strike="noStrike">
                <a:solidFill>
                  <a:srgbClr val="2E3C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Максимальная стоимость программы в клинике составляет 4,9 млн ₽.</a:t>
            </a:r>
            <a:endParaRPr b="0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g21cadf94023_0_0"/>
          <p:cNvSpPr txBox="1"/>
          <p:nvPr/>
        </p:nvSpPr>
        <p:spPr>
          <a:xfrm>
            <a:off x="8653725" y="4950700"/>
            <a:ext cx="3286500" cy="14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ES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Популярность фитнес- и health - гаджетов</a:t>
            </a:r>
            <a:endParaRPr b="1" i="0" sz="1900" u="none" cap="none" strike="noStrike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ES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</a:t>
            </a:r>
            <a:r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оссияне купили 3,1 млн устройств за 19,4 млрд руб.</a:t>
            </a:r>
            <a:endParaRPr b="0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g21cadf94023_0_0"/>
          <p:cNvSpPr txBox="1"/>
          <p:nvPr/>
        </p:nvSpPr>
        <p:spPr>
          <a:xfrm>
            <a:off x="516000" y="3229350"/>
            <a:ext cx="2016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s-ES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млрд.$</a:t>
            </a:r>
            <a:endParaRPr b="0" i="0" sz="4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g21cadf94023_0_0"/>
          <p:cNvSpPr/>
          <p:nvPr/>
        </p:nvSpPr>
        <p:spPr>
          <a:xfrm>
            <a:off x="515998" y="5084775"/>
            <a:ext cx="2016000" cy="912300"/>
          </a:xfrm>
          <a:prstGeom prst="round2DiagRect">
            <a:avLst>
              <a:gd fmla="val 19492" name="adj1"/>
              <a:gd fmla="val 0" name="adj2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g21cadf94023_0_0"/>
          <p:cNvSpPr txBox="1"/>
          <p:nvPr/>
        </p:nvSpPr>
        <p:spPr>
          <a:xfrm>
            <a:off x="516000" y="5179275"/>
            <a:ext cx="2016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s-ES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22%</a:t>
            </a:r>
            <a:endParaRPr b="0" i="0" sz="4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g21cadf94023_0_0"/>
          <p:cNvSpPr/>
          <p:nvPr/>
        </p:nvSpPr>
        <p:spPr>
          <a:xfrm>
            <a:off x="6352675" y="3229350"/>
            <a:ext cx="2180100" cy="912300"/>
          </a:xfrm>
          <a:prstGeom prst="round2DiagRect">
            <a:avLst>
              <a:gd fmla="val 19492" name="adj1"/>
              <a:gd fmla="val 0" name="adj2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21cadf94023_0_0"/>
          <p:cNvSpPr/>
          <p:nvPr/>
        </p:nvSpPr>
        <p:spPr>
          <a:xfrm>
            <a:off x="6323400" y="5067200"/>
            <a:ext cx="2209500" cy="912300"/>
          </a:xfrm>
          <a:prstGeom prst="round2DiagRect">
            <a:avLst>
              <a:gd fmla="val 19492" name="adj1"/>
              <a:gd fmla="val 0" name="adj2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g21cadf94023_0_0"/>
          <p:cNvSpPr txBox="1"/>
          <p:nvPr/>
        </p:nvSpPr>
        <p:spPr>
          <a:xfrm>
            <a:off x="6352800" y="3323850"/>
            <a:ext cx="21801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s-ES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 млн.₽</a:t>
            </a:r>
            <a:endParaRPr b="0" i="0" sz="4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g21cadf94023_0_0"/>
          <p:cNvSpPr txBox="1"/>
          <p:nvPr/>
        </p:nvSpPr>
        <p:spPr>
          <a:xfrm>
            <a:off x="6244350" y="5179275"/>
            <a:ext cx="2334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s-ES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19.4млрд.₽</a:t>
            </a:r>
            <a:endParaRPr b="0" i="0" sz="4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1a1f3bd204_0_115"/>
          <p:cNvSpPr txBox="1"/>
          <p:nvPr>
            <p:ph idx="1" type="body"/>
          </p:nvPr>
        </p:nvSpPr>
        <p:spPr>
          <a:xfrm>
            <a:off x="0" y="0"/>
            <a:ext cx="11546400" cy="592200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 sz="1700" u="sng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https://nezvanova.clinic/</a:t>
            </a:r>
            <a:endParaRPr sz="1800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g21a1f3bd204_0_115"/>
          <p:cNvSpPr txBox="1"/>
          <p:nvPr/>
        </p:nvSpPr>
        <p:spPr>
          <a:xfrm>
            <a:off x="3620638" y="889988"/>
            <a:ext cx="5214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E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ОФОРМЛЕНИЕ САЙТА И БЛОГА</a:t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9" name="Google Shape;99;g21a1f3bd204_0_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000" y="117100"/>
            <a:ext cx="1302195" cy="2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21a1f3bd204_0_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618563"/>
            <a:ext cx="11887201" cy="4341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1a1f3bd204_0_133"/>
          <p:cNvSpPr txBox="1"/>
          <p:nvPr>
            <p:ph idx="1" type="body"/>
          </p:nvPr>
        </p:nvSpPr>
        <p:spPr>
          <a:xfrm>
            <a:off x="0" y="0"/>
            <a:ext cx="11546400" cy="592200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 sz="1700" u="sng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https://nezvanova.clinic/</a:t>
            </a:r>
            <a:endParaRPr sz="1800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g21a1f3bd204_0_133"/>
          <p:cNvSpPr txBox="1"/>
          <p:nvPr/>
        </p:nvSpPr>
        <p:spPr>
          <a:xfrm>
            <a:off x="1628399" y="875775"/>
            <a:ext cx="8935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ДОГОВОР - ОФЕРТА. </a:t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ПОЛИТИКА КОНФИДЕНЦИАЛЬНОСТИ.</a:t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7" name="Google Shape;107;g21a1f3bd204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000" y="117100"/>
            <a:ext cx="1302195" cy="2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1a1f3bd204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4475" y="2205375"/>
            <a:ext cx="11431600" cy="2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/>
          <p:nvPr>
            <p:ph idx="1" type="body"/>
          </p:nvPr>
        </p:nvSpPr>
        <p:spPr>
          <a:xfrm>
            <a:off x="0" y="0"/>
            <a:ext cx="11546400" cy="592200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включить в работу нутрициологию?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4" name="Google Shape;114;p15"/>
          <p:cNvGrpSpPr/>
          <p:nvPr/>
        </p:nvGrpSpPr>
        <p:grpSpPr>
          <a:xfrm>
            <a:off x="1067801" y="3073919"/>
            <a:ext cx="10056491" cy="2997843"/>
            <a:chOff x="1439979" y="3167704"/>
            <a:chExt cx="8146898" cy="2428592"/>
          </a:xfrm>
        </p:grpSpPr>
        <p:sp>
          <p:nvSpPr>
            <p:cNvPr id="115" name="Google Shape;115;p15"/>
            <p:cNvSpPr/>
            <p:nvPr/>
          </p:nvSpPr>
          <p:spPr>
            <a:xfrm>
              <a:off x="1855517" y="3167704"/>
              <a:ext cx="981385" cy="883480"/>
            </a:xfrm>
            <a:prstGeom prst="round2DiagRect">
              <a:avLst>
                <a:gd fmla="val 16667" name="adj1"/>
                <a:gd fmla="val 0" name="adj2"/>
              </a:avLst>
            </a:prstGeom>
            <a:gradFill>
              <a:gsLst>
                <a:gs pos="0">
                  <a:srgbClr val="4E29AA"/>
                </a:gs>
                <a:gs pos="100000">
                  <a:srgbClr val="1E123D"/>
                </a:gs>
              </a:gsLst>
              <a:lin ang="5400012" scaled="0"/>
            </a:gradFill>
            <a:ln>
              <a:noFill/>
            </a:ln>
            <a:effectLst>
              <a:outerShdw blurRad="317500" rotWithShape="0" algn="t" dir="5400000" dist="38100">
                <a:srgbClr val="000000">
                  <a:alpha val="1411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3957888" y="3167704"/>
              <a:ext cx="981385" cy="883480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chemeClr val="accent3"/>
            </a:solidFill>
            <a:ln>
              <a:noFill/>
            </a:ln>
            <a:effectLst>
              <a:outerShdw blurRad="317500" rotWithShape="0" algn="t" dir="5400000" dist="38100">
                <a:srgbClr val="000000">
                  <a:alpha val="1411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17" name="Google Shape;117;p15"/>
            <p:cNvSpPr txBox="1"/>
            <p:nvPr/>
          </p:nvSpPr>
          <p:spPr>
            <a:xfrm>
              <a:off x="1439979" y="4486596"/>
              <a:ext cx="1812600" cy="74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s-ES" sz="20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Уверенность в себе.</a:t>
              </a:r>
              <a:endParaRPr b="0" i="0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s-ES" sz="20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Синдром “самозванца”</a:t>
              </a:r>
              <a:endParaRPr b="0" i="0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8" name="Google Shape;118;p15"/>
            <p:cNvSpPr txBox="1"/>
            <p:nvPr/>
          </p:nvSpPr>
          <p:spPr>
            <a:xfrm>
              <a:off x="3564994" y="4486596"/>
              <a:ext cx="1781400" cy="9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s-ES" sz="20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Безопасность услуги и право работать</a:t>
              </a:r>
              <a:endParaRPr b="0" i="0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6096000" y="3167704"/>
              <a:ext cx="981385" cy="883480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93C47D"/>
            </a:solidFill>
            <a:ln>
              <a:noFill/>
            </a:ln>
            <a:effectLst>
              <a:outerShdw blurRad="317500" rotWithShape="0" algn="t" dir="5400000" dist="38100">
                <a:srgbClr val="000000">
                  <a:alpha val="1411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8198371" y="3167704"/>
              <a:ext cx="981385" cy="883480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38761D"/>
            </a:solidFill>
            <a:ln>
              <a:noFill/>
            </a:ln>
            <a:effectLst>
              <a:outerShdw blurRad="317500" rotWithShape="0" algn="t" dir="5400000" dist="38100">
                <a:srgbClr val="000000">
                  <a:alpha val="1411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21" name="Google Shape;121;p15"/>
            <p:cNvSpPr txBox="1"/>
            <p:nvPr/>
          </p:nvSpPr>
          <p:spPr>
            <a:xfrm>
              <a:off x="5680462" y="4486596"/>
              <a:ext cx="1812600" cy="11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s-ES" sz="20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Уверенность в позитивном результате от продукта</a:t>
              </a:r>
              <a:endParaRPr b="0" i="0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2" name="Google Shape;122;p15"/>
            <p:cNvSpPr txBox="1"/>
            <p:nvPr/>
          </p:nvSpPr>
          <p:spPr>
            <a:xfrm>
              <a:off x="7805477" y="4486596"/>
              <a:ext cx="1781400" cy="4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s-ES" sz="20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Актуальность. Нужно рынку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" name="Google Shape;123;p15"/>
          <p:cNvSpPr txBox="1"/>
          <p:nvPr/>
        </p:nvSpPr>
        <p:spPr>
          <a:xfrm>
            <a:off x="0" y="1608152"/>
            <a:ext cx="12192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s-ES" sz="3600" u="none" cap="none" strike="noStrike">
                <a:solidFill>
                  <a:srgbClr val="6AA84F"/>
                </a:solidFill>
                <a:latin typeface="Barlow"/>
                <a:ea typeface="Barlow"/>
                <a:cs typeface="Barlow"/>
                <a:sym typeface="Barlow"/>
              </a:rPr>
              <a:t>ФУНДАМЕНТ УСЛУГИ</a:t>
            </a:r>
            <a:endParaRPr b="0" i="0" sz="3600" u="none" cap="none" strike="noStrike">
              <a:solidFill>
                <a:srgbClr val="6AA84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4220135" y="1187524"/>
            <a:ext cx="375172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200" u="none" cap="none" strike="noStrike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ДИЕТОЛОГИЯ / НУТРИЦИОЛОГИЯ</a:t>
            </a:r>
            <a:endParaRPr b="0" i="0" sz="1400" u="none" cap="none" strike="noStrike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" name="Google Shape;12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9964" y="3373260"/>
            <a:ext cx="452966" cy="452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8286" y="3392718"/>
            <a:ext cx="452966" cy="452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94395" y="3392718"/>
            <a:ext cx="452966" cy="452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63855" y="3373260"/>
            <a:ext cx="452966" cy="452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6400" y="117124"/>
            <a:ext cx="1593574" cy="3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/>
          <p:nvPr/>
        </p:nvSpPr>
        <p:spPr>
          <a:xfrm rot="-5400000">
            <a:off x="5038228" y="-4446200"/>
            <a:ext cx="2115440" cy="12192105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0"/>
          <p:cNvSpPr txBox="1"/>
          <p:nvPr>
            <p:ph idx="1" type="body"/>
          </p:nvPr>
        </p:nvSpPr>
        <p:spPr>
          <a:xfrm>
            <a:off x="0" y="0"/>
            <a:ext cx="11546541" cy="592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8A2"/>
              </a:buClr>
              <a:buSzPts val="1200"/>
              <a:buNone/>
            </a:pPr>
            <a:r>
              <a:rPr lang="es-ES">
                <a:solidFill>
                  <a:schemeClr val="dk1"/>
                </a:solidFill>
              </a:rPr>
              <a:t>Врач диетолог, Prevent терапевт  Светлана Незванова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6" name="Google Shape;136;p10"/>
          <p:cNvSpPr txBox="1"/>
          <p:nvPr/>
        </p:nvSpPr>
        <p:spPr>
          <a:xfrm>
            <a:off x="825452" y="1554503"/>
            <a:ext cx="5132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s-E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ФУНДАМЕНТ УСЛУГИ</a:t>
            </a:r>
            <a:endParaRPr b="0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10"/>
          <p:cNvSpPr txBox="1"/>
          <p:nvPr/>
        </p:nvSpPr>
        <p:spPr>
          <a:xfrm>
            <a:off x="807522" y="1133875"/>
            <a:ext cx="375172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КОНСУЛЬТАЦИЯ. СОПРОВОЖДЕНИЕ. КУРС</a:t>
            </a:r>
            <a:endParaRPr b="0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38" name="Google Shape;138;p10"/>
          <p:cNvGrpSpPr/>
          <p:nvPr/>
        </p:nvGrpSpPr>
        <p:grpSpPr>
          <a:xfrm>
            <a:off x="1343685" y="3154975"/>
            <a:ext cx="9525526" cy="1673783"/>
            <a:chOff x="1058677" y="2945645"/>
            <a:chExt cx="9525526" cy="1673783"/>
          </a:xfrm>
        </p:grpSpPr>
        <p:sp>
          <p:nvSpPr>
            <p:cNvPr id="139" name="Google Shape;139;p10"/>
            <p:cNvSpPr/>
            <p:nvPr/>
          </p:nvSpPr>
          <p:spPr>
            <a:xfrm>
              <a:off x="4213608" y="2993146"/>
              <a:ext cx="1626282" cy="1626282"/>
            </a:xfrm>
            <a:prstGeom prst="blockArc">
              <a:avLst>
                <a:gd fmla="val 10800000" name="adj1"/>
                <a:gd fmla="val 21569649" name="adj2"/>
                <a:gd fmla="val 3014" name="adj3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0"/>
            <p:cNvSpPr/>
            <p:nvPr/>
          </p:nvSpPr>
          <p:spPr>
            <a:xfrm rot="10800000">
              <a:off x="5791116" y="2945645"/>
              <a:ext cx="1626282" cy="1626282"/>
            </a:xfrm>
            <a:prstGeom prst="blockArc">
              <a:avLst>
                <a:gd fmla="val 10800000" name="adj1"/>
                <a:gd fmla="val 21569649" name="adj2"/>
                <a:gd fmla="val 3014" name="adj3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1058677" y="2993146"/>
              <a:ext cx="1626282" cy="1626282"/>
            </a:xfrm>
            <a:prstGeom prst="blockArc">
              <a:avLst>
                <a:gd fmla="val 10800000" name="adj1"/>
                <a:gd fmla="val 21569649" name="adj2"/>
                <a:gd fmla="val 3014" name="adj3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 rot="10800000">
              <a:off x="2636185" y="2945645"/>
              <a:ext cx="1626282" cy="1626282"/>
            </a:xfrm>
            <a:prstGeom prst="blockArc">
              <a:avLst>
                <a:gd fmla="val 10800000" name="adj1"/>
                <a:gd fmla="val 21569649" name="adj2"/>
                <a:gd fmla="val 3014" name="adj3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0"/>
            <p:cNvSpPr/>
            <p:nvPr/>
          </p:nvSpPr>
          <p:spPr>
            <a:xfrm>
              <a:off x="7380413" y="2993146"/>
              <a:ext cx="1626282" cy="1626282"/>
            </a:xfrm>
            <a:prstGeom prst="blockArc">
              <a:avLst>
                <a:gd fmla="val 10800000" name="adj1"/>
                <a:gd fmla="val 21569649" name="adj2"/>
                <a:gd fmla="val 3014" name="adj3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0"/>
            <p:cNvSpPr/>
            <p:nvPr/>
          </p:nvSpPr>
          <p:spPr>
            <a:xfrm rot="10800000">
              <a:off x="8957921" y="2945645"/>
              <a:ext cx="1626282" cy="1626282"/>
            </a:xfrm>
            <a:prstGeom prst="blockArc">
              <a:avLst>
                <a:gd fmla="val 10800000" name="adj1"/>
                <a:gd fmla="val 21569649" name="adj2"/>
                <a:gd fmla="val 3014" name="adj3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10"/>
          <p:cNvSpPr/>
          <p:nvPr/>
        </p:nvSpPr>
        <p:spPr>
          <a:xfrm>
            <a:off x="1558616" y="3442192"/>
            <a:ext cx="1172619" cy="1172619"/>
          </a:xfrm>
          <a:prstGeom prst="ellipse">
            <a:avLst/>
          </a:prstGeom>
          <a:noFill/>
          <a:ln cap="flat" cmpd="sng" w="127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0"/>
          <p:cNvSpPr txBox="1"/>
          <p:nvPr/>
        </p:nvSpPr>
        <p:spPr>
          <a:xfrm>
            <a:off x="1110243" y="4934081"/>
            <a:ext cx="1668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ШАГ  1</a:t>
            </a:r>
            <a:endParaRPr b="0" i="0" sz="1600" u="none" cap="none" strike="noStrike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p10"/>
          <p:cNvSpPr/>
          <p:nvPr/>
        </p:nvSpPr>
        <p:spPr>
          <a:xfrm>
            <a:off x="3108447" y="3411196"/>
            <a:ext cx="1172619" cy="1172619"/>
          </a:xfrm>
          <a:prstGeom prst="ellipse">
            <a:avLst/>
          </a:prstGeom>
          <a:noFill/>
          <a:ln cap="flat" cmpd="sng" w="127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0"/>
          <p:cNvSpPr/>
          <p:nvPr/>
        </p:nvSpPr>
        <p:spPr>
          <a:xfrm>
            <a:off x="4720270" y="3442192"/>
            <a:ext cx="1172619" cy="1172619"/>
          </a:xfrm>
          <a:prstGeom prst="ellipse">
            <a:avLst/>
          </a:prstGeom>
          <a:noFill/>
          <a:ln cap="flat" cmpd="sng" w="127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0"/>
          <p:cNvSpPr/>
          <p:nvPr/>
        </p:nvSpPr>
        <p:spPr>
          <a:xfrm>
            <a:off x="6285600" y="3411196"/>
            <a:ext cx="1172619" cy="1172619"/>
          </a:xfrm>
          <a:prstGeom prst="ellipse">
            <a:avLst/>
          </a:prstGeom>
          <a:noFill/>
          <a:ln cap="flat" cmpd="sng" w="127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0"/>
          <p:cNvSpPr/>
          <p:nvPr/>
        </p:nvSpPr>
        <p:spPr>
          <a:xfrm>
            <a:off x="1238144" y="3834605"/>
            <a:ext cx="279575" cy="279575"/>
          </a:xfrm>
          <a:prstGeom prst="ellips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0"/>
          <p:cNvSpPr/>
          <p:nvPr/>
        </p:nvSpPr>
        <p:spPr>
          <a:xfrm>
            <a:off x="10704313" y="3834605"/>
            <a:ext cx="279575" cy="279575"/>
          </a:xfrm>
          <a:prstGeom prst="ellips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0"/>
          <p:cNvSpPr txBox="1"/>
          <p:nvPr/>
        </p:nvSpPr>
        <p:spPr>
          <a:xfrm>
            <a:off x="2646309" y="4964943"/>
            <a:ext cx="149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ШАГ 2</a:t>
            </a:r>
            <a:endParaRPr b="0" i="0" sz="1600" u="none" cap="none" strike="noStrike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10"/>
          <p:cNvSpPr txBox="1"/>
          <p:nvPr/>
        </p:nvSpPr>
        <p:spPr>
          <a:xfrm>
            <a:off x="4580094" y="4964943"/>
            <a:ext cx="149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ШАГ 3</a:t>
            </a:r>
            <a:endParaRPr b="0" i="0" sz="1600" u="none" cap="none" strike="noStrike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10"/>
          <p:cNvSpPr txBox="1"/>
          <p:nvPr/>
        </p:nvSpPr>
        <p:spPr>
          <a:xfrm>
            <a:off x="6269410" y="4964943"/>
            <a:ext cx="149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ШАГ 4</a:t>
            </a:r>
            <a:endParaRPr b="0" i="0" sz="1600" u="none" cap="none" strike="noStrike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10"/>
          <p:cNvSpPr/>
          <p:nvPr/>
        </p:nvSpPr>
        <p:spPr>
          <a:xfrm>
            <a:off x="7888769" y="3411196"/>
            <a:ext cx="1172619" cy="1172619"/>
          </a:xfrm>
          <a:prstGeom prst="ellipse">
            <a:avLst/>
          </a:prstGeom>
          <a:noFill/>
          <a:ln cap="flat" cmpd="sng" w="127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0"/>
          <p:cNvSpPr/>
          <p:nvPr/>
        </p:nvSpPr>
        <p:spPr>
          <a:xfrm>
            <a:off x="9405761" y="3411196"/>
            <a:ext cx="1172619" cy="1172619"/>
          </a:xfrm>
          <a:prstGeom prst="ellipse">
            <a:avLst/>
          </a:prstGeom>
          <a:noFill/>
          <a:ln cap="flat" cmpd="sng" w="127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7864" y="296069"/>
            <a:ext cx="3751728" cy="231789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0"/>
          <p:cNvSpPr txBox="1"/>
          <p:nvPr/>
        </p:nvSpPr>
        <p:spPr>
          <a:xfrm>
            <a:off x="7871759" y="4934081"/>
            <a:ext cx="149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ШАГ 5</a:t>
            </a:r>
            <a:endParaRPr b="0" i="0" sz="1600" u="none" cap="none" strike="noStrike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10"/>
          <p:cNvSpPr txBox="1"/>
          <p:nvPr/>
        </p:nvSpPr>
        <p:spPr>
          <a:xfrm>
            <a:off x="9609089" y="4964956"/>
            <a:ext cx="149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ШАГ 6</a:t>
            </a:r>
            <a:endParaRPr b="0" i="0" sz="1600" u="none" cap="none" strike="noStrike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Google Shape;160;p10"/>
          <p:cNvSpPr txBox="1"/>
          <p:nvPr/>
        </p:nvSpPr>
        <p:spPr>
          <a:xfrm>
            <a:off x="2731217" y="5349427"/>
            <a:ext cx="1487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ES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КОНТАКТ С КЛИЕНТОМ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Google Shape;161;p10"/>
          <p:cNvSpPr txBox="1"/>
          <p:nvPr/>
        </p:nvSpPr>
        <p:spPr>
          <a:xfrm>
            <a:off x="1200998" y="5378102"/>
            <a:ext cx="1487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ES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БЛОГ / САЙТ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p10"/>
          <p:cNvSpPr txBox="1"/>
          <p:nvPr/>
        </p:nvSpPr>
        <p:spPr>
          <a:xfrm>
            <a:off x="5957550" y="5378125"/>
            <a:ext cx="19287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ES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ЗАПИСАТЬ НА СОПРОВОЖДЕНИЕ / ПРОГРАММУ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Google Shape;163;p10"/>
          <p:cNvSpPr txBox="1"/>
          <p:nvPr/>
        </p:nvSpPr>
        <p:spPr>
          <a:xfrm>
            <a:off x="4136700" y="5378125"/>
            <a:ext cx="192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ES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ЗАПИСАТЬ НА КОНСУЛЬТАЦИЮ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10"/>
          <p:cNvSpPr txBox="1"/>
          <p:nvPr/>
        </p:nvSpPr>
        <p:spPr>
          <a:xfrm>
            <a:off x="9355975" y="5378125"/>
            <a:ext cx="232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ES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ПОЛУЧЕНИЕ РЕЗУЛЬТАТА / КЕЙС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" name="Google Shape;165;p10"/>
          <p:cNvSpPr txBox="1"/>
          <p:nvPr/>
        </p:nvSpPr>
        <p:spPr>
          <a:xfrm>
            <a:off x="7873412" y="5378102"/>
            <a:ext cx="1487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ES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ВЕДЕНИЕ НА ПРОГРАММЕ 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6" name="Google Shape;16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14473" y="3809986"/>
            <a:ext cx="369870" cy="36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07135" y="3830682"/>
            <a:ext cx="369870" cy="36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74117" y="3843566"/>
            <a:ext cx="369870" cy="36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51294" y="3830682"/>
            <a:ext cx="369870" cy="36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39247" y="3830682"/>
            <a:ext cx="369870" cy="36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68316" y="3834605"/>
            <a:ext cx="369870" cy="36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74750" y="117099"/>
            <a:ext cx="1593574" cy="3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Clinical Case Report">
      <a:dk1>
        <a:srgbClr val="28262C"/>
      </a:dk1>
      <a:lt1>
        <a:srgbClr val="F7F9F9"/>
      </a:lt1>
      <a:dk2>
        <a:srgbClr val="2364AA"/>
      </a:dk2>
      <a:lt2>
        <a:srgbClr val="F7F9F9"/>
      </a:lt2>
      <a:accent1>
        <a:srgbClr val="17CBD8"/>
      </a:accent1>
      <a:accent2>
        <a:srgbClr val="2364AA"/>
      </a:accent2>
      <a:accent3>
        <a:srgbClr val="998FC7"/>
      </a:accent3>
      <a:accent4>
        <a:srgbClr val="71A9F7"/>
      </a:accent4>
      <a:accent5>
        <a:srgbClr val="087E8B"/>
      </a:accent5>
      <a:accent6>
        <a:srgbClr val="FF595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2020-01-12T10:22:03Z</dcterms:created>
  <dc:creator>Microsoft Office User</dc:creator>
</cp:coreProperties>
</file>