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docm" ContentType="application/vnd.ms-word.document.macroEnabled.12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76" r:id="rId3"/>
    <p:sldId id="263" r:id="rId4"/>
    <p:sldId id="259" r:id="rId5"/>
    <p:sldId id="268" r:id="rId6"/>
    <p:sldId id="267" r:id="rId7"/>
    <p:sldId id="287" r:id="rId8"/>
    <p:sldId id="289" r:id="rId9"/>
    <p:sldId id="264" r:id="rId10"/>
    <p:sldId id="266" r:id="rId11"/>
    <p:sldId id="265" r:id="rId12"/>
    <p:sldId id="279" r:id="rId13"/>
    <p:sldId id="269" r:id="rId14"/>
    <p:sldId id="285" r:id="rId15"/>
    <p:sldId id="286" r:id="rId16"/>
    <p:sldId id="270" r:id="rId17"/>
    <p:sldId id="271" r:id="rId18"/>
    <p:sldId id="282" r:id="rId19"/>
    <p:sldId id="278" r:id="rId20"/>
    <p:sldId id="281" r:id="rId21"/>
    <p:sldId id="272" r:id="rId22"/>
    <p:sldId id="273" r:id="rId23"/>
    <p:sldId id="274" r:id="rId24"/>
    <p:sldId id="275" r:id="rId25"/>
    <p:sldId id="262" r:id="rId26"/>
    <p:sldId id="288" r:id="rId27"/>
    <p:sldId id="290" r:id="rId28"/>
    <p:sldId id="283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3" autoAdjust="0"/>
    <p:restoredTop sz="91566" autoAdjust="0"/>
  </p:normalViewPr>
  <p:slideViewPr>
    <p:cSldViewPr snapToGrid="0">
      <p:cViewPr varScale="1">
        <p:scale>
          <a:sx n="140" d="100"/>
          <a:sy n="140" d="100"/>
        </p:scale>
        <p:origin x="880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48f3965ce2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48f3965ce2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48f3965ce2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48f3965ce2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4903ff4978_2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4903ff4978_2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4903ff4978_2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4903ff4978_2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889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4903ff4978_2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4903ff4978_2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3812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4903ff4978_2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4903ff4978_2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4903ff4978_2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4903ff4978_2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5-10</a:t>
            </a:r>
            <a:r>
              <a:rPr lang="ru-RU" baseline="0" dirty="0" smtClean="0"/>
              <a:t> минут может уйти у врача на такие расчеты, мы делаем автоматически 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48f3965ce2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48f3965ce2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48f3965ce2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48f3965ce2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49cfe96970_3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49cfe96970_3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48f3965ce2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48f3965ce2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Система позволяет выделить цито , увидеть приоритеты,</a:t>
            </a:r>
            <a:r>
              <a:rPr lang="ru-RU" baseline="0" dirty="0" smtClean="0"/>
              <a:t> осуществить контроль </a:t>
            </a:r>
            <a:r>
              <a:rPr lang="ru-RU" baseline="0" dirty="0" smtClean="0"/>
              <a:t>разными </a:t>
            </a:r>
            <a:r>
              <a:rPr lang="ru-RU" baseline="0" dirty="0" smtClean="0"/>
              <a:t>способами в том числе с помощью </a:t>
            </a:r>
            <a:r>
              <a:rPr lang="ru-RU" baseline="0" dirty="0" err="1" smtClean="0"/>
              <a:t>ии</a:t>
            </a:r>
            <a:r>
              <a:rPr lang="ru-RU" baseline="0" dirty="0" smtClean="0"/>
              <a:t> помочь врачу Радиологический протокол тоже отличается от МИС здесь можно отправить на консультации, подключить модуль ИИ, каталоги различных клинических </a:t>
            </a:r>
            <a:r>
              <a:rPr lang="ru-RU" baseline="0" dirty="0" smtClean="0"/>
              <a:t>случаев</a:t>
            </a:r>
            <a:r>
              <a:rPr lang="ru-RU" baseline="0" dirty="0" smtClean="0"/>
              <a:t>, перейти в чат врачей, можно управлять, здесь же </a:t>
            </a:r>
            <a:r>
              <a:rPr lang="ru-RU" baseline="0" dirty="0" smtClean="0"/>
              <a:t>голосовой </a:t>
            </a:r>
            <a:r>
              <a:rPr lang="ru-RU" baseline="0" dirty="0" smtClean="0"/>
              <a:t>помощник. Задача Рис </a:t>
            </a:r>
            <a:r>
              <a:rPr lang="ru-RU" baseline="0" dirty="0" err="1" smtClean="0"/>
              <a:t>сделть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инфрастуктуру</a:t>
            </a:r>
            <a:r>
              <a:rPr lang="ru-RU" baseline="0" dirty="0" smtClean="0"/>
              <a:t> </a:t>
            </a:r>
            <a:r>
              <a:rPr lang="ru-RU" baseline="0" dirty="0" smtClean="0"/>
              <a:t>удобную для врача рентгенолога. 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48f3965ce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48f3965ce2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48f3965ce2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48f3965ce2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4903ff4978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4903ff4978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Автоматизация мойки эндоскопов </a:t>
            </a: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4903ff4978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4903ff4978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48f3965ce2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48f3965ce2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В мире все </a:t>
            </a:r>
            <a:r>
              <a:rPr lang="ru-RU" dirty="0" err="1" smtClean="0"/>
              <a:t>равзвивается</a:t>
            </a:r>
            <a:r>
              <a:rPr lang="ru-RU" dirty="0" smtClean="0"/>
              <a:t> по специализации, невозможно сделать все и сделать все хорошо.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3966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48f3965ce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48f3965ce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Специфика работы врачей</a:t>
            </a:r>
            <a:r>
              <a:rPr lang="ru-RU" baseline="0" dirty="0" smtClean="0"/>
              <a:t> рентгенологов </a:t>
            </a:r>
            <a:r>
              <a:rPr lang="mr-IN" baseline="0" dirty="0" smtClean="0"/>
              <a:t>–</a:t>
            </a:r>
            <a:r>
              <a:rPr lang="ru-RU" baseline="0" dirty="0" smtClean="0"/>
              <a:t> много технических моментов, РИС больше и глубже </a:t>
            </a:r>
            <a:r>
              <a:rPr lang="ru-RU" baseline="0" dirty="0" err="1" smtClean="0"/>
              <a:t>воволечена</a:t>
            </a:r>
            <a:r>
              <a:rPr lang="ru-RU" baseline="0" dirty="0" smtClean="0"/>
              <a:t> в эти технические </a:t>
            </a:r>
            <a:r>
              <a:rPr lang="ru-RU" baseline="0" dirty="0" smtClean="0"/>
              <a:t>подробности</a:t>
            </a:r>
            <a:r>
              <a:rPr lang="ru-RU" baseline="0" dirty="0" smtClean="0"/>
              <a:t>. </a:t>
            </a: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48f3965ce2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48f3965ce2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4354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48f3965ce2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48f3965ce2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48f3965ce2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48f3965ce2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Филипс</a:t>
            </a:r>
            <a:r>
              <a:rPr lang="ru-RU" baseline="0" dirty="0" smtClean="0"/>
              <a:t> портал пример -  работает только со своим оборудованием, подключение сторонних диагностических приборов стоит дорого и сложно РИС создает </a:t>
            </a:r>
            <a:r>
              <a:rPr lang="ru-RU" baseline="0" dirty="0" err="1" smtClean="0"/>
              <a:t>информациооную</a:t>
            </a:r>
            <a:r>
              <a:rPr lang="ru-RU" baseline="0" dirty="0" smtClean="0"/>
              <a:t> </a:t>
            </a:r>
            <a:r>
              <a:rPr lang="ru-RU" baseline="0" dirty="0" smtClean="0"/>
              <a:t>систему на уровне врача клиники региона .   ПАКС </a:t>
            </a:r>
            <a:r>
              <a:rPr lang="ru-RU" baseline="0" dirty="0" err="1" smtClean="0"/>
              <a:t>дайком</a:t>
            </a:r>
            <a:r>
              <a:rPr lang="ru-RU" baseline="0" dirty="0" smtClean="0"/>
              <a:t> информация </a:t>
            </a:r>
            <a:r>
              <a:rPr lang="mr-IN" baseline="0" dirty="0" smtClean="0"/>
              <a:t>–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нащ</a:t>
            </a:r>
            <a:r>
              <a:rPr lang="ru-RU" baseline="0" dirty="0" smtClean="0"/>
              <a:t> ПАКС идет в комплекте с РИС 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8f3965ce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48f3965ce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49cfe96970_3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49cfe96970_3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Модули недоступные МИС 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49cfe96970_3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49cfe96970_3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Система с возможностью бесшумной интеграции, врач </a:t>
            </a:r>
            <a:r>
              <a:rPr lang="ru-RU" dirty="0" err="1" smtClean="0"/>
              <a:t>дообучает</a:t>
            </a:r>
            <a:r>
              <a:rPr lang="ru-RU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049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48f3965ce2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48f3965ce2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Медицинская визуализация</a:t>
            </a:r>
            <a:r>
              <a:rPr lang="ru-RU" baseline="0" dirty="0" smtClean="0"/>
              <a:t> с </a:t>
            </a:r>
            <a:r>
              <a:rPr lang="ru-RU" baseline="0" dirty="0" err="1" smtClean="0"/>
              <a:t>постпроцессиногом</a:t>
            </a:r>
            <a:r>
              <a:rPr lang="ru-RU" baseline="0" dirty="0" smtClean="0"/>
              <a:t> экономичнее чем предлагают производители тяжелого оборудования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48f3965ce2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48f3965ce2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13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package" Target="../embeddings/Microsoft_Word_Macro-Enabled_Document1.docm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7" Type="http://schemas.openxmlformats.org/officeDocument/2006/relationships/image" Target="../media/image52.emf"/><Relationship Id="rId8" Type="http://schemas.openxmlformats.org/officeDocument/2006/relationships/image" Target="../media/image5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2935925"/>
            <a:ext cx="9144000" cy="2286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0" y="0"/>
            <a:ext cx="9144000" cy="2991900"/>
          </a:xfrm>
          <a:prstGeom prst="rect">
            <a:avLst/>
          </a:prstGeom>
          <a:solidFill>
            <a:srgbClr val="0D1C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04D56"/>
              </a:solidFill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3082900"/>
            <a:ext cx="8520600" cy="196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 dirty="0">
                <a:solidFill>
                  <a:srgbClr val="26374C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Может ли МИС  полноценно заменить РИС?</a:t>
            </a: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" sz="2400" dirty="0">
              <a:solidFill>
                <a:srgbClr val="26374C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 dirty="0" smtClean="0">
                <a:solidFill>
                  <a:srgbClr val="26374C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Кис</a:t>
            </a:r>
            <a:r>
              <a:rPr lang="ru-RU" sz="2400" dirty="0" smtClean="0">
                <a:solidFill>
                  <a:srgbClr val="26374C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е</a:t>
            </a:r>
            <a:r>
              <a:rPr lang="ru" sz="2400" dirty="0" smtClean="0">
                <a:solidFill>
                  <a:srgbClr val="26374C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лева </a:t>
            </a:r>
            <a:r>
              <a:rPr lang="ru" sz="2400" dirty="0">
                <a:solidFill>
                  <a:srgbClr val="26374C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Виктория</a:t>
            </a: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 dirty="0">
                <a:solidFill>
                  <a:srgbClr val="26374C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Директор по развитию бизнеса </a:t>
            </a: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 dirty="0">
                <a:solidFill>
                  <a:srgbClr val="26374C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/>
            </a:r>
            <a:br>
              <a:rPr lang="ru" sz="3000" dirty="0">
                <a:solidFill>
                  <a:srgbClr val="26374C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</a:br>
            <a:endParaRPr sz="3000" dirty="0">
              <a:solidFill>
                <a:srgbClr val="26374C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250" y="1726350"/>
            <a:ext cx="5132301" cy="11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044202" y="-2511225"/>
            <a:ext cx="7974774" cy="6787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/>
          <p:cNvSpPr txBox="1">
            <a:spLocks noGrp="1"/>
          </p:cNvSpPr>
          <p:nvPr>
            <p:ph type="title"/>
          </p:nvPr>
        </p:nvSpPr>
        <p:spPr>
          <a:xfrm>
            <a:off x="1578076" y="368825"/>
            <a:ext cx="725422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00" dirty="0">
                <a:solidFill>
                  <a:schemeClr val="accent3">
                    <a:lumMod val="75000"/>
                  </a:schemeClr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Модули медицинской визуализации</a:t>
            </a:r>
            <a:endParaRPr sz="2000" dirty="0">
              <a:solidFill>
                <a:schemeClr val="accent3">
                  <a:lumMod val="75000"/>
                </a:schemeClr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229" name="Google Shape;229;p23"/>
          <p:cNvSpPr txBox="1">
            <a:spLocks noGrp="1"/>
          </p:cNvSpPr>
          <p:nvPr>
            <p:ph type="body" idx="1"/>
          </p:nvPr>
        </p:nvSpPr>
        <p:spPr>
          <a:xfrm>
            <a:off x="311700" y="941525"/>
            <a:ext cx="8520600" cy="19388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Основной функционал:</a:t>
            </a:r>
            <a:endParaRPr sz="14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400"/>
              <a:buFont typeface="Fira Sans"/>
              <a:buChar char="-"/>
            </a:pPr>
            <a:r>
              <a:rPr lang="ru" sz="14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Постобработка медицинских изображений</a:t>
            </a:r>
            <a:endParaRPr sz="14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400"/>
              <a:buFont typeface="Fira Sans"/>
              <a:buChar char="-"/>
            </a:pPr>
            <a:r>
              <a:rPr lang="ru" sz="14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Может заменить или дополнить ПО от ведущих производителей (Philips, Siemens, GE и др.)</a:t>
            </a:r>
            <a:endParaRPr sz="14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400"/>
              <a:buFont typeface="Fira Sans"/>
              <a:buChar char="-"/>
            </a:pPr>
            <a:r>
              <a:rPr lang="ru" sz="14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Возможность внедрения системы с обработкой на сервере и плавающими лицензиями </a:t>
            </a:r>
            <a:endParaRPr sz="14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400"/>
              <a:buFont typeface="Fira Sans"/>
              <a:buChar char="-"/>
            </a:pPr>
            <a:r>
              <a:rPr lang="ru" sz="14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Модульная система для обработки различных исследований (МРТ, КТ, ПЭТ и др.)</a:t>
            </a:r>
            <a:endParaRPr sz="14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400"/>
              <a:buFont typeface="Fira Sans"/>
              <a:buChar char="-"/>
            </a:pPr>
            <a:r>
              <a:rPr lang="ru" sz="14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Специализированное ПО для различных органов и патологий </a:t>
            </a:r>
            <a:endParaRPr sz="1400" dirty="0">
              <a:solidFill>
                <a:srgbClr val="26374C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0" name="Google Shape;230;p23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3"/>
          <p:cNvSpPr/>
          <p:nvPr/>
        </p:nvSpPr>
        <p:spPr>
          <a:xfrm>
            <a:off x="524775" y="1344993"/>
            <a:ext cx="121200" cy="1212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3"/>
          <p:cNvSpPr/>
          <p:nvPr/>
        </p:nvSpPr>
        <p:spPr>
          <a:xfrm>
            <a:off x="524775" y="1592540"/>
            <a:ext cx="121200" cy="1212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3"/>
          <p:cNvSpPr/>
          <p:nvPr/>
        </p:nvSpPr>
        <p:spPr>
          <a:xfrm>
            <a:off x="524775" y="1830233"/>
            <a:ext cx="121200" cy="1212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3"/>
          <p:cNvSpPr/>
          <p:nvPr/>
        </p:nvSpPr>
        <p:spPr>
          <a:xfrm>
            <a:off x="524775" y="2067905"/>
            <a:ext cx="121200" cy="1212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3"/>
          <p:cNvSpPr/>
          <p:nvPr/>
        </p:nvSpPr>
        <p:spPr>
          <a:xfrm>
            <a:off x="524775" y="2313889"/>
            <a:ext cx="121200" cy="1212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400" y="2880337"/>
            <a:ext cx="2889232" cy="1561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3"/>
          <p:cNvPicPr preferRelativeResize="0"/>
          <p:nvPr/>
        </p:nvPicPr>
        <p:blipFill rotWithShape="1">
          <a:blip r:embed="rId4">
            <a:alphaModFix/>
          </a:blip>
          <a:srcRect t="139" b="149"/>
          <a:stretch/>
        </p:blipFill>
        <p:spPr>
          <a:xfrm>
            <a:off x="3131548" y="2880349"/>
            <a:ext cx="2885066" cy="156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3536" y="2880349"/>
            <a:ext cx="2885066" cy="1561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57;p25">
            <a:extLst>
              <a:ext uri="{FF2B5EF4-FFF2-40B4-BE49-F238E27FC236}">
                <a16:creationId xmlns="" xmlns:a16="http://schemas.microsoft.com/office/drawing/2014/main" id="{8BF8ED2F-71F6-9AC8-3A8E-1E08EB0D08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7597" y="72530"/>
            <a:ext cx="700525" cy="700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6BDDC1D-21C4-1EDA-5AAB-2B3920ABC64E}"/>
              </a:ext>
            </a:extLst>
          </p:cNvPr>
          <p:cNvSpPr txBox="1"/>
          <p:nvPr/>
        </p:nvSpPr>
        <p:spPr>
          <a:xfrm>
            <a:off x="301270" y="783819"/>
            <a:ext cx="833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266979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PRO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2"/>
          <p:cNvSpPr txBox="1">
            <a:spLocks noGrp="1"/>
          </p:cNvSpPr>
          <p:nvPr>
            <p:ph type="title"/>
          </p:nvPr>
        </p:nvSpPr>
        <p:spPr>
          <a:xfrm>
            <a:off x="1209366" y="48952"/>
            <a:ext cx="7883014" cy="700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 dirty="0">
                <a:solidFill>
                  <a:srgbClr val="26374C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Система экспертной пост обработки КТ/МРТ и прочих исследований</a:t>
            </a:r>
            <a:endParaRPr sz="1900" dirty="0">
              <a:solidFill>
                <a:srgbClr val="26374C"/>
              </a:solidFill>
              <a:highlight>
                <a:srgbClr val="FFFFFF"/>
              </a:highlight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209" name="Google Shape;209;p22"/>
          <p:cNvSpPr txBox="1">
            <a:spLocks noGrp="1"/>
          </p:cNvSpPr>
          <p:nvPr>
            <p:ph type="body" idx="1"/>
          </p:nvPr>
        </p:nvSpPr>
        <p:spPr>
          <a:xfrm>
            <a:off x="214397" y="1036325"/>
            <a:ext cx="5319000" cy="3738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300"/>
              <a:buFont typeface="Fira Sans"/>
              <a:buChar char="●"/>
            </a:pPr>
            <a:r>
              <a:rPr lang="ru" sz="1300" dirty="0">
                <a:solidFill>
                  <a:srgbClr val="26374C"/>
                </a:solidFill>
                <a:latin typeface="Fira Sans"/>
                <a:ea typeface="Fira Sans"/>
                <a:cs typeface="Fira Sans"/>
                <a:sym typeface="Fira Sans"/>
              </a:rPr>
              <a:t>Разработка и поставка современных систем пост обработки КТ/МРТ и прочих исследований</a:t>
            </a:r>
            <a:endParaRPr sz="13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300"/>
              <a:buFont typeface="Fira Sans"/>
              <a:buChar char="●"/>
            </a:pPr>
            <a:r>
              <a:rPr lang="ru" sz="1300" dirty="0">
                <a:solidFill>
                  <a:srgbClr val="26374C"/>
                </a:solidFill>
                <a:latin typeface="Fira Sans"/>
                <a:ea typeface="Fira Sans"/>
                <a:cs typeface="Fira Sans"/>
                <a:sym typeface="Fira Sans"/>
              </a:rPr>
              <a:t>Возможность интеграции с системами других производителей</a:t>
            </a:r>
            <a:endParaRPr sz="13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300"/>
              <a:buFont typeface="Fira Sans"/>
              <a:buChar char="●"/>
            </a:pPr>
            <a:r>
              <a:rPr lang="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Включает обширный набор модулей, в которых осуществляется обработка:</a:t>
            </a:r>
            <a:endParaRPr sz="13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300"/>
              <a:buFont typeface="Fira Sans"/>
              <a:buChar char="○"/>
            </a:pPr>
            <a:r>
              <a:rPr lang="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ПЭТ/КТ</a:t>
            </a: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300"/>
              <a:buFont typeface="Fira Sans"/>
              <a:buChar char="○"/>
            </a:pPr>
            <a:r>
              <a:rPr lang="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Перфузия голо</a:t>
            </a:r>
            <a:r>
              <a:rPr lang="ru-RU" sz="1300" dirty="0" err="1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вного</a:t>
            </a:r>
            <a:r>
              <a:rPr lang="ru-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мозга</a:t>
            </a:r>
            <a:endParaRPr sz="13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300"/>
              <a:buFont typeface="Fira Sans"/>
              <a:buChar char="○"/>
            </a:pPr>
            <a:r>
              <a:rPr lang="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Легкие (вкл. COVID-19)</a:t>
            </a:r>
            <a:endParaRPr sz="13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300"/>
              <a:buFont typeface="Fira Sans"/>
              <a:buChar char="○"/>
            </a:pPr>
            <a:r>
              <a:rPr lang="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Онкология</a:t>
            </a:r>
            <a:endParaRPr sz="13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300"/>
              <a:buFont typeface="Fira Sans"/>
              <a:buChar char="○"/>
            </a:pPr>
            <a:r>
              <a:rPr lang="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Колоноскопия</a:t>
            </a:r>
            <a:endParaRPr sz="13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300"/>
              <a:buFont typeface="Fira Sans"/>
              <a:buChar char="○"/>
            </a:pPr>
            <a:r>
              <a:rPr lang="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Сосуды</a:t>
            </a:r>
            <a:endParaRPr sz="13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300"/>
              <a:buFont typeface="Fira Sans"/>
              <a:buChar char="○"/>
            </a:pPr>
            <a:r>
              <a:rPr lang="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Кардиология</a:t>
            </a:r>
            <a:endParaRPr sz="13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300"/>
              <a:buFont typeface="Fira Sans"/>
              <a:buChar char="○"/>
            </a:pPr>
            <a:r>
              <a:rPr lang="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Печень</a:t>
            </a:r>
            <a:endParaRPr sz="13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300"/>
              <a:buFont typeface="Fira Sans"/>
              <a:buChar char="○"/>
            </a:pPr>
            <a:r>
              <a:rPr lang="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МРТ молочных желез и др.</a:t>
            </a:r>
            <a:endParaRPr sz="1300" dirty="0">
              <a:solidFill>
                <a:srgbClr val="26374C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10" name="Google Shape;210;p22"/>
          <p:cNvSpPr/>
          <p:nvPr/>
        </p:nvSpPr>
        <p:spPr>
          <a:xfrm>
            <a:off x="462236" y="1176080"/>
            <a:ext cx="121200" cy="1212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2"/>
          <p:cNvSpPr/>
          <p:nvPr/>
        </p:nvSpPr>
        <p:spPr>
          <a:xfrm>
            <a:off x="462236" y="1645967"/>
            <a:ext cx="121200" cy="1212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2"/>
          <p:cNvSpPr/>
          <p:nvPr/>
        </p:nvSpPr>
        <p:spPr>
          <a:xfrm>
            <a:off x="462236" y="2115880"/>
            <a:ext cx="121200" cy="1212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2"/>
          <p:cNvSpPr/>
          <p:nvPr/>
        </p:nvSpPr>
        <p:spPr>
          <a:xfrm>
            <a:off x="886922" y="2549668"/>
            <a:ext cx="121200" cy="121200"/>
          </a:xfrm>
          <a:prstGeom prst="rect">
            <a:avLst/>
          </a:prstGeom>
          <a:solidFill>
            <a:srgbClr val="8DA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2"/>
          <p:cNvSpPr/>
          <p:nvPr/>
        </p:nvSpPr>
        <p:spPr>
          <a:xfrm>
            <a:off x="886922" y="2999268"/>
            <a:ext cx="121200" cy="121200"/>
          </a:xfrm>
          <a:prstGeom prst="rect">
            <a:avLst/>
          </a:prstGeom>
          <a:solidFill>
            <a:srgbClr val="8DA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2"/>
          <p:cNvSpPr/>
          <p:nvPr/>
        </p:nvSpPr>
        <p:spPr>
          <a:xfrm>
            <a:off x="886922" y="3225993"/>
            <a:ext cx="121200" cy="121200"/>
          </a:xfrm>
          <a:prstGeom prst="rect">
            <a:avLst/>
          </a:prstGeom>
          <a:solidFill>
            <a:srgbClr val="8DA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2"/>
          <p:cNvSpPr/>
          <p:nvPr/>
        </p:nvSpPr>
        <p:spPr>
          <a:xfrm>
            <a:off x="886922" y="2774468"/>
            <a:ext cx="121200" cy="121200"/>
          </a:xfrm>
          <a:prstGeom prst="rect">
            <a:avLst/>
          </a:prstGeom>
          <a:solidFill>
            <a:srgbClr val="8DA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2"/>
          <p:cNvSpPr/>
          <p:nvPr/>
        </p:nvSpPr>
        <p:spPr>
          <a:xfrm>
            <a:off x="886922" y="3452718"/>
            <a:ext cx="121200" cy="121200"/>
          </a:xfrm>
          <a:prstGeom prst="rect">
            <a:avLst/>
          </a:prstGeom>
          <a:solidFill>
            <a:srgbClr val="8DA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2"/>
          <p:cNvSpPr/>
          <p:nvPr/>
        </p:nvSpPr>
        <p:spPr>
          <a:xfrm>
            <a:off x="886922" y="3679443"/>
            <a:ext cx="121200" cy="121200"/>
          </a:xfrm>
          <a:prstGeom prst="rect">
            <a:avLst/>
          </a:prstGeom>
          <a:solidFill>
            <a:srgbClr val="8DA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2"/>
          <p:cNvSpPr/>
          <p:nvPr/>
        </p:nvSpPr>
        <p:spPr>
          <a:xfrm>
            <a:off x="886922" y="3906168"/>
            <a:ext cx="121200" cy="121200"/>
          </a:xfrm>
          <a:prstGeom prst="rect">
            <a:avLst/>
          </a:prstGeom>
          <a:solidFill>
            <a:srgbClr val="8DA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2"/>
          <p:cNvSpPr/>
          <p:nvPr/>
        </p:nvSpPr>
        <p:spPr>
          <a:xfrm>
            <a:off x="886922" y="4132893"/>
            <a:ext cx="121200" cy="121200"/>
          </a:xfrm>
          <a:prstGeom prst="rect">
            <a:avLst/>
          </a:prstGeom>
          <a:solidFill>
            <a:srgbClr val="8DA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2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2" name="Google Shape;2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3250" y="960116"/>
            <a:ext cx="3442350" cy="18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2"/>
          <p:cNvPicPr preferRelativeResize="0"/>
          <p:nvPr/>
        </p:nvPicPr>
        <p:blipFill rotWithShape="1">
          <a:blip r:embed="rId4">
            <a:alphaModFix/>
          </a:blip>
          <a:srcRect l="69" r="79"/>
          <a:stretch/>
        </p:blipFill>
        <p:spPr>
          <a:xfrm>
            <a:off x="5543250" y="2921041"/>
            <a:ext cx="3442349" cy="1863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57;p25">
            <a:extLst>
              <a:ext uri="{FF2B5EF4-FFF2-40B4-BE49-F238E27FC236}">
                <a16:creationId xmlns="" xmlns:a16="http://schemas.microsoft.com/office/drawing/2014/main" id="{5016C39D-23CC-4B7C-32C6-BCB30B2315C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7597" y="72530"/>
            <a:ext cx="700525" cy="7005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74CA656-0CD2-7B82-770F-10E5ABB685F5}"/>
              </a:ext>
            </a:extLst>
          </p:cNvPr>
          <p:cNvSpPr txBox="1"/>
          <p:nvPr/>
        </p:nvSpPr>
        <p:spPr>
          <a:xfrm>
            <a:off x="301270" y="783819"/>
            <a:ext cx="833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266979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PRO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6"/>
          <p:cNvSpPr txBox="1">
            <a:spLocks noGrp="1"/>
          </p:cNvSpPr>
          <p:nvPr>
            <p:ph type="title"/>
          </p:nvPr>
        </p:nvSpPr>
        <p:spPr>
          <a:xfrm>
            <a:off x="260194" y="28536"/>
            <a:ext cx="8349081" cy="13423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rPr lang="en-US" sz="2000" dirty="0" err="1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Dicom</a:t>
            </a:r>
            <a:r>
              <a:rPr lang="en-US" sz="2000" dirty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-v</a:t>
            </a:r>
            <a:r>
              <a:rPr lang="ru" sz="2000" dirty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iewer на базе web-платформы</a:t>
            </a:r>
            <a:r>
              <a:rPr lang="en-US" sz="2000" dirty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 c </a:t>
            </a:r>
            <a:r>
              <a:rPr lang="ru-RU" sz="2000" dirty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интегрированными модулями </a:t>
            </a:r>
            <a:r>
              <a:rPr lang="ru-RU" sz="2000" dirty="0" err="1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построцессинга</a:t>
            </a:r>
            <a:r>
              <a:rPr lang="ru-RU" sz="2000" dirty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 и интеллектуального анализа медицинских изображений</a:t>
            </a:r>
            <a:r>
              <a:rPr lang="ru" sz="2000" dirty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 </a:t>
            </a:r>
            <a:endParaRPr sz="2000" dirty="0">
              <a:solidFill>
                <a:srgbClr val="266979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pic>
        <p:nvPicPr>
          <p:cNvPr id="402" name="Google Shape;40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110" y="1485353"/>
            <a:ext cx="4839630" cy="331266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6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oogle Shape;409;p37">
            <a:extLst>
              <a:ext uri="{FF2B5EF4-FFF2-40B4-BE49-F238E27FC236}">
                <a16:creationId xmlns="" xmlns:a16="http://schemas.microsoft.com/office/drawing/2014/main" id="{460448B7-5035-ADBB-3183-4D6D7BA35F1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8312" y="1485352"/>
            <a:ext cx="4155688" cy="3312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6"/>
          <p:cNvSpPr txBox="1">
            <a:spLocks noGrp="1"/>
          </p:cNvSpPr>
          <p:nvPr>
            <p:ph type="title"/>
          </p:nvPr>
        </p:nvSpPr>
        <p:spPr>
          <a:xfrm>
            <a:off x="620539" y="183"/>
            <a:ext cx="469269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 dirty="0">
                <a:solidFill>
                  <a:schemeClr val="accent3">
                    <a:lumMod val="75000"/>
                  </a:schemeClr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Модуль ArchiMed PRO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Brain Perfusion</a:t>
            </a:r>
            <a:endParaRPr sz="2000" dirty="0">
              <a:solidFill>
                <a:schemeClr val="accent3">
                  <a:lumMod val="75000"/>
                </a:schemeClr>
              </a:solidFill>
              <a:highlight>
                <a:srgbClr val="FFFFFF"/>
              </a:highlight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273" name="Google Shape;273;p26"/>
          <p:cNvSpPr/>
          <p:nvPr/>
        </p:nvSpPr>
        <p:spPr>
          <a:xfrm>
            <a:off x="632232" y="2077120"/>
            <a:ext cx="121200" cy="1212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6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7" name="Google Shape;2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3243" y="230975"/>
            <a:ext cx="3910757" cy="2271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3242" y="2516372"/>
            <a:ext cx="3910758" cy="23961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97E63C5-E791-24C5-3AAF-84A1E4289AE5}"/>
              </a:ext>
            </a:extLst>
          </p:cNvPr>
          <p:cNvSpPr txBox="1"/>
          <p:nvPr/>
        </p:nvSpPr>
        <p:spPr>
          <a:xfrm>
            <a:off x="750950" y="595962"/>
            <a:ext cx="4431867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Система обработки данных КТ и МРТ 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перфузионных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 исследований головного мозга с вычислением параметрических карт мозгового кровотока (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Cerebral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 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Blood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 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Flow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), объёмного мозгового кровотока (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Cerebral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 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Blood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 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Volume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), времени до пика (Time To 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Peak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), среднего времени транзита (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Mean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 Transit Time) и времени до максимума (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Tmax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). </a:t>
            </a:r>
            <a:endParaRPr lang="en-US" sz="1300" b="0" i="0" dirty="0">
              <a:solidFill>
                <a:schemeClr val="accent3">
                  <a:lumMod val="75000"/>
                </a:schemeClr>
              </a:solidFill>
              <a:effectLst/>
              <a:latin typeface="Fira Sans Medium" panose="020B0603050000020004" pitchFamily="34" charset="0"/>
            </a:endParaRPr>
          </a:p>
          <a:p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ПО используется в диагностике нарушений мозгового кровотока – оценке зон инфаркта мозга и ишемической полутени (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пенумбры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),  наличия областей мозга с хронической 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гипоперфузией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 или 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гиперперфузионным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 синдромом. Применяется в 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нейроонкологии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 для  первичной дифференциальной диагностики и дальнейшего инструментального контроля процесса лечения . ПО корректирует двигательные артефакты, производит ручной и автоматический выбор артериальной и венозной входных функций (AIF, VOF), количественную оценку получаемых параметрических карт и экспорт</a:t>
            </a:r>
            <a:r>
              <a:rPr lang="en-US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 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в формате </a:t>
            </a:r>
            <a:r>
              <a:rPr lang="en-US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Dicom</a:t>
            </a:r>
            <a:r>
              <a:rPr lang="en-US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 </a:t>
            </a:r>
            <a:r>
              <a:rPr lang="ru-RU" sz="1300" dirty="0">
                <a:latin typeface="Fira Sans Medium" panose="020B0603050000020004" pitchFamily="34" charset="0"/>
              </a:rPr>
              <a:t/>
            </a:r>
            <a:br>
              <a:rPr lang="ru-RU" sz="1300" dirty="0">
                <a:latin typeface="Fira Sans Medium" panose="020B0603050000020004" pitchFamily="34" charset="0"/>
              </a:rPr>
            </a:br>
            <a:endParaRPr lang="ru-RU" sz="1300" dirty="0">
              <a:latin typeface="Fira Sans Medium" panose="020B0603050000020004" pitchFamily="34" charset="0"/>
            </a:endParaRPr>
          </a:p>
        </p:txBody>
      </p:sp>
      <p:sp>
        <p:nvSpPr>
          <p:cNvPr id="6" name="Google Shape;278;p26">
            <a:extLst>
              <a:ext uri="{FF2B5EF4-FFF2-40B4-BE49-F238E27FC236}">
                <a16:creationId xmlns="" xmlns:a16="http://schemas.microsoft.com/office/drawing/2014/main" id="{47405FA0-1953-3AE7-421C-415336E23121}"/>
              </a:ext>
            </a:extLst>
          </p:cNvPr>
          <p:cNvSpPr txBox="1"/>
          <p:nvPr/>
        </p:nvSpPr>
        <p:spPr>
          <a:xfrm>
            <a:off x="6052203" y="-68942"/>
            <a:ext cx="2272835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3">
                    <a:lumMod val="75000"/>
                  </a:schemeClr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Сегментация зоны инфаркта</a:t>
            </a:r>
            <a:endParaRPr sz="1200" dirty="0">
              <a:solidFill>
                <a:schemeClr val="accent3">
                  <a:lumMod val="75000"/>
                </a:schemeClr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" name="Google Shape;257;p25">
            <a:extLst>
              <a:ext uri="{FF2B5EF4-FFF2-40B4-BE49-F238E27FC236}">
                <a16:creationId xmlns="" xmlns:a16="http://schemas.microsoft.com/office/drawing/2014/main" id="{925D4EF8-6FD0-E9F5-DBBF-A8902C0058C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95" y="75871"/>
            <a:ext cx="700525" cy="7005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EE7DD78-E017-412A-3488-C4DAB4879AAC}"/>
              </a:ext>
            </a:extLst>
          </p:cNvPr>
          <p:cNvSpPr txBox="1"/>
          <p:nvPr/>
        </p:nvSpPr>
        <p:spPr>
          <a:xfrm>
            <a:off x="-34436" y="689168"/>
            <a:ext cx="833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266979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PRO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6"/>
          <p:cNvSpPr txBox="1">
            <a:spLocks noGrp="1"/>
          </p:cNvSpPr>
          <p:nvPr>
            <p:ph type="title"/>
          </p:nvPr>
        </p:nvSpPr>
        <p:spPr>
          <a:xfrm>
            <a:off x="1047134" y="85899"/>
            <a:ext cx="411216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 dirty="0">
                <a:solidFill>
                  <a:schemeClr val="accent3">
                    <a:lumMod val="75000"/>
                  </a:schemeClr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Модуль ArchiMed PRO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 Chronos</a:t>
            </a:r>
            <a:endParaRPr sz="2000" dirty="0">
              <a:solidFill>
                <a:schemeClr val="accent3">
                  <a:lumMod val="75000"/>
                </a:schemeClr>
              </a:solidFill>
              <a:highlight>
                <a:srgbClr val="FFFFFF"/>
              </a:highlight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276" name="Google Shape;276;p26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6"/>
          <p:cNvSpPr txBox="1"/>
          <p:nvPr/>
        </p:nvSpPr>
        <p:spPr>
          <a:xfrm>
            <a:off x="5443870" y="2949"/>
            <a:ext cx="370133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1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Отдельные  элементы отчета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Dicom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SR</a:t>
            </a:r>
            <a:endParaRPr sz="1200"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9E61B33-047D-17FB-FB26-98EE75CA8287}"/>
              </a:ext>
            </a:extLst>
          </p:cNvPr>
          <p:cNvSpPr txBox="1"/>
          <p:nvPr/>
        </p:nvSpPr>
        <p:spPr>
          <a:xfrm>
            <a:off x="708520" y="359361"/>
            <a:ext cx="465677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С</a:t>
            </a:r>
            <a:r>
              <a:rPr lang="ru-RU" sz="1300" b="1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истема полностью автоматического расчёта объёмов инфаркта мозга и ишемической полутени по данным КТ и МРТ </a:t>
            </a:r>
            <a:r>
              <a:rPr lang="ru-RU" sz="1300" b="1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перфузионных</a:t>
            </a:r>
            <a:r>
              <a:rPr lang="ru-RU" sz="1300" b="1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 исследований. 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Автоматизирует  процесс инструментальной диагностики (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нейровизуализации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) острого нарушения мозгового кровообращения по ишемическому типу   для быстрого принятия врачом решения о последующей маршрутизации пациента. Система включает в себя автоматическую обработку и вычисление параметрических карт мозгового кровотока (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Cerebral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 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Blood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 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Flow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), объёмного мозгового кровотока (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Cerebral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 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Blood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 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Volume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), времени до пика (Time To 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Peak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), среднего времени транзита (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Mean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 Transit Time) и времени до максимума (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Tmax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), автоматическую сегментацию области инфаркта мозга и ишемической полутени (</a:t>
            </a:r>
            <a:r>
              <a:rPr lang="ru-RU" sz="1300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пенумбры</a:t>
            </a:r>
            <a:r>
              <a:rPr lang="ru-RU" sz="1300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) с расчетом их объёма, разницы и соотношения объёмов, с автоматическим формированием отчёта. ПО  сокращает время обработки данных, нивелирует субъективное мнение оператора и повышает воспроизводимость получаемых результатов</a:t>
            </a:r>
            <a:endParaRPr lang="ru-RU" sz="1300" dirty="0">
              <a:solidFill>
                <a:schemeClr val="accent3">
                  <a:lumMod val="75000"/>
                </a:schemeClr>
              </a:solidFill>
              <a:latin typeface="Fira Sans Medium" panose="020B0603050000020004" pitchFamily="34" charset="0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="" xmlns:a16="http://schemas.microsoft.com/office/drawing/2014/main" id="{4E1A2959-5DF4-D2B2-BC83-5E737407BB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161DF2A-C109-A120-C53C-A3DC01CF8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697" y="381919"/>
            <a:ext cx="2194504" cy="21102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0447F830-9CB1-CC26-92F3-300C6D3B7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697" y="2434138"/>
            <a:ext cx="1741302" cy="23500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E8FA4F4-ECF7-D9D5-F35D-3D927522D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758" y="1895537"/>
            <a:ext cx="1990622" cy="3016988"/>
          </a:xfrm>
          <a:prstGeom prst="rect">
            <a:avLst/>
          </a:prstGeom>
        </p:spPr>
      </p:pic>
      <p:pic>
        <p:nvPicPr>
          <p:cNvPr id="4" name="Google Shape;257;p25">
            <a:extLst>
              <a:ext uri="{FF2B5EF4-FFF2-40B4-BE49-F238E27FC236}">
                <a16:creationId xmlns="" xmlns:a16="http://schemas.microsoft.com/office/drawing/2014/main" id="{086FBB8A-D2C8-F47E-98CA-5F52D24F251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95" y="75871"/>
            <a:ext cx="700525" cy="7005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8FBE6B0-6018-3742-A3E6-BBB469F1EC20}"/>
              </a:ext>
            </a:extLst>
          </p:cNvPr>
          <p:cNvSpPr txBox="1"/>
          <p:nvPr/>
        </p:nvSpPr>
        <p:spPr>
          <a:xfrm>
            <a:off x="-34436" y="689168"/>
            <a:ext cx="833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266979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PRO</a:t>
            </a:r>
          </a:p>
        </p:txBody>
      </p:sp>
    </p:spTree>
    <p:extLst>
      <p:ext uri="{BB962C8B-B14F-4D97-AF65-F5344CB8AC3E}">
        <p14:creationId xmlns:p14="http://schemas.microsoft.com/office/powerpoint/2010/main" val="1604529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6"/>
          <p:cNvSpPr txBox="1">
            <a:spLocks noGrp="1"/>
          </p:cNvSpPr>
          <p:nvPr>
            <p:ph type="title"/>
          </p:nvPr>
        </p:nvSpPr>
        <p:spPr>
          <a:xfrm>
            <a:off x="88772" y="248877"/>
            <a:ext cx="3288726" cy="17473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SzPts val="1100"/>
            </a:pPr>
            <a:r>
              <a:rPr lang="ru" sz="2000" dirty="0">
                <a:solidFill>
                  <a:schemeClr val="accent3">
                    <a:lumMod val="75000"/>
                  </a:schemeClr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Модули ArchiMed PRO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 Brain Perfusion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/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  Chronos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 используют методы машинного обучения для решения задач:</a:t>
            </a:r>
            <a:endParaRPr sz="2000" dirty="0">
              <a:solidFill>
                <a:schemeClr val="accent3">
                  <a:lumMod val="75000"/>
                </a:schemeClr>
              </a:solidFill>
              <a:highlight>
                <a:srgbClr val="FFFFFF"/>
              </a:highlight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273" name="Google Shape;273;p26"/>
          <p:cNvSpPr/>
          <p:nvPr/>
        </p:nvSpPr>
        <p:spPr>
          <a:xfrm>
            <a:off x="186147" y="4312495"/>
            <a:ext cx="121200" cy="1212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6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6"/>
          <p:cNvSpPr txBox="1"/>
          <p:nvPr/>
        </p:nvSpPr>
        <p:spPr>
          <a:xfrm>
            <a:off x="5080822" y="268554"/>
            <a:ext cx="3288727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1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Отдельные  элементы отчета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Dicom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SR</a:t>
            </a:r>
            <a:endParaRPr sz="1200"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="" xmlns:a16="http://schemas.microsoft.com/office/drawing/2014/main" id="{4E1A2959-5DF4-D2B2-BC83-5E737407BB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ABE5831-9E35-82C8-8845-9289389E817B}"/>
              </a:ext>
            </a:extLst>
          </p:cNvPr>
          <p:cNvSpPr txBox="1"/>
          <p:nvPr/>
        </p:nvSpPr>
        <p:spPr>
          <a:xfrm>
            <a:off x="508930" y="2290672"/>
            <a:ext cx="3038355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Fira Sans Medium" panose="020B0603050000020004" pitchFamily="34" charset="0"/>
              </a:rPr>
              <a:t>С</a:t>
            </a:r>
            <a:r>
              <a:rPr lang="ru-RU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егментации ядра инфаркта;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Fira Sans Medium" panose="020B0603050000020004" pitchFamily="34" charset="0"/>
              </a:rPr>
              <a:t/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  <a:latin typeface="Fira Sans Medium" panose="020B0603050000020004" pitchFamily="34" charset="0"/>
              </a:rPr>
            </a:br>
            <a:r>
              <a:rPr lang="ru-RU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Сегментация </a:t>
            </a:r>
            <a:r>
              <a:rPr lang="ru-RU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гипоперфузии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Fira Sans Medium" panose="020B0603050000020004" pitchFamily="34" charset="0"/>
              </a:rPr>
              <a:t>;</a:t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  <a:latin typeface="Fira Sans Medium" panose="020B0603050000020004" pitchFamily="34" charset="0"/>
              </a:rPr>
            </a:br>
            <a:r>
              <a:rPr lang="ru-RU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Определения  границы полушарий мозга; 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Fira Sans Medium" panose="020B0603050000020004" pitchFamily="34" charset="0"/>
              </a:rPr>
              <a:t/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  <a:latin typeface="Fira Sans Medium" panose="020B0603050000020004" pitchFamily="34" charset="0"/>
              </a:rPr>
            </a:b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Fira Sans Medium" panose="020B0603050000020004" pitchFamily="34" charset="0"/>
              </a:rPr>
              <a:t>В</a:t>
            </a:r>
            <a:r>
              <a:rPr lang="ru-RU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 выделении кластеров на сегментированных картах;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Fira Sans Medium" panose="020B0603050000020004" pitchFamily="34" charset="0"/>
              </a:rPr>
              <a:t/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  <a:latin typeface="Fira Sans Medium" panose="020B0603050000020004" pitchFamily="34" charset="0"/>
              </a:rPr>
            </a:br>
            <a:r>
              <a:rPr lang="ru-RU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Для кластеризации и точного поиска </a:t>
            </a:r>
            <a:r>
              <a:rPr lang="ru-RU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arterial</a:t>
            </a:r>
            <a:r>
              <a:rPr lang="ru-RU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  </a:t>
            </a:r>
            <a:r>
              <a:rPr lang="ru-RU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input</a:t>
            </a:r>
            <a:r>
              <a:rPr lang="ru-RU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 </a:t>
            </a:r>
            <a:r>
              <a:rPr lang="ru-RU" b="0" i="0" dirty="0" err="1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function</a:t>
            </a:r>
            <a:r>
              <a:rPr lang="ru-RU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 ( AIF) для разделения на кластеры;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Fira Sans Medium" panose="020B0603050000020004" pitchFamily="34" charset="0"/>
              </a:rPr>
              <a:t/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  <a:latin typeface="Fira Sans Medium" panose="020B0603050000020004" pitchFamily="34" charset="0"/>
              </a:rPr>
            </a:b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Fira Sans Medium" panose="020B0603050000020004" pitchFamily="34" charset="0"/>
              </a:rPr>
              <a:t>В</a:t>
            </a:r>
            <a:r>
              <a:rPr lang="ru-RU" b="0" i="0" dirty="0">
                <a:solidFill>
                  <a:schemeClr val="accent3">
                    <a:lumMod val="75000"/>
                  </a:schemeClr>
                </a:solidFill>
                <a:effectLst/>
                <a:latin typeface="Fira Sans Medium" panose="020B0603050000020004" pitchFamily="34" charset="0"/>
              </a:rPr>
              <a:t> предварительной фильтрации получаемых данных.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Fira Sans Medium" panose="020B0603050000020004" pitchFamily="34" charset="0"/>
            </a:endParaRPr>
          </a:p>
        </p:txBody>
      </p:sp>
      <p:sp>
        <p:nvSpPr>
          <p:cNvPr id="5" name="Google Shape;273;p26">
            <a:extLst>
              <a:ext uri="{FF2B5EF4-FFF2-40B4-BE49-F238E27FC236}">
                <a16:creationId xmlns="" xmlns:a16="http://schemas.microsoft.com/office/drawing/2014/main" id="{2EA5E82E-0306-213F-35BC-9DC79C0B02C6}"/>
              </a:ext>
            </a:extLst>
          </p:cNvPr>
          <p:cNvSpPr/>
          <p:nvPr/>
        </p:nvSpPr>
        <p:spPr>
          <a:xfrm>
            <a:off x="205801" y="2381859"/>
            <a:ext cx="121200" cy="1212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73;p26">
            <a:extLst>
              <a:ext uri="{FF2B5EF4-FFF2-40B4-BE49-F238E27FC236}">
                <a16:creationId xmlns="" xmlns:a16="http://schemas.microsoft.com/office/drawing/2014/main" id="{A66B5AB2-77FB-9B0E-716C-7E260181CCFB}"/>
              </a:ext>
            </a:extLst>
          </p:cNvPr>
          <p:cNvSpPr/>
          <p:nvPr/>
        </p:nvSpPr>
        <p:spPr>
          <a:xfrm>
            <a:off x="206015" y="2583020"/>
            <a:ext cx="121200" cy="1212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73;p26">
            <a:extLst>
              <a:ext uri="{FF2B5EF4-FFF2-40B4-BE49-F238E27FC236}">
                <a16:creationId xmlns="" xmlns:a16="http://schemas.microsoft.com/office/drawing/2014/main" id="{AF9D03AE-D6A8-872E-7EB7-EA9B789A6C72}"/>
              </a:ext>
            </a:extLst>
          </p:cNvPr>
          <p:cNvSpPr/>
          <p:nvPr/>
        </p:nvSpPr>
        <p:spPr>
          <a:xfrm>
            <a:off x="206015" y="2814713"/>
            <a:ext cx="121200" cy="1212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73;p26">
            <a:extLst>
              <a:ext uri="{FF2B5EF4-FFF2-40B4-BE49-F238E27FC236}">
                <a16:creationId xmlns="" xmlns:a16="http://schemas.microsoft.com/office/drawing/2014/main" id="{F1668F9D-53A0-3AD0-BFBC-E27BD90DACAF}"/>
              </a:ext>
            </a:extLst>
          </p:cNvPr>
          <p:cNvSpPr/>
          <p:nvPr/>
        </p:nvSpPr>
        <p:spPr>
          <a:xfrm>
            <a:off x="206539" y="3239904"/>
            <a:ext cx="121200" cy="1212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73;p26">
            <a:extLst>
              <a:ext uri="{FF2B5EF4-FFF2-40B4-BE49-F238E27FC236}">
                <a16:creationId xmlns="" xmlns:a16="http://schemas.microsoft.com/office/drawing/2014/main" id="{A4784750-3E94-FDA7-9F77-D92D01BB0A62}"/>
              </a:ext>
            </a:extLst>
          </p:cNvPr>
          <p:cNvSpPr/>
          <p:nvPr/>
        </p:nvSpPr>
        <p:spPr>
          <a:xfrm>
            <a:off x="198765" y="3680421"/>
            <a:ext cx="121200" cy="1212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D5BF5EF-5B13-1981-8187-00076FCFB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901" y="754380"/>
            <a:ext cx="2914160" cy="412479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89E390E-2A15-E634-A90E-0DA415E0A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359" y="791024"/>
            <a:ext cx="3038355" cy="40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31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7"/>
          <p:cNvSpPr txBox="1">
            <a:spLocks noGrp="1"/>
          </p:cNvSpPr>
          <p:nvPr>
            <p:ph type="title"/>
          </p:nvPr>
        </p:nvSpPr>
        <p:spPr>
          <a:xfrm>
            <a:off x="960547" y="429149"/>
            <a:ext cx="7771166" cy="12621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lvl="0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300"/>
            </a:pPr>
            <a:r>
              <a:rPr lang="ru" sz="1400" dirty="0">
                <a:solidFill>
                  <a:srgbClr val="26374C"/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Модули распознавания патологий на рентгенограммах грудной клетки позволяют:</a:t>
            </a:r>
            <a:r>
              <a:rPr lang="ru" sz="2000" dirty="0">
                <a:solidFill>
                  <a:srgbClr val="26374C"/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/>
            </a:r>
            <a:br>
              <a:rPr lang="ru" sz="2000" dirty="0">
                <a:solidFill>
                  <a:srgbClr val="26374C"/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</a:br>
            <a:r>
              <a:rPr lang="ru-RU" sz="14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Автоматически определить  12 патологий легких.</a:t>
            </a:r>
            <a:br>
              <a:rPr lang="ru-RU" sz="14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</a:br>
            <a:r>
              <a:rPr lang="ru-RU" sz="14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Автоматически определить патологии сердца и выполнить необходимые расчеты. </a:t>
            </a:r>
            <a:br>
              <a:rPr lang="ru-RU" sz="14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</a:br>
            <a:r>
              <a:rPr lang="ru-RU" sz="14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Формируют отчет в формате </a:t>
            </a:r>
            <a:r>
              <a:rPr lang="en-US" sz="1400" dirty="0" err="1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Dicom</a:t>
            </a:r>
            <a:r>
              <a:rPr lang="en-US" sz="14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SR.</a:t>
            </a:r>
            <a:r>
              <a:rPr lang="ru-RU" sz="14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sz="1400" dirty="0">
              <a:solidFill>
                <a:srgbClr val="26374C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285" name="Google Shape;285;p27"/>
          <p:cNvSpPr txBox="1">
            <a:spLocks noGrp="1"/>
          </p:cNvSpPr>
          <p:nvPr>
            <p:ph type="body" idx="1"/>
          </p:nvPr>
        </p:nvSpPr>
        <p:spPr>
          <a:xfrm>
            <a:off x="215660" y="4569725"/>
            <a:ext cx="8712679" cy="4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400" dirty="0">
                <a:solidFill>
                  <a:schemeClr val="dk1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Пример автоматического определения патологий легких: гидроторакс, ателектаз, пневмония, отдельные очаги затемнения</a:t>
            </a:r>
            <a:endParaRPr sz="1400" dirty="0">
              <a:solidFill>
                <a:srgbClr val="26374C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86" name="Google Shape;286;p27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7" name="Google Shape;287;p2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28210" y="1544701"/>
            <a:ext cx="3122302" cy="308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330996" y="1544699"/>
            <a:ext cx="3048000" cy="30885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1C9CCDC-12F8-BF5B-AD67-ADE36A6EEFDA}"/>
              </a:ext>
            </a:extLst>
          </p:cNvPr>
          <p:cNvSpPr txBox="1"/>
          <p:nvPr/>
        </p:nvSpPr>
        <p:spPr>
          <a:xfrm>
            <a:off x="1122307" y="102143"/>
            <a:ext cx="65397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" sz="2000" dirty="0">
                <a:solidFill>
                  <a:schemeClr val="accent3">
                    <a:lumMod val="75000"/>
                  </a:schemeClr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Модули интеллектуального анализа AIVORY AI</a:t>
            </a:r>
            <a:endParaRPr lang="ru-RU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Google Shape;275;p26">
            <a:extLst>
              <a:ext uri="{FF2B5EF4-FFF2-40B4-BE49-F238E27FC236}">
                <a16:creationId xmlns="" xmlns:a16="http://schemas.microsoft.com/office/drawing/2014/main" id="{3AECFE93-63F8-D5AC-BAE0-6609E212ADA4}"/>
              </a:ext>
            </a:extLst>
          </p:cNvPr>
          <p:cNvSpPr/>
          <p:nvPr/>
        </p:nvSpPr>
        <p:spPr>
          <a:xfrm>
            <a:off x="1061707" y="565899"/>
            <a:ext cx="121200" cy="1212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75;p26">
            <a:extLst>
              <a:ext uri="{FF2B5EF4-FFF2-40B4-BE49-F238E27FC236}">
                <a16:creationId xmlns="" xmlns:a16="http://schemas.microsoft.com/office/drawing/2014/main" id="{F2A86780-8360-04AB-5F8C-2F849790331F}"/>
              </a:ext>
            </a:extLst>
          </p:cNvPr>
          <p:cNvSpPr/>
          <p:nvPr/>
        </p:nvSpPr>
        <p:spPr>
          <a:xfrm>
            <a:off x="1077453" y="785116"/>
            <a:ext cx="121200" cy="1212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75;p26">
            <a:extLst>
              <a:ext uri="{FF2B5EF4-FFF2-40B4-BE49-F238E27FC236}">
                <a16:creationId xmlns="" xmlns:a16="http://schemas.microsoft.com/office/drawing/2014/main" id="{511B9455-1A4C-ADA9-B2C9-B890B7C2B795}"/>
              </a:ext>
            </a:extLst>
          </p:cNvPr>
          <p:cNvSpPr/>
          <p:nvPr/>
        </p:nvSpPr>
        <p:spPr>
          <a:xfrm>
            <a:off x="1063462" y="1014105"/>
            <a:ext cx="121200" cy="1212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Google Shape;258;p25">
            <a:extLst>
              <a:ext uri="{FF2B5EF4-FFF2-40B4-BE49-F238E27FC236}">
                <a16:creationId xmlns="" xmlns:a16="http://schemas.microsoft.com/office/drawing/2014/main" id="{CB3CB45C-E6A3-F9C1-E332-99E7347597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747" y="16880"/>
            <a:ext cx="700525" cy="7005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04D52AB-DAC2-5B10-3BB6-C103F7E597B9}"/>
              </a:ext>
            </a:extLst>
          </p:cNvPr>
          <p:cNvSpPr txBox="1"/>
          <p:nvPr/>
        </p:nvSpPr>
        <p:spPr>
          <a:xfrm>
            <a:off x="2177" y="752428"/>
            <a:ext cx="9070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266979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AIVORY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8"/>
          <p:cNvSpPr txBox="1">
            <a:spLocks noGrp="1"/>
          </p:cNvSpPr>
          <p:nvPr>
            <p:ph type="title"/>
          </p:nvPr>
        </p:nvSpPr>
        <p:spPr>
          <a:xfrm>
            <a:off x="1106128" y="368825"/>
            <a:ext cx="7726171" cy="824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 dirty="0">
                <a:solidFill>
                  <a:schemeClr val="accent3">
                    <a:lumMod val="75000"/>
                  </a:schemeClr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Модуль интеллектуального анализа патологий сердца на рентгенограммах грудной клетки</a:t>
            </a:r>
            <a:endParaRPr sz="2000" dirty="0">
              <a:solidFill>
                <a:schemeClr val="accent3">
                  <a:lumMod val="75000"/>
                </a:schemeClr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294" name="Google Shape;294;p28"/>
          <p:cNvSpPr txBox="1">
            <a:spLocks noGrp="1"/>
          </p:cNvSpPr>
          <p:nvPr>
            <p:ph type="body" idx="1"/>
          </p:nvPr>
        </p:nvSpPr>
        <p:spPr>
          <a:xfrm>
            <a:off x="311700" y="3507575"/>
            <a:ext cx="85206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dirty="0">
                <a:solidFill>
                  <a:schemeClr val="dk1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Модуль сегментирует грудную клетку и сердце, определяет корректность укладки пациента, вычисляет основные количественные характеристики сердца: кардиоторакальный индекс; правопредсердный коэффициент; отношение поперечного размера сердца; высоту сосудистого пучка; высоту сегмента правого предсердия; аортолегочный коэффициент, индекс Мура, площадь фронтального силуэта, объем сердца.</a:t>
            </a:r>
            <a:endParaRPr sz="1400" dirty="0">
              <a:solidFill>
                <a:srgbClr val="26374C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95" name="Google Shape;295;p28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6" name="Google Shape;29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8250" y="1248730"/>
            <a:ext cx="6831349" cy="2203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58;p25">
            <a:extLst>
              <a:ext uri="{FF2B5EF4-FFF2-40B4-BE49-F238E27FC236}">
                <a16:creationId xmlns="" xmlns:a16="http://schemas.microsoft.com/office/drawing/2014/main" id="{40918357-9172-53C1-F46B-08A4B02F5B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96" y="80437"/>
            <a:ext cx="700525" cy="700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C3C17A5-9BDC-4A1B-31F2-4E7D32BEE035}"/>
              </a:ext>
            </a:extLst>
          </p:cNvPr>
          <p:cNvSpPr txBox="1"/>
          <p:nvPr/>
        </p:nvSpPr>
        <p:spPr>
          <a:xfrm>
            <a:off x="2177" y="752428"/>
            <a:ext cx="9070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266979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AIVORY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9"/>
          <p:cNvSpPr txBox="1">
            <a:spLocks noGrp="1"/>
          </p:cNvSpPr>
          <p:nvPr>
            <p:ph type="title"/>
          </p:nvPr>
        </p:nvSpPr>
        <p:spPr>
          <a:xfrm>
            <a:off x="1004791" y="176362"/>
            <a:ext cx="7940202" cy="8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00" dirty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Модуль цифровой патологии, интегрированный в единую экосистему и позволяющий врачу иметь целостную цифровую карту пациента</a:t>
            </a:r>
            <a:endParaRPr sz="2000" dirty="0">
              <a:solidFill>
                <a:srgbClr val="266979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pic>
        <p:nvPicPr>
          <p:cNvPr id="423" name="Google Shape;423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573" y="1509761"/>
            <a:ext cx="4220701" cy="263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1602" y="1918188"/>
            <a:ext cx="4220701" cy="263795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9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oogle Shape;265;p25">
            <a:extLst>
              <a:ext uri="{FF2B5EF4-FFF2-40B4-BE49-F238E27FC236}">
                <a16:creationId xmlns="" xmlns:a16="http://schemas.microsoft.com/office/drawing/2014/main" id="{C211F212-A4E6-0513-3043-46BC9476F28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573" y="221780"/>
            <a:ext cx="700525" cy="70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5"/>
          <p:cNvSpPr txBox="1">
            <a:spLocks noGrp="1"/>
          </p:cNvSpPr>
          <p:nvPr>
            <p:ph type="title"/>
          </p:nvPr>
        </p:nvSpPr>
        <p:spPr>
          <a:xfrm>
            <a:off x="1122556" y="292625"/>
            <a:ext cx="7709744" cy="4974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000" dirty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MEDBOARD - </a:t>
            </a:r>
            <a:r>
              <a:rPr lang="ru" sz="2000" dirty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Дэшборды, статистика, отчёты</a:t>
            </a:r>
            <a:endParaRPr sz="2000" dirty="0">
              <a:solidFill>
                <a:srgbClr val="266979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pic>
        <p:nvPicPr>
          <p:cNvPr id="395" name="Google Shape;39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925470"/>
            <a:ext cx="8302137" cy="37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5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oogle Shape;247;p24">
            <a:extLst>
              <a:ext uri="{FF2B5EF4-FFF2-40B4-BE49-F238E27FC236}">
                <a16:creationId xmlns="" xmlns:a16="http://schemas.microsoft.com/office/drawing/2014/main" id="{0812215F-515B-4FF9-13C8-34523C0C460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700" y="115550"/>
            <a:ext cx="700525" cy="70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3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2000" dirty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Чем отличается от МИС современная радиологическая информационная система (RIS)  и в чем ее преимущества?</a:t>
            </a:r>
            <a:endParaRPr sz="2000" dirty="0">
              <a:solidFill>
                <a:srgbClr val="266979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pic>
        <p:nvPicPr>
          <p:cNvPr id="381" name="Google Shape;38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327" y="1186822"/>
            <a:ext cx="4259765" cy="3214192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3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oogle Shape;388;p34">
            <a:extLst>
              <a:ext uri="{FF2B5EF4-FFF2-40B4-BE49-F238E27FC236}">
                <a16:creationId xmlns="" xmlns:a16="http://schemas.microsoft.com/office/drawing/2014/main" id="{1BBBBD7C-1FA7-0996-76FD-4C16A14E081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186821"/>
            <a:ext cx="4371276" cy="3214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8"/>
          <p:cNvSpPr txBox="1">
            <a:spLocks noGrp="1"/>
          </p:cNvSpPr>
          <p:nvPr>
            <p:ph type="title"/>
          </p:nvPr>
        </p:nvSpPr>
        <p:spPr>
          <a:xfrm>
            <a:off x="2117988" y="131229"/>
            <a:ext cx="749415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2000" dirty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Личный кабинет пациента</a:t>
            </a:r>
            <a:endParaRPr sz="2000" dirty="0">
              <a:solidFill>
                <a:srgbClr val="266979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pic>
        <p:nvPicPr>
          <p:cNvPr id="416" name="Google Shape;41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800" y="798418"/>
            <a:ext cx="5658727" cy="3580294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8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oogle Shape;260;p25">
            <a:extLst>
              <a:ext uri="{FF2B5EF4-FFF2-40B4-BE49-F238E27FC236}">
                <a16:creationId xmlns="" xmlns:a16="http://schemas.microsoft.com/office/drawing/2014/main" id="{3FF440FB-C942-BE2F-6F06-A1EFF8C221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701" y="97893"/>
            <a:ext cx="700525" cy="7005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06DAFD3-7DB7-60CA-EDFE-247C0F61BFA6}"/>
              </a:ext>
            </a:extLst>
          </p:cNvPr>
          <p:cNvSpPr txBox="1"/>
          <p:nvPr/>
        </p:nvSpPr>
        <p:spPr>
          <a:xfrm>
            <a:off x="923016" y="20933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 PATIENT</a:t>
            </a:r>
            <a:endParaRPr lang="ru-RU" sz="20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103E393-982A-A538-86E4-0C3E54A47607}"/>
              </a:ext>
            </a:extLst>
          </p:cNvPr>
          <p:cNvSpPr txBox="1"/>
          <p:nvPr/>
        </p:nvSpPr>
        <p:spPr>
          <a:xfrm>
            <a:off x="6193130" y="209330"/>
            <a:ext cx="2720897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00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</a:defRPr>
            </a:lvl1pPr>
          </a:lstStyle>
          <a:p>
            <a:r>
              <a:rPr lang="ru" sz="1400"/>
              <a:t>Artvision </a:t>
            </a:r>
            <a:r>
              <a:rPr lang="ru" sz="1400" dirty="0"/>
              <a:t> участник Московского эксперимента по </a:t>
            </a:r>
            <a:r>
              <a:rPr lang="ru-RU" sz="1400" dirty="0"/>
              <a:t>искусственному </a:t>
            </a:r>
            <a:r>
              <a:rPr lang="ru-RU" sz="1400"/>
              <a:t>интеллекту.</a:t>
            </a:r>
            <a:endParaRPr lang="ru" sz="1400" dirty="0"/>
          </a:p>
          <a:p>
            <a:endParaRPr lang="ru" sz="1400" dirty="0"/>
          </a:p>
          <a:p>
            <a:r>
              <a:rPr lang="ru" sz="1400"/>
              <a:t>C Artvision </a:t>
            </a:r>
            <a:r>
              <a:rPr lang="ru" sz="1400" dirty="0"/>
              <a:t>сотрудничают:</a:t>
            </a:r>
          </a:p>
          <a:p>
            <a:endParaRPr lang="ru" sz="1400" dirty="0"/>
          </a:p>
          <a:p>
            <a:r>
              <a:rPr lang="ru" sz="1400" dirty="0"/>
              <a:t>ФМНИОИ им. Герцена</a:t>
            </a:r>
          </a:p>
          <a:p>
            <a:endParaRPr lang="ru" sz="1400" dirty="0"/>
          </a:p>
          <a:p>
            <a:r>
              <a:rPr lang="ru" sz="1400" dirty="0"/>
              <a:t>ФГБУ « НИМЦ хирургии им. Вишневского </a:t>
            </a:r>
            <a:r>
              <a:rPr lang="ru" sz="1400"/>
              <a:t>МЗ РФ</a:t>
            </a:r>
            <a:endParaRPr lang="ru" sz="1400" dirty="0"/>
          </a:p>
          <a:p>
            <a:endParaRPr lang="ru" sz="1400" dirty="0"/>
          </a:p>
          <a:p>
            <a:r>
              <a:rPr lang="ru" sz="1400" dirty="0"/>
              <a:t>СПБ ГБУЗ «Городская  Мариинская </a:t>
            </a:r>
            <a:r>
              <a:rPr lang="ru" sz="1400"/>
              <a:t>больница»</a:t>
            </a:r>
            <a:endParaRPr lang="ru" sz="1400" dirty="0"/>
          </a:p>
          <a:p>
            <a:endParaRPr lang="ru" sz="1400" dirty="0"/>
          </a:p>
          <a:p>
            <a:r>
              <a:rPr lang="ru" sz="1400"/>
              <a:t>ЦКБ РАН</a:t>
            </a:r>
            <a:endParaRPr lang="ru" sz="1400" dirty="0"/>
          </a:p>
          <a:p>
            <a:endParaRPr lang="ru" sz="1400" dirty="0"/>
          </a:p>
          <a:p>
            <a:r>
              <a:rPr lang="ru" sz="1400" dirty="0"/>
              <a:t>Тульский онкологический центр</a:t>
            </a:r>
          </a:p>
          <a:p>
            <a:endParaRPr lang="ru" sz="1400" dirty="0"/>
          </a:p>
          <a:p>
            <a:r>
              <a:rPr lang="ru" sz="1400" dirty="0"/>
              <a:t>НМИЦ ССХ им. А.Н</a:t>
            </a:r>
            <a:r>
              <a:rPr lang="ru" sz="1400"/>
              <a:t>. Бакулева</a:t>
            </a:r>
            <a:endParaRPr lang="ru" sz="1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9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200" dirty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Кейс</a:t>
            </a:r>
            <a:endParaRPr sz="3200" dirty="0">
              <a:solidFill>
                <a:srgbClr val="266979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900" dirty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Создание единого цифрового контура и результаты внедрения</a:t>
            </a:r>
            <a:endParaRPr sz="1900" dirty="0">
              <a:solidFill>
                <a:srgbClr val="266979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302" name="Google Shape;302;p29"/>
          <p:cNvSpPr txBox="1"/>
          <p:nvPr/>
        </p:nvSpPr>
        <p:spPr>
          <a:xfrm>
            <a:off x="839650" y="2446705"/>
            <a:ext cx="1821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Республика Саха (Якутия)</a:t>
            </a:r>
            <a:endParaRPr>
              <a:solidFill>
                <a:schemeClr val="dk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303" name="Google Shape;303;p29"/>
          <p:cNvSpPr txBox="1"/>
          <p:nvPr/>
        </p:nvSpPr>
        <p:spPr>
          <a:xfrm>
            <a:off x="839650" y="3075265"/>
            <a:ext cx="1821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Чувашская республика</a:t>
            </a:r>
            <a:endParaRPr>
              <a:solidFill>
                <a:schemeClr val="dk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304" name="Google Shape;304;p29"/>
          <p:cNvSpPr txBox="1"/>
          <p:nvPr/>
        </p:nvSpPr>
        <p:spPr>
          <a:xfrm>
            <a:off x="839650" y="3703825"/>
            <a:ext cx="182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Орловская область</a:t>
            </a:r>
            <a:endParaRPr>
              <a:solidFill>
                <a:schemeClr val="dk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305" name="Google Shape;305;p29"/>
          <p:cNvSpPr txBox="1"/>
          <p:nvPr/>
        </p:nvSpPr>
        <p:spPr>
          <a:xfrm>
            <a:off x="2617750" y="1585800"/>
            <a:ext cx="1821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Количество подключенных МО к ЦАМИ</a:t>
            </a:r>
            <a:endParaRPr>
              <a:solidFill>
                <a:schemeClr val="dk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306" name="Google Shape;306;p29"/>
          <p:cNvSpPr txBox="1"/>
          <p:nvPr/>
        </p:nvSpPr>
        <p:spPr>
          <a:xfrm>
            <a:off x="4500925" y="1585800"/>
            <a:ext cx="1821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Количество подключенных аппаратов к ЦАМИ</a:t>
            </a:r>
            <a:endParaRPr>
              <a:solidFill>
                <a:schemeClr val="dk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307" name="Google Shape;307;p29"/>
          <p:cNvSpPr txBox="1"/>
          <p:nvPr/>
        </p:nvSpPr>
        <p:spPr>
          <a:xfrm>
            <a:off x="6398125" y="1585800"/>
            <a:ext cx="1821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Количество лицензий </a:t>
            </a:r>
            <a:br>
              <a:rPr lang="ru">
                <a:solidFill>
                  <a:schemeClr val="dk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</a:br>
            <a:r>
              <a:rPr lang="ru">
                <a:solidFill>
                  <a:schemeClr val="dk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ПО “АрхиМед”</a:t>
            </a:r>
            <a:endParaRPr>
              <a:solidFill>
                <a:schemeClr val="dk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308" name="Google Shape;308;p29"/>
          <p:cNvSpPr txBox="1"/>
          <p:nvPr/>
        </p:nvSpPr>
        <p:spPr>
          <a:xfrm>
            <a:off x="3120100" y="2351275"/>
            <a:ext cx="1048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 b="1">
                <a:solidFill>
                  <a:srgbClr val="5DC3AE"/>
                </a:solidFill>
                <a:latin typeface="Fira Sans"/>
                <a:ea typeface="Fira Sans"/>
                <a:cs typeface="Fira Sans"/>
                <a:sym typeface="Fira Sans"/>
              </a:rPr>
              <a:t>43</a:t>
            </a:r>
            <a:endParaRPr sz="3800" b="1">
              <a:solidFill>
                <a:srgbClr val="5DC3AE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09" name="Google Shape;309;p29"/>
          <p:cNvSpPr txBox="1"/>
          <p:nvPr/>
        </p:nvSpPr>
        <p:spPr>
          <a:xfrm>
            <a:off x="3120100" y="3011650"/>
            <a:ext cx="1048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 b="1">
                <a:solidFill>
                  <a:srgbClr val="5DC3AE"/>
                </a:solidFill>
                <a:latin typeface="Fira Sans"/>
                <a:ea typeface="Fira Sans"/>
                <a:cs typeface="Fira Sans"/>
                <a:sym typeface="Fira Sans"/>
              </a:rPr>
              <a:t>38</a:t>
            </a:r>
            <a:endParaRPr sz="3800" b="1">
              <a:solidFill>
                <a:srgbClr val="5DC3AE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10" name="Google Shape;310;p29"/>
          <p:cNvSpPr txBox="1"/>
          <p:nvPr/>
        </p:nvSpPr>
        <p:spPr>
          <a:xfrm>
            <a:off x="3120100" y="3655850"/>
            <a:ext cx="1048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 b="1">
                <a:solidFill>
                  <a:srgbClr val="5DC3AE"/>
                </a:solidFill>
                <a:latin typeface="Fira Sans"/>
                <a:ea typeface="Fira Sans"/>
                <a:cs typeface="Fira Sans"/>
                <a:sym typeface="Fira Sans"/>
              </a:rPr>
              <a:t>34</a:t>
            </a:r>
            <a:endParaRPr sz="3800" b="1">
              <a:solidFill>
                <a:srgbClr val="5DC3AE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11" name="Google Shape;311;p29"/>
          <p:cNvSpPr txBox="1"/>
          <p:nvPr/>
        </p:nvSpPr>
        <p:spPr>
          <a:xfrm>
            <a:off x="4898167" y="2352025"/>
            <a:ext cx="1048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 b="1">
                <a:solidFill>
                  <a:srgbClr val="5DC3AE"/>
                </a:solidFill>
                <a:latin typeface="Fira Sans"/>
                <a:ea typeface="Fira Sans"/>
                <a:cs typeface="Fira Sans"/>
                <a:sym typeface="Fira Sans"/>
              </a:rPr>
              <a:t>117</a:t>
            </a:r>
            <a:endParaRPr sz="3800" b="1">
              <a:solidFill>
                <a:srgbClr val="5DC3AE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12" name="Google Shape;312;p29"/>
          <p:cNvSpPr txBox="1"/>
          <p:nvPr/>
        </p:nvSpPr>
        <p:spPr>
          <a:xfrm>
            <a:off x="4898167" y="3011650"/>
            <a:ext cx="1048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 b="1">
                <a:solidFill>
                  <a:srgbClr val="5DC3AE"/>
                </a:solidFill>
                <a:latin typeface="Fira Sans"/>
                <a:ea typeface="Fira Sans"/>
                <a:cs typeface="Fira Sans"/>
                <a:sym typeface="Fira Sans"/>
              </a:rPr>
              <a:t>220</a:t>
            </a:r>
            <a:endParaRPr sz="3800" b="1">
              <a:solidFill>
                <a:srgbClr val="5DC3AE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13" name="Google Shape;313;p29"/>
          <p:cNvSpPr txBox="1"/>
          <p:nvPr/>
        </p:nvSpPr>
        <p:spPr>
          <a:xfrm>
            <a:off x="4898167" y="3656600"/>
            <a:ext cx="1048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 b="1">
                <a:solidFill>
                  <a:srgbClr val="5DC3AE"/>
                </a:solidFill>
                <a:latin typeface="Fira Sans"/>
                <a:ea typeface="Fira Sans"/>
                <a:cs typeface="Fira Sans"/>
                <a:sym typeface="Fira Sans"/>
              </a:rPr>
              <a:t>110</a:t>
            </a:r>
            <a:endParaRPr sz="3800" b="1">
              <a:solidFill>
                <a:srgbClr val="5DC3AE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14" name="Google Shape;314;p29"/>
          <p:cNvSpPr txBox="1"/>
          <p:nvPr/>
        </p:nvSpPr>
        <p:spPr>
          <a:xfrm>
            <a:off x="6366350" y="2505175"/>
            <a:ext cx="1938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rgbClr val="5DC3AE"/>
                </a:solidFill>
                <a:latin typeface="Fira Sans"/>
                <a:ea typeface="Fira Sans"/>
                <a:cs typeface="Fira Sans"/>
                <a:sym typeface="Fira Sans"/>
              </a:rPr>
              <a:t>Неограниченно</a:t>
            </a:r>
            <a:endParaRPr sz="1700" b="1">
              <a:solidFill>
                <a:srgbClr val="5DC3AE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15" name="Google Shape;315;p29"/>
          <p:cNvSpPr txBox="1"/>
          <p:nvPr/>
        </p:nvSpPr>
        <p:spPr>
          <a:xfrm>
            <a:off x="6366350" y="3120775"/>
            <a:ext cx="1938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rgbClr val="5DC3AE"/>
                </a:solidFill>
                <a:latin typeface="Fira Sans"/>
                <a:ea typeface="Fira Sans"/>
                <a:cs typeface="Fira Sans"/>
                <a:sym typeface="Fira Sans"/>
              </a:rPr>
              <a:t>Неограниченно</a:t>
            </a:r>
            <a:endParaRPr sz="1700" b="1">
              <a:solidFill>
                <a:srgbClr val="5DC3AE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16" name="Google Shape;316;p29"/>
          <p:cNvSpPr txBox="1"/>
          <p:nvPr/>
        </p:nvSpPr>
        <p:spPr>
          <a:xfrm>
            <a:off x="6366350" y="3781150"/>
            <a:ext cx="1938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rgbClr val="5DC3AE"/>
                </a:solidFill>
                <a:latin typeface="Fira Sans"/>
                <a:ea typeface="Fira Sans"/>
                <a:cs typeface="Fira Sans"/>
                <a:sym typeface="Fira Sans"/>
              </a:rPr>
              <a:t>Неограниченно</a:t>
            </a:r>
            <a:endParaRPr sz="1700" b="1">
              <a:solidFill>
                <a:srgbClr val="5DC3AE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317" name="Google Shape;317;p29"/>
          <p:cNvCxnSpPr/>
          <p:nvPr/>
        </p:nvCxnSpPr>
        <p:spPr>
          <a:xfrm rot="10800000" flipH="1">
            <a:off x="890375" y="2428225"/>
            <a:ext cx="7222200" cy="17700"/>
          </a:xfrm>
          <a:prstGeom prst="straightConnector1">
            <a:avLst/>
          </a:prstGeom>
          <a:noFill/>
          <a:ln w="9525" cap="flat" cmpd="sng">
            <a:solidFill>
              <a:srgbClr val="8DABC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" name="Google Shape;318;p29"/>
          <p:cNvCxnSpPr/>
          <p:nvPr/>
        </p:nvCxnSpPr>
        <p:spPr>
          <a:xfrm rot="10800000" flipH="1">
            <a:off x="920725" y="3063085"/>
            <a:ext cx="7236300" cy="11400"/>
          </a:xfrm>
          <a:prstGeom prst="straightConnector1">
            <a:avLst/>
          </a:prstGeom>
          <a:noFill/>
          <a:ln w="9525" cap="flat" cmpd="sng">
            <a:solidFill>
              <a:srgbClr val="8DABC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9" name="Google Shape;319;p29"/>
          <p:cNvCxnSpPr/>
          <p:nvPr/>
        </p:nvCxnSpPr>
        <p:spPr>
          <a:xfrm rot="10800000" flipH="1">
            <a:off x="920725" y="3691645"/>
            <a:ext cx="7236300" cy="11400"/>
          </a:xfrm>
          <a:prstGeom prst="straightConnector1">
            <a:avLst/>
          </a:prstGeom>
          <a:noFill/>
          <a:ln w="9525" cap="flat" cmpd="sng">
            <a:solidFill>
              <a:srgbClr val="8DABC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0" name="Google Shape;320;p29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"/>
          <p:cNvSpPr/>
          <p:nvPr/>
        </p:nvSpPr>
        <p:spPr>
          <a:xfrm>
            <a:off x="6787925" y="1348900"/>
            <a:ext cx="2061000" cy="3109200"/>
          </a:xfrm>
          <a:prstGeom prst="rect">
            <a:avLst/>
          </a:prstGeom>
          <a:noFill/>
          <a:ln w="19050" cap="flat" cmpd="sng">
            <a:solidFill>
              <a:srgbClr val="8DAB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8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2000">
                <a:solidFill>
                  <a:srgbClr val="204D56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Опыт создания единого цифрового контура.</a:t>
            </a:r>
            <a:endParaRPr sz="2000">
              <a:solidFill>
                <a:srgbClr val="204D56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2000">
                <a:solidFill>
                  <a:srgbClr val="204D56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Удобное хранение и обмен медицинскими данными</a:t>
            </a:r>
            <a:endParaRPr sz="200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327" name="Google Shape;327;p30"/>
          <p:cNvSpPr txBox="1"/>
          <p:nvPr/>
        </p:nvSpPr>
        <p:spPr>
          <a:xfrm>
            <a:off x="6897100" y="2423830"/>
            <a:ext cx="1821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Республика Саха (Якутия)</a:t>
            </a:r>
            <a:endParaRPr>
              <a:solidFill>
                <a:schemeClr val="dk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328" name="Google Shape;328;p30"/>
          <p:cNvSpPr txBox="1"/>
          <p:nvPr/>
        </p:nvSpPr>
        <p:spPr>
          <a:xfrm>
            <a:off x="6897100" y="3162053"/>
            <a:ext cx="1821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Чувашская республика</a:t>
            </a:r>
            <a:endParaRPr>
              <a:solidFill>
                <a:schemeClr val="dk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329" name="Google Shape;329;p30"/>
          <p:cNvSpPr txBox="1"/>
          <p:nvPr/>
        </p:nvSpPr>
        <p:spPr>
          <a:xfrm>
            <a:off x="6897100" y="3900275"/>
            <a:ext cx="182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Орловская область</a:t>
            </a:r>
            <a:endParaRPr>
              <a:solidFill>
                <a:schemeClr val="dk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330" name="Google Shape;330;p30"/>
          <p:cNvSpPr txBox="1"/>
          <p:nvPr/>
        </p:nvSpPr>
        <p:spPr>
          <a:xfrm>
            <a:off x="6897100" y="1405388"/>
            <a:ext cx="18210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На примере трёх </a:t>
            </a: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региональных проектов:</a:t>
            </a: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31" name="Google Shape;331;p30"/>
          <p:cNvSpPr txBox="1"/>
          <p:nvPr/>
        </p:nvSpPr>
        <p:spPr>
          <a:xfrm>
            <a:off x="311708" y="1018942"/>
            <a:ext cx="5833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5DC3AE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Дорожная карта. Этапы внедрения в данных регионах</a:t>
            </a:r>
            <a:endParaRPr sz="1600">
              <a:solidFill>
                <a:srgbClr val="5DC3AE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pic>
        <p:nvPicPr>
          <p:cNvPr id="332" name="Google Shape;33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875" y="1481825"/>
            <a:ext cx="615599" cy="61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875" y="2376983"/>
            <a:ext cx="615599" cy="61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875" y="3272141"/>
            <a:ext cx="615599" cy="61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1875" y="4167299"/>
            <a:ext cx="615599" cy="61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9575" y="3827445"/>
            <a:ext cx="400200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9575" y="2932262"/>
            <a:ext cx="400200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9575" y="2037104"/>
            <a:ext cx="40020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0"/>
          <p:cNvSpPr txBox="1"/>
          <p:nvPr/>
        </p:nvSpPr>
        <p:spPr>
          <a:xfrm>
            <a:off x="1379500" y="1383882"/>
            <a:ext cx="5278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1. Создание центрального архива медицинских </a:t>
            </a:r>
            <a:br>
              <a:rPr lang="ru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</a:br>
            <a:r>
              <a:rPr lang="ru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изображений (ЦАМИ) и данных</a:t>
            </a:r>
            <a:endParaRPr>
              <a:solidFill>
                <a:srgbClr val="266979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340" name="Google Shape;340;p30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0"/>
          <p:cNvSpPr txBox="1"/>
          <p:nvPr/>
        </p:nvSpPr>
        <p:spPr>
          <a:xfrm>
            <a:off x="1379500" y="1838657"/>
            <a:ext cx="5278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26374C"/>
                </a:solidFill>
                <a:latin typeface="Fira Sans"/>
                <a:ea typeface="Fira Sans"/>
                <a:cs typeface="Fira Sans"/>
                <a:sym typeface="Fira Sans"/>
              </a:rPr>
              <a:t>Возможность масштабирования и подключения любых медицинских организаций. Интеграция с региональными МИС.</a:t>
            </a:r>
            <a:endParaRPr sz="1000">
              <a:solidFill>
                <a:srgbClr val="26374C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42" name="Google Shape;342;p30"/>
          <p:cNvSpPr txBox="1"/>
          <p:nvPr/>
        </p:nvSpPr>
        <p:spPr>
          <a:xfrm>
            <a:off x="1379500" y="2237291"/>
            <a:ext cx="5278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2. Автоматизация медицинских организаций, создание локальных архивов </a:t>
            </a:r>
            <a:endParaRPr>
              <a:solidFill>
                <a:srgbClr val="266979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343" name="Google Shape;343;p30"/>
          <p:cNvSpPr txBox="1"/>
          <p:nvPr/>
        </p:nvSpPr>
        <p:spPr>
          <a:xfrm>
            <a:off x="1379500" y="2692066"/>
            <a:ext cx="5278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E1923"/>
                </a:solidFill>
                <a:latin typeface="Fira Sans"/>
                <a:ea typeface="Fira Sans"/>
                <a:cs typeface="Fira Sans"/>
                <a:sym typeface="Fira Sans"/>
              </a:rPr>
              <a:t>Подключение любого диагностического оборудования.Возможность передачи данных на центральный архив, а также доступа к данным других медицинских организаций. Активировано неограниченное кол-во лицензий.</a:t>
            </a:r>
            <a:endParaRPr sz="1000">
              <a:solidFill>
                <a:srgbClr val="26374C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44" name="Google Shape;344;p30"/>
          <p:cNvSpPr txBox="1"/>
          <p:nvPr/>
        </p:nvSpPr>
        <p:spPr>
          <a:xfrm>
            <a:off x="1379500" y="3265999"/>
            <a:ext cx="527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3. Решение кадрового вопроса </a:t>
            </a:r>
            <a:endParaRPr>
              <a:solidFill>
                <a:srgbClr val="266979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345" name="Google Shape;345;p30"/>
          <p:cNvSpPr txBox="1"/>
          <p:nvPr/>
        </p:nvSpPr>
        <p:spPr>
          <a:xfrm>
            <a:off x="1379500" y="3520024"/>
            <a:ext cx="52788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E1923"/>
                </a:solidFill>
                <a:latin typeface="Fira Sans"/>
                <a:ea typeface="Fira Sans"/>
                <a:cs typeface="Fira Sans"/>
                <a:sym typeface="Fira Sans"/>
              </a:rPr>
              <a:t>Система телерадиологических консультаций, позволяющая описывать исследования удаленно, а также решать множество других задач.</a:t>
            </a:r>
            <a:endParaRPr sz="1000">
              <a:solidFill>
                <a:srgbClr val="26374C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46" name="Google Shape;346;p30"/>
          <p:cNvSpPr txBox="1"/>
          <p:nvPr/>
        </p:nvSpPr>
        <p:spPr>
          <a:xfrm>
            <a:off x="1379500" y="3967007"/>
            <a:ext cx="527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4. Внедрение ситуационного центра </a:t>
            </a:r>
            <a:endParaRPr>
              <a:solidFill>
                <a:srgbClr val="266979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347" name="Google Shape;347;p30"/>
          <p:cNvSpPr txBox="1"/>
          <p:nvPr/>
        </p:nvSpPr>
        <p:spPr>
          <a:xfrm>
            <a:off x="1379500" y="4222975"/>
            <a:ext cx="5278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E1923"/>
                </a:solidFill>
                <a:latin typeface="Fira Sans"/>
                <a:ea typeface="Fira Sans"/>
                <a:cs typeface="Fira Sans"/>
                <a:sym typeface="Fira Sans"/>
              </a:rPr>
              <a:t>Web-портал для отслеживания работы во всех подключенных мед. организациях. Возможность наблюдения за статистическим показателями в режиме реального времени.</a:t>
            </a:r>
            <a:endParaRPr sz="1000">
              <a:solidFill>
                <a:srgbClr val="26374C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1"/>
          <p:cNvSpPr txBox="1">
            <a:spLocks noGrp="1"/>
          </p:cNvSpPr>
          <p:nvPr>
            <p:ph type="title"/>
          </p:nvPr>
        </p:nvSpPr>
        <p:spPr>
          <a:xfrm>
            <a:off x="311700" y="216424"/>
            <a:ext cx="8520600" cy="12215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200" dirty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Кейс</a:t>
            </a:r>
            <a:endParaRPr sz="3200" dirty="0">
              <a:solidFill>
                <a:srgbClr val="266979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900" dirty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Автоматизация эндоскопического центра городской клинической </a:t>
            </a:r>
            <a:br>
              <a:rPr lang="ru" sz="1900" dirty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</a:br>
            <a:r>
              <a:rPr lang="ru" sz="1900" dirty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больницы им. С.П. Боткина</a:t>
            </a:r>
            <a:endParaRPr sz="1900" dirty="0">
              <a:solidFill>
                <a:srgbClr val="266979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dirty="0">
              <a:solidFill>
                <a:srgbClr val="266979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353" name="Google Shape;353;p31"/>
          <p:cNvSpPr txBox="1">
            <a:spLocks noGrp="1"/>
          </p:cNvSpPr>
          <p:nvPr>
            <p:ph type="body" idx="1"/>
          </p:nvPr>
        </p:nvSpPr>
        <p:spPr>
          <a:xfrm>
            <a:off x="311700" y="1252550"/>
            <a:ext cx="8520600" cy="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111F2B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Проблема</a:t>
            </a:r>
            <a:endParaRPr sz="1600">
              <a:solidFill>
                <a:srgbClr val="111F2B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25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Нет системы эндоскопического скрининга ранней диагностики рака желудка и рака кишечника. </a:t>
            </a:r>
            <a:br>
              <a:rPr lang="ru" sz="1325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ru" sz="1325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При этом на сегодня каждый четвертый онкопациент в Москве имеет новообразования именно ЖКТ.</a:t>
            </a:r>
            <a:endParaRPr sz="13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54" name="Google Shape;354;p31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5" name="Google Shape;35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7125" y="216425"/>
            <a:ext cx="2450550" cy="127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1"/>
          <p:cNvPicPr preferRelativeResize="0"/>
          <p:nvPr/>
        </p:nvPicPr>
        <p:blipFill rotWithShape="1">
          <a:blip r:embed="rId4">
            <a:alphaModFix/>
          </a:blip>
          <a:srcRect t="9999" r="47605"/>
          <a:stretch/>
        </p:blipFill>
        <p:spPr>
          <a:xfrm>
            <a:off x="2047538" y="2201475"/>
            <a:ext cx="5048924" cy="248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2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10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200" dirty="0" smtClean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Кейс</a:t>
            </a:r>
            <a:endParaRPr sz="3200" dirty="0" smtClean="0">
              <a:solidFill>
                <a:srgbClr val="266979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900" dirty="0" smtClean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Автоматизация эндоскопического центра городской клинической </a:t>
            </a:r>
            <a:br>
              <a:rPr lang="ru" sz="1900" dirty="0" smtClean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</a:br>
            <a:r>
              <a:rPr lang="ru" sz="1900" dirty="0" smtClean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больницы им. С.П. Боткина</a:t>
            </a:r>
            <a:endParaRPr sz="1900" dirty="0" smtClean="0">
              <a:solidFill>
                <a:srgbClr val="266979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dirty="0">
              <a:solidFill>
                <a:srgbClr val="266979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362" name="Google Shape;362;p32"/>
          <p:cNvSpPr txBox="1">
            <a:spLocks noGrp="1"/>
          </p:cNvSpPr>
          <p:nvPr>
            <p:ph type="body" idx="1"/>
          </p:nvPr>
        </p:nvSpPr>
        <p:spPr>
          <a:xfrm>
            <a:off x="311700" y="1211900"/>
            <a:ext cx="8520600" cy="37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rgbClr val="111F2B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Решение</a:t>
            </a:r>
            <a:endParaRPr sz="1700" dirty="0">
              <a:solidFill>
                <a:srgbClr val="111F2B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269999" lvl="0" indent="-26223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Fira Sans"/>
              <a:buChar char="-"/>
            </a:pPr>
            <a:r>
              <a:rPr lang="ru" sz="14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Добавили описание исследований и передачу данных в ЭМК пациентов через интеграцию с ЕМИАС</a:t>
            </a:r>
            <a:endParaRPr sz="14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269999" lvl="0" indent="-26223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Fira Sans"/>
              <a:buChar char="-"/>
            </a:pPr>
            <a:r>
              <a:rPr lang="ru" sz="14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Реализовали функционал контроля продвижения эндоскопов по мойке и процедурным, формирование отчетов и передачи данных в карту пациента (отметка, каким эндоскопом было проведено исследование)</a:t>
            </a:r>
            <a:endParaRPr sz="14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269999" lvl="0" indent="-26223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Fira Sans"/>
              <a:buChar char="-"/>
            </a:pPr>
            <a:r>
              <a:rPr lang="ru" sz="14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Автоматизировали учет продвижения с помощью считывателей штрих кодов</a:t>
            </a:r>
            <a:endParaRPr sz="14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269999" lvl="0" indent="-26223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Fira Sans"/>
              <a:buChar char="-"/>
            </a:pPr>
            <a:r>
              <a:rPr lang="ru" sz="14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Добавили возможность онлайн трансляции видео на экран в кабинете заведующей центра из 8 процедурных одновременно</a:t>
            </a:r>
            <a:endParaRPr sz="14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269999" lvl="0" indent="-26223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Fira Sans"/>
              <a:buChar char="-"/>
            </a:pPr>
            <a:r>
              <a:rPr lang="ru" sz="14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«АрхиМед» с помощью специализированных карт видеозахвата получает и архивирует видеопоток высокого разрешения</a:t>
            </a:r>
            <a:endParaRPr sz="14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269999" lvl="0" indent="-26223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Fira Sans"/>
              <a:buChar char="-"/>
            </a:pPr>
            <a:r>
              <a:rPr lang="ru" sz="14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Установили дистанционные пульты для управления записью с обратной связью</a:t>
            </a:r>
            <a:endParaRPr sz="14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269999" lvl="0" indent="-26223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Fira Sans"/>
              <a:buChar char="-"/>
            </a:pPr>
            <a:r>
              <a:rPr lang="ru" sz="14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Поставили безвентиляторные и влагозащищенные моноблоки в операционные </a:t>
            </a:r>
            <a:endParaRPr sz="14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269999" lvl="0" indent="-26223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Fira Sans"/>
              <a:buChar char="-"/>
            </a:pPr>
            <a:r>
              <a:rPr lang="ru" sz="14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Создали архив на базе PACS «АрхиМед»</a:t>
            </a:r>
            <a:endParaRPr sz="14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269999" lvl="0" indent="-26223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Fira Sans"/>
              <a:buChar char="-"/>
            </a:pPr>
            <a:r>
              <a:rPr lang="ru" sz="14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Создали целостную радиологическую информационную систему (RIS)</a:t>
            </a:r>
            <a:endParaRPr sz="14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269999" lvl="0" indent="-26223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Fira Sans"/>
              <a:buChar char="-"/>
            </a:pPr>
            <a:r>
              <a:rPr lang="ru" sz="14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Создали референс-центр с возможностью проводить телемедицинские консультации на базе эндоскопического центра</a:t>
            </a:r>
            <a:endParaRPr sz="14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269999" lvl="0" indent="-26223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Fira Sans"/>
              <a:buChar char="-"/>
            </a:pPr>
            <a:r>
              <a:rPr lang="ru" sz="14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Организовали Web доступ к результатам диагностических исследований для врачей любых специализаций</a:t>
            </a:r>
            <a:endParaRPr sz="1400"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63" name="Google Shape;363;p32"/>
          <p:cNvSpPr/>
          <p:nvPr/>
        </p:nvSpPr>
        <p:spPr>
          <a:xfrm>
            <a:off x="410225" y="2409321"/>
            <a:ext cx="111900" cy="1119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2"/>
          <p:cNvSpPr/>
          <p:nvPr/>
        </p:nvSpPr>
        <p:spPr>
          <a:xfrm>
            <a:off x="410225" y="2594800"/>
            <a:ext cx="111900" cy="1119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2"/>
          <p:cNvSpPr/>
          <p:nvPr/>
        </p:nvSpPr>
        <p:spPr>
          <a:xfrm>
            <a:off x="410225" y="1658725"/>
            <a:ext cx="111900" cy="1119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2"/>
          <p:cNvSpPr/>
          <p:nvPr/>
        </p:nvSpPr>
        <p:spPr>
          <a:xfrm>
            <a:off x="410225" y="3344217"/>
            <a:ext cx="111900" cy="1119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2"/>
          <p:cNvSpPr/>
          <p:nvPr/>
        </p:nvSpPr>
        <p:spPr>
          <a:xfrm>
            <a:off x="410225" y="3526701"/>
            <a:ext cx="111900" cy="1119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2"/>
          <p:cNvSpPr/>
          <p:nvPr/>
        </p:nvSpPr>
        <p:spPr>
          <a:xfrm>
            <a:off x="410225" y="3714913"/>
            <a:ext cx="111900" cy="1119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2"/>
          <p:cNvSpPr/>
          <p:nvPr/>
        </p:nvSpPr>
        <p:spPr>
          <a:xfrm>
            <a:off x="410225" y="3901867"/>
            <a:ext cx="111900" cy="1119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2"/>
          <p:cNvSpPr/>
          <p:nvPr/>
        </p:nvSpPr>
        <p:spPr>
          <a:xfrm>
            <a:off x="410225" y="4088830"/>
            <a:ext cx="111900" cy="1119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2"/>
          <p:cNvSpPr/>
          <p:nvPr/>
        </p:nvSpPr>
        <p:spPr>
          <a:xfrm>
            <a:off x="410225" y="4471076"/>
            <a:ext cx="111900" cy="1119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2"/>
          <p:cNvSpPr/>
          <p:nvPr/>
        </p:nvSpPr>
        <p:spPr>
          <a:xfrm>
            <a:off x="410225" y="2973021"/>
            <a:ext cx="111900" cy="1119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410225" y="1845075"/>
            <a:ext cx="111900" cy="1119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5" name="Google Shape;37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7125" y="216425"/>
            <a:ext cx="2450550" cy="127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199" y="1107775"/>
            <a:ext cx="7067750" cy="471067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9"/>
          <p:cNvSpPr txBox="1">
            <a:spLocks noGrp="1"/>
          </p:cNvSpPr>
          <p:nvPr>
            <p:ph type="title"/>
          </p:nvPr>
        </p:nvSpPr>
        <p:spPr>
          <a:xfrm>
            <a:off x="311699" y="176981"/>
            <a:ext cx="8757959" cy="7645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 dirty="0">
                <a:solidFill>
                  <a:srgbClr val="26374C"/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PACS/RIS система «АрхиМед» — </a:t>
            </a:r>
            <a:r>
              <a:rPr lang="ru-RU" sz="19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надежное  и известный ПО</a:t>
            </a:r>
            <a:r>
              <a:rPr lang="ru" sz="19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 </a:t>
            </a:r>
            <a:r>
              <a:rPr lang="ru-RU" sz="19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и АПК </a:t>
            </a:r>
            <a:r>
              <a:rPr lang="ru" sz="19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 </a:t>
            </a:r>
            <a:r>
              <a:rPr lang="ru" sz="1900" dirty="0">
                <a:solidFill>
                  <a:srgbClr val="26374C"/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в РФ</a:t>
            </a:r>
            <a:endParaRPr sz="1900" dirty="0">
              <a:solidFill>
                <a:srgbClr val="26374C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61" name="Google Shape;161;p19"/>
          <p:cNvSpPr txBox="1">
            <a:spLocks noGrp="1"/>
          </p:cNvSpPr>
          <p:nvPr>
            <p:ph type="body" idx="1"/>
          </p:nvPr>
        </p:nvSpPr>
        <p:spPr>
          <a:xfrm>
            <a:off x="311700" y="927750"/>
            <a:ext cx="34200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600" b="1" dirty="0">
                <a:solidFill>
                  <a:srgbClr val="5DC3AE"/>
                </a:solidFill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ru" sz="4600" b="1" dirty="0">
                <a:solidFill>
                  <a:srgbClr val="5DC3AE"/>
                </a:solidFill>
                <a:latin typeface="Fira Sans"/>
                <a:ea typeface="Fira Sans"/>
                <a:cs typeface="Fira Sans"/>
                <a:sym typeface="Fira Sans"/>
              </a:rPr>
              <a:t>000 + </a:t>
            </a:r>
            <a:r>
              <a:rPr lang="ru" sz="16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/>
            </a:r>
            <a:br>
              <a:rPr lang="ru" sz="16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ru" sz="16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внедрений в РФ и СНГ</a:t>
            </a:r>
            <a:endParaRPr sz="1600" dirty="0">
              <a:solidFill>
                <a:srgbClr val="26374C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62" name="Google Shape;162;p19"/>
          <p:cNvSpPr txBox="1">
            <a:spLocks noGrp="1"/>
          </p:cNvSpPr>
          <p:nvPr>
            <p:ph type="body" idx="1"/>
          </p:nvPr>
        </p:nvSpPr>
        <p:spPr>
          <a:xfrm>
            <a:off x="3434500" y="927750"/>
            <a:ext cx="5474400" cy="17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600" b="1" dirty="0">
                <a:solidFill>
                  <a:srgbClr val="5DC3AE"/>
                </a:solidFill>
                <a:latin typeface="Fira Sans"/>
                <a:ea typeface="Fira Sans"/>
                <a:cs typeface="Fira Sans"/>
                <a:sym typeface="Fira Sans"/>
              </a:rPr>
              <a:t>50 +</a:t>
            </a:r>
            <a:r>
              <a:rPr lang="ru" sz="3600" b="1" dirty="0">
                <a:solidFill>
                  <a:srgbClr val="5DC3AE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sz="3600" b="1" dirty="0">
              <a:solidFill>
                <a:srgbClr val="5DC3AE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интеграций с МИС в ведущих лечебных учреждениях страны (Медиалог, Medwork, Softrust, РТ-МИС, Ариадна, Архимед+, Авиценна, Инфоклиника, 1С, Элемент и др.)</a:t>
            </a:r>
            <a:endParaRPr sz="2000" dirty="0">
              <a:solidFill>
                <a:srgbClr val="26374C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63" name="Google Shape;163;p19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3113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rgbClr val="266979"/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ООО «</a:t>
            </a:r>
            <a:r>
              <a:rPr lang="ru-RU" sz="2000" dirty="0">
                <a:solidFill>
                  <a:srgbClr val="266979"/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АРТВИЖН</a:t>
            </a:r>
            <a:r>
              <a:rPr lang="ru" sz="2000" dirty="0">
                <a:solidFill>
                  <a:srgbClr val="266979"/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» </a:t>
            </a:r>
            <a:r>
              <a:rPr lang="ru" sz="20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 Medium"/>
                <a:cs typeface="Fira Sans Medium"/>
                <a:sym typeface="Fira Sans"/>
              </a:rPr>
              <a:t>- </a:t>
            </a:r>
            <a:r>
              <a:rPr lang="en-US" sz="20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R&amp;D </a:t>
            </a:r>
            <a:r>
              <a:rPr lang="ru-RU" sz="20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подразделение </a:t>
            </a:r>
            <a:r>
              <a:rPr lang="ru" sz="20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ведущего российского производителя </a:t>
            </a:r>
            <a:r>
              <a:rPr lang="ru" sz="2000" dirty="0">
                <a:solidFill>
                  <a:srgbClr val="26374C"/>
                </a:solidFill>
                <a:latin typeface="Fira Sans"/>
                <a:ea typeface="Fira Sans"/>
                <a:cs typeface="Fira Sans"/>
                <a:sym typeface="Fira Sans"/>
              </a:rPr>
              <a:t>ИТ-решений для медицины</a:t>
            </a:r>
            <a:r>
              <a:rPr lang="ru" sz="20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 </a:t>
            </a:r>
            <a:r>
              <a:rPr lang="ru" sz="2000" dirty="0">
                <a:solidFill>
                  <a:srgbClr val="266979"/>
                </a:solidFill>
                <a:highlight>
                  <a:srgbClr val="FFFFFF"/>
                </a:highlight>
                <a:latin typeface="Fira Sans Medium"/>
                <a:sym typeface="Fira Sans"/>
              </a:rPr>
              <a:t>ПО</a:t>
            </a:r>
            <a:r>
              <a:rPr lang="ru" sz="20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ru" sz="2000" dirty="0">
                <a:solidFill>
                  <a:srgbClr val="266979"/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«АрхиМед»</a:t>
            </a:r>
            <a:endParaRPr sz="2000" dirty="0">
              <a:solidFill>
                <a:srgbClr val="26374C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129417"/>
            <a:ext cx="3420000" cy="268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5200" b="1" dirty="0">
                <a:solidFill>
                  <a:srgbClr val="5DC3AE"/>
                </a:solidFill>
                <a:latin typeface="Fira Sans"/>
                <a:ea typeface="Fira Sans"/>
                <a:cs typeface="Fira Sans"/>
                <a:sym typeface="Fira Sans"/>
              </a:rPr>
              <a:t>20+</a:t>
            </a:r>
            <a:r>
              <a:rPr lang="ru" sz="4600" b="1" dirty="0">
                <a:solidFill>
                  <a:srgbClr val="5DC3AE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ru" sz="16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/>
            </a:r>
            <a:br>
              <a:rPr lang="ru" sz="16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ru" sz="16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лет </a:t>
            </a:r>
            <a:r>
              <a:rPr lang="ru" sz="1600" dirty="0">
                <a:solidFill>
                  <a:srgbClr val="26374C"/>
                </a:solidFill>
                <a:latin typeface="Fira Sans"/>
                <a:ea typeface="Fira Sans"/>
                <a:cs typeface="Fira Sans"/>
                <a:sym typeface="Fira Sans"/>
              </a:rPr>
              <a:t>опыта разработки системы PACS\RIS «АрхиМед» в сотрудничестве с врачами-рентгенологами.</a:t>
            </a:r>
            <a:endParaRPr sz="1600" dirty="0">
              <a:solidFill>
                <a:srgbClr val="26374C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4121525" y="1129417"/>
            <a:ext cx="4787100" cy="27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>
                <a:solidFill>
                  <a:srgbClr val="5DC3AE"/>
                </a:solidFill>
                <a:latin typeface="Fira Sans"/>
                <a:ea typeface="Fira Sans"/>
                <a:cs typeface="Fira Sans"/>
                <a:sym typeface="Fira Sans"/>
              </a:rPr>
              <a:t>40+ программистов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dirty="0">
                <a:solidFill>
                  <a:srgbClr val="26374C"/>
                </a:solidFill>
                <a:latin typeface="Fira Sans"/>
                <a:ea typeface="Fira Sans"/>
                <a:cs typeface="Fira Sans"/>
                <a:sym typeface="Fira Sans"/>
              </a:rPr>
              <a:t>Команда создает решения на основе технологий искусственного интеллекта, разрабатывает модули продвинутой медицинской визуализации и на сегодня способна решить практические любые задачи.</a:t>
            </a:r>
            <a:endParaRPr sz="1600" dirty="0">
              <a:solidFill>
                <a:srgbClr val="26374C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391800" y="3827850"/>
            <a:ext cx="8360400" cy="846600"/>
          </a:xfrm>
          <a:prstGeom prst="rect">
            <a:avLst/>
          </a:prstGeom>
          <a:solidFill>
            <a:srgbClr val="26697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lt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Делаем медицинские организации максимально эффективными </a:t>
            </a:r>
            <a:endParaRPr sz="2000">
              <a:solidFill>
                <a:schemeClr val="lt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lt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и современными за счет новых технологий</a:t>
            </a:r>
            <a:endParaRPr sz="2000">
              <a:solidFill>
                <a:schemeClr val="lt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0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6700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7127561"/>
              </p:ext>
            </p:extLst>
          </p:nvPr>
        </p:nvGraphicFramePr>
        <p:xfrm>
          <a:off x="2679192" y="2476500"/>
          <a:ext cx="5321808" cy="147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ocument" r:id="rId4" imgW="6858000" imgH="190500" progId="Word.DocumentMacroEnabled.12">
                  <p:embed/>
                </p:oleObj>
              </mc:Choice>
              <mc:Fallback>
                <p:oleObj name="Document" r:id="rId4" imgW="6858000" imgH="190500" progId="Word.Documen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79192" y="2476500"/>
                        <a:ext cx="5321808" cy="147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" y="1089135"/>
            <a:ext cx="2203704" cy="3155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1089133"/>
            <a:ext cx="2139696" cy="31557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88" y="1089132"/>
            <a:ext cx="2167128" cy="31557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5488" y="228599"/>
            <a:ext cx="6382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Ответ Росздравнадзора</a:t>
            </a:r>
            <a:r>
              <a:rPr lang="ru-RU" sz="1600" dirty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 </a:t>
            </a:r>
            <a:r>
              <a:rPr lang="ru-RU" sz="1600" dirty="0" smtClean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по вопросам отнесения программного обеспечения к медицинским изделиям</a:t>
            </a:r>
            <a:r>
              <a:rPr lang="ru-RU" dirty="0" smtClean="0">
                <a:solidFill>
                  <a:srgbClr val="266979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28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0"/>
          <p:cNvSpPr txBox="1">
            <a:spLocks noGrp="1"/>
          </p:cNvSpPr>
          <p:nvPr>
            <p:ph type="title"/>
          </p:nvPr>
        </p:nvSpPr>
        <p:spPr>
          <a:xfrm>
            <a:off x="311700" y="1066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4000" b="1" dirty="0">
                <a:solidFill>
                  <a:srgbClr val="266979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Спаси</a:t>
            </a:r>
            <a:r>
              <a:rPr lang="ru" sz="4000" b="1" dirty="0">
                <a:solidFill>
                  <a:schemeClr val="accent3">
                    <a:lumMod val="75000"/>
                  </a:schemeClr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б</a:t>
            </a:r>
            <a:r>
              <a:rPr lang="ru" sz="4000" b="1" dirty="0">
                <a:solidFill>
                  <a:srgbClr val="266979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о за внимание!</a:t>
            </a:r>
            <a:endParaRPr sz="4000" b="1" dirty="0">
              <a:solidFill>
                <a:srgbClr val="26697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31" name="Google Shape;431;p40"/>
          <p:cNvSpPr txBox="1"/>
          <p:nvPr/>
        </p:nvSpPr>
        <p:spPr>
          <a:xfrm>
            <a:off x="2783175" y="3560325"/>
            <a:ext cx="35337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accent3">
                    <a:lumMod val="75000"/>
                  </a:schemeClr>
                </a:solidFill>
                <a:latin typeface="Fira Sans"/>
                <a:ea typeface="Fira Sans"/>
                <a:cs typeface="Fira Sans"/>
                <a:sym typeface="Fira Sans"/>
              </a:rPr>
              <a:t>Российская Федерация, г. Москва</a:t>
            </a:r>
            <a:endParaRPr dirty="0">
              <a:solidFill>
                <a:schemeClr val="accent3">
                  <a:lumMod val="75000"/>
                </a:schemeClr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accent3">
                    <a:lumMod val="75000"/>
                  </a:schemeClr>
                </a:solidFill>
                <a:latin typeface="Fira Sans"/>
                <a:ea typeface="Fira Sans"/>
                <a:cs typeface="Fira Sans"/>
                <a:sym typeface="Fira Sans"/>
              </a:rPr>
              <a:t>129343, пр-д Серебрякова, д.11, корп. 1</a:t>
            </a:r>
            <a:endParaRPr dirty="0">
              <a:solidFill>
                <a:schemeClr val="accent3">
                  <a:lumMod val="75000"/>
                </a:schemeClr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accent3">
                    <a:lumMod val="75000"/>
                  </a:schemeClr>
                </a:solidFill>
                <a:latin typeface="Fira Sans"/>
                <a:ea typeface="Fira Sans"/>
                <a:cs typeface="Fira Sans"/>
                <a:sym typeface="Fira Sans"/>
              </a:rPr>
              <a:t>+7 (495) 668 07 64</a:t>
            </a:r>
            <a:endParaRPr dirty="0">
              <a:solidFill>
                <a:schemeClr val="accent3">
                  <a:lumMod val="75000"/>
                </a:schemeClr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accent3">
                    <a:lumMod val="75000"/>
                  </a:schemeClr>
                </a:solidFill>
                <a:latin typeface="Fira Sans"/>
                <a:ea typeface="Fira Sans"/>
                <a:cs typeface="Fira Sans"/>
                <a:sym typeface="Fira Sans"/>
              </a:rPr>
              <a:t>info@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Fira Sans"/>
                <a:ea typeface="Fira Sans"/>
                <a:cs typeface="Fira Sans"/>
                <a:sym typeface="Fira Sans"/>
              </a:rPr>
              <a:t>artvision</a:t>
            </a:r>
            <a:r>
              <a:rPr lang="ru" dirty="0">
                <a:solidFill>
                  <a:schemeClr val="accent3">
                    <a:lumMod val="75000"/>
                  </a:schemeClr>
                </a:solidFill>
                <a:latin typeface="Fira Sans"/>
                <a:ea typeface="Fira Sans"/>
                <a:cs typeface="Fira Sans"/>
                <a:sym typeface="Fira Sans"/>
              </a:rPr>
              <a:t>.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Fira Sans"/>
                <a:ea typeface="Fira Sans"/>
                <a:cs typeface="Fira Sans"/>
                <a:sym typeface="Fira Sans"/>
              </a:rPr>
              <a:t>ai</a:t>
            </a:r>
            <a:endParaRPr dirty="0">
              <a:solidFill>
                <a:schemeClr val="accent3">
                  <a:lumMod val="75000"/>
                </a:schemeClr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33" name="Google Shape;433;p40"/>
          <p:cNvSpPr txBox="1"/>
          <p:nvPr/>
        </p:nvSpPr>
        <p:spPr>
          <a:xfrm>
            <a:off x="3642213" y="3015525"/>
            <a:ext cx="18156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accent3">
                    <a:lumMod val="75000"/>
                  </a:schemeClr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ООО «</a:t>
            </a:r>
            <a:r>
              <a:rPr lang="ru-RU" sz="1600" dirty="0" err="1">
                <a:solidFill>
                  <a:schemeClr val="accent3">
                    <a:lumMod val="75000"/>
                  </a:schemeClr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Артвижн</a:t>
            </a:r>
            <a:r>
              <a:rPr lang="ru" sz="1600" dirty="0">
                <a:solidFill>
                  <a:schemeClr val="accent3">
                    <a:lumMod val="75000"/>
                  </a:schemeClr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»</a:t>
            </a:r>
            <a:endParaRPr sz="1600" dirty="0">
              <a:solidFill>
                <a:schemeClr val="accent3">
                  <a:lumMod val="75000"/>
                </a:schemeClr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pic>
        <p:nvPicPr>
          <p:cNvPr id="434" name="Google Shape;43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6663" y="2107950"/>
            <a:ext cx="4543326" cy="100332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0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/>
          <p:nvPr/>
        </p:nvSpPr>
        <p:spPr>
          <a:xfrm>
            <a:off x="237818" y="324790"/>
            <a:ext cx="4215983" cy="4038068"/>
          </a:xfrm>
          <a:prstGeom prst="rect">
            <a:avLst/>
          </a:prstGeom>
          <a:noFill/>
          <a:ln w="9525" cap="flat" cmpd="sng">
            <a:solidFill>
              <a:srgbClr val="8DAB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0"/>
          <p:cNvSpPr/>
          <p:nvPr/>
        </p:nvSpPr>
        <p:spPr>
          <a:xfrm>
            <a:off x="4573380" y="341801"/>
            <a:ext cx="4378595" cy="4294100"/>
          </a:xfrm>
          <a:prstGeom prst="rect">
            <a:avLst/>
          </a:prstGeom>
          <a:noFill/>
          <a:ln w="9525" cap="flat" cmpd="sng">
            <a:solidFill>
              <a:srgbClr val="8DAB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body" idx="1"/>
          </p:nvPr>
        </p:nvSpPr>
        <p:spPr>
          <a:xfrm>
            <a:off x="135390" y="299555"/>
            <a:ext cx="4318411" cy="43821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89024" lvl="0" indent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</a:pPr>
            <a:r>
              <a:rPr lang="ru-RU" sz="1900" b="1" dirty="0" smtClean="0">
                <a:solidFill>
                  <a:srgbClr val="266979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		</a:t>
            </a:r>
            <a:r>
              <a:rPr lang="ru" sz="1900" b="1" dirty="0" smtClean="0">
                <a:solidFill>
                  <a:srgbClr val="266979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RIS</a:t>
            </a:r>
            <a:endParaRPr lang="ru-RU" sz="1900" b="1" dirty="0">
              <a:solidFill>
                <a:srgbClr val="266979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374774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97000"/>
              <a:buFont typeface="Wingdings" charset="2"/>
              <a:buChar char="§"/>
            </a:pPr>
            <a:r>
              <a:rPr lang="ru-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ПО с продвинутым функционалом  </a:t>
            </a:r>
            <a:r>
              <a:rPr lang="ru-RU" sz="1300" dirty="0">
                <a:solidFill>
                  <a:srgbClr val="26374C"/>
                </a:solidFill>
                <a:latin typeface="Fira Sans"/>
                <a:ea typeface="Fira Sans"/>
                <a:cs typeface="Fira Sans"/>
                <a:sym typeface="Fira Sans"/>
              </a:rPr>
              <a:t>для управления </a:t>
            </a:r>
            <a:r>
              <a:rPr lang="ru-RU" sz="1300" dirty="0" smtClean="0">
                <a:solidFill>
                  <a:srgbClr val="26374C"/>
                </a:solidFill>
                <a:latin typeface="Fira Sans"/>
                <a:ea typeface="Fira Sans"/>
                <a:cs typeface="Fira Sans"/>
                <a:sym typeface="Fira Sans"/>
              </a:rPr>
              <a:t> технически сложными аппаратными средствами в отделениях лучевой диагностики, функциональной диагностики и эндоскопии. </a:t>
            </a:r>
          </a:p>
          <a:p>
            <a:pPr marL="374774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97000"/>
              <a:buFont typeface="Wingdings" charset="2"/>
              <a:buChar char="§"/>
            </a:pPr>
            <a:r>
              <a:rPr lang="ru-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Включает в себя</a:t>
            </a:r>
            <a:r>
              <a:rPr lang="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встроенные </a:t>
            </a:r>
            <a:r>
              <a:rPr lang="ru-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модули</a:t>
            </a:r>
            <a:r>
              <a:rPr lang="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ИИ и </a:t>
            </a:r>
            <a:r>
              <a:rPr lang="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систем</a:t>
            </a:r>
            <a:r>
              <a:rPr lang="ru-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ы</a:t>
            </a:r>
            <a:r>
              <a:rPr lang="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поддержки принятия врачебных </a:t>
            </a:r>
            <a:r>
              <a:rPr lang="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решений</a:t>
            </a:r>
            <a:r>
              <a:rPr lang="ru-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.</a:t>
            </a:r>
            <a:endParaRPr lang="ru-RU" sz="13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374774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97000"/>
              <a:buFont typeface="Wingdings" charset="2"/>
              <a:buChar char="§"/>
            </a:pPr>
            <a:r>
              <a:rPr lang="ru-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Позволяет организовать </a:t>
            </a:r>
            <a:r>
              <a:rPr lang="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удале</a:t>
            </a:r>
            <a:r>
              <a:rPr lang="ru-RU" sz="1300" dirty="0" err="1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нную</a:t>
            </a:r>
            <a:r>
              <a:rPr lang="ru-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диагностику и</a:t>
            </a:r>
            <a:r>
              <a:rPr lang="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консультаций</a:t>
            </a:r>
            <a:r>
              <a:rPr lang="ru-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(второе мнение)</a:t>
            </a:r>
            <a:r>
              <a:rPr lang="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врачей</a:t>
            </a:r>
            <a:endParaRPr lang="ru-RU" sz="1300" dirty="0" smtClean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374774" lvl="0" indent="-285750">
              <a:buClr>
                <a:schemeClr val="accent5"/>
              </a:buClr>
              <a:buSzPct val="97000"/>
              <a:buFont typeface="Wingdings" charset="2"/>
              <a:buChar char="§"/>
            </a:pPr>
            <a:r>
              <a:rPr lang="ru-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Автоматизирует с</a:t>
            </a:r>
            <a:r>
              <a:rPr lang="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татистичес</a:t>
            </a:r>
            <a:r>
              <a:rPr lang="ru-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кую </a:t>
            </a:r>
            <a:r>
              <a:rPr lang="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отчет</a:t>
            </a:r>
            <a:r>
              <a:rPr lang="ru-RU" sz="1300" dirty="0" err="1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ность</a:t>
            </a:r>
            <a:r>
              <a:rPr lang="ru-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, в том числе специализированную отчетность как 3-ДОЗ, </a:t>
            </a:r>
            <a:r>
              <a:rPr lang="ru-RU" sz="1300" dirty="0" err="1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тайминг</a:t>
            </a:r>
            <a:r>
              <a:rPr lang="ru-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ru-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пути пациента.</a:t>
            </a:r>
          </a:p>
          <a:p>
            <a:pPr marL="374774" indent="-285750">
              <a:buClr>
                <a:schemeClr val="accent5"/>
              </a:buClr>
              <a:buSzPct val="97000"/>
              <a:buFont typeface="Wingdings" charset="2"/>
              <a:buChar char="§"/>
            </a:pPr>
            <a:r>
              <a:rPr lang="ru-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Обеспечивает</a:t>
            </a:r>
            <a:r>
              <a:rPr lang="ru-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создание </a:t>
            </a:r>
            <a:r>
              <a:rPr lang="ru-RU" sz="1300" dirty="0" err="1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кастомизированных</a:t>
            </a:r>
            <a:r>
              <a:rPr lang="ru-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ru-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отчетов по запросам клиента. </a:t>
            </a:r>
          </a:p>
          <a:p>
            <a:pPr marL="374774" lvl="0" indent="-285750">
              <a:buClr>
                <a:schemeClr val="accent5"/>
              </a:buClr>
              <a:buSzPct val="97000"/>
              <a:buFont typeface="Wingdings" charset="2"/>
              <a:buChar char="§"/>
            </a:pPr>
            <a:r>
              <a:rPr lang="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Создание протоколов исследования по шаблонам</a:t>
            </a:r>
            <a:r>
              <a:rPr lang="ru-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, структурированных </a:t>
            </a:r>
            <a:r>
              <a:rPr lang="ru-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протоколов</a:t>
            </a:r>
            <a:r>
              <a:rPr lang="ru-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, конструктор протоколов, голосовой ввод и навигация по интерфейсу голосовыми </a:t>
            </a:r>
            <a:r>
              <a:rPr lang="ru-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командами</a:t>
            </a:r>
          </a:p>
          <a:p>
            <a:pPr marL="374774" lvl="0" indent="-285750">
              <a:buClr>
                <a:schemeClr val="accent5"/>
              </a:buClr>
              <a:buSzPct val="97000"/>
              <a:buFont typeface="Wingdings" charset="2"/>
              <a:buChar char="§"/>
            </a:pPr>
            <a:endParaRPr lang="ru-RU" sz="1300" dirty="0" smtClean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374774" lvl="0" indent="-285750">
              <a:buClr>
                <a:schemeClr val="accent5"/>
              </a:buClr>
              <a:buSzPct val="97000"/>
              <a:buFont typeface="Wingdings" charset="2"/>
              <a:buChar char="§"/>
            </a:pPr>
            <a:endParaRPr lang="ru-RU" sz="13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374774" lvl="0" indent="-285750">
              <a:buClr>
                <a:schemeClr val="accent5"/>
              </a:buClr>
              <a:buSzPct val="97000"/>
              <a:buFont typeface="Wingdings" charset="2"/>
              <a:buChar char="§"/>
            </a:pPr>
            <a:endParaRPr lang="ru-RU" sz="13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374774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97000"/>
              <a:buFont typeface="Wingdings" charset="2"/>
              <a:buChar char="§"/>
            </a:pPr>
            <a:endParaRPr sz="13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285874" lvl="0" indent="-285750">
              <a:buClr>
                <a:schemeClr val="accent5"/>
              </a:buClr>
              <a:buSzPct val="97000"/>
              <a:buFont typeface="Wingdings" charset="2"/>
              <a:buChar char="§"/>
            </a:pPr>
            <a:endParaRPr lang="ru-RU" sz="1300" dirty="0" smtClean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124" lvl="0" indent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</a:pPr>
            <a:endParaRPr sz="1300" dirty="0">
              <a:solidFill>
                <a:srgbClr val="26374C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1" name="Google Shape;171;p20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body" idx="1"/>
          </p:nvPr>
        </p:nvSpPr>
        <p:spPr>
          <a:xfrm>
            <a:off x="4556229" y="299555"/>
            <a:ext cx="4278124" cy="43785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00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ru-RU" sz="1900" b="1" dirty="0" smtClean="0">
                <a:solidFill>
                  <a:srgbClr val="266979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		</a:t>
            </a:r>
            <a:r>
              <a:rPr lang="ru" sz="1850" b="1" dirty="0" smtClean="0">
                <a:solidFill>
                  <a:srgbClr val="266979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PACS</a:t>
            </a:r>
            <a:endParaRPr lang="ru-RU" sz="1850" b="1" dirty="0">
              <a:solidFill>
                <a:srgbClr val="266979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37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1000"/>
              <a:buFont typeface="Wingdings" charset="2"/>
              <a:buChar char="§"/>
            </a:pPr>
            <a:r>
              <a:rPr lang="ru-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Единая структура с РИС, РИС управляет, дает полную информацию по исследованиям.</a:t>
            </a:r>
          </a:p>
          <a:p>
            <a:pPr marL="37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1000"/>
              <a:buFont typeface="Wingdings" charset="2"/>
              <a:buChar char="§"/>
            </a:pPr>
            <a:r>
              <a:rPr lang="ru-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Компактное хранение за счет специализированных программных продуктов и структуры </a:t>
            </a:r>
            <a:r>
              <a:rPr lang="en-CA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PACS</a:t>
            </a:r>
            <a:endParaRPr lang="ru-RU" sz="13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37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1000"/>
              <a:buFont typeface="Wingdings" charset="2"/>
              <a:buChar char="§"/>
            </a:pPr>
            <a:r>
              <a:rPr lang="ru-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Быстрый поиск и доступ к архиву изображений</a:t>
            </a:r>
            <a:endParaRPr lang="ru-RU" sz="13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37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1000"/>
              <a:buFont typeface="Wingdings" charset="2"/>
              <a:buChar char="§"/>
            </a:pPr>
            <a:r>
              <a:rPr lang="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Неограниченные </a:t>
            </a:r>
            <a:r>
              <a:rPr lang="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возможности по </a:t>
            </a:r>
            <a:r>
              <a:rPr lang="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масштабированию</a:t>
            </a:r>
            <a:r>
              <a:rPr lang="ru-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. </a:t>
            </a:r>
            <a:r>
              <a:rPr lang="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Создание </a:t>
            </a:r>
            <a:r>
              <a:rPr lang="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региональных ЦАМИ. Функциональные просмотровщики </a:t>
            </a:r>
            <a:endParaRPr lang="ru-RU" sz="1300" dirty="0" smtClean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37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1000"/>
              <a:buFont typeface="Wingdings" charset="2"/>
              <a:buChar char="§"/>
            </a:pPr>
            <a:r>
              <a:rPr lang="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Интеграция </a:t>
            </a:r>
            <a:r>
              <a:rPr lang="ru" sz="13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с любым диагностическим оборудованием (КТ, МРТ, Рентген, Маммография, Эндоскопия, УЗИ и пр</a:t>
            </a:r>
            <a:r>
              <a:rPr lang="ru" sz="1300" dirty="0" smtClean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.)</a:t>
            </a:r>
            <a:endParaRPr lang="ru-RU" sz="13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37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1000"/>
              <a:buFont typeface="Wingdings" charset="2"/>
              <a:buChar char="§"/>
            </a:pPr>
            <a:r>
              <a:rPr lang="ru" sz="1300" dirty="0" smtClean="0">
                <a:solidFill>
                  <a:srgbClr val="26374C"/>
                </a:solidFill>
                <a:highlight>
                  <a:schemeClr val="lt1"/>
                </a:highlight>
                <a:latin typeface="Fira Sans"/>
                <a:ea typeface="Fira Sans"/>
                <a:cs typeface="Fira Sans"/>
                <a:sym typeface="Fira Sans"/>
              </a:rPr>
              <a:t>Интеграция </a:t>
            </a:r>
            <a:r>
              <a:rPr lang="ru" sz="1300" dirty="0">
                <a:solidFill>
                  <a:srgbClr val="26374C"/>
                </a:solidFill>
                <a:highlight>
                  <a:schemeClr val="lt1"/>
                </a:highlight>
                <a:latin typeface="Fira Sans"/>
                <a:ea typeface="Fira Sans"/>
                <a:cs typeface="Fira Sans"/>
                <a:sym typeface="Fira Sans"/>
              </a:rPr>
              <a:t>с любыми </a:t>
            </a:r>
            <a:r>
              <a:rPr lang="en-CA" sz="1300" dirty="0" smtClean="0">
                <a:solidFill>
                  <a:srgbClr val="26374C"/>
                </a:solidFill>
                <a:highlight>
                  <a:schemeClr val="lt1"/>
                </a:highlight>
                <a:latin typeface="Fira Sans"/>
                <a:ea typeface="Fira Sans"/>
                <a:cs typeface="Fira Sans"/>
                <a:sym typeface="Fira Sans"/>
              </a:rPr>
              <a:t>web </a:t>
            </a:r>
            <a:r>
              <a:rPr lang="ru-RU" sz="1300" dirty="0" smtClean="0">
                <a:solidFill>
                  <a:srgbClr val="26374C"/>
                </a:solidFill>
                <a:highlight>
                  <a:schemeClr val="lt1"/>
                </a:highlight>
                <a:latin typeface="Fira Sans"/>
                <a:ea typeface="Fira Sans"/>
                <a:cs typeface="Fira Sans"/>
                <a:sym typeface="Fira Sans"/>
              </a:rPr>
              <a:t>сервисами, </a:t>
            </a:r>
            <a:r>
              <a:rPr lang="ru" sz="1300" dirty="0" smtClean="0">
                <a:solidFill>
                  <a:srgbClr val="26374C"/>
                </a:solidFill>
                <a:highlight>
                  <a:schemeClr val="lt1"/>
                </a:highlight>
                <a:latin typeface="Fira Sans"/>
                <a:ea typeface="Fira Sans"/>
                <a:cs typeface="Fira Sans"/>
                <a:sym typeface="Fira Sans"/>
              </a:rPr>
              <a:t>системами</a:t>
            </a:r>
            <a:r>
              <a:rPr lang="ru-RU" sz="1300" dirty="0" smtClean="0">
                <a:solidFill>
                  <a:srgbClr val="26374C"/>
                </a:solidFill>
                <a:highlight>
                  <a:schemeClr val="lt1"/>
                </a:highlight>
                <a:latin typeface="Fira Sans"/>
                <a:ea typeface="Fira Sans"/>
                <a:cs typeface="Fira Sans"/>
                <a:sym typeface="Fira Sans"/>
              </a:rPr>
              <a:t> МИС.</a:t>
            </a:r>
          </a:p>
          <a:p>
            <a:pPr marL="37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1000"/>
              <a:buFont typeface="Wingdings" charset="2"/>
              <a:buChar char="§"/>
            </a:pPr>
            <a:r>
              <a:rPr lang="ru" sz="1300" dirty="0" smtClean="0">
                <a:solidFill>
                  <a:srgbClr val="26374C"/>
                </a:solidFill>
                <a:highlight>
                  <a:schemeClr val="lt1"/>
                </a:highlight>
                <a:latin typeface="Fira Sans"/>
                <a:ea typeface="Fira Sans"/>
                <a:cs typeface="Fira Sans"/>
                <a:sym typeface="Fira Sans"/>
              </a:rPr>
              <a:t>Возможность </a:t>
            </a:r>
            <a:r>
              <a:rPr lang="ru" sz="1300" dirty="0">
                <a:solidFill>
                  <a:srgbClr val="26374C"/>
                </a:solidFill>
                <a:highlight>
                  <a:schemeClr val="lt1"/>
                </a:highlight>
                <a:latin typeface="Fira Sans"/>
                <a:ea typeface="Fira Sans"/>
                <a:cs typeface="Fira Sans"/>
                <a:sym typeface="Fira Sans"/>
              </a:rPr>
              <a:t>миграции исследований из других PACS </a:t>
            </a:r>
            <a:r>
              <a:rPr lang="ru" sz="1300" dirty="0" smtClean="0">
                <a:solidFill>
                  <a:srgbClr val="26374C"/>
                </a:solidFill>
                <a:highlight>
                  <a:schemeClr val="lt1"/>
                </a:highlight>
                <a:latin typeface="Fira Sans"/>
                <a:ea typeface="Fira Sans"/>
                <a:cs typeface="Fira Sans"/>
                <a:sym typeface="Fira Sans"/>
              </a:rPr>
              <a:t>архивов</a:t>
            </a:r>
            <a:endParaRPr lang="ru-RU" sz="1300" dirty="0">
              <a:solidFill>
                <a:srgbClr val="26374C"/>
              </a:solidFill>
              <a:highlight>
                <a:schemeClr val="lt1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37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1000"/>
              <a:buFont typeface="Wingdings" charset="2"/>
              <a:buChar char="§"/>
            </a:pPr>
            <a:r>
              <a:rPr lang="ru-RU" sz="1300" dirty="0" smtClean="0">
                <a:solidFill>
                  <a:srgbClr val="26374C"/>
                </a:solidFill>
                <a:highlight>
                  <a:schemeClr val="lt1"/>
                </a:highlight>
                <a:latin typeface="Fira Sans"/>
                <a:ea typeface="Fira Sans"/>
                <a:cs typeface="Fira Sans"/>
                <a:sym typeface="Fira Sans"/>
              </a:rPr>
              <a:t>Возможность интеграции с </a:t>
            </a:r>
            <a:r>
              <a:rPr lang="en-CA" sz="1300" dirty="0" smtClean="0">
                <a:solidFill>
                  <a:srgbClr val="26374C"/>
                </a:solidFill>
                <a:highlight>
                  <a:schemeClr val="lt1"/>
                </a:highlight>
                <a:latin typeface="Fira Sans"/>
                <a:ea typeface="Fira Sans"/>
                <a:cs typeface="Fira Sans"/>
                <a:sym typeface="Fira Sans"/>
              </a:rPr>
              <a:t>PACS </a:t>
            </a:r>
            <a:r>
              <a:rPr lang="ru-RU" sz="1300" dirty="0" smtClean="0">
                <a:solidFill>
                  <a:srgbClr val="26374C"/>
                </a:solidFill>
                <a:highlight>
                  <a:schemeClr val="lt1"/>
                </a:highlight>
                <a:latin typeface="Fira Sans"/>
                <a:ea typeface="Fira Sans"/>
                <a:cs typeface="Fira Sans"/>
                <a:sym typeface="Fira Sans"/>
              </a:rPr>
              <a:t>системами различных производителей</a:t>
            </a:r>
            <a:endParaRPr sz="13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9619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 dirty="0">
                <a:solidFill>
                  <a:srgbClr val="26374C"/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Профессиональная  радиологическая система имеет в своем составе различные модули анализа медицинских изображений и, в отличие от МИС, является специализированным  медицинским ПО</a:t>
            </a:r>
            <a:endParaRPr sz="1900" dirty="0">
              <a:solidFill>
                <a:srgbClr val="26374C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grpSp>
        <p:nvGrpSpPr>
          <p:cNvPr id="106" name="Google Shape;106;p16"/>
          <p:cNvGrpSpPr/>
          <p:nvPr/>
        </p:nvGrpSpPr>
        <p:grpSpPr>
          <a:xfrm>
            <a:off x="568100" y="1549575"/>
            <a:ext cx="7336550" cy="2500450"/>
            <a:chOff x="1116339" y="2688394"/>
            <a:chExt cx="6870072" cy="2341465"/>
          </a:xfrm>
        </p:grpSpPr>
        <p:pic>
          <p:nvPicPr>
            <p:cNvPr id="107" name="Google Shape;107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16339" y="2688394"/>
              <a:ext cx="1631665" cy="2333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21737" y="2696798"/>
              <a:ext cx="1645467" cy="2333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40939" y="2698155"/>
              <a:ext cx="1645473" cy="23257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0" name="Google Shape;110;p16"/>
          <p:cNvSpPr/>
          <p:nvPr/>
        </p:nvSpPr>
        <p:spPr>
          <a:xfrm>
            <a:off x="518144" y="4077067"/>
            <a:ext cx="2133600" cy="6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rgbClr val="26374C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Регистрационное удостоверение Росздравнадзора</a:t>
            </a:r>
            <a:endParaRPr sz="1200" dirty="0">
              <a:solidFill>
                <a:srgbClr val="26374C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11" name="Google Shape;111;p16"/>
          <p:cNvSpPr/>
          <p:nvPr/>
        </p:nvSpPr>
        <p:spPr>
          <a:xfrm>
            <a:off x="3300276" y="4077060"/>
            <a:ext cx="2133600" cy="6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6374C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Лицензия на производство и обслуживание медицинской техники</a:t>
            </a:r>
            <a:endParaRPr sz="1200">
              <a:solidFill>
                <a:srgbClr val="26374C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12" name="Google Shape;112;p16"/>
          <p:cNvSpPr/>
          <p:nvPr/>
        </p:nvSpPr>
        <p:spPr>
          <a:xfrm>
            <a:off x="6080371" y="4070617"/>
            <a:ext cx="2456100" cy="6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rgbClr val="26374C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Свидетельство о государственной регистрации программы для ЭВМ</a:t>
            </a:r>
            <a:endParaRPr sz="1200" dirty="0">
              <a:solidFill>
                <a:srgbClr val="26374C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13" name="Google Shape;113;p16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 dirty="0">
                <a:solidFill>
                  <a:schemeClr val="accent3">
                    <a:lumMod val="75000"/>
                  </a:schemeClr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Цифровые модули экосистемы «АрхиМед»</a:t>
            </a:r>
            <a:endParaRPr sz="2000" dirty="0">
              <a:solidFill>
                <a:schemeClr val="accent3">
                  <a:lumMod val="75000"/>
                </a:schemeClr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255" name="Google Shape;255;p25"/>
          <p:cNvSpPr txBox="1">
            <a:spLocks noGrp="1"/>
          </p:cNvSpPr>
          <p:nvPr>
            <p:ph type="body" idx="1"/>
          </p:nvPr>
        </p:nvSpPr>
        <p:spPr>
          <a:xfrm>
            <a:off x="512550" y="1868360"/>
            <a:ext cx="25524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 dirty="0">
                <a:solidFill>
                  <a:srgbClr val="266979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PRO</a:t>
            </a:r>
            <a:endParaRPr sz="1400" b="1" dirty="0">
              <a:solidFill>
                <a:srgbClr val="266979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Модули  экспертной визуализации</a:t>
            </a:r>
            <a:endParaRPr sz="16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56" name="Google Shape;256;p25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7" name="Google Shape;25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8625" y="1105381"/>
            <a:ext cx="700525" cy="70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3263" y="1105381"/>
            <a:ext cx="700525" cy="70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67900" y="1153990"/>
            <a:ext cx="700525" cy="70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10581" y="3364875"/>
            <a:ext cx="700525" cy="70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5"/>
          <p:cNvSpPr txBox="1">
            <a:spLocks noGrp="1"/>
          </p:cNvSpPr>
          <p:nvPr>
            <p:ph type="body" idx="1"/>
          </p:nvPr>
        </p:nvSpPr>
        <p:spPr>
          <a:xfrm>
            <a:off x="3227325" y="1868359"/>
            <a:ext cx="2714638" cy="1483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 dirty="0">
                <a:solidFill>
                  <a:srgbClr val="266979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AIVORY</a:t>
            </a:r>
            <a:endParaRPr sz="1400" b="1" dirty="0">
              <a:solidFill>
                <a:srgbClr val="266979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>
              <a:buNone/>
            </a:pPr>
            <a:r>
              <a:rPr lang="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Модули интеллектуального  анализа рентгенологических исследований</a:t>
            </a:r>
            <a:endParaRPr sz="16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62" name="Google Shape;262;p25"/>
          <p:cNvSpPr txBox="1">
            <a:spLocks noGrp="1"/>
          </p:cNvSpPr>
          <p:nvPr>
            <p:ph type="body" idx="1"/>
          </p:nvPr>
        </p:nvSpPr>
        <p:spPr>
          <a:xfrm>
            <a:off x="1950975" y="4078460"/>
            <a:ext cx="23847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rgbClr val="266979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LIS</a:t>
            </a:r>
            <a:endParaRPr sz="1400" b="1">
              <a:solidFill>
                <a:srgbClr val="266979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Система цифровой патологии</a:t>
            </a:r>
            <a:endParaRPr sz="160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63" name="Google Shape;263;p25"/>
          <p:cNvSpPr txBox="1">
            <a:spLocks noGrp="1"/>
          </p:cNvSpPr>
          <p:nvPr>
            <p:ph type="body" idx="1"/>
          </p:nvPr>
        </p:nvSpPr>
        <p:spPr>
          <a:xfrm>
            <a:off x="5941963" y="1868360"/>
            <a:ext cx="2552400" cy="10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rgbClr val="266979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PROFOMS</a:t>
            </a:r>
            <a:endParaRPr sz="1400" b="1">
              <a:solidFill>
                <a:srgbClr val="266979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Система квотирования и маршрутизации пациентов</a:t>
            </a:r>
            <a:endParaRPr sz="160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64" name="Google Shape;264;p25"/>
          <p:cNvSpPr txBox="1">
            <a:spLocks noGrp="1"/>
          </p:cNvSpPr>
          <p:nvPr>
            <p:ph type="body" idx="1"/>
          </p:nvPr>
        </p:nvSpPr>
        <p:spPr>
          <a:xfrm>
            <a:off x="4791488" y="4078460"/>
            <a:ext cx="213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rgbClr val="266979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PATIENT</a:t>
            </a:r>
            <a:endParaRPr sz="1400" b="1">
              <a:solidFill>
                <a:srgbClr val="266979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Личный кабинет пациента</a:t>
            </a:r>
            <a:endParaRPr sz="160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65" name="Google Shape;265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93069" y="3395300"/>
            <a:ext cx="700525" cy="70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4"/>
          <p:cNvSpPr txBox="1">
            <a:spLocks noGrp="1"/>
          </p:cNvSpPr>
          <p:nvPr>
            <p:ph type="title"/>
          </p:nvPr>
        </p:nvSpPr>
        <p:spPr>
          <a:xfrm>
            <a:off x="445515" y="17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 dirty="0">
                <a:solidFill>
                  <a:schemeClr val="accent3">
                    <a:lumMod val="75000"/>
                  </a:schemeClr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Цифровые модули, обеспечивающие повышение эффективности работы врачей-рентгенологов</a:t>
            </a:r>
            <a:endParaRPr sz="2000" dirty="0">
              <a:solidFill>
                <a:schemeClr val="accent3">
                  <a:lumMod val="75000"/>
                </a:schemeClr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244" name="Google Shape;244;p24"/>
          <p:cNvSpPr txBox="1">
            <a:spLocks noGrp="1"/>
          </p:cNvSpPr>
          <p:nvPr>
            <p:ph type="body" idx="1"/>
          </p:nvPr>
        </p:nvSpPr>
        <p:spPr>
          <a:xfrm>
            <a:off x="1345581" y="877228"/>
            <a:ext cx="7486670" cy="38418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00" b="1" dirty="0">
                <a:solidFill>
                  <a:srgbClr val="266979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VOICE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Нами разработан </a:t>
            </a:r>
            <a:r>
              <a:rPr lang="ru-RU" sz="1400" b="1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первый в РФ интегрированный в </a:t>
            </a:r>
            <a:r>
              <a:rPr lang="en-US" sz="1400" b="1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PACS</a:t>
            </a:r>
            <a:r>
              <a:rPr lang="ru-RU" sz="1400" b="1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/</a:t>
            </a:r>
            <a:r>
              <a:rPr lang="en-US" sz="1400" b="1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RIS</a:t>
            </a:r>
            <a:r>
              <a:rPr lang="ru-RU" sz="14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модуль голосового ввода специализированных медицинских протоколов и голосового управления </a:t>
            </a:r>
            <a:r>
              <a:rPr lang="en-US" sz="14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{</a:t>
            </a:r>
            <a:r>
              <a:rPr lang="ru-RU" sz="14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на основе нейронных сетей</a:t>
            </a:r>
            <a:r>
              <a:rPr lang="en-US" sz="14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}</a:t>
            </a:r>
            <a:r>
              <a:rPr lang="ru-RU" sz="14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, обученный на более, чем 500000 радиологических протоколах. Система позволяет осуществлять голосовую навигацию, в том числе по структурированным шаблонам, имеет гибкую возможность настройки ввода «горячих фраз» и многие другие возможности.</a:t>
            </a:r>
            <a:endParaRPr lang="ru-RU" sz="18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b="1" dirty="0">
                <a:solidFill>
                  <a:srgbClr val="266979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MEDBOARD</a:t>
            </a:r>
            <a:endParaRPr sz="1400" b="1" dirty="0">
              <a:solidFill>
                <a:srgbClr val="266979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Формирование статистической отчетности в виде таблиц, дашбордов и графиков, а также сбор данных о дозах облучения пациентов и персонала при проведении медицинских рентгенорадиологических исследований, формирование отчетов 3-ДОЗ, 1-ДОЗ</a:t>
            </a:r>
            <a:br>
              <a:rPr lang="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</a:br>
            <a:r>
              <a:rPr lang="ru" sz="1400" b="1" dirty="0">
                <a:solidFill>
                  <a:srgbClr val="266979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CONTROL</a:t>
            </a:r>
            <a:endParaRPr sz="1400" b="1" dirty="0">
              <a:solidFill>
                <a:srgbClr val="266979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Мониторинговая система работоспособности </a:t>
            </a:r>
            <a:r>
              <a:rPr lang="ru-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оборудования,, модуль мониторинга мойки эндоскопов в медицинской организации</a:t>
            </a:r>
            <a:br>
              <a:rPr lang="ru-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</a:br>
            <a:r>
              <a:rPr lang="ru-RU" sz="1400" b="1" dirty="0">
                <a:solidFill>
                  <a:srgbClr val="266979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TALK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Радиологический чат по типу </a:t>
            </a:r>
            <a:r>
              <a:rPr lang="ru-RU" sz="1200" dirty="0" err="1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Slack</a:t>
            </a:r>
            <a:r>
              <a:rPr lang="ru-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. Обмен сообщениями различного типа, отправка ссылок на исследования, а также система для проведения видеоконференцсвязи (аналог Zoom)</a:t>
            </a:r>
            <a:br>
              <a:rPr lang="ru-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</a:br>
            <a:endParaRPr lang="ru-RU" sz="12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45" name="Google Shape;245;p24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6" name="Google Shape;24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410" y="4212000"/>
            <a:ext cx="700525" cy="70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409" y="2680091"/>
            <a:ext cx="700525" cy="70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6411" y="3477348"/>
            <a:ext cx="700525" cy="70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6411" y="954965"/>
            <a:ext cx="700525" cy="70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544845-9656-DFC5-2A6F-01CE2E045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004" y="317200"/>
            <a:ext cx="4861933" cy="572700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rgbClr val="266979"/>
                </a:solidFill>
                <a:highlight>
                  <a:srgbClr val="FFFFFF"/>
                </a:highlight>
                <a:latin typeface="Fira Sans Medium" panose="020B0603050000020004" pitchFamily="34" charset="0"/>
                <a:ea typeface="Fira Sans"/>
                <a:cs typeface="Fira Sans"/>
                <a:sym typeface="Fira Sans"/>
              </a:rPr>
              <a:t>VOICE – голосовой помощник</a:t>
            </a:r>
            <a:r>
              <a:rPr lang="ru-RU" sz="2800" b="1" dirty="0">
                <a:solidFill>
                  <a:srgbClr val="266979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/>
            </a:r>
            <a:br>
              <a:rPr lang="ru-RU" sz="2800" b="1" dirty="0">
                <a:solidFill>
                  <a:srgbClr val="266979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E82F52E-C10E-6788-A5D1-FA99BDE9D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1017725"/>
            <a:ext cx="3810837" cy="41284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325346E-6472-3D31-4896-7F0C82C57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203" y="508074"/>
            <a:ext cx="3152692" cy="4509018"/>
          </a:xfrm>
          <a:prstGeom prst="rect">
            <a:avLst/>
          </a:prstGeom>
        </p:spPr>
      </p:pic>
      <p:pic>
        <p:nvPicPr>
          <p:cNvPr id="8" name="Google Shape;249;p24">
            <a:extLst>
              <a:ext uri="{FF2B5EF4-FFF2-40B4-BE49-F238E27FC236}">
                <a16:creationId xmlns="" xmlns:a16="http://schemas.microsoft.com/office/drawing/2014/main" id="{C73E1CA6-E318-204A-C827-65FE83A33FA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119" y="317200"/>
            <a:ext cx="700525" cy="700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00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hatsApp Video 2023-04-03 at 18.28.4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2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1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 dirty="0">
                <a:solidFill>
                  <a:schemeClr val="accent3">
                    <a:lumMod val="75000"/>
                  </a:schemeClr>
                </a:solidFill>
                <a:highlight>
                  <a:srgbClr val="FFFFFF"/>
                </a:highlight>
                <a:latin typeface="Fira Sans Medium"/>
                <a:ea typeface="Fira Sans Medium"/>
                <a:cs typeface="Fira Sans Medium"/>
                <a:sym typeface="Fira Sans Medium"/>
              </a:rPr>
              <a:t>Модуль для телерадиологии OpenRIS </a:t>
            </a:r>
            <a:endParaRPr sz="2000" dirty="0">
              <a:solidFill>
                <a:schemeClr val="accent3">
                  <a:lumMod val="75000"/>
                </a:schemeClr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89" name="Google Shape;189;p21"/>
          <p:cNvSpPr txBox="1">
            <a:spLocks noGrp="1"/>
          </p:cNvSpPr>
          <p:nvPr>
            <p:ph type="body" idx="1"/>
          </p:nvPr>
        </p:nvSpPr>
        <p:spPr>
          <a:xfrm>
            <a:off x="295074" y="941525"/>
            <a:ext cx="5475900" cy="29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999" lvl="0" indent="-257175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200"/>
              <a:buNone/>
            </a:pPr>
            <a:r>
              <a:rPr lang="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    Подключение удаленных врачей-диагностов</a:t>
            </a:r>
            <a:endParaRPr sz="12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179999" lvl="0" indent="-257175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200"/>
              <a:buNone/>
            </a:pPr>
            <a:r>
              <a:rPr lang="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    Автоматическая маршрутизация исследований внутри системы </a:t>
            </a:r>
            <a:br>
              <a:rPr lang="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</a:br>
            <a:r>
              <a:rPr lang="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по компетенциям врачей</a:t>
            </a:r>
            <a:endParaRPr sz="12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179999" lvl="0" indent="-257175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200"/>
              <a:buNone/>
            </a:pPr>
            <a:r>
              <a:rPr lang="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    Учет количества и стоимости оказанных услуг</a:t>
            </a:r>
            <a:endParaRPr sz="12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179999" lvl="0" indent="-257175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200"/>
              <a:buNone/>
            </a:pPr>
            <a:r>
              <a:rPr lang="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    Система внутреннего контроля качества. Алгоритм случайной</a:t>
            </a:r>
            <a:br>
              <a:rPr lang="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</a:br>
            <a:r>
              <a:rPr lang="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выборки — часть описаний автоматически отправляется на проверку</a:t>
            </a:r>
            <a:endParaRPr sz="12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179999" lvl="0" indent="-257175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200"/>
              <a:buNone/>
            </a:pPr>
            <a:r>
              <a:rPr lang="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    Чат между врачом и заказчиком услуги по каждому исследованию</a:t>
            </a:r>
            <a:endParaRPr sz="12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179999" lvl="0" indent="-257175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200"/>
              <a:buNone/>
            </a:pPr>
            <a:r>
              <a:rPr lang="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    Возможность подключения к системе любых сторонних МО</a:t>
            </a:r>
            <a:endParaRPr sz="12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179999" lvl="0" indent="-257175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200"/>
              <a:buNone/>
            </a:pPr>
            <a:r>
              <a:rPr lang="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    Настраиваемые модули отчетности (BI аналитика)</a:t>
            </a:r>
            <a:endParaRPr sz="12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179999" lvl="0" indent="-257175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200"/>
              <a:buNone/>
            </a:pPr>
            <a:r>
              <a:rPr lang="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    Платформа может работать в защищенном контуре, обеспечивая сохранность персональных данных</a:t>
            </a:r>
            <a:endParaRPr sz="1200" dirty="0">
              <a:solidFill>
                <a:srgbClr val="26374C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179999" lvl="0" indent="-257175" algn="l" rtl="0">
              <a:spcBef>
                <a:spcPts val="0"/>
              </a:spcBef>
              <a:spcAft>
                <a:spcPts val="0"/>
              </a:spcAft>
              <a:buClr>
                <a:srgbClr val="26374C"/>
              </a:buClr>
              <a:buSzPts val="1200"/>
              <a:buNone/>
            </a:pPr>
            <a:r>
              <a:rPr lang="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     Печать протокола описания на бланке с логотипом и данными МО, </a:t>
            </a:r>
            <a:br>
              <a:rPr lang="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</a:br>
            <a:r>
              <a:rPr lang="ru" sz="1200" dirty="0">
                <a:solidFill>
                  <a:srgbClr val="26374C"/>
                </a:solidFill>
                <a:highlight>
                  <a:srgbClr val="FFFFFF"/>
                </a:highlight>
                <a:latin typeface="Fira Sans"/>
                <a:ea typeface="Fira Sans"/>
                <a:cs typeface="Fira Sans"/>
                <a:sym typeface="Fira Sans"/>
              </a:rPr>
              <a:t>с подписью врача КЦ (ЭЦП)</a:t>
            </a:r>
            <a:endParaRPr sz="1200" dirty="0">
              <a:solidFill>
                <a:srgbClr val="26374C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92" name="Google Shape;19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5975" y="511988"/>
            <a:ext cx="3321000" cy="207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1"/>
          <p:cNvPicPr preferRelativeResize="0"/>
          <p:nvPr/>
        </p:nvPicPr>
        <p:blipFill rotWithShape="1">
          <a:blip r:embed="rId4">
            <a:alphaModFix/>
          </a:blip>
          <a:srcRect t="1653" b="1662"/>
          <a:stretch/>
        </p:blipFill>
        <p:spPr>
          <a:xfrm>
            <a:off x="5695975" y="2723625"/>
            <a:ext cx="3321000" cy="207562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/>
          <p:cNvSpPr/>
          <p:nvPr/>
        </p:nvSpPr>
        <p:spPr>
          <a:xfrm>
            <a:off x="311700" y="1081225"/>
            <a:ext cx="101100" cy="1011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1"/>
          <p:cNvSpPr/>
          <p:nvPr/>
        </p:nvSpPr>
        <p:spPr>
          <a:xfrm>
            <a:off x="311700" y="1291425"/>
            <a:ext cx="101100" cy="1011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1"/>
          <p:cNvSpPr/>
          <p:nvPr/>
        </p:nvSpPr>
        <p:spPr>
          <a:xfrm>
            <a:off x="311700" y="1711825"/>
            <a:ext cx="101100" cy="1011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1"/>
          <p:cNvSpPr/>
          <p:nvPr/>
        </p:nvSpPr>
        <p:spPr>
          <a:xfrm>
            <a:off x="311700" y="1922025"/>
            <a:ext cx="101100" cy="1011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1"/>
          <p:cNvSpPr/>
          <p:nvPr/>
        </p:nvSpPr>
        <p:spPr>
          <a:xfrm>
            <a:off x="311700" y="2342425"/>
            <a:ext cx="101100" cy="1011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1"/>
          <p:cNvSpPr/>
          <p:nvPr/>
        </p:nvSpPr>
        <p:spPr>
          <a:xfrm>
            <a:off x="311700" y="2552625"/>
            <a:ext cx="101100" cy="1011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1"/>
          <p:cNvSpPr/>
          <p:nvPr/>
        </p:nvSpPr>
        <p:spPr>
          <a:xfrm>
            <a:off x="311700" y="2762825"/>
            <a:ext cx="101100" cy="1011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1"/>
          <p:cNvSpPr/>
          <p:nvPr/>
        </p:nvSpPr>
        <p:spPr>
          <a:xfrm>
            <a:off x="311700" y="2973025"/>
            <a:ext cx="101100" cy="1011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1"/>
          <p:cNvSpPr/>
          <p:nvPr/>
        </p:nvSpPr>
        <p:spPr>
          <a:xfrm>
            <a:off x="311700" y="3393425"/>
            <a:ext cx="101100" cy="1011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1"/>
          <p:cNvSpPr/>
          <p:nvPr/>
        </p:nvSpPr>
        <p:spPr>
          <a:xfrm>
            <a:off x="0" y="4912525"/>
            <a:ext cx="9144000" cy="231000"/>
          </a:xfrm>
          <a:prstGeom prst="rect">
            <a:avLst/>
          </a:prstGeom>
          <a:solidFill>
            <a:srgbClr val="5DC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1990</TotalTime>
  <Words>1271</Words>
  <Application>Microsoft Macintosh PowerPoint</Application>
  <PresentationFormat>On-screen Show (16:9)</PresentationFormat>
  <Paragraphs>198</Paragraphs>
  <Slides>28</Slides>
  <Notes>27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Fira Sans</vt:lpstr>
      <vt:lpstr>Fira Sans Medium</vt:lpstr>
      <vt:lpstr>Wingdings</vt:lpstr>
      <vt:lpstr>Arial</vt:lpstr>
      <vt:lpstr>Simple Light</vt:lpstr>
      <vt:lpstr>Microsoft Word Macro-Enabled Document</vt:lpstr>
      <vt:lpstr>PowerPoint Presentation</vt:lpstr>
      <vt:lpstr>Чем отличается от МИС современная радиологическая информационная система (RIS)  и в чем ее преимущества?</vt:lpstr>
      <vt:lpstr>PowerPoint Presentation</vt:lpstr>
      <vt:lpstr>Профессиональная  радиологическая система имеет в своем составе различные модули анализа медицинских изображений и, в отличие от МИС, является специализированным  медицинским ПО</vt:lpstr>
      <vt:lpstr>Цифровые модули экосистемы «АрхиМед»</vt:lpstr>
      <vt:lpstr>Цифровые модули, обеспечивающие повышение эффективности работы врачей-рентгенологов</vt:lpstr>
      <vt:lpstr>VOICE – голосовой помощник </vt:lpstr>
      <vt:lpstr>PowerPoint Presentation</vt:lpstr>
      <vt:lpstr>Модуль для телерадиологии OpenRIS </vt:lpstr>
      <vt:lpstr>Модули медицинской визуализации</vt:lpstr>
      <vt:lpstr>Система экспертной пост обработки КТ/МРТ и прочих исследований</vt:lpstr>
      <vt:lpstr>Dicom-viewer на базе web-платформы c интегрированными модулями построцессинга и интеллектуального анализа медицинских изображений </vt:lpstr>
      <vt:lpstr>Модуль ArchiMed PRO Brain Perfusion</vt:lpstr>
      <vt:lpstr>Модуль ArchiMed PRO Chronos</vt:lpstr>
      <vt:lpstr>Модули ArchiMed PRO Brain Perfusion/  Chronos используют методы машинного обучения для решения задач:</vt:lpstr>
      <vt:lpstr>Модули распознавания патологий на рентгенограммах грудной клетки позволяют: Автоматически определить  12 патологий легких. Автоматически определить патологии сердца и выполнить необходимые расчеты.   Формируют отчет в формате Dicom SR. </vt:lpstr>
      <vt:lpstr>Модуль интеллектуального анализа патологий сердца на рентгенограммах грудной клетки</vt:lpstr>
      <vt:lpstr>Модуль цифровой патологии, интегрированный в единую экосистему и позволяющий врачу иметь целостную цифровую карту пациента</vt:lpstr>
      <vt:lpstr>MEDBOARD - Дэшборды, статистика, отчёты</vt:lpstr>
      <vt:lpstr>Личный кабинет пациента</vt:lpstr>
      <vt:lpstr>Кейс Создание единого цифрового контура и результаты внедрения</vt:lpstr>
      <vt:lpstr>Опыт создания единого цифрового контура. Удобное хранение и обмен медицинскими данными</vt:lpstr>
      <vt:lpstr>Кейс Автоматизация эндоскопического центра городской клинической  больницы им. С.П. Боткина </vt:lpstr>
      <vt:lpstr>Кейс Автоматизация эндоскопического центра городской клинической  больницы им. С.П. Боткина </vt:lpstr>
      <vt:lpstr>PACS/RIS система «АрхиМед» — надежное  и известный ПО и АПК  в РФ</vt:lpstr>
      <vt:lpstr>ООО «АРТВИЖН» - R&amp;D подразделение  ведущего российского производителя ИТ-решений для медицины  ПО «АрхиМед»</vt:lpstr>
      <vt:lpstr>  </vt:lpstr>
      <vt:lpstr>Спасибо за внимание!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Elena</dc:creator>
  <cp:lastModifiedBy>Microsoft account</cp:lastModifiedBy>
  <cp:revision>52</cp:revision>
  <dcterms:modified xsi:type="dcterms:W3CDTF">2023-04-06T05:49:48Z</dcterms:modified>
</cp:coreProperties>
</file>