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handoutMasterIdLst>
    <p:handoutMasterId r:id="rId27"/>
  </p:handoutMasterIdLst>
  <p:sldIdLst>
    <p:sldId id="256" r:id="rId3"/>
    <p:sldId id="306" r:id="rId4"/>
    <p:sldId id="307" r:id="rId5"/>
    <p:sldId id="260" r:id="rId6"/>
    <p:sldId id="295" r:id="rId7"/>
    <p:sldId id="308" r:id="rId8"/>
    <p:sldId id="296" r:id="rId9"/>
    <p:sldId id="289" r:id="rId10"/>
    <p:sldId id="303" r:id="rId11"/>
    <p:sldId id="298" r:id="rId12"/>
    <p:sldId id="311" r:id="rId13"/>
    <p:sldId id="312" r:id="rId14"/>
    <p:sldId id="317" r:id="rId15"/>
    <p:sldId id="313" r:id="rId16"/>
    <p:sldId id="314" r:id="rId17"/>
    <p:sldId id="315" r:id="rId18"/>
    <p:sldId id="320" r:id="rId19"/>
    <p:sldId id="321" r:id="rId20"/>
    <p:sldId id="297" r:id="rId21"/>
    <p:sldId id="291" r:id="rId22"/>
    <p:sldId id="299" r:id="rId23"/>
    <p:sldId id="302" r:id="rId24"/>
    <p:sldId id="309" r:id="rId25"/>
    <p:sldId id="27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33CC33"/>
    <a:srgbClr val="FFFFFF"/>
    <a:srgbClr val="FFC000"/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5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fi\EMMA\vasiliy_20200630\RO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95422876314933"/>
          <c:y val="5.5533024112045526E-2"/>
          <c:w val="0.81056654373116332"/>
          <c:h val="0.841738897858954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Лист1!$M$37</c:f>
              <c:strCache>
                <c:ptCount val="1"/>
                <c:pt idx="0">
                  <c:v>TPR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Лист1!$L$38:$L$58</c:f>
              <c:numCache>
                <c:formatCode>General</c:formatCode>
                <c:ptCount val="21"/>
                <c:pt idx="0">
                  <c:v>1</c:v>
                </c:pt>
                <c:pt idx="1">
                  <c:v>0.47905438829441016</c:v>
                </c:pt>
                <c:pt idx="2">
                  <c:v>0.37165768439688612</c:v>
                </c:pt>
                <c:pt idx="3">
                  <c:v>0.30872972480408239</c:v>
                </c:pt>
                <c:pt idx="4">
                  <c:v>0.26587518550339762</c:v>
                </c:pt>
                <c:pt idx="5">
                  <c:v>0.2341899034080554</c:v>
                </c:pt>
                <c:pt idx="6">
                  <c:v>0.20591528027285272</c:v>
                </c:pt>
                <c:pt idx="7">
                  <c:v>0.18089510271030226</c:v>
                </c:pt>
                <c:pt idx="8">
                  <c:v>0.15892108620375434</c:v>
                </c:pt>
                <c:pt idx="9">
                  <c:v>0.13793642115129268</c:v>
                </c:pt>
                <c:pt idx="10">
                  <c:v>0.11700382722799343</c:v>
                </c:pt>
                <c:pt idx="11">
                  <c:v>9.8700825327397226E-2</c:v>
                </c:pt>
                <c:pt idx="12">
                  <c:v>8.1178890364237546E-2</c:v>
                </c:pt>
                <c:pt idx="13">
                  <c:v>6.4646306855164148E-2</c:v>
                </c:pt>
                <c:pt idx="14">
                  <c:v>4.7619047619047616E-2</c:v>
                </c:pt>
                <c:pt idx="15">
                  <c:v>3.241427790361634E-2</c:v>
                </c:pt>
                <c:pt idx="16">
                  <c:v>1.9188211096357623E-2</c:v>
                </c:pt>
                <c:pt idx="17">
                  <c:v>8.6698430055455744E-3</c:v>
                </c:pt>
                <c:pt idx="18">
                  <c:v>1.6142050040355124E-3</c:v>
                </c:pt>
                <c:pt idx="19">
                  <c:v>1.0414225832487178E-4</c:v>
                </c:pt>
                <c:pt idx="20">
                  <c:v>0</c:v>
                </c:pt>
              </c:numCache>
            </c:numRef>
          </c:xVal>
          <c:yVal>
            <c:numRef>
              <c:f>Лист1!$M$38:$M$58</c:f>
              <c:numCache>
                <c:formatCode>General</c:formatCode>
                <c:ptCount val="21"/>
                <c:pt idx="0">
                  <c:v>1</c:v>
                </c:pt>
                <c:pt idx="1">
                  <c:v>0.92511775449389599</c:v>
                </c:pt>
                <c:pt idx="2">
                  <c:v>0.88820532538690766</c:v>
                </c:pt>
                <c:pt idx="3">
                  <c:v>0.86023262520426802</c:v>
                </c:pt>
                <c:pt idx="4">
                  <c:v>0.83620109583773916</c:v>
                </c:pt>
                <c:pt idx="5">
                  <c:v>0.81322695376333753</c:v>
                </c:pt>
                <c:pt idx="6">
                  <c:v>0.78852254157454582</c:v>
                </c:pt>
                <c:pt idx="7">
                  <c:v>0.76179948091896565</c:v>
                </c:pt>
                <c:pt idx="8">
                  <c:v>0.73325002403152939</c:v>
                </c:pt>
                <c:pt idx="9">
                  <c:v>0.70047101797558398</c:v>
                </c:pt>
                <c:pt idx="10">
                  <c:v>0.66192444487167168</c:v>
                </c:pt>
                <c:pt idx="11">
                  <c:v>0.61837931365952126</c:v>
                </c:pt>
                <c:pt idx="12">
                  <c:v>0.56983562433913293</c:v>
                </c:pt>
                <c:pt idx="13">
                  <c:v>0.51552436797077761</c:v>
                </c:pt>
                <c:pt idx="14">
                  <c:v>0.45909833701816782</c:v>
                </c:pt>
                <c:pt idx="15">
                  <c:v>0.38748437950591175</c:v>
                </c:pt>
                <c:pt idx="16">
                  <c:v>0.30558492742478133</c:v>
                </c:pt>
                <c:pt idx="17">
                  <c:v>0.21291935018744593</c:v>
                </c:pt>
                <c:pt idx="18">
                  <c:v>0.10045179275209075</c:v>
                </c:pt>
                <c:pt idx="19">
                  <c:v>8.0745938671537062E-3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0-498E-937E-435643CBC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267968"/>
        <c:axId val="881510928"/>
      </c:scatterChart>
      <c:valAx>
        <c:axId val="308267968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1510928"/>
        <c:crosses val="autoZero"/>
        <c:crossBetween val="midCat"/>
      </c:valAx>
      <c:valAx>
        <c:axId val="881510928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267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2DA0B-B65A-463F-B953-A444E6720D9D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43902-8EB4-431C-B2D8-E07F9E0F4D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5FE41-04AF-435B-AEF4-E14784D3D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CB883-8B63-401C-8594-7736458AC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0B90D-FAA3-4A0C-827E-EE8F2843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D8902-1F3C-46B5-B141-518FA2C6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53C6E2-A9B3-4763-ADA5-8DA72E29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3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47652-EE50-49E7-8B26-FF443C62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C5F470-C35A-49CC-8D9D-BDEC77D2D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7EEEE-15B7-40F0-AB56-170EE7D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08956A-08DD-41B6-A7C2-990A8FEE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357CE-59C8-4D71-A5C4-DE46447C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8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6D299C-C784-4112-BE23-83D6DC696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AEB1A0-5E45-4E51-9EF3-8B2BCA700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5EDA43-FC8E-4117-91AF-D8B03B41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979286-4951-41C1-99DC-F0897327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92F5B-B4E8-4FD5-80FC-207F2C71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04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AD478-ADE4-45F4-8FBB-0BBA8304A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6A9048-4604-4290-A16B-0C4B2BA41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81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69234"/>
            <a:ext cx="11464120" cy="810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C16C-3349-462B-83B0-2840E898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28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532358" y="1269234"/>
            <a:ext cx="136478" cy="810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" y="1460310"/>
            <a:ext cx="11341290" cy="4872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383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1269234"/>
            <a:ext cx="11464120" cy="810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532358" y="1269234"/>
            <a:ext cx="136478" cy="810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C16C-3349-462B-83B0-2840E898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5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859809" y="1460310"/>
            <a:ext cx="10481482" cy="4872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383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284CE-D926-482B-8203-5B68BCD6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4624EA-2A4C-4AB0-A221-7765A6435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5629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BDDED-F2EE-437A-8E44-F00C85EA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BB5271-9FAF-48CF-A4F0-F553D888E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0FCD36-B2F1-49CA-ABFE-818C9C2CB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FDEC6F-2BE9-4498-A7DC-664613B8B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B9682A-E5C1-4875-8842-9432E192B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650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11F8C-4389-4AAB-B9D0-815D32E7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251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8D05B0-B94D-4C54-8AD8-AF0271D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DFAAD-EEF4-4A28-9FE5-53EA5A7907A9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FBCE8D-B6E5-4FBB-BF63-CF9658D7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8E9C34-373B-4F5C-98CC-BB510976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82560-F738-4F3F-84CF-FD4BFA6A1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56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2D5E9-73AE-40DB-A22B-23945612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2782F2-DF53-4932-BB59-FB559DE98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AF4324-0BE4-4E9C-AA87-F9364326A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80B5D3-0317-4A7A-9DA4-8A0F121A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DFAAD-EEF4-4A28-9FE5-53EA5A7907A9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664B00-A7F1-4D9E-956C-DD75DA20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E786-CFD3-4B37-9C44-E4747021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82560-F738-4F3F-84CF-FD4BFA6A1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0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69BCB-6C51-4A69-BCBA-E19E78A0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D85EC-D96D-40B0-9605-E300B6DCA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3CF06-33C6-4CE9-A3F2-18B13105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D52E6-5CBD-4A01-9C66-DE34A09E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FFAE2-7F82-48BD-B2F8-E6C14910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22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C16C-3349-462B-83B0-2840E898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C184-74C0-40A3-BC7B-D57AE4B69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C3E684-C382-4233-BD0A-ABA38734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FAAD-EEF4-4A28-9FE5-53EA5A7907A9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537CC-1D15-4098-A923-3ACB09F3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714CF-A2FB-4CEC-B36E-1F7B813A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2560-F738-4F3F-84CF-FD4BFA6A1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126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"/>
          <p:cNvSpPr/>
          <p:nvPr/>
        </p:nvSpPr>
        <p:spPr>
          <a:xfrm rot="16200000">
            <a:off x="5959192" y="618745"/>
            <a:ext cx="273616" cy="12199110"/>
          </a:xfrm>
          <a:prstGeom prst="rect">
            <a:avLst/>
          </a:prstGeom>
          <a:solidFill>
            <a:srgbClr val="00A3E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12600" y="6586192"/>
            <a:ext cx="273616" cy="2642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" name="Изображение" descr="Изображение"/>
          <p:cNvPicPr>
            <a:picLocks noChangeAspect="1"/>
          </p:cNvPicPr>
          <p:nvPr/>
        </p:nvPicPr>
        <p:blipFill>
          <a:blip r:embed="rId2"/>
          <a:srcRect l="7105" t="26561" r="8194" b="26561"/>
          <a:stretch>
            <a:fillRect/>
          </a:stretch>
        </p:blipFill>
        <p:spPr>
          <a:xfrm>
            <a:off x="10017175" y="126085"/>
            <a:ext cx="2039321" cy="3715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2162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0212A-92A1-402D-BB03-D8BC3A085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A9660C-3622-4AEF-9B1F-AB0F57F6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8936B-E107-4BEE-A16E-9D3C9BAA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23E37-A226-40A2-9329-4DFB9BA4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183CB-FCD9-40AC-B7C2-2520F4E3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9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00F3B-9B9B-41B9-87E6-955E79AB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B8BA1-F653-4441-85D7-6F913A6FB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1E7A21-8C1D-4328-921F-0288E6B1F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ADB7D0-0387-4F02-B852-B3569D06A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7BB435-052A-4FFF-BD03-E287B06B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C10BB0-6097-4DE3-A8AA-DA9213AE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9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95FDF-E1EE-4320-B6AC-4F8B6FFA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0D23DC-89DB-4250-8C39-67BE5E92B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F74C9C-3C1C-4AF1-B09A-A9F77C59C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B1908B-66E7-4B80-9A69-FB1A26A90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2109F3-51E9-408F-805B-2751EA502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0E63F8-6CF5-47B8-922C-6D6FF7DE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6D908B-1326-454A-8D97-16C377F8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DE42CF-9131-4530-BE13-4FBC9890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5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6BE50-0F65-4D72-8577-D11C4A07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DD6734-1207-42F1-91F1-4EC3B706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882BDB-54C8-4071-A07B-EF80AD46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BF5990-0900-4381-A5AA-12E95D13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5B20ED-9012-4416-B565-4C26F5C8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8139BE-15D4-4F6F-B420-88E8900D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21B8FF-9A91-4C77-8768-1C63BCAA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3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5B785-9B71-4AF8-8F8B-3571ADED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EFDAE-F93E-4E11-84C0-259B15E79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B68E3-3D73-4A9C-9E9B-20DF2755F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C3CDD-53D0-4444-B83F-20A47F9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F87CD-A6BB-4E71-A63D-01A435B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AF25F2-7675-4ACC-955C-E1E63D54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6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7E276-B451-4965-953C-79D1665D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001DDE-27A8-4FB5-8D01-9EBC96B7A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A55CDF-9D8C-49F4-B0E2-AC4E400AA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14165D-6908-47F2-A51A-367BE286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7F018-6014-49A4-B493-8656490C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519297-D3C8-43E2-AC65-D85E6E12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6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05063-C4FE-4B6C-AE97-6FAA0D3A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517C72-CA88-4B8A-8B24-8E3F23861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F8735-B6C2-4614-955C-87AAE05C3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5D2AE-C548-4F4A-BF08-6F0FFB28B98C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70DC1A-61A9-45D4-A451-5F51F547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4F91D-A8B0-49C4-8E53-C5B5DB66B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E1B3-2A3E-441E-869F-D2D06CDC2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6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7BB57-AA9C-4811-ADC5-A052F558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4C7D9C-7136-4F73-ADF5-A01C3E0A9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463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@fors.ru" TargetMode="External"/><Relationship Id="rId2" Type="http://schemas.openxmlformats.org/officeDocument/2006/relationships/hyperlink" Target="mailto:nzezulin@fors.ru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fors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6719D-4E63-4F2A-A093-D811DD4FC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689" y="2438400"/>
            <a:ext cx="9472493" cy="2003609"/>
          </a:xfrm>
        </p:spPr>
        <p:txBody>
          <a:bodyPr anchor="t">
            <a:noAutofit/>
          </a:bodyPr>
          <a:lstStyle/>
          <a:p>
            <a:r>
              <a:rPr lang="ru-RU" sz="4000" dirty="0"/>
              <a:t>Технология проведения онлайн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check-up</a:t>
            </a:r>
            <a:r>
              <a:rPr lang="ru-RU" sz="4000" dirty="0"/>
              <a:t> на основе результатов ведущих мировых исследований в области моделирования рисков заболеваний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fors-logo-new-3-01.png" descr="ifors-logo-new-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4711" y="6464725"/>
            <a:ext cx="1041869" cy="3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94" y="6408454"/>
            <a:ext cx="1515779" cy="44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G-20200922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4314" y="1261323"/>
            <a:ext cx="6359242" cy="98270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9C6719D-4E63-4F2A-A093-D811DD4FC9F0}"/>
              </a:ext>
            </a:extLst>
          </p:cNvPr>
          <p:cNvSpPr txBox="1">
            <a:spLocks/>
          </p:cNvSpPr>
          <p:nvPr/>
        </p:nvSpPr>
        <p:spPr>
          <a:xfrm>
            <a:off x="1715052" y="5320145"/>
            <a:ext cx="8073184" cy="742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noProof="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Совместное предложение компаний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iFORS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Remsmed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noProof="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AG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712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DFCB2-DE99-4392-8336-4BD0BA5B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4000" dirty="0"/>
              <a:t>Обеспечивается высокая точность расчетов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2AFDD-D9A0-4C22-B0AF-0D547A74B1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69331" y="1915360"/>
            <a:ext cx="4559300" cy="19050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ROC(Receiver Operating Characteristic) – TPR/FPR </a:t>
            </a:r>
            <a:r>
              <a:rPr lang="ru-RU" sz="2000" dirty="0"/>
              <a:t>для различных значений параметров</a:t>
            </a:r>
            <a:endParaRPr lang="en-US" sz="2000" dirty="0"/>
          </a:p>
          <a:p>
            <a:r>
              <a:rPr lang="en-US" sz="2000" dirty="0"/>
              <a:t>AUC = 0.86</a:t>
            </a:r>
            <a:endParaRPr lang="ru-R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7F751E-6CEB-4F79-9CF9-7C20C49F1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r="2" b="2"/>
          <a:stretch/>
        </p:blipFill>
        <p:spPr bwMode="auto">
          <a:xfrm>
            <a:off x="3272240" y="3151118"/>
            <a:ext cx="2657273" cy="25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D0C17F1-3F74-4D6A-A379-43A38DF39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208452"/>
              </p:ext>
            </p:extLst>
          </p:nvPr>
        </p:nvGraphicFramePr>
        <p:xfrm>
          <a:off x="6505253" y="1814601"/>
          <a:ext cx="450282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 descr="IMG-20200922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AB8EC1-11A8-4F45-B015-6399F88D9814}"/>
              </a:ext>
            </a:extLst>
          </p:cNvPr>
          <p:cNvGrpSpPr/>
          <p:nvPr/>
        </p:nvGrpSpPr>
        <p:grpSpPr>
          <a:xfrm>
            <a:off x="529389" y="238278"/>
            <a:ext cx="11790947" cy="596609"/>
            <a:chOff x="-145301" y="238278"/>
            <a:chExt cx="10762908" cy="59660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E924CA-E97C-E549-ABD1-906B821D00A8}"/>
                </a:ext>
              </a:extLst>
            </p:cNvPr>
            <p:cNvCxnSpPr/>
            <p:nvPr/>
          </p:nvCxnSpPr>
          <p:spPr>
            <a:xfrm>
              <a:off x="417443" y="834887"/>
              <a:ext cx="8328991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B87B5E-C412-E340-886B-EE2B4930AFC1}"/>
                </a:ext>
              </a:extLst>
            </p:cNvPr>
            <p:cNvSpPr txBox="1"/>
            <p:nvPr/>
          </p:nvSpPr>
          <p:spPr>
            <a:xfrm>
              <a:off x="-145301" y="238278"/>
              <a:ext cx="10762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0070C0"/>
                  </a:solidFill>
                </a:rPr>
                <a:t>Пример результатов (нездоровый пациент факторы риска интерфейс пациента</a:t>
              </a:r>
              <a:r>
                <a:rPr lang="ru-RU" sz="2800" dirty="0" smtClean="0">
                  <a:solidFill>
                    <a:srgbClr val="0070C0"/>
                  </a:solidFill>
                </a:rPr>
                <a:t>)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3" y="1347536"/>
            <a:ext cx="10319530" cy="4692315"/>
          </a:xfrm>
          <a:prstGeom prst="rect">
            <a:avLst/>
          </a:prstGeom>
        </p:spPr>
      </p:pic>
      <p:pic>
        <p:nvPicPr>
          <p:cNvPr id="15" name="Рисунок 14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4C766-8BD3-183F-AF43-9C281757AD2E}"/>
              </a:ext>
            </a:extLst>
          </p:cNvPr>
          <p:cNvSpPr txBox="1"/>
          <p:nvPr/>
        </p:nvSpPr>
        <p:spPr>
          <a:xfrm>
            <a:off x="1371599" y="268357"/>
            <a:ext cx="1026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(нездоровый пациент </a:t>
            </a:r>
            <a:r>
              <a:rPr lang="ru-RU" sz="2400" dirty="0" smtClean="0">
                <a:solidFill>
                  <a:srgbClr val="0070C0"/>
                </a:solidFill>
              </a:rPr>
              <a:t>риски </a:t>
            </a:r>
            <a:r>
              <a:rPr lang="ru-RU" sz="2400" dirty="0">
                <a:solidFill>
                  <a:srgbClr val="0070C0"/>
                </a:solidFill>
              </a:rPr>
              <a:t>интерфейс пациента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879217"/>
            <a:ext cx="9435336" cy="3565072"/>
          </a:xfrm>
          <a:prstGeom prst="rect">
            <a:avLst/>
          </a:prstGeom>
        </p:spPr>
      </p:pic>
      <p:pic>
        <p:nvPicPr>
          <p:cNvPr id="10" name="Рисунок 9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8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AD3A89-866A-3740-1713-DE3C7426B579}"/>
              </a:ext>
            </a:extLst>
          </p:cNvPr>
          <p:cNvSpPr txBox="1"/>
          <p:nvPr/>
        </p:nvSpPr>
        <p:spPr>
          <a:xfrm>
            <a:off x="562520" y="145497"/>
            <a:ext cx="1061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(здоровый </a:t>
            </a:r>
            <a:r>
              <a:rPr lang="ru-RU" sz="2400" dirty="0" smtClean="0">
                <a:solidFill>
                  <a:srgbClr val="0070C0"/>
                </a:solidFill>
              </a:rPr>
              <a:t>пациент, «что если» </a:t>
            </a:r>
            <a:r>
              <a:rPr lang="ru-RU" sz="2400" dirty="0">
                <a:solidFill>
                  <a:srgbClr val="0070C0"/>
                </a:solidFill>
              </a:rPr>
              <a:t>интерфейс пациента</a:t>
            </a:r>
            <a:r>
              <a:rPr lang="ru-RU" sz="3200" dirty="0">
                <a:solidFill>
                  <a:srgbClr val="0070C0"/>
                </a:solidFill>
              </a:rPr>
              <a:t>)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58" y="1040756"/>
            <a:ext cx="6298531" cy="5648871"/>
          </a:xfrm>
          <a:prstGeom prst="rect">
            <a:avLst/>
          </a:prstGeom>
        </p:spPr>
      </p:pic>
      <p:pic>
        <p:nvPicPr>
          <p:cNvPr id="10" name="Рисунок 9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1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810D1D-62F0-0F70-1EAC-D80509BFF2CF}"/>
              </a:ext>
            </a:extLst>
          </p:cNvPr>
          <p:cNvSpPr txBox="1"/>
          <p:nvPr/>
        </p:nvSpPr>
        <p:spPr>
          <a:xfrm>
            <a:off x="1419726" y="189513"/>
            <a:ext cx="1017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(нездоровый пациент риски интерфейс </a:t>
            </a:r>
            <a:r>
              <a:rPr lang="ru-RU" sz="2400" dirty="0" smtClean="0">
                <a:solidFill>
                  <a:srgbClr val="0070C0"/>
                </a:solidFill>
              </a:rPr>
              <a:t>врача</a:t>
            </a:r>
            <a:r>
              <a:rPr lang="ru-RU" sz="2800" dirty="0" smtClean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41" y="957041"/>
            <a:ext cx="5573486" cy="5279571"/>
          </a:xfrm>
          <a:prstGeom prst="rect">
            <a:avLst/>
          </a:prstGeom>
        </p:spPr>
      </p:pic>
      <p:pic>
        <p:nvPicPr>
          <p:cNvPr id="10" name="Рисунок 9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1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FAFE3B-D994-FCDC-0947-4147E0C457A9}"/>
              </a:ext>
            </a:extLst>
          </p:cNvPr>
          <p:cNvSpPr txBox="1"/>
          <p:nvPr/>
        </p:nvSpPr>
        <p:spPr>
          <a:xfrm>
            <a:off x="529389" y="268357"/>
            <a:ext cx="10894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(нездоровый пациент </a:t>
            </a:r>
            <a:r>
              <a:rPr lang="ru-RU" sz="2400" dirty="0" smtClean="0">
                <a:solidFill>
                  <a:srgbClr val="0070C0"/>
                </a:solidFill>
              </a:rPr>
              <a:t>риски </a:t>
            </a:r>
            <a:r>
              <a:rPr lang="ru-RU" sz="2400" dirty="0">
                <a:solidFill>
                  <a:srgbClr val="0070C0"/>
                </a:solidFill>
              </a:rPr>
              <a:t>интерфейс </a:t>
            </a:r>
            <a:r>
              <a:rPr lang="ru-RU" sz="2400" dirty="0" smtClean="0">
                <a:solidFill>
                  <a:srgbClr val="0070C0"/>
                </a:solidFill>
              </a:rPr>
              <a:t>врача</a:t>
            </a:r>
            <a:r>
              <a:rPr lang="ru-RU" sz="2800" dirty="0" smtClean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67" y="1582152"/>
            <a:ext cx="9943576" cy="4068257"/>
          </a:xfrm>
          <a:prstGeom prst="rect">
            <a:avLst/>
          </a:prstGeom>
        </p:spPr>
      </p:pic>
      <p:pic>
        <p:nvPicPr>
          <p:cNvPr id="10" name="Рисунок 9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3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C20821-40DD-A921-3629-0A554F46A6B0}"/>
              </a:ext>
            </a:extLst>
          </p:cNvPr>
          <p:cNvSpPr txBox="1"/>
          <p:nvPr/>
        </p:nvSpPr>
        <p:spPr>
          <a:xfrm>
            <a:off x="685801" y="298435"/>
            <a:ext cx="1107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</a:t>
            </a:r>
            <a:r>
              <a:rPr lang="ru-RU" sz="2400" dirty="0" smtClean="0">
                <a:solidFill>
                  <a:srgbClr val="0070C0"/>
                </a:solidFill>
              </a:rPr>
              <a:t>(здоровый </a:t>
            </a:r>
            <a:r>
              <a:rPr lang="ru-RU" sz="2400" dirty="0">
                <a:solidFill>
                  <a:srgbClr val="0070C0"/>
                </a:solidFill>
              </a:rPr>
              <a:t>пациент факторы риска интерфейс пациента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39" y="1407694"/>
            <a:ext cx="9759492" cy="4403558"/>
          </a:xfrm>
          <a:prstGeom prst="rect">
            <a:avLst/>
          </a:prstGeom>
        </p:spPr>
      </p:pic>
      <p:pic>
        <p:nvPicPr>
          <p:cNvPr id="15" name="Рисунок 14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98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4C766-8BD3-183F-AF43-9C281757AD2E}"/>
              </a:ext>
            </a:extLst>
          </p:cNvPr>
          <p:cNvSpPr txBox="1"/>
          <p:nvPr/>
        </p:nvSpPr>
        <p:spPr>
          <a:xfrm>
            <a:off x="1371599" y="268357"/>
            <a:ext cx="1026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</a:t>
            </a:r>
            <a:r>
              <a:rPr lang="ru-RU" sz="2400" dirty="0" smtClean="0">
                <a:solidFill>
                  <a:srgbClr val="0070C0"/>
                </a:solidFill>
              </a:rPr>
              <a:t>(здоровый </a:t>
            </a:r>
            <a:r>
              <a:rPr lang="ru-RU" sz="2400" dirty="0">
                <a:solidFill>
                  <a:srgbClr val="0070C0"/>
                </a:solidFill>
              </a:rPr>
              <a:t>пациент </a:t>
            </a:r>
            <a:r>
              <a:rPr lang="ru-RU" sz="2400" dirty="0" smtClean="0">
                <a:solidFill>
                  <a:srgbClr val="0070C0"/>
                </a:solidFill>
              </a:rPr>
              <a:t>риски </a:t>
            </a:r>
            <a:r>
              <a:rPr lang="ru-RU" sz="2400" dirty="0">
                <a:solidFill>
                  <a:srgbClr val="0070C0"/>
                </a:solidFill>
              </a:rPr>
              <a:t>интерфейс пациента</a:t>
            </a:r>
            <a:r>
              <a:rPr lang="ru-RU" sz="2800" dirty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" y="1858879"/>
            <a:ext cx="9649825" cy="3519237"/>
          </a:xfrm>
          <a:prstGeom prst="rect">
            <a:avLst/>
          </a:prstGeom>
        </p:spPr>
      </p:pic>
      <p:pic>
        <p:nvPicPr>
          <p:cNvPr id="6" name="Рисунок 5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924CA-E97C-E549-ABD1-906B821D00A8}"/>
              </a:ext>
            </a:extLst>
          </p:cNvPr>
          <p:cNvCxnSpPr/>
          <p:nvPr/>
        </p:nvCxnSpPr>
        <p:spPr>
          <a:xfrm>
            <a:off x="1941444" y="834887"/>
            <a:ext cx="8328991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FAFE3B-D994-FCDC-0947-4147E0C457A9}"/>
              </a:ext>
            </a:extLst>
          </p:cNvPr>
          <p:cNvSpPr txBox="1"/>
          <p:nvPr/>
        </p:nvSpPr>
        <p:spPr>
          <a:xfrm>
            <a:off x="529389" y="268357"/>
            <a:ext cx="10894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Пример результатов </a:t>
            </a:r>
            <a:r>
              <a:rPr lang="ru-RU" sz="2400" dirty="0" smtClean="0">
                <a:solidFill>
                  <a:srgbClr val="0070C0"/>
                </a:solidFill>
              </a:rPr>
              <a:t>(здоровый </a:t>
            </a:r>
            <a:r>
              <a:rPr lang="ru-RU" sz="2400" dirty="0">
                <a:solidFill>
                  <a:srgbClr val="0070C0"/>
                </a:solidFill>
              </a:rPr>
              <a:t>пациент </a:t>
            </a:r>
            <a:r>
              <a:rPr lang="ru-RU" sz="2400" dirty="0" smtClean="0">
                <a:solidFill>
                  <a:srgbClr val="0070C0"/>
                </a:solidFill>
              </a:rPr>
              <a:t>риски </a:t>
            </a:r>
            <a:r>
              <a:rPr lang="ru-RU" sz="2400" dirty="0">
                <a:solidFill>
                  <a:srgbClr val="0070C0"/>
                </a:solidFill>
              </a:rPr>
              <a:t>интерфейс </a:t>
            </a:r>
            <a:r>
              <a:rPr lang="ru-RU" sz="2400" dirty="0" smtClean="0">
                <a:solidFill>
                  <a:srgbClr val="0070C0"/>
                </a:solidFill>
              </a:rPr>
              <a:t>врача</a:t>
            </a:r>
            <a:r>
              <a:rPr lang="ru-RU" sz="2800" dirty="0" smtClean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5" y="1563820"/>
            <a:ext cx="10115724" cy="4247432"/>
          </a:xfrm>
          <a:prstGeom prst="rect">
            <a:avLst/>
          </a:prstGeom>
        </p:spPr>
      </p:pic>
      <p:pic>
        <p:nvPicPr>
          <p:cNvPr id="6" name="Рисунок 5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" y="642973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9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7D7EB-6105-4F34-922E-786D13CE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060000" cy="714874"/>
          </a:xfrm>
        </p:spPr>
        <p:txBody>
          <a:bodyPr anchor="b">
            <a:noAutofit/>
          </a:bodyPr>
          <a:lstStyle/>
          <a:p>
            <a:pPr algn="ctr"/>
            <a:r>
              <a:rPr lang="ru-RU" sz="3600" dirty="0"/>
              <a:t>Особенности нашей методологии построения моделей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350F2-783F-4C5D-875D-3664D4F600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3937" y="2442328"/>
            <a:ext cx="10144125" cy="3436937"/>
          </a:xfrm>
        </p:spPr>
        <p:txBody>
          <a:bodyPr anchor="ctr">
            <a:normAutofit/>
          </a:bodyPr>
          <a:lstStyle/>
          <a:p>
            <a:r>
              <a:rPr lang="ru-RU" sz="2200" dirty="0"/>
              <a:t>Использование комбинации моделей и возможность подключения новых моделей</a:t>
            </a:r>
          </a:p>
          <a:p>
            <a:pPr lvl="1"/>
            <a:r>
              <a:rPr lang="ru-RU" sz="2200" dirty="0"/>
              <a:t>Методика расчета адаптируется по мере понимания природы заболевания</a:t>
            </a:r>
            <a:endParaRPr lang="en-US" sz="2200" dirty="0"/>
          </a:p>
          <a:p>
            <a:pPr lvl="1"/>
            <a:r>
              <a:rPr lang="ru-RU" sz="2200" dirty="0"/>
              <a:t>Добавление каждой новой модели увеличивает точность прогноза</a:t>
            </a:r>
            <a:endParaRPr lang="en-US" sz="2200" dirty="0"/>
          </a:p>
          <a:p>
            <a:r>
              <a:rPr lang="ru-RU" sz="2200" dirty="0"/>
              <a:t>Использование машинного обучения для построения моделей на имеющихся данных</a:t>
            </a:r>
            <a:endParaRPr lang="en-US" sz="2200" dirty="0"/>
          </a:p>
          <a:p>
            <a:pPr lvl="1"/>
            <a:r>
              <a:rPr lang="ru-RU" sz="2200" dirty="0"/>
              <a:t>Построение моделей для новых заболеваний</a:t>
            </a:r>
            <a:endParaRPr lang="en-US" sz="2200" dirty="0"/>
          </a:p>
          <a:p>
            <a:pPr lvl="1"/>
            <a:r>
              <a:rPr lang="ru-RU" sz="2200" dirty="0"/>
              <a:t>Автоматизированный выбор влияющих на прогноз факторов</a:t>
            </a:r>
            <a:endParaRPr lang="en-US" sz="2200" dirty="0"/>
          </a:p>
          <a:p>
            <a:pPr marL="228600" lvl="1">
              <a:spcBef>
                <a:spcPts val="1000"/>
              </a:spcBef>
            </a:pPr>
            <a:r>
              <a:rPr lang="ru-RU" sz="2200" dirty="0"/>
              <a:t>Повышение точности с использованием технологии подстройки моделей</a:t>
            </a:r>
          </a:p>
        </p:txBody>
      </p:sp>
      <p:pic>
        <p:nvPicPr>
          <p:cNvPr id="9" name="Рисунок 8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72" y="645981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2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СУТЬ ПРОЕКТА И УНИКАЛЬНОСТЬ ИННОВАЦИИ"/>
          <p:cNvSpPr txBox="1"/>
          <p:nvPr/>
        </p:nvSpPr>
        <p:spPr>
          <a:xfrm>
            <a:off x="3949700" y="326024"/>
            <a:ext cx="359008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1">
                <a:solidFill>
                  <a:srgbClr val="00A3E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ru-RU" sz="4000" b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Суть технологии</a:t>
            </a:r>
            <a:endParaRPr sz="4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995150" y="6586538"/>
            <a:ext cx="196850" cy="2778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1" name="Суть проекта…"/>
          <p:cNvSpPr txBox="1"/>
          <p:nvPr/>
        </p:nvSpPr>
        <p:spPr>
          <a:xfrm>
            <a:off x="389479" y="1746403"/>
            <a:ext cx="11413042" cy="464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700"/>
            </a:pPr>
            <a:endParaRPr lang="ru-RU" b="1" dirty="0"/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Разработка и реализация в программном сервисе технологии расчетов рисков смертности и заболеваемости человека на горизонте 5 – 10 лет,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использованием  возможно неполного набора данных о человеке (антропометрических данных, истории болезни, психологических и физиологических параметров, данных об образе жизни)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Расчеты ведутся по большому набору групп болезней (онкология, кардиология, нефрология, эндокринология и ЖКТ)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Проект уникален:</a:t>
            </a:r>
          </a:p>
          <a:p>
            <a:pPr marL="804863" lvl="1" indent="-35560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 охвату  имеющихся во всем мире проверенных моделей рисков развития заболеваний – используется более 150 математических моделей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804863" lvl="1" indent="-35560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по методике использования моделей (массивы данных со всего мира, методы машинного обучения, комбинации данных различных моделей)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Текущая реализация программного сервиса готова к пилотному использованию</a:t>
            </a:r>
            <a:r>
              <a:rPr lang="en-US" sz="2400" kern="1200" dirty="0">
                <a:solidFill>
                  <a:prstClr val="black"/>
                </a:solidFill>
                <a:latin typeface="Calibri"/>
              </a:rPr>
              <a:t>;</a:t>
            </a:r>
            <a:endParaRPr lang="ru-RU" sz="2400" kern="12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700"/>
            </a:pPr>
            <a:endParaRPr lang="ru-RU" b="1" dirty="0"/>
          </a:p>
          <a:p>
            <a:pPr>
              <a:defRPr sz="1700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862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Что мы предлагаем </a:t>
            </a:r>
            <a:r>
              <a:rPr lang="en-US" sz="4000" dirty="0"/>
              <a:t>#</a:t>
            </a:r>
            <a:r>
              <a:rPr lang="ru-RU" sz="4000" dirty="0"/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1600" y="1774555"/>
            <a:ext cx="8668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Встраивание программного расчетного модуля  «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EmmaCheck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РискМашина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в медицинские информационные системы и порталы и приложения для пациентов,  для расчета индивидуальных рисков пациентов  и их учета в различных задачах поддержки принятия медицинских решений врачами. </a:t>
            </a:r>
          </a:p>
          <a:p>
            <a:pPr marL="539750" indent="-2730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автоматический анализ электронной медицинской карты пациента с возможностью уточнения пациентом и врачом данных </a:t>
            </a:r>
          </a:p>
          <a:p>
            <a:pPr marL="539750" indent="-2730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комплексная оценка рисков пациента</a:t>
            </a:r>
          </a:p>
          <a:p>
            <a:pPr marL="539750" indent="-2730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персональные рекомендации для пациента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17673"/>
            <a:ext cx="11464120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32358" y="6317673"/>
            <a:ext cx="136478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72" y="5846201"/>
            <a:ext cx="2329612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C1382-E02C-454B-B3BB-86BCD10B9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674"/>
          </a:xfrm>
        </p:spPr>
        <p:txBody>
          <a:bodyPr anchor="b">
            <a:normAutofit/>
          </a:bodyPr>
          <a:lstStyle/>
          <a:p>
            <a:pPr algn="ctr"/>
            <a:r>
              <a:rPr lang="ru-RU" sz="4000" dirty="0"/>
              <a:t>Возможности для пациентов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108483-424A-4AA3-ADC6-DE73E8D58C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9963" y="2255838"/>
            <a:ext cx="10144125" cy="3436937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Предварительный анализ с помощью упрощенного опросника - </a:t>
            </a:r>
            <a:r>
              <a:rPr lang="en-US" sz="2400" dirty="0"/>
              <a:t> </a:t>
            </a:r>
            <a:r>
              <a:rPr lang="ru-RU" sz="2400" dirty="0"/>
              <a:t>идентификация потенциально проблемных систем</a:t>
            </a:r>
            <a:endParaRPr lang="en-US" sz="2400" dirty="0"/>
          </a:p>
          <a:p>
            <a:r>
              <a:rPr lang="ru-RU" sz="2400" dirty="0"/>
              <a:t>Определение риска по базовым моделям</a:t>
            </a:r>
            <a:endParaRPr lang="en-US" sz="2400" dirty="0"/>
          </a:p>
          <a:p>
            <a:r>
              <a:rPr lang="ru-RU" sz="2400" dirty="0"/>
              <a:t>Определение влияния образа жизни</a:t>
            </a:r>
            <a:endParaRPr lang="en-US" sz="2400" dirty="0"/>
          </a:p>
          <a:p>
            <a:r>
              <a:rPr lang="ru-RU" sz="2400" dirty="0"/>
              <a:t>Определение влияния сопутствующих заболеваний</a:t>
            </a:r>
            <a:endParaRPr lang="en-US" sz="2400" dirty="0"/>
          </a:p>
          <a:p>
            <a:r>
              <a:rPr lang="ru-RU" sz="2400" dirty="0"/>
              <a:t>Вычисление чувствительности риска</a:t>
            </a:r>
            <a:endParaRPr lang="en-US" sz="2400" dirty="0"/>
          </a:p>
          <a:p>
            <a:r>
              <a:rPr lang="ru-RU" sz="2400" dirty="0"/>
              <a:t>Определение уровней показателей здоровья, соответствующих желаемому уровню риска</a:t>
            </a:r>
          </a:p>
        </p:txBody>
      </p:sp>
      <p:pic>
        <p:nvPicPr>
          <p:cNvPr id="9" name="Рисунок 8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72" y="645981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Что мы предлагаем </a:t>
            </a:r>
            <a:r>
              <a:rPr lang="en-US" sz="4000" dirty="0"/>
              <a:t>#2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83200" y="1875883"/>
            <a:ext cx="8625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Расчеты рисков по населению регионов и стран.</a:t>
            </a:r>
          </a:p>
          <a:p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Расширение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аналитических возможностей систем поддержки принятия управленческих решений в области здравоохранения на региональном и федеральном уровнях за счет  использования сервиса для анализа суммарных медицинских рисков для пациентов в регионе и стране.</a:t>
            </a:r>
          </a:p>
          <a:p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17673"/>
            <a:ext cx="11464120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32358" y="6317673"/>
            <a:ext cx="136478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72" y="5846201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7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Что мы предлагаем </a:t>
            </a:r>
            <a:r>
              <a:rPr lang="en-US" sz="4000" dirty="0" smtClean="0"/>
              <a:t>#</a:t>
            </a:r>
            <a:r>
              <a:rPr lang="ru-RU" sz="4000" dirty="0" smtClean="0"/>
              <a:t>3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8690" y="2107926"/>
            <a:ext cx="104601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сервиса в процессе проведения клинических испытаний лекарственных средств.</a:t>
            </a:r>
          </a:p>
          <a:p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Отбор пациентов для участия в клинических исследованиях лекарственных средств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Отслеживание динамики рисков пациентов поможет выявить корреляцию между приемом препаратов и риском возникновения побочных эффектов и развитию новых заболеваний у пациентов.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17673"/>
            <a:ext cx="11464120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32358" y="6317673"/>
            <a:ext cx="136478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72" y="5846201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96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4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11"/>
          <p:cNvSpPr txBox="1"/>
          <p:nvPr/>
        </p:nvSpPr>
        <p:spPr>
          <a:xfrm>
            <a:off x="900545" y="2505333"/>
            <a:ext cx="6514407" cy="76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135"/>
              </a:spcBef>
            </a:pPr>
            <a:r>
              <a:rPr lang="ru-RU" sz="2400" dirty="0" smtClean="0">
                <a:cs typeface="Stem-Regular"/>
              </a:rPr>
              <a:t>Николай Зезюлинский</a:t>
            </a:r>
          </a:p>
          <a:p>
            <a:pPr marL="34290">
              <a:lnSpc>
                <a:spcPct val="100000"/>
              </a:lnSpc>
              <a:spcBef>
                <a:spcPts val="135"/>
              </a:spcBef>
            </a:pPr>
            <a:r>
              <a:rPr lang="ru-RU" sz="2400" dirty="0" smtClean="0">
                <a:cs typeface="Stem-Regular"/>
              </a:rPr>
              <a:t>Директор по развитию бизнеса</a:t>
            </a:r>
            <a:endParaRPr sz="2400" dirty="0">
              <a:cs typeface="Stem-Regular"/>
            </a:endParaRPr>
          </a:p>
        </p:txBody>
      </p:sp>
      <p:sp>
        <p:nvSpPr>
          <p:cNvPr id="8" name="object 12"/>
          <p:cNvSpPr txBox="1">
            <a:spLocks/>
          </p:cNvSpPr>
          <p:nvPr/>
        </p:nvSpPr>
        <p:spPr>
          <a:xfrm>
            <a:off x="900545" y="3232725"/>
            <a:ext cx="4474358" cy="492892"/>
          </a:xfrm>
          <a:prstGeom prst="rect">
            <a:avLst/>
          </a:prstGeom>
        </p:spPr>
        <p:txBody>
          <a:bodyPr vert="horz" wrap="square" lIns="0" tIns="17780" rIns="0" bIns="0" rtlCol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b="1" kern="1200" spc="-100" baseline="0">
                <a:solidFill>
                  <a:srgbClr val="00B0F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  <a:extLst/>
          </a:lstStyle>
          <a:p>
            <a:pPr marL="12700" fontAlgn="auto">
              <a:spcBef>
                <a:spcPts val="140"/>
              </a:spcBef>
              <a:spcAft>
                <a:spcPts val="0"/>
              </a:spcAft>
            </a:pPr>
            <a:r>
              <a:rPr lang="en-US" b="0" spc="20" dirty="0">
                <a:solidFill>
                  <a:srgbClr val="000000"/>
                </a:solidFill>
                <a:latin typeface="+mn-lt"/>
              </a:rPr>
              <a:t>+7 </a:t>
            </a:r>
            <a:r>
              <a:rPr lang="en-US" b="0" spc="2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ru-RU" b="0" spc="20" dirty="0" smtClean="0">
                <a:solidFill>
                  <a:srgbClr val="000000"/>
                </a:solidFill>
                <a:latin typeface="+mn-lt"/>
              </a:rPr>
              <a:t>966</a:t>
            </a:r>
            <a:r>
              <a:rPr lang="en-US" b="0" spc="20" dirty="0" smtClean="0">
                <a:solidFill>
                  <a:srgbClr val="000000"/>
                </a:solidFill>
                <a:latin typeface="+mn-lt"/>
              </a:rPr>
              <a:t>)</a:t>
            </a:r>
            <a:r>
              <a:rPr lang="en-US" b="0" spc="-8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b="0" spc="10" dirty="0" smtClean="0">
                <a:solidFill>
                  <a:srgbClr val="000000"/>
                </a:solidFill>
                <a:latin typeface="+mn-lt"/>
              </a:rPr>
              <a:t>151-1252</a:t>
            </a:r>
          </a:p>
          <a:p>
            <a:pPr marL="12700" fontAlgn="auto">
              <a:spcBef>
                <a:spcPts val="140"/>
              </a:spcBef>
              <a:spcAft>
                <a:spcPts val="0"/>
              </a:spcAft>
            </a:pPr>
            <a:r>
              <a:rPr lang="en-US" b="0" spc="10" dirty="0" smtClean="0">
                <a:solidFill>
                  <a:srgbClr val="000000"/>
                </a:solidFill>
                <a:latin typeface="+mn-lt"/>
                <a:hlinkClick r:id="rId2"/>
              </a:rPr>
              <a:t>nzezulin@fors.ru</a:t>
            </a:r>
            <a:endParaRPr lang="en-US" b="0" spc="10" dirty="0" smtClean="0">
              <a:solidFill>
                <a:srgbClr val="000000"/>
              </a:solidFill>
              <a:latin typeface="+mn-lt"/>
            </a:endParaRPr>
          </a:p>
          <a:p>
            <a:pPr marL="12700" fontAlgn="auto">
              <a:spcBef>
                <a:spcPts val="140"/>
              </a:spcBef>
              <a:spcAft>
                <a:spcPts val="0"/>
              </a:spcAft>
            </a:pPr>
            <a:r>
              <a:rPr lang="en-US" b="0" spc="20" dirty="0" smtClean="0">
                <a:solidFill>
                  <a:srgbClr val="000000"/>
                </a:solidFill>
                <a:latin typeface="+mn-lt"/>
                <a:cs typeface="Stem-Regular"/>
                <a:hlinkClick r:id="rId3"/>
              </a:rPr>
              <a:t>i@</a:t>
            </a:r>
            <a:r>
              <a:rPr lang="en-US" b="0" spc="-20" dirty="0" smtClean="0">
                <a:solidFill>
                  <a:srgbClr val="000000"/>
                </a:solidFill>
                <a:latin typeface="+mn-lt"/>
                <a:cs typeface="Stem-Regular"/>
                <a:hlinkClick r:id="rId3"/>
              </a:rPr>
              <a:t>f</a:t>
            </a:r>
            <a:r>
              <a:rPr lang="en-US" b="0" spc="15" dirty="0" smtClean="0">
                <a:solidFill>
                  <a:srgbClr val="000000"/>
                </a:solidFill>
                <a:latin typeface="+mn-lt"/>
                <a:cs typeface="Stem-Regular"/>
                <a:hlinkClick r:id="rId3"/>
              </a:rPr>
              <a:t>ors.ru</a:t>
            </a:r>
            <a:r>
              <a:rPr lang="en-US" b="0" spc="15" dirty="0" smtClean="0">
                <a:solidFill>
                  <a:srgbClr val="000000"/>
                </a:solidFill>
                <a:latin typeface="+mn-lt"/>
                <a:cs typeface="Stem-Regular"/>
              </a:rPr>
              <a:t>      </a:t>
            </a:r>
            <a:r>
              <a:rPr lang="en-US" b="0" spc="5" dirty="0" smtClean="0">
                <a:solidFill>
                  <a:schemeClr val="tx1"/>
                </a:solidFill>
                <a:latin typeface="+mn-lt"/>
                <a:cs typeface="Stem-Regular"/>
                <a:hlinkClick r:id="rId4"/>
              </a:rPr>
              <a:t>www.fors.ru</a:t>
            </a:r>
            <a:endParaRPr lang="en-US" b="0" spc="5" dirty="0" smtClean="0">
              <a:solidFill>
                <a:schemeClr val="tx1"/>
              </a:solidFill>
              <a:latin typeface="+mn-lt"/>
              <a:cs typeface="Stem-Regular"/>
            </a:endParaRPr>
          </a:p>
          <a:p>
            <a:pPr marL="12700" fontAlgn="auto">
              <a:spcBef>
                <a:spcPts val="14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+mn-lt"/>
              <a:cs typeface="Stem-Regular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900545" y="1313842"/>
            <a:ext cx="6345382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135"/>
              </a:spcBef>
            </a:pPr>
            <a:r>
              <a:rPr lang="ru-RU" sz="4400" spc="20" dirty="0">
                <a:cs typeface="Stem-Regular"/>
              </a:rPr>
              <a:t>Спасибо за внимание!</a:t>
            </a:r>
            <a:endParaRPr sz="4400" dirty="0">
              <a:cs typeface="Stem-Regular"/>
            </a:endParaRPr>
          </a:p>
        </p:txBody>
      </p:sp>
      <p:pic>
        <p:nvPicPr>
          <p:cNvPr id="10" name="ifors-logo-new-3-01.png" descr="ifors-logo-new-3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94711" y="6464725"/>
            <a:ext cx="1041869" cy="3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94" y="6408454"/>
            <a:ext cx="1515779" cy="44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Текст"/>
          <p:cNvSpPr txBox="1"/>
          <p:nvPr/>
        </p:nvSpPr>
        <p:spPr>
          <a:xfrm>
            <a:off x="11993592" y="6586192"/>
            <a:ext cx="197426" cy="27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9" name="Описание существующей проблемы на рынке, на решение которой направлен предлагаемый вами продукт…"/>
          <p:cNvSpPr txBox="1"/>
          <p:nvPr/>
        </p:nvSpPr>
        <p:spPr>
          <a:xfrm>
            <a:off x="279833" y="1503241"/>
            <a:ext cx="6279836" cy="538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700"/>
            </a:pPr>
            <a:r>
              <a:rPr lang="ru-RU" b="1" dirty="0">
                <a:solidFill>
                  <a:schemeClr val="tx1"/>
                </a:solidFill>
              </a:rPr>
              <a:t>Отсутствие методов определения на будущее рисков развития заболеваний у пациентов  </a:t>
            </a:r>
          </a:p>
          <a:p>
            <a:pPr algn="ctr">
              <a:defRPr sz="1700"/>
            </a:pPr>
            <a:r>
              <a:rPr lang="ru-RU" b="1" dirty="0">
                <a:solidFill>
                  <a:schemeClr val="tx1"/>
                </a:solidFill>
              </a:rPr>
              <a:t>==</a:t>
            </a:r>
          </a:p>
          <a:p>
            <a:pPr algn="ctr">
              <a:defRPr sz="1700"/>
            </a:pPr>
            <a:r>
              <a:rPr lang="ru-RU" b="1" dirty="0">
                <a:solidFill>
                  <a:schemeClr val="tx1"/>
                </a:solidFill>
              </a:rPr>
              <a:t> потери клинические и экономические</a:t>
            </a:r>
            <a:endParaRPr b="1" dirty="0">
              <a:solidFill>
                <a:schemeClr val="tx1"/>
              </a:solidFill>
            </a:endParaRPr>
          </a:p>
          <a:p>
            <a:pPr>
              <a:defRPr sz="1700"/>
            </a:pPr>
            <a:endParaRPr lang="en-US" b="1" dirty="0"/>
          </a:p>
          <a:p>
            <a:r>
              <a:rPr lang="ru-RU" sz="1600" dirty="0"/>
              <a:t>	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Современная система здравоохранения фокусируется на лечении пациентов, имеющих уже выявленные проблемы со здоровьем. Болезни обнаруживаются, как правило, на поздних этапах их развития, что затрудняет процесс лечения и увеличивает его стоимость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	Поэтому, одной из важнейших задач является выявление болезней на ранних стадиях.  Этим занимается система профилактической медицины. </a:t>
            </a:r>
          </a:p>
          <a:p>
            <a:r>
              <a:rPr lang="ru-RU" sz="1600" dirty="0"/>
              <a:t>	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Выявление предрасположенности к заболеваниям, определение рисков их развития и смертности от них, в абсолютном большинстве случаев остаются вне пределов видимости врачей. Появление научно обоснованных методов в этой сфере стало бы следующим уровнем развития системы здравоохранения, дополнив ее возможностями создания персонализированной системы управления здоровьем. </a:t>
            </a:r>
          </a:p>
          <a:p>
            <a:pPr>
              <a:defRPr sz="1700"/>
            </a:pPr>
            <a:endParaRPr sz="1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44" y="1887188"/>
            <a:ext cx="4898572" cy="4397971"/>
          </a:xfrm>
          <a:prstGeom prst="rect">
            <a:avLst/>
          </a:prstGeom>
        </p:spPr>
      </p:pic>
      <p:sp>
        <p:nvSpPr>
          <p:cNvPr id="3" name="Плюс 2"/>
          <p:cNvSpPr/>
          <p:nvPr/>
        </p:nvSpPr>
        <p:spPr>
          <a:xfrm>
            <a:off x="8393292" y="3246330"/>
            <a:ext cx="351064" cy="219529"/>
          </a:xfrm>
          <a:prstGeom prst="mathPlus">
            <a:avLst/>
          </a:prstGeom>
          <a:solidFill>
            <a:schemeClr val="accent1">
              <a:lumMod val="50000"/>
            </a:schemeClr>
          </a:solidFill>
          <a:ln w="25400" cap="flat">
            <a:solidFill>
              <a:srgbClr val="DDDDDD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8393292" y="4790523"/>
            <a:ext cx="351064" cy="219529"/>
          </a:xfrm>
          <a:prstGeom prst="mathPlus">
            <a:avLst/>
          </a:prstGeom>
          <a:solidFill>
            <a:schemeClr val="accent1">
              <a:lumMod val="50000"/>
            </a:schemeClr>
          </a:solidFill>
          <a:ln w="25400" cap="flat">
            <a:solidFill>
              <a:srgbClr val="DDDDDD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31178" y="207802"/>
            <a:ext cx="4871472" cy="781287"/>
          </a:xfrm>
        </p:spPr>
        <p:txBody>
          <a:bodyPr>
            <a:normAutofit/>
          </a:bodyPr>
          <a:lstStyle/>
          <a:p>
            <a:r>
              <a:rPr lang="ru-RU" sz="4000" dirty="0"/>
              <a:t>Решаемая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41796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E6054-E94A-41BB-98B4-2518AEF1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474"/>
          </a:xfrm>
        </p:spPr>
        <p:txBody>
          <a:bodyPr anchor="b">
            <a:normAutofit/>
          </a:bodyPr>
          <a:lstStyle/>
          <a:p>
            <a:pPr algn="ctr"/>
            <a:r>
              <a:rPr lang="ru-RU" sz="4000" dirty="0"/>
              <a:t>Предпосылки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58B8E-4807-4644-9888-628267D075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76351" y="2141006"/>
            <a:ext cx="6234545" cy="2806411"/>
          </a:xfrm>
        </p:spPr>
        <p:txBody>
          <a:bodyPr anchor="t">
            <a:no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Перегрузка медицинских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Человеческий фактор:</a:t>
            </a:r>
          </a:p>
          <a:p>
            <a:pPr lvl="1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Мы не обращаем внимание на здоровье пока не заболеем</a:t>
            </a:r>
          </a:p>
          <a:p>
            <a:pPr lvl="1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Мы не любим ходить в клиники</a:t>
            </a:r>
          </a:p>
          <a:p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Невыявленная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вовремя проблема со здоровьем может привести к тяжелым последствиям</a:t>
            </a:r>
          </a:p>
          <a:p>
            <a:pPr lvl="1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2AA4BB1-C807-A942-8C62-3331670DA70D}"/>
              </a:ext>
            </a:extLst>
          </p:cNvPr>
          <p:cNvSpPr/>
          <p:nvPr/>
        </p:nvSpPr>
        <p:spPr>
          <a:xfrm>
            <a:off x="863860" y="1659907"/>
            <a:ext cx="3600000" cy="3600000"/>
          </a:xfrm>
          <a:prstGeom prst="ellipse">
            <a:avLst/>
          </a:prstGeom>
          <a:solidFill>
            <a:srgbClr val="8497B0">
              <a:alpha val="12157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76351" y="1972398"/>
            <a:ext cx="2975019" cy="297501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317673"/>
            <a:ext cx="11464120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532358" y="6317673"/>
            <a:ext cx="136478" cy="1957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0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000" y="149164"/>
            <a:ext cx="10515600" cy="781287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Технология диагностики </a:t>
            </a:r>
            <a:r>
              <a:rPr lang="en-US" sz="4000" dirty="0" err="1"/>
              <a:t>EmmaCheck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1320" y="4377134"/>
            <a:ext cx="1575772" cy="930352"/>
          </a:xfrm>
          <a:prstGeom prst="rect">
            <a:avLst/>
          </a:prstGeom>
          <a:solidFill>
            <a:srgbClr val="BB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Базовые модели сервиса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6020" y="4377134"/>
            <a:ext cx="1575772" cy="930352"/>
          </a:xfrm>
          <a:prstGeom prst="rect">
            <a:avLst/>
          </a:prstGeom>
          <a:solidFill>
            <a:srgbClr val="BB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Обучение моделей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60720" y="4377134"/>
            <a:ext cx="1575772" cy="930352"/>
          </a:xfrm>
          <a:prstGeom prst="rect">
            <a:avLst/>
          </a:prstGeom>
          <a:solidFill>
            <a:srgbClr val="BB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Уточненные модели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12733" y="4378702"/>
            <a:ext cx="1575772" cy="928784"/>
          </a:xfrm>
          <a:prstGeom prst="rect">
            <a:avLst/>
          </a:prstGeom>
          <a:solidFill>
            <a:srgbClr val="BB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Расчет рисков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931197" y="3663849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46183" y="2327383"/>
            <a:ext cx="1540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Датасеты</a:t>
            </a:r>
            <a:r>
              <a:rPr lang="ru-RU" dirty="0"/>
              <a:t> из различных источников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597" y="2182030"/>
            <a:ext cx="1941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Лучшие модели </a:t>
            </a:r>
          </a:p>
          <a:p>
            <a:pPr algn="ctr"/>
            <a:r>
              <a:rPr lang="ru-RU" dirty="0"/>
              <a:t>рисков развития заболеваний </a:t>
            </a:r>
            <a:r>
              <a:rPr lang="en-US" dirty="0"/>
              <a:t>– </a:t>
            </a:r>
            <a:r>
              <a:rPr lang="ru-RU" dirty="0"/>
              <a:t>более 150 моделей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3264" y="2220258"/>
            <a:ext cx="195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Методика повышения точности прогнозирования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3285898" y="3663849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618864" y="3661500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8092611" y="3663849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7919459" y="1978353"/>
            <a:ext cx="1086116" cy="1030781"/>
            <a:chOff x="1016260" y="1618337"/>
            <a:chExt cx="3674940" cy="3602485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D2AA4BB1-C807-A942-8C62-3331670DA70D}"/>
                </a:ext>
              </a:extLst>
            </p:cNvPr>
            <p:cNvSpPr/>
            <p:nvPr/>
          </p:nvSpPr>
          <p:spPr>
            <a:xfrm>
              <a:off x="1016260" y="1618337"/>
              <a:ext cx="3674940" cy="360248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12157"/>
              </a:scheme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337418" y="1936712"/>
              <a:ext cx="2975019" cy="2975019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87446" y="2967220"/>
            <a:ext cx="229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Данные и анализы пациента (более 80)</a:t>
            </a:r>
          </a:p>
        </p:txBody>
      </p:sp>
      <p:sp>
        <p:nvSpPr>
          <p:cNvPr id="27" name="Стрелка вниз 26"/>
          <p:cNvSpPr/>
          <p:nvPr/>
        </p:nvSpPr>
        <p:spPr>
          <a:xfrm rot="10800000">
            <a:off x="8083769" y="5443030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780035" y="6089149"/>
            <a:ext cx="379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Доступ к мировым банкам данных</a:t>
            </a:r>
          </a:p>
        </p:txBody>
      </p:sp>
      <p:sp>
        <p:nvSpPr>
          <p:cNvPr id="30" name="Стрелка вниз 29"/>
          <p:cNvSpPr/>
          <p:nvPr/>
        </p:nvSpPr>
        <p:spPr>
          <a:xfrm rot="16200000">
            <a:off x="2240576" y="4550966"/>
            <a:ext cx="351960" cy="5826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6998632" y="4543023"/>
            <a:ext cx="351960" cy="5826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6200000">
            <a:off x="4631538" y="4555145"/>
            <a:ext cx="351960" cy="5826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2392852" y="1825425"/>
            <a:ext cx="0" cy="2396690"/>
          </a:xfrm>
          <a:prstGeom prst="line">
            <a:avLst/>
          </a:prstGeom>
          <a:ln w="3175">
            <a:solidFill>
              <a:schemeClr val="accent1">
                <a:alpha val="9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4678852" y="1879400"/>
            <a:ext cx="7352" cy="2497734"/>
          </a:xfrm>
          <a:prstGeom prst="line">
            <a:avLst/>
          </a:prstGeom>
          <a:ln w="3175">
            <a:solidFill>
              <a:schemeClr val="accent1">
                <a:alpha val="9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трелка вниз 37"/>
          <p:cNvSpPr/>
          <p:nvPr/>
        </p:nvSpPr>
        <p:spPr>
          <a:xfrm rot="16200000">
            <a:off x="9543018" y="4550966"/>
            <a:ext cx="351960" cy="5826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13" y="4377134"/>
            <a:ext cx="1737145" cy="93035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grpSp>
        <p:nvGrpSpPr>
          <p:cNvPr id="41" name="Группа 40"/>
          <p:cNvGrpSpPr/>
          <p:nvPr/>
        </p:nvGrpSpPr>
        <p:grpSpPr>
          <a:xfrm>
            <a:off x="10226193" y="1895039"/>
            <a:ext cx="1097724" cy="1032509"/>
            <a:chOff x="1016260" y="1618337"/>
            <a:chExt cx="3674940" cy="3602485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D2AA4BB1-C807-A942-8C62-3331670DA70D}"/>
                </a:ext>
              </a:extLst>
            </p:cNvPr>
            <p:cNvSpPr/>
            <p:nvPr/>
          </p:nvSpPr>
          <p:spPr>
            <a:xfrm>
              <a:off x="1016260" y="1618337"/>
              <a:ext cx="3674940" cy="360248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12157"/>
              </a:scheme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1337418" y="2040916"/>
              <a:ext cx="2975019" cy="2766612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7178337" y="1879400"/>
            <a:ext cx="7352" cy="2497734"/>
          </a:xfrm>
          <a:prstGeom prst="line">
            <a:avLst/>
          </a:prstGeom>
          <a:ln w="3175">
            <a:solidFill>
              <a:schemeClr val="accent1">
                <a:alpha val="9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9615973" y="1879400"/>
            <a:ext cx="7352" cy="2497734"/>
          </a:xfrm>
          <a:prstGeom prst="line">
            <a:avLst/>
          </a:prstGeom>
          <a:ln w="3175">
            <a:solidFill>
              <a:schemeClr val="accent1">
                <a:alpha val="9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 вниз 32"/>
          <p:cNvSpPr/>
          <p:nvPr/>
        </p:nvSpPr>
        <p:spPr>
          <a:xfrm>
            <a:off x="10598167" y="3661500"/>
            <a:ext cx="616017" cy="55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9757267" y="2927548"/>
            <a:ext cx="229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Анализ результатов </a:t>
            </a:r>
            <a:r>
              <a:rPr lang="ru-RU" dirty="0" smtClean="0"/>
              <a:t>пациентом и врачом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3551" y="925575"/>
            <a:ext cx="1216745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Наш подход основан на моделях вычисления рисков заболеваний, проверенных на практике ведущих мировых клиник </a:t>
            </a:r>
          </a:p>
        </p:txBody>
      </p:sp>
      <p:pic>
        <p:nvPicPr>
          <p:cNvPr id="36" name="Рисунок 35" descr="IMG-20200922-WA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577" y="6405669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A3E1"/>
                </a:solidFill>
                <a:latin typeface="Avenir Next Regular"/>
                <a:ea typeface="Avenir Next Regular"/>
                <a:cs typeface="Avenir Next Regular"/>
              </a:rPr>
              <a:t>Компоненты и схема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1F350F2-783F-4C5D-875D-3664D4F60084}"/>
              </a:ext>
            </a:extLst>
          </p:cNvPr>
          <p:cNvSpPr txBox="1">
            <a:spLocks/>
          </p:cNvSpPr>
          <p:nvPr/>
        </p:nvSpPr>
        <p:spPr>
          <a:xfrm>
            <a:off x="838201" y="2487168"/>
            <a:ext cx="1405128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850CD3-4A2C-134D-94F2-911403671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2298764"/>
            <a:ext cx="5842000" cy="37715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1650" y="1887491"/>
            <a:ext cx="4787900" cy="4594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kern="1200" dirty="0">
                <a:solidFill>
                  <a:srgbClr val="002060"/>
                </a:solidFill>
                <a:latin typeface="Calibri"/>
              </a:rPr>
              <a:t>Риск-машина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 - внутренний веб-сервис, осуществляющий расчет рисков по набору показателей, передаваемых на вход программным образом.</a:t>
            </a:r>
          </a:p>
          <a:p>
            <a:pPr marL="228600" lvl="0" indent="-2286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kern="1200" dirty="0">
                <a:solidFill>
                  <a:srgbClr val="002060"/>
                </a:solidFill>
                <a:latin typeface="Calibri"/>
              </a:rPr>
              <a:t>Сервер аутентификации 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– внутренний веб-сервис, осуществляющий</a:t>
            </a:r>
            <a:r>
              <a:rPr lang="en-US" sz="1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учет и аутентификацию потребителей</a:t>
            </a:r>
            <a:r>
              <a:rPr lang="en-US" sz="1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228600" lvl="0" indent="-2286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kern="1200" dirty="0">
                <a:solidFill>
                  <a:srgbClr val="002060"/>
                </a:solidFill>
                <a:latin typeface="Calibri"/>
              </a:rPr>
              <a:t>Сервер лицензирования и </a:t>
            </a:r>
            <a:r>
              <a:rPr lang="ru-RU" sz="1400" kern="1200" dirty="0" err="1">
                <a:solidFill>
                  <a:srgbClr val="002060"/>
                </a:solidFill>
                <a:latin typeface="Calibri"/>
              </a:rPr>
              <a:t>биллинга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 – компонент, реализующий веб-сервис </a:t>
            </a:r>
            <a:r>
              <a:rPr lang="en-US" sz="1600" kern="1200" dirty="0" err="1">
                <a:solidFill>
                  <a:prstClr val="black"/>
                </a:solidFill>
                <a:latin typeface="Calibri"/>
              </a:rPr>
              <a:t>EmmaCheck</a:t>
            </a:r>
            <a:r>
              <a:rPr lang="en-US" sz="1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для потребителей и ведущий количественный учет обращений</a:t>
            </a:r>
          </a:p>
          <a:p>
            <a:pPr marL="228600" lvl="0" indent="-2286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kern="1200" dirty="0">
                <a:solidFill>
                  <a:srgbClr val="002060"/>
                </a:solidFill>
                <a:latin typeface="Calibri"/>
              </a:rPr>
              <a:t>Пользовательский интерфейс </a:t>
            </a:r>
            <a:r>
              <a:rPr lang="en-US" sz="1600" kern="1200" dirty="0" err="1">
                <a:solidFill>
                  <a:srgbClr val="002060"/>
                </a:solidFill>
                <a:latin typeface="Calibri"/>
              </a:rPr>
              <a:t>EmmaCheck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 – опциональный компонент, предоставляемый по запросу и функционирующий на стороне потребителя</a:t>
            </a:r>
          </a:p>
          <a:p>
            <a:pPr marL="228600" lvl="0" indent="-2286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kern="1200" dirty="0">
                <a:solidFill>
                  <a:srgbClr val="002060"/>
                </a:solidFill>
                <a:latin typeface="Calibri"/>
              </a:rPr>
              <a:t>Системы потребители</a:t>
            </a:r>
            <a:r>
              <a:rPr lang="ru-RU" sz="1600" kern="1200" dirty="0">
                <a:solidFill>
                  <a:prstClr val="black"/>
                </a:solidFill>
                <a:latin typeface="Calibri"/>
              </a:rPr>
              <a:t> – системы третьих фирм и организации использующих данные расчетов сервиса</a:t>
            </a:r>
          </a:p>
        </p:txBody>
      </p:sp>
      <p:pic>
        <p:nvPicPr>
          <p:cNvPr id="6" name="Рисунок 5" descr="IMG-20200922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3051" y="543073"/>
            <a:ext cx="2752760" cy="4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Главное в сервисе: </a:t>
            </a:r>
            <a:r>
              <a:rPr lang="ru-RU" sz="4000" dirty="0" smtClean="0"/>
              <a:t>модели </a:t>
            </a:r>
            <a:r>
              <a:rPr lang="ru-RU" sz="4000" dirty="0"/>
              <a:t>риска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46314" y="2484521"/>
            <a:ext cx="5347801" cy="3413556"/>
          </a:xfrm>
        </p:spPr>
        <p:txBody>
          <a:bodyPr anchor="ctr">
            <a:normAutofit fontScale="85000" lnSpcReduction="20000"/>
          </a:bodyPr>
          <a:lstStyle/>
          <a:p>
            <a:r>
              <a:rPr lang="ru-RU" sz="2400" b="1" dirty="0"/>
              <a:t>К сегодняшнему дню </a:t>
            </a:r>
            <a:r>
              <a:rPr lang="ru-RU" sz="2400" b="1" dirty="0" smtClean="0"/>
              <a:t>реализованы модели </a:t>
            </a:r>
            <a:r>
              <a:rPr lang="ru-RU" sz="2400" b="1" dirty="0"/>
              <a:t>для оценки рисков возникновения заболеваний в следующих областях:</a:t>
            </a:r>
            <a:endParaRPr lang="ru-RU" b="1" dirty="0"/>
          </a:p>
          <a:p>
            <a:pPr lvl="1" fontAlgn="base"/>
            <a:r>
              <a:rPr lang="ru-RU" sz="2000" dirty="0"/>
              <a:t>Онкологические заболевания различной природы</a:t>
            </a:r>
            <a:endParaRPr lang="ru-RU" dirty="0"/>
          </a:p>
          <a:p>
            <a:pPr lvl="1" fontAlgn="base"/>
            <a:r>
              <a:rPr lang="ru-RU" sz="2000" dirty="0"/>
              <a:t>Заболевания системы кровообращения, включая риски возникновения гипертензии, инсульта, инфаркта, хронической ишемической болезни сердца и др. </a:t>
            </a:r>
            <a:endParaRPr lang="ru-RU" dirty="0"/>
          </a:p>
          <a:p>
            <a:pPr lvl="1" fontAlgn="base"/>
            <a:r>
              <a:rPr lang="ru-RU" sz="2000" dirty="0"/>
              <a:t>Заболевания эндокринной системы, включая сахарный диабет 2 типа, риск метаболического синдрома</a:t>
            </a:r>
            <a:endParaRPr lang="ru-RU" dirty="0"/>
          </a:p>
          <a:p>
            <a:pPr lvl="1" fontAlgn="base"/>
            <a:r>
              <a:rPr lang="ru-RU" sz="2000" dirty="0"/>
              <a:t>Заболевания органов пищеварения </a:t>
            </a:r>
            <a:endParaRPr lang="ru-RU" dirty="0"/>
          </a:p>
          <a:p>
            <a:pPr lvl="1" fontAlgn="base"/>
            <a:r>
              <a:rPr lang="ru-RU" sz="2000" dirty="0" err="1"/>
              <a:t>Нефрологические</a:t>
            </a:r>
            <a:r>
              <a:rPr lang="ru-RU" sz="2000" dirty="0"/>
              <a:t> заболевания</a:t>
            </a: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88625" y="3237192"/>
            <a:ext cx="4036074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>
              <a:spcBef>
                <a:spcPts val="1200"/>
              </a:spcBef>
              <a:buClr>
                <a:srgbClr val="00B0F0"/>
              </a:buClr>
              <a:defRPr/>
            </a:pPr>
            <a:r>
              <a:rPr lang="ru-RU" dirty="0"/>
              <a:t>Точность не менее 85%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Широко признанные модели</a:t>
            </a:r>
            <a:r>
              <a:rPr lang="ru-RU" dirty="0" smtClean="0"/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/>
              <a:t>Классификационные модели</a:t>
            </a:r>
            <a:endParaRPr lang="en-US" dirty="0" smtClean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/>
              <a:t>Прогнозные модели</a:t>
            </a:r>
            <a:endParaRPr lang="ru-RU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cs typeface="Arial" pitchFamily="34" charset="0"/>
            </a:endParaRP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6246576" y="2143495"/>
            <a:ext cx="5430982" cy="3754582"/>
          </a:xfrm>
          <a:prstGeom prst="bracketPair">
            <a:avLst>
              <a:gd name="adj" fmla="val 2925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99" y="6375591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0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Входные параметры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3964" y="2592766"/>
          <a:ext cx="4051054" cy="95250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775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100" u="none" strike="noStrike" dirty="0">
                          <a:latin typeface="+mj-lt"/>
                        </a:rPr>
                        <a:t>Питание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Красное мясо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Рыба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latin typeface="+mj-lt"/>
                        </a:rPr>
                        <a:t>Овощи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Фрукты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Насыщенные жиры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292456" y="1677960"/>
          <a:ext cx="5888161" cy="2493569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603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49">
                <a:tc>
                  <a:txBody>
                    <a:bodyPr/>
                    <a:lstStyle/>
                    <a:p>
                      <a:pPr marL="82550" indent="0" algn="l" fontAlgn="b"/>
                      <a:r>
                        <a:rPr lang="ru-RU" sz="1100" u="none" strike="noStrike" dirty="0"/>
                        <a:t>История болезни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/>
                        <a:t>Сердечно-сосудистые</a:t>
                      </a:r>
                      <a:r>
                        <a:rPr lang="ru-RU" sz="1100" u="none" strike="noStrike" dirty="0"/>
                        <a:t> заболевания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/>
                        <a:t>Ишемическая болезнь сердца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/>
                        <a:t>Заболевание периферических артерий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Сердечная недостаточность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Инфаркт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Аритмия (любой тип)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4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/>
                        <a:t>Диагностирован инсульт (любой тип)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13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Диагностирован рак (нет, тип рака)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Диагностировано заболевание почек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42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</a:t>
                      </a:r>
                      <a:r>
                        <a:rPr lang="ru-RU" sz="11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сахароснижающих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препаратов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Диагностирована гипертония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8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Использование препаратов для контроля артериального давления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3964" y="1671846"/>
          <a:ext cx="4051054" cy="821972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831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849"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ru-RU" sz="1100" u="none" strike="noStrike" dirty="0">
                          <a:latin typeface="+mj-lt"/>
                        </a:rPr>
                        <a:t>Необходимые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Возраст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5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Пол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8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Рост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98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Вес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3964" y="5004644"/>
          <a:ext cx="4051060" cy="1327917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6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6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175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100" u="none" strike="noStrike" dirty="0"/>
                        <a:t>История семьи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/>
                        <a:t>Сердечно-сосудистое</a:t>
                      </a:r>
                      <a:r>
                        <a:rPr lang="ru-RU" sz="1100" u="none" strike="noStrike" dirty="0"/>
                        <a:t> заболевание (возраст &lt;60) у ближайших родственниках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6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Родительский анамнез гипертонии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7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Семейная история диабета - непосредственные родственники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3964" y="4129539"/>
          <a:ext cx="4051060" cy="775836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95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454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100" u="none" strike="noStrike" dirty="0">
                          <a:latin typeface="+mj-lt"/>
                        </a:rPr>
                        <a:t>Психометрические показатели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Депрессия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3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Тревожность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21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Стресс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3964" y="3641635"/>
          <a:ext cx="4051060" cy="414796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202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631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100" u="none" strike="noStrike" dirty="0">
                          <a:latin typeface="+mj-lt"/>
                        </a:rPr>
                        <a:t>Сон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Ежедневные часы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60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+mj-lt"/>
                        </a:rPr>
                        <a:t>Качество сна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420896" y="368396"/>
            <a:ext cx="2973173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ПАРАМЕТРОВ</a:t>
            </a:r>
          </a:p>
        </p:txBody>
      </p:sp>
      <p:sp>
        <p:nvSpPr>
          <p:cNvPr id="10" name="Кружок"/>
          <p:cNvSpPr/>
          <p:nvPr/>
        </p:nvSpPr>
        <p:spPr>
          <a:xfrm>
            <a:off x="7521457" y="290943"/>
            <a:ext cx="864000" cy="864000"/>
          </a:xfrm>
          <a:prstGeom prst="ellipse">
            <a:avLst/>
          </a:prstGeom>
          <a:solidFill>
            <a:srgbClr val="00B6F3"/>
          </a:solidFill>
          <a:ln w="12700">
            <a:miter lim="400000"/>
          </a:ln>
        </p:spPr>
        <p:txBody>
          <a:bodyPr lIns="0" tIns="71437" rIns="0" bIns="71437" anchor="ctr"/>
          <a:lstStyle/>
          <a:p>
            <a:pPr algn="ctr">
              <a:defRPr sz="3600">
                <a:solidFill>
                  <a:srgbClr val="FFFFFF"/>
                </a:solidFill>
                <a:latin typeface="Intro "/>
                <a:ea typeface="Intro "/>
                <a:cs typeface="Intro "/>
                <a:sym typeface="Intro "/>
              </a:defRPr>
            </a:pPr>
            <a:r>
              <a:rPr lang="ru-RU" sz="2400" b="1" dirty="0">
                <a:latin typeface="Arial" panose="020B0604020202020204" pitchFamily="34" charset="0"/>
              </a:rPr>
              <a:t>80+</a:t>
            </a:r>
            <a:endParaRPr sz="2400" b="1" dirty="0"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306311" y="4357348"/>
          <a:ext cx="5874328" cy="1975213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69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79375" indent="0" algn="l" fontAlgn="b"/>
                      <a:r>
                        <a:rPr lang="ru-RU" sz="1200" u="none" strike="noStrike" dirty="0"/>
                        <a:t>Результаты анализов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Систолическое 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 </a:t>
                      </a:r>
                      <a:r>
                        <a:rPr lang="ru-RU" sz="11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диастолическое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давление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25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Среднее артериальное давление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4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Пульсовое давление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4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Частота сердечных сокращений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44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Общий холестерин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44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/>
                        <a:t>Триглицериды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325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Уровень глюкозы в крови натощак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325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/>
                        <a:t>Гликированный</a:t>
                      </a:r>
                      <a:r>
                        <a:rPr lang="ru-RU" sz="1200" u="none" strike="noStrike" dirty="0"/>
                        <a:t> гемоглобин (</a:t>
                      </a:r>
                      <a:r>
                        <a:rPr lang="en-US" sz="1200" u="none" strike="noStrike" dirty="0"/>
                        <a:t>HbA1c)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568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Расчетный средний уровень глюкозы в крови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44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Сывороточный инсулин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Овал 11">
            <a:extLst>
              <a:ext uri="{FF2B5EF4-FFF2-40B4-BE49-F238E27FC236}">
                <a16:creationId xmlns:a16="http://schemas.microsoft.com/office/drawing/2014/main" id="{D2AA4BB1-C807-A942-8C62-3331670DA70D}"/>
              </a:ext>
            </a:extLst>
          </p:cNvPr>
          <p:cNvSpPr/>
          <p:nvPr/>
        </p:nvSpPr>
        <p:spPr>
          <a:xfrm>
            <a:off x="10709574" y="5572908"/>
            <a:ext cx="1080000" cy="108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ЭТАП 2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2AA4BB1-C807-A942-8C62-3331670DA70D}"/>
              </a:ext>
            </a:extLst>
          </p:cNvPr>
          <p:cNvSpPr/>
          <p:nvPr/>
        </p:nvSpPr>
        <p:spPr>
          <a:xfrm>
            <a:off x="4114817" y="5572908"/>
            <a:ext cx="1080000" cy="108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ЭТАП 1</a:t>
            </a:r>
          </a:p>
        </p:txBody>
      </p:sp>
      <p:pic>
        <p:nvPicPr>
          <p:cNvPr id="14" name="Рисунок 13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72" y="6459812"/>
            <a:ext cx="2329612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7D7EB-6105-4F34-922E-786D13CE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060000" cy="714874"/>
          </a:xfrm>
        </p:spPr>
        <p:txBody>
          <a:bodyPr anchor="b">
            <a:noAutofit/>
          </a:bodyPr>
          <a:lstStyle/>
          <a:p>
            <a:pPr algn="ctr"/>
            <a:r>
              <a:rPr lang="ru-RU" sz="3600" dirty="0"/>
              <a:t>Особенности проведения расчетов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350F2-783F-4C5D-875D-3664D4F600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3937" y="2442328"/>
            <a:ext cx="10144125" cy="3436937"/>
          </a:xfrm>
        </p:spPr>
        <p:txBody>
          <a:bodyPr anchor="ctr">
            <a:normAutofit/>
          </a:bodyPr>
          <a:lstStyle/>
          <a:p>
            <a:r>
              <a:rPr lang="ru-RU" sz="2200" dirty="0"/>
              <a:t>Возможность проведения расчетов по неполным данным</a:t>
            </a:r>
          </a:p>
          <a:p>
            <a:r>
              <a:rPr lang="ru-RU" sz="2200" dirty="0"/>
              <a:t>Возможность получить значимые данные даже по минимальному набору параметров (дата рождения – пол – рост - вес)</a:t>
            </a:r>
          </a:p>
          <a:p>
            <a:r>
              <a:rPr lang="ru-RU" sz="2200" dirty="0"/>
              <a:t>Возможность «достройки данных» конкретного пациента за счет доступа к мировым </a:t>
            </a:r>
            <a:r>
              <a:rPr lang="ru-RU" sz="2200"/>
              <a:t>банкам данных</a:t>
            </a:r>
            <a:endParaRPr lang="ru-RU" sz="2200" dirty="0"/>
          </a:p>
        </p:txBody>
      </p:sp>
      <p:pic>
        <p:nvPicPr>
          <p:cNvPr id="9" name="Рисунок 8" descr="IMG-20200922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72" y="6459812"/>
            <a:ext cx="23296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52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Check_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6563</TotalTime>
  <Words>1053</Words>
  <Application>Microsoft Office PowerPoint</Application>
  <PresentationFormat>Широкоэкранный</PresentationFormat>
  <Paragraphs>158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Avenir Next Regular</vt:lpstr>
      <vt:lpstr>Calibri</vt:lpstr>
      <vt:lpstr>Calibri Light</vt:lpstr>
      <vt:lpstr>Helvetica Neue</vt:lpstr>
      <vt:lpstr>Intro </vt:lpstr>
      <vt:lpstr>Stem-Regular</vt:lpstr>
      <vt:lpstr>Специальное оформление</vt:lpstr>
      <vt:lpstr>OnlineCheck_1</vt:lpstr>
      <vt:lpstr>Технология проведения онлайн  check-up на основе результатов ведущих мировых исследований в области моделирования рисков заболеваний</vt:lpstr>
      <vt:lpstr>Презентация PowerPoint</vt:lpstr>
      <vt:lpstr>Решаемая проблема</vt:lpstr>
      <vt:lpstr>Предпосылки</vt:lpstr>
      <vt:lpstr>Технология диагностики EmmaCheck</vt:lpstr>
      <vt:lpstr>Компоненты и схема </vt:lpstr>
      <vt:lpstr>Главное в сервисе: модели риска</vt:lpstr>
      <vt:lpstr>Входные параметры</vt:lpstr>
      <vt:lpstr>Особенности проведения расчетов</vt:lpstr>
      <vt:lpstr>Обеспечивается высокая точность расчетов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нашей методологии построения моделей</vt:lpstr>
      <vt:lpstr>Что мы предлагаем #1</vt:lpstr>
      <vt:lpstr>Возможности для пациентов</vt:lpstr>
      <vt:lpstr>Что мы предлагаем #2</vt:lpstr>
      <vt:lpstr>Что мы предлагаем #3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состояния здоровья и их применение</dc:title>
  <dc:creator>Fors</dc:creator>
  <cp:keywords>emmacheck</cp:keywords>
  <cp:lastModifiedBy>NZ</cp:lastModifiedBy>
  <cp:revision>97</cp:revision>
  <dcterms:created xsi:type="dcterms:W3CDTF">2020-07-15T17:11:36Z</dcterms:created>
  <dcterms:modified xsi:type="dcterms:W3CDTF">2023-04-05T19:15:56Z</dcterms:modified>
</cp:coreProperties>
</file>