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  <p:sldMasterId id="2147483683" r:id="rId3"/>
  </p:sldMasterIdLst>
  <p:notesMasterIdLst>
    <p:notesMasterId r:id="rId44"/>
  </p:notesMasterIdLst>
  <p:sldIdLst>
    <p:sldId id="369" r:id="rId4"/>
    <p:sldId id="471" r:id="rId5"/>
    <p:sldId id="474" r:id="rId6"/>
    <p:sldId id="435" r:id="rId7"/>
    <p:sldId id="438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  <p:sldId id="508" r:id="rId17"/>
    <p:sldId id="499" r:id="rId18"/>
    <p:sldId id="484" r:id="rId19"/>
    <p:sldId id="485" r:id="rId20"/>
    <p:sldId id="486" r:id="rId21"/>
    <p:sldId id="475" r:id="rId22"/>
    <p:sldId id="462" r:id="rId23"/>
    <p:sldId id="489" r:id="rId24"/>
    <p:sldId id="490" r:id="rId25"/>
    <p:sldId id="488" r:id="rId26"/>
    <p:sldId id="491" r:id="rId27"/>
    <p:sldId id="494" r:id="rId28"/>
    <p:sldId id="495" r:id="rId29"/>
    <p:sldId id="496" r:id="rId30"/>
    <p:sldId id="497" r:id="rId31"/>
    <p:sldId id="498" r:id="rId32"/>
    <p:sldId id="492" r:id="rId33"/>
    <p:sldId id="487" r:id="rId34"/>
    <p:sldId id="465" r:id="rId35"/>
    <p:sldId id="395" r:id="rId36"/>
    <p:sldId id="396" r:id="rId37"/>
    <p:sldId id="385" r:id="rId38"/>
    <p:sldId id="468" r:id="rId39"/>
    <p:sldId id="481" r:id="rId40"/>
    <p:sldId id="439" r:id="rId41"/>
    <p:sldId id="472" r:id="rId42"/>
    <p:sldId id="455" r:id="rId43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ED" id="{78DBFE51-33AC-DE49-B4C4-7D64B0383635}">
          <p14:sldIdLst>
            <p14:sldId id="369"/>
            <p14:sldId id="471"/>
            <p14:sldId id="474"/>
            <p14:sldId id="435"/>
            <p14:sldId id="438"/>
            <p14:sldId id="500"/>
            <p14:sldId id="501"/>
            <p14:sldId id="502"/>
            <p14:sldId id="503"/>
            <p14:sldId id="504"/>
            <p14:sldId id="505"/>
            <p14:sldId id="506"/>
            <p14:sldId id="507"/>
            <p14:sldId id="508"/>
            <p14:sldId id="499"/>
            <p14:sldId id="484"/>
            <p14:sldId id="485"/>
            <p14:sldId id="486"/>
            <p14:sldId id="475"/>
            <p14:sldId id="462"/>
            <p14:sldId id="489"/>
            <p14:sldId id="490"/>
            <p14:sldId id="488"/>
            <p14:sldId id="491"/>
            <p14:sldId id="494"/>
            <p14:sldId id="495"/>
            <p14:sldId id="496"/>
            <p14:sldId id="497"/>
            <p14:sldId id="498"/>
            <p14:sldId id="492"/>
            <p14:sldId id="487"/>
            <p14:sldId id="465"/>
            <p14:sldId id="395"/>
            <p14:sldId id="396"/>
            <p14:sldId id="385"/>
            <p14:sldId id="468"/>
            <p14:sldId id="481"/>
            <p14:sldId id="439"/>
            <p14:sldId id="472"/>
            <p14:sldId id="455"/>
          </p14:sldIdLst>
        </p14:section>
        <p14:section name="BLUE" id="{21AFCB4B-071E-864C-8B0A-DF8EE7330E08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A3AD"/>
    <a:srgbClr val="EBECF6"/>
    <a:srgbClr val="455A63"/>
    <a:srgbClr val="3849AA"/>
    <a:srgbClr val="429F47"/>
    <a:srgbClr val="E53834"/>
    <a:srgbClr val="42A047"/>
    <a:srgbClr val="3849AB"/>
    <a:srgbClr val="78C551"/>
    <a:srgbClr val="0A4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24" autoAdjust="0"/>
    <p:restoredTop sz="96197"/>
  </p:normalViewPr>
  <p:slideViewPr>
    <p:cSldViewPr snapToGrid="0" snapToObjects="1">
      <p:cViewPr>
        <p:scale>
          <a:sx n="70" d="100"/>
          <a:sy n="70" d="100"/>
        </p:scale>
        <p:origin x="418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952" y="1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1339-2E81-8B46-AE2D-F9EA570F31D8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2E775-D238-2744-B444-E2ABDAB2566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Верхний колонтитул 7">
            <a:extLst>
              <a:ext uri="{FF2B5EF4-FFF2-40B4-BE49-F238E27FC236}">
                <a16:creationId xmlns:a16="http://schemas.microsoft.com/office/drawing/2014/main" id="{DA0F38FC-0674-3F40-954F-2355AE294A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55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720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707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5369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939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144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711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279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153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650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67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3138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61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3980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493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208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6785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1154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947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74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47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013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104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1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3963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976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37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91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571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08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4363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04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12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Ссылка: </a:t>
            </a:r>
            <a:r>
              <a:rPr lang="en-US" dirty="0" smtClean="0"/>
              <a:t>https://bi.polymedia.ru/</a:t>
            </a:r>
            <a:endParaRPr lang="ru-RU" dirty="0" smtClean="0"/>
          </a:p>
          <a:p>
            <a:r>
              <a:rPr lang="en-US" dirty="0" smtClean="0"/>
              <a:t>https://ru.visiology.su/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32E775-D238-2744-B444-E2ABDAB2566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50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- 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ver-Fon.png" descr="Cover-Fon.png">
            <a:extLst>
              <a:ext uri="{FF2B5EF4-FFF2-40B4-BE49-F238E27FC236}">
                <a16:creationId xmlns:a16="http://schemas.microsoft.com/office/drawing/2014/main" id="{85FFAF00-7D58-9A47-931C-417F2684D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0957" y="664114"/>
            <a:ext cx="52578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0957" y="3143789"/>
            <a:ext cx="5257800" cy="1655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4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026DD93-43A2-3F4C-A0C6-2C01BE86EF6F}"/>
              </a:ext>
            </a:extLst>
          </p:cNvPr>
          <p:cNvGrpSpPr/>
          <p:nvPr userDrawn="1"/>
        </p:nvGrpSpPr>
        <p:grpSpPr>
          <a:xfrm>
            <a:off x="1508" y="5020586"/>
            <a:ext cx="12192001" cy="1841501"/>
            <a:chOff x="1508" y="5020586"/>
            <a:chExt cx="12192001" cy="1841501"/>
          </a:xfrm>
        </p:grpSpPr>
        <p:pic>
          <p:nvPicPr>
            <p:cNvPr id="8" name="Изображение" descr="Изображение">
              <a:extLst>
                <a:ext uri="{FF2B5EF4-FFF2-40B4-BE49-F238E27FC236}">
                  <a16:creationId xmlns:a16="http://schemas.microsoft.com/office/drawing/2014/main" id="{3A3D42CC-74AA-F948-8A3F-27858654B8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" y="5020586"/>
              <a:ext cx="12192001" cy="1841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Изображение" descr="Изображение">
              <a:extLst>
                <a:ext uri="{FF2B5EF4-FFF2-40B4-BE49-F238E27FC236}">
                  <a16:creationId xmlns:a16="http://schemas.microsoft.com/office/drawing/2014/main" id="{2DFECCAD-3A97-414A-A5EA-1A1BF79098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1624" y="639850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40685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456D9-778E-0146-A775-3C37CF8CA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4644" y="512625"/>
            <a:ext cx="5765180" cy="2916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Изображение" descr="Изображение">
            <a:extLst>
              <a:ext uri="{FF2B5EF4-FFF2-40B4-BE49-F238E27FC236}">
                <a16:creationId xmlns:a16="http://schemas.microsoft.com/office/drawing/2014/main" id="{D13836ED-1373-174B-9A6D-844D05EB24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20586"/>
            <a:ext cx="12192001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40B66220-01F3-3B4C-96A3-C8422882FC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8155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5339D-2130-B042-922C-8AF30435C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7270" y="571730"/>
            <a:ext cx="5428117" cy="55592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8" name="Изображение" descr="Изображение">
            <a:extLst>
              <a:ext uri="{FF2B5EF4-FFF2-40B4-BE49-F238E27FC236}">
                <a16:creationId xmlns:a16="http://schemas.microsoft.com/office/drawing/2014/main" id="{F5B32D62-D5D3-F743-B889-D528962BE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20586"/>
            <a:ext cx="12192001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Изображение" descr="Изображение">
            <a:extLst>
              <a:ext uri="{FF2B5EF4-FFF2-40B4-BE49-F238E27FC236}">
                <a16:creationId xmlns:a16="http://schemas.microsoft.com/office/drawing/2014/main" id="{E45DA57F-AA67-494D-9700-864BF0CC1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967B140-FBC9-4B43-9E7F-9A90194C09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CB5DC2C4-DB95-2549-9B21-AC824D950F6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B94FF24-72BD-8D46-B163-77324C2C8E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2367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Контент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" descr="Изображение">
            <a:extLst>
              <a:ext uri="{FF2B5EF4-FFF2-40B4-BE49-F238E27FC236}">
                <a16:creationId xmlns:a16="http://schemas.microsoft.com/office/drawing/2014/main" id="{31C022F4-9154-CC46-9188-0ACA42D6C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16499"/>
            <a:ext cx="12192001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E9F9F8B-94F8-C341-8A7A-0FD7B702BA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A839219E-5D9A-1541-939B-3210411F5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4418"/>
            <a:ext cx="1394167" cy="34022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Рисунок 2">
            <a:extLst>
              <a:ext uri="{FF2B5EF4-FFF2-40B4-BE49-F238E27FC236}">
                <a16:creationId xmlns:a16="http://schemas.microsoft.com/office/drawing/2014/main" id="{393746A5-098C-C446-9D6A-3C92902F333C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7270" y="671512"/>
            <a:ext cx="5428117" cy="5548312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305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54D401A-B460-2743-931B-23A923172345}"/>
              </a:ext>
            </a:extLst>
          </p:cNvPr>
          <p:cNvGrpSpPr/>
          <p:nvPr userDrawn="1"/>
        </p:nvGrpSpPr>
        <p:grpSpPr>
          <a:xfrm>
            <a:off x="1508" y="5020586"/>
            <a:ext cx="12192001" cy="1841501"/>
            <a:chOff x="1508" y="5020586"/>
            <a:chExt cx="12192001" cy="1841501"/>
          </a:xfrm>
        </p:grpSpPr>
        <p:pic>
          <p:nvPicPr>
            <p:cNvPr id="9" name="Изображение" descr="Изображение">
              <a:extLst>
                <a:ext uri="{FF2B5EF4-FFF2-40B4-BE49-F238E27FC236}">
                  <a16:creationId xmlns:a16="http://schemas.microsoft.com/office/drawing/2014/main" id="{8A41E3AF-6BD3-134A-AF10-B37392E84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" y="5020586"/>
              <a:ext cx="12192001" cy="1841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Изображение" descr="Изображение">
              <a:extLst>
                <a:ext uri="{FF2B5EF4-FFF2-40B4-BE49-F238E27FC236}">
                  <a16:creationId xmlns:a16="http://schemas.microsoft.com/office/drawing/2014/main" id="{243B9D12-E813-654A-A15D-B7372856B2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1624" y="639850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5F5F5C-8C05-0C49-8B35-2F91B6DBF3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30503"/>
            <a:ext cx="1317171" cy="2168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57229"/>
            <a:ext cx="10515600" cy="60839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292614"/>
            <a:ext cx="10515600" cy="473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0E2E965B-1017-CE47-883A-53B9D70E6B3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758115" y="2257425"/>
            <a:ext cx="4200525" cy="4371979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D2615BE-69AC-8F48-A90A-3921F79FE6F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3361" y="2257418"/>
            <a:ext cx="7344167" cy="4371986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984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9EE2C357-EA7F-884F-9EAA-032082B18AFD}"/>
              </a:ext>
            </a:extLst>
          </p:cNvPr>
          <p:cNvGrpSpPr/>
          <p:nvPr userDrawn="1"/>
        </p:nvGrpSpPr>
        <p:grpSpPr>
          <a:xfrm>
            <a:off x="1508" y="5020586"/>
            <a:ext cx="12179415" cy="1839600"/>
            <a:chOff x="1508" y="5020586"/>
            <a:chExt cx="12179415" cy="1839600"/>
          </a:xfrm>
        </p:grpSpPr>
        <p:pic>
          <p:nvPicPr>
            <p:cNvPr id="8" name="Изображение" descr="Изображение">
              <a:extLst>
                <a:ext uri="{FF2B5EF4-FFF2-40B4-BE49-F238E27FC236}">
                  <a16:creationId xmlns:a16="http://schemas.microsoft.com/office/drawing/2014/main" id="{08518CB4-C7A3-7C48-B1CD-ED75807AA0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" y="5020586"/>
              <a:ext cx="12179415" cy="1839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Изображение" descr="Изображение">
              <a:extLst>
                <a:ext uri="{FF2B5EF4-FFF2-40B4-BE49-F238E27FC236}">
                  <a16:creationId xmlns:a16="http://schemas.microsoft.com/office/drawing/2014/main" id="{60EF7FFF-8803-C94D-837D-D66B6DBEA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1624" y="639850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D2615BE-69AC-8F48-A90A-3921F79FE6F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240865"/>
            <a:ext cx="12192000" cy="5617136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41597"/>
            <a:ext cx="10515600" cy="60839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BDF9C8B2-7453-084D-B5F5-A1D772F597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815013"/>
            <a:ext cx="10515600" cy="83463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 spc="1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</p:spTree>
    <p:extLst>
      <p:ext uri="{BB962C8B-B14F-4D97-AF65-F5344CB8AC3E}">
        <p14:creationId xmlns:p14="http://schemas.microsoft.com/office/powerpoint/2010/main" val="3154317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- 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E0800EE-96F0-D947-8346-3BD96725D2D1}"/>
              </a:ext>
            </a:extLst>
          </p:cNvPr>
          <p:cNvGrpSpPr/>
          <p:nvPr userDrawn="1"/>
        </p:nvGrpSpPr>
        <p:grpSpPr>
          <a:xfrm>
            <a:off x="0" y="-3160"/>
            <a:ext cx="12192000" cy="6875617"/>
            <a:chOff x="0" y="-3160"/>
            <a:chExt cx="12192000" cy="687561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79D58B4-05AC-974B-92DA-714CBE5B1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7CAF426D-8455-D14C-B5CF-5DF8A412CB64}"/>
                </a:ext>
              </a:extLst>
            </p:cNvPr>
            <p:cNvSpPr/>
            <p:nvPr/>
          </p:nvSpPr>
          <p:spPr>
            <a:xfrm>
              <a:off x="0" y="-3160"/>
              <a:ext cx="12192000" cy="6875617"/>
            </a:xfrm>
            <a:prstGeom prst="rect">
              <a:avLst/>
            </a:prstGeom>
            <a:solidFill>
              <a:srgbClr val="EBECF6">
                <a:alpha val="6041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7100" y="676530"/>
            <a:ext cx="5257800" cy="2387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7100" y="3156205"/>
            <a:ext cx="5257800" cy="1655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400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694E0CB-8467-6F4A-8A8E-1418E95A6D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029823"/>
            <a:ext cx="12192000" cy="1840052"/>
          </a:xfrm>
          <a:prstGeom prst="rect">
            <a:avLst/>
          </a:prstGeom>
        </p:spPr>
      </p:pic>
      <p:pic>
        <p:nvPicPr>
          <p:cNvPr id="11" name="Изображение" descr="Изображение">
            <a:extLst>
              <a:ext uri="{FF2B5EF4-FFF2-40B4-BE49-F238E27FC236}">
                <a16:creationId xmlns:a16="http://schemas.microsoft.com/office/drawing/2014/main" id="{BD4EFEC4-9ECD-1644-BD43-4AEC37E85C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401019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39796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Контент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D52719-B9E5-8B4D-931D-22481D62E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E9F9F8B-94F8-C341-8A7A-0FD7B702BA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A839219E-5D9A-1541-939B-3210411F5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446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">
    <p:bg>
      <p:bgPr>
        <a:solidFill>
          <a:srgbClr val="455A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8EC4E25-D9DF-EF4C-9FB3-1149BDF70FD3}"/>
              </a:ext>
            </a:extLst>
          </p:cNvPr>
          <p:cNvGrpSpPr/>
          <p:nvPr userDrawn="1"/>
        </p:nvGrpSpPr>
        <p:grpSpPr>
          <a:xfrm>
            <a:off x="0" y="0"/>
            <a:ext cx="12192001" cy="6869961"/>
            <a:chOff x="-1" y="-11961"/>
            <a:chExt cx="12192001" cy="6869961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5D62226-2C04-1547-A20B-25D5C6AE31D8}"/>
                </a:ext>
              </a:extLst>
            </p:cNvPr>
            <p:cNvGrpSpPr/>
            <p:nvPr userDrawn="1"/>
          </p:nvGrpSpPr>
          <p:grpSpPr>
            <a:xfrm>
              <a:off x="-1" y="-11961"/>
              <a:ext cx="12192001" cy="6858086"/>
              <a:chOff x="-1" y="-11961"/>
              <a:chExt cx="12192001" cy="6858086"/>
            </a:xfrm>
          </p:grpSpPr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A9EE031B-7DF8-944F-8DA4-3B99CF5CA1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1961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id="{9E235A47-49B9-0D49-B142-891FDF42DA96}"/>
                  </a:ext>
                </a:extLst>
              </p:cNvPr>
              <p:cNvSpPr/>
              <p:nvPr userDrawn="1"/>
            </p:nvSpPr>
            <p:spPr>
              <a:xfrm rot="5400000">
                <a:off x="1172647" y="-1184608"/>
                <a:ext cx="6858085" cy="9203381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0"/>
                    </a:schemeClr>
                  </a:gs>
                  <a:gs pos="92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7A7AE74-868D-0D40-842E-678D2C9D7DF4}"/>
                </a:ext>
              </a:extLst>
            </p:cNvPr>
            <p:cNvSpPr/>
            <p:nvPr userDrawn="1"/>
          </p:nvSpPr>
          <p:spPr>
            <a:xfrm>
              <a:off x="0" y="-11960"/>
              <a:ext cx="12192000" cy="6869960"/>
            </a:xfrm>
            <a:prstGeom prst="rect">
              <a:avLst/>
            </a:prstGeom>
            <a:solidFill>
              <a:srgbClr val="EBECF6">
                <a:alpha val="8003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  <a:noFill/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accent5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875CDCFA-588D-204F-A9D4-08E3C30E97D3}"/>
              </a:ext>
            </a:extLst>
          </p:cNvPr>
          <p:cNvSpPr>
            <a:spLocks noGrp="1"/>
          </p:cNvSpPr>
          <p:nvPr userDrawn="1"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accent5"/>
                </a:solidFill>
                <a:latin typeface="+mn-lt"/>
              </a:defRPr>
            </a:lvl1pPr>
            <a:lvl2pPr>
              <a:lnSpc>
                <a:spcPct val="100000"/>
              </a:lnSpc>
              <a:defRPr sz="1600">
                <a:solidFill>
                  <a:schemeClr val="accent5"/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accent5"/>
                </a:solidFill>
                <a:latin typeface="+mn-lt"/>
              </a:defRPr>
            </a:lvl3pPr>
            <a:lvl4pPr>
              <a:lnSpc>
                <a:spcPct val="100000"/>
              </a:lnSpc>
              <a:defRPr sz="1600">
                <a:solidFill>
                  <a:schemeClr val="accent5"/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accent5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D6C52F-7707-2447-9620-00CDDBCA1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5029824"/>
            <a:ext cx="12192000" cy="1840052"/>
          </a:xfrm>
          <a:prstGeom prst="rect">
            <a:avLst/>
          </a:prstGeom>
        </p:spPr>
      </p:pic>
      <p:pic>
        <p:nvPicPr>
          <p:cNvPr id="8" name="Изображение" descr="Изображение">
            <a:extLst>
              <a:ext uri="{FF2B5EF4-FFF2-40B4-BE49-F238E27FC236}">
                <a16:creationId xmlns:a16="http://schemas.microsoft.com/office/drawing/2014/main" id="{B6CC4CA1-DF23-2046-A55E-ED2D12DE8B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8350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232317-3DA9-1D4C-A6D1-8BBAF980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199"/>
            <a:ext cx="10515600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EF18A64-C133-494D-A7BF-EAF6BBCD81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571730"/>
            <a:ext cx="10515599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12C63125-1373-4B46-99A6-F938B13632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1276465"/>
            <a:ext cx="10515598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4C49964-1931-EF4A-851A-DA1727578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DBA4E334-EF3C-5A4B-A193-494690E57A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9591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626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8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D842C18-6E89-374F-8C6C-9B6F86026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pic>
        <p:nvPicPr>
          <p:cNvPr id="7" name="Изображение" descr="Изображение">
            <a:extLst>
              <a:ext uri="{FF2B5EF4-FFF2-40B4-BE49-F238E27FC236}">
                <a16:creationId xmlns:a16="http://schemas.microsoft.com/office/drawing/2014/main" id="{E8A9D272-349A-634F-B952-02181F0BB3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4764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Контент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" descr="Изображение">
            <a:extLst>
              <a:ext uri="{FF2B5EF4-FFF2-40B4-BE49-F238E27FC236}">
                <a16:creationId xmlns:a16="http://schemas.microsoft.com/office/drawing/2014/main" id="{31C022F4-9154-CC46-9188-0ACA42D6C2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16499"/>
            <a:ext cx="12192001" cy="184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E9F9F8B-94F8-C341-8A7A-0FD7B702BA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A839219E-5D9A-1541-939B-3210411F5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4418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1547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6263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88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87D9D76-3C5A-5747-8503-C6EBEDFFEF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pic>
        <p:nvPicPr>
          <p:cNvPr id="7" name="Изображение" descr="Изображение">
            <a:extLst>
              <a:ext uri="{FF2B5EF4-FFF2-40B4-BE49-F238E27FC236}">
                <a16:creationId xmlns:a16="http://schemas.microsoft.com/office/drawing/2014/main" id="{2CB7C013-B487-D244-86F1-AE86F8B176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5104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DAC81-EFB5-7E45-AE45-EE5EC39C5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C54B83-BA2F-294A-AF3D-B959D8E54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799088-2D34-A644-B4CC-FF809D2A6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A52B447-F997-324F-BBAE-764AD0572E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pic>
        <p:nvPicPr>
          <p:cNvPr id="8" name="Изображение" descr="Изображение">
            <a:extLst>
              <a:ext uri="{FF2B5EF4-FFF2-40B4-BE49-F238E27FC236}">
                <a16:creationId xmlns:a16="http://schemas.microsoft.com/office/drawing/2014/main" id="{4E66900E-8D2E-8D44-BB0E-2F2010065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46218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849A9-9CA3-EF46-83FA-43B7AEAA0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070867-ADF9-E54B-B206-8D083FE7C3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75730"/>
            <a:ext cx="5157787" cy="647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EDAF22-0392-6F4E-A176-FA527D57D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FEDE7C-53ED-C54F-8D03-AC8E370DC4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75730"/>
            <a:ext cx="5183188" cy="647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AD4518-B82A-534D-8CD5-D2E63569A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137C275-6BD6-9A47-8967-E204ECB3A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B95B40B5-CF58-F44F-87DA-5E0A7FA5F3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3555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456D9-778E-0146-A775-3C37CF8CA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692539" cy="6422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9AFD2EB-2E43-564A-B6F2-427FC48D2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pic>
        <p:nvPicPr>
          <p:cNvPr id="6" name="Изображение" descr="Изображение">
            <a:extLst>
              <a:ext uri="{FF2B5EF4-FFF2-40B4-BE49-F238E27FC236}">
                <a16:creationId xmlns:a16="http://schemas.microsoft.com/office/drawing/2014/main" id="{56102CA4-4AE3-5A45-AEF6-AEEFC0509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2441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456D9-778E-0146-A775-3C37CF8CA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6517" y="512625"/>
            <a:ext cx="5408342" cy="2916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A57B29B-B357-A14A-8655-D4CAE1353A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pic>
        <p:nvPicPr>
          <p:cNvPr id="6" name="Изображение" descr="Изображение">
            <a:extLst>
              <a:ext uri="{FF2B5EF4-FFF2-40B4-BE49-F238E27FC236}">
                <a16:creationId xmlns:a16="http://schemas.microsoft.com/office/drawing/2014/main" id="{11BBEFF9-0DEF-4346-8B9A-E3E3A86573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5696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5339D-2130-B042-922C-8AF30435C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730"/>
            <a:ext cx="5259388" cy="55592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256ADEF-2EEC-E347-B79D-A63778FC97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pic>
        <p:nvPicPr>
          <p:cNvPr id="9" name="Изображение" descr="Изображение">
            <a:extLst>
              <a:ext uri="{FF2B5EF4-FFF2-40B4-BE49-F238E27FC236}">
                <a16:creationId xmlns:a16="http://schemas.microsoft.com/office/drawing/2014/main" id="{14B7777B-1918-0A42-B240-FDF3DAD3CD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663A1804-7CFB-EF4B-9D2F-AAD5D0DCC02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B2E59516-533A-EB42-8AAB-8C7803713EB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C479C17A-E70E-1E43-9396-2CAA1A7E863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30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Контент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2D52719-B9E5-8B4D-931D-22481D62E4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017948"/>
            <a:ext cx="12192000" cy="18400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E9F9F8B-94F8-C341-8A7A-0FD7B702BA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A839219E-5D9A-1541-939B-3210411F5D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Рисунок 2">
            <a:extLst>
              <a:ext uri="{FF2B5EF4-FFF2-40B4-BE49-F238E27FC236}">
                <a16:creationId xmlns:a16="http://schemas.microsoft.com/office/drawing/2014/main" id="{C772FDD4-E820-8144-B328-7C6EEA860B94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7270" y="671512"/>
            <a:ext cx="5613089" cy="5548312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4781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283EF0E-5037-104D-AE45-04ADF483856E}"/>
              </a:ext>
            </a:extLst>
          </p:cNvPr>
          <p:cNvGrpSpPr/>
          <p:nvPr userDrawn="1"/>
        </p:nvGrpSpPr>
        <p:grpSpPr>
          <a:xfrm>
            <a:off x="0" y="5017948"/>
            <a:ext cx="12192000" cy="1840052"/>
            <a:chOff x="0" y="5017948"/>
            <a:chExt cx="12192000" cy="1840052"/>
          </a:xfrm>
        </p:grpSpPr>
        <p:pic>
          <p:nvPicPr>
            <p:cNvPr id="12" name="Рисунок 11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0E2D821E-5661-934A-85B9-1BF822F94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017948"/>
              <a:ext cx="12192000" cy="1840052"/>
            </a:xfrm>
            <a:prstGeom prst="rect">
              <a:avLst/>
            </a:prstGeom>
          </p:spPr>
        </p:pic>
        <p:pic>
          <p:nvPicPr>
            <p:cNvPr id="15" name="Изображение" descr="Изображение">
              <a:extLst>
                <a:ext uri="{FF2B5EF4-FFF2-40B4-BE49-F238E27FC236}">
                  <a16:creationId xmlns:a16="http://schemas.microsoft.com/office/drawing/2014/main" id="{F4677615-DF98-1545-BC39-9172952BF7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1624" y="639850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5F5F5C-8C05-0C49-8B35-2F91B6DBF3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30503"/>
            <a:ext cx="1317171" cy="2168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04513"/>
            <a:ext cx="10515600" cy="60839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39898"/>
            <a:ext cx="10515600" cy="473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0E2E965B-1017-CE47-883A-53B9D70E6B3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758115" y="1840061"/>
            <a:ext cx="4200525" cy="4789344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D2615BE-69AC-8F48-A90A-3921F79FE6F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3361" y="1840052"/>
            <a:ext cx="7344167" cy="4789352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05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74725C-A7BC-D647-A3B1-0332C9205088}"/>
              </a:ext>
            </a:extLst>
          </p:cNvPr>
          <p:cNvGrpSpPr/>
          <p:nvPr userDrawn="1"/>
        </p:nvGrpSpPr>
        <p:grpSpPr>
          <a:xfrm>
            <a:off x="0" y="5017948"/>
            <a:ext cx="12192000" cy="1840052"/>
            <a:chOff x="0" y="5017948"/>
            <a:chExt cx="12192000" cy="1840052"/>
          </a:xfrm>
        </p:grpSpPr>
        <p:pic>
          <p:nvPicPr>
            <p:cNvPr id="12" name="Рисунок 11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2CB15F6-BD39-4748-A964-FF1F978F84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017948"/>
              <a:ext cx="12192000" cy="1840052"/>
            </a:xfrm>
            <a:prstGeom prst="rect">
              <a:avLst/>
            </a:prstGeom>
          </p:spPr>
        </p:pic>
        <p:pic>
          <p:nvPicPr>
            <p:cNvPr id="13" name="Изображение" descr="Изображение">
              <a:extLst>
                <a:ext uri="{FF2B5EF4-FFF2-40B4-BE49-F238E27FC236}">
                  <a16:creationId xmlns:a16="http://schemas.microsoft.com/office/drawing/2014/main" id="{B09013B7-8B28-0F4A-AD4C-11C73157A2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1624" y="639850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D2615BE-69AC-8F48-A90A-3921F79FE6F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240865"/>
            <a:ext cx="12192000" cy="5617136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41597"/>
            <a:ext cx="10515600" cy="60839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BDF9C8B2-7453-084D-B5F5-A1D772F597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815013"/>
            <a:ext cx="10515600" cy="83463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</p:spTree>
    <p:extLst>
      <p:ext uri="{BB962C8B-B14F-4D97-AF65-F5344CB8AC3E}">
        <p14:creationId xmlns:p14="http://schemas.microsoft.com/office/powerpoint/2010/main" val="51915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- 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панель управления&#10;&#10;Автоматически созданное описание">
            <a:extLst>
              <a:ext uri="{FF2B5EF4-FFF2-40B4-BE49-F238E27FC236}">
                <a16:creationId xmlns:a16="http://schemas.microsoft.com/office/drawing/2014/main" id="{D060EBF5-6CF0-E744-889E-F5DBC865C6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7100" y="1276463"/>
            <a:ext cx="5257800" cy="1784402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6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7100" y="3152940"/>
            <a:ext cx="5257800" cy="16557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400" spc="1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049E794-A29D-694F-9EF4-83CC5CD64D2B}"/>
              </a:ext>
            </a:extLst>
          </p:cNvPr>
          <p:cNvGrpSpPr/>
          <p:nvPr userDrawn="1"/>
        </p:nvGrpSpPr>
        <p:grpSpPr>
          <a:xfrm>
            <a:off x="0" y="5676075"/>
            <a:ext cx="12192000" cy="1193800"/>
            <a:chOff x="0" y="5689370"/>
            <a:chExt cx="12192000" cy="1193800"/>
          </a:xfrm>
        </p:grpSpPr>
        <p:pic>
          <p:nvPicPr>
            <p:cNvPr id="9" name="Рисунок 8" descr="Рисунок 6">
              <a:extLst>
                <a:ext uri="{FF2B5EF4-FFF2-40B4-BE49-F238E27FC236}">
                  <a16:creationId xmlns:a16="http://schemas.microsoft.com/office/drawing/2014/main" id="{D2FF42D9-B600-3840-BB19-C1D2DA8B34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Изображение" descr="Изображение">
              <a:extLst>
                <a:ext uri="{FF2B5EF4-FFF2-40B4-BE49-F238E27FC236}">
                  <a16:creationId xmlns:a16="http://schemas.microsoft.com/office/drawing/2014/main" id="{BDF830D7-3049-DB4E-82C5-1B53CCD87A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72845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ver-Fon.png" descr="Cover-Fon.png">
            <a:extLst>
              <a:ext uri="{FF2B5EF4-FFF2-40B4-BE49-F238E27FC236}">
                <a16:creationId xmlns:a16="http://schemas.microsoft.com/office/drawing/2014/main" id="{B3611860-2D11-C346-B4CB-68BFAB0B6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4383D90-91A7-504B-BA83-2197A3DD0B08}"/>
              </a:ext>
            </a:extLst>
          </p:cNvPr>
          <p:cNvSpPr/>
          <p:nvPr userDrawn="1"/>
        </p:nvSpPr>
        <p:spPr>
          <a:xfrm rot="16200000">
            <a:off x="2667002" y="-2667001"/>
            <a:ext cx="6858001" cy="12192001"/>
          </a:xfrm>
          <a:prstGeom prst="rect">
            <a:avLst/>
          </a:prstGeom>
          <a:gradFill>
            <a:gsLst>
              <a:gs pos="0">
                <a:schemeClr val="accent1"/>
              </a:gs>
              <a:gs pos="91000">
                <a:schemeClr val="accent1">
                  <a:alpha val="49889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875CDCFA-588D-204F-A9D4-08E3C30E97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defRPr sz="1600">
                <a:solidFill>
                  <a:schemeClr val="bg1">
                    <a:lumMod val="9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bg1">
                    <a:lumMod val="95000"/>
                  </a:schemeClr>
                </a:solidFill>
                <a:latin typeface="+mn-lt"/>
              </a:defRPr>
            </a:lvl3pPr>
            <a:lvl4pPr>
              <a:lnSpc>
                <a:spcPct val="100000"/>
              </a:lnSpc>
              <a:defRPr sz="1600">
                <a:solidFill>
                  <a:schemeClr val="bg1">
                    <a:lumMod val="95000"/>
                  </a:schemeClr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1">
                    <a:lumMod val="9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0E058F3-F9E2-3845-9F95-1E5074BA0975}"/>
              </a:ext>
            </a:extLst>
          </p:cNvPr>
          <p:cNvGrpSpPr/>
          <p:nvPr userDrawn="1"/>
        </p:nvGrpSpPr>
        <p:grpSpPr>
          <a:xfrm>
            <a:off x="1508" y="5020586"/>
            <a:ext cx="12192001" cy="1841501"/>
            <a:chOff x="1508" y="5020586"/>
            <a:chExt cx="12192001" cy="1841501"/>
          </a:xfrm>
        </p:grpSpPr>
        <p:pic>
          <p:nvPicPr>
            <p:cNvPr id="10" name="Изображение" descr="Изображение">
              <a:extLst>
                <a:ext uri="{FF2B5EF4-FFF2-40B4-BE49-F238E27FC236}">
                  <a16:creationId xmlns:a16="http://schemas.microsoft.com/office/drawing/2014/main" id="{26ED9B6F-B221-A94B-BEA8-B01783565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" y="5020586"/>
              <a:ext cx="12192001" cy="18415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Изображение" descr="Изображение">
              <a:extLst>
                <a:ext uri="{FF2B5EF4-FFF2-40B4-BE49-F238E27FC236}">
                  <a16:creationId xmlns:a16="http://schemas.microsoft.com/office/drawing/2014/main" id="{BB0FCBE4-3134-EA43-806F-BC27C49C5C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1624" y="639850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4681859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Контент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rgbClr val="90A3AD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E9F9F8B-94F8-C341-8A7A-0FD7B702BA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0558366-C42F-7E45-B0FF-DB3D00EF0A56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11" name="Рисунок 10" descr="Рисунок 6">
              <a:extLst>
                <a:ext uri="{FF2B5EF4-FFF2-40B4-BE49-F238E27FC236}">
                  <a16:creationId xmlns:a16="http://schemas.microsoft.com/office/drawing/2014/main" id="{79B23E1F-C1F6-6D4F-9DF3-5511F4404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Изображение" descr="Изображение">
              <a:extLst>
                <a:ext uri="{FF2B5EF4-FFF2-40B4-BE49-F238E27FC236}">
                  <a16:creationId xmlns:a16="http://schemas.microsoft.com/office/drawing/2014/main" id="{4AC364B4-A387-034E-9281-6CF1A0477D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695797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муцтитул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панель управления&#10;&#10;Автоматически созданное описание">
            <a:extLst>
              <a:ext uri="{FF2B5EF4-FFF2-40B4-BE49-F238E27FC236}">
                <a16:creationId xmlns:a16="http://schemas.microsoft.com/office/drawing/2014/main" id="{EEACD8FD-565F-004D-B99A-F6195C560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31BAAF9-2F22-C047-8968-4CFD8B87BB88}"/>
              </a:ext>
            </a:extLst>
          </p:cNvPr>
          <p:cNvSpPr/>
          <p:nvPr userDrawn="1"/>
        </p:nvSpPr>
        <p:spPr>
          <a:xfrm rot="16200000">
            <a:off x="2654415" y="-2654417"/>
            <a:ext cx="6883172" cy="12192001"/>
          </a:xfrm>
          <a:prstGeom prst="rect">
            <a:avLst/>
          </a:prstGeom>
          <a:gradFill>
            <a:gsLst>
              <a:gs pos="0">
                <a:schemeClr val="accent1"/>
              </a:gs>
              <a:gs pos="91000">
                <a:schemeClr val="accent1">
                  <a:alpha val="50015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875CDCFA-588D-204F-A9D4-08E3C30E97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11240F3-96A4-6E48-9F71-AB3912C78274}"/>
              </a:ext>
            </a:extLst>
          </p:cNvPr>
          <p:cNvGrpSpPr/>
          <p:nvPr userDrawn="1"/>
        </p:nvGrpSpPr>
        <p:grpSpPr>
          <a:xfrm>
            <a:off x="0" y="5676075"/>
            <a:ext cx="12192000" cy="1193800"/>
            <a:chOff x="0" y="5689370"/>
            <a:chExt cx="12192000" cy="1193800"/>
          </a:xfrm>
        </p:grpSpPr>
        <p:pic>
          <p:nvPicPr>
            <p:cNvPr id="9" name="Рисунок 8" descr="Рисунок 6">
              <a:extLst>
                <a:ext uri="{FF2B5EF4-FFF2-40B4-BE49-F238E27FC236}">
                  <a16:creationId xmlns:a16="http://schemas.microsoft.com/office/drawing/2014/main" id="{A219EF58-A305-CD41-8107-320E18D7E5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Изображение" descr="Изображение">
              <a:extLst>
                <a:ext uri="{FF2B5EF4-FFF2-40B4-BE49-F238E27FC236}">
                  <a16:creationId xmlns:a16="http://schemas.microsoft.com/office/drawing/2014/main" id="{7F72FA84-0222-1D4A-A937-4D4D3A568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1912115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232317-3DA9-1D4C-A6D1-8BBAF980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199"/>
            <a:ext cx="10515600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EF18A64-C133-494D-A7BF-EAF6BBCD81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571730"/>
            <a:ext cx="10515599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12C63125-1373-4B46-99A6-F938B13632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1276465"/>
            <a:ext cx="10515598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rgbClr val="90A3AD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21ECA8A-EDE1-4C42-AF98-0629B6498DCE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12" name="Рисунок 11" descr="Рисунок 6">
              <a:extLst>
                <a:ext uri="{FF2B5EF4-FFF2-40B4-BE49-F238E27FC236}">
                  <a16:creationId xmlns:a16="http://schemas.microsoft.com/office/drawing/2014/main" id="{66AF1BB1-F4B2-9245-8344-0A510695B5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Изображение" descr="Изображение">
              <a:extLst>
                <a:ext uri="{FF2B5EF4-FFF2-40B4-BE49-F238E27FC236}">
                  <a16:creationId xmlns:a16="http://schemas.microsoft.com/office/drawing/2014/main" id="{399A411E-BBB8-164B-B17E-4BAFE7141B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554023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626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8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2000" spc="100" baseline="0">
                <a:solidFill>
                  <a:srgbClr val="90A3AD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C8DE390-FEA7-614A-92F2-D0A8C104880B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9" name="Рисунок 8" descr="Рисунок 6">
              <a:extLst>
                <a:ext uri="{FF2B5EF4-FFF2-40B4-BE49-F238E27FC236}">
                  <a16:creationId xmlns:a16="http://schemas.microsoft.com/office/drawing/2014/main" id="{023FB3FD-4E52-0E44-B2B9-97BB13F587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Изображение" descr="Изображение">
              <a:extLst>
                <a:ext uri="{FF2B5EF4-FFF2-40B4-BE49-F238E27FC236}">
                  <a16:creationId xmlns:a16="http://schemas.microsoft.com/office/drawing/2014/main" id="{6DE152AA-4AFB-F341-BF34-4D087C7B5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937523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6263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88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 spc="100" baseline="0">
                <a:solidFill>
                  <a:srgbClr val="90A3AD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117D76F7-000B-D347-BAE6-CF38F99D3906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9" name="Рисунок 8" descr="Рисунок 6">
              <a:extLst>
                <a:ext uri="{FF2B5EF4-FFF2-40B4-BE49-F238E27FC236}">
                  <a16:creationId xmlns:a16="http://schemas.microsoft.com/office/drawing/2014/main" id="{987FF651-4F8F-2546-B544-856C574EF6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Изображение" descr="Изображение">
              <a:extLst>
                <a:ext uri="{FF2B5EF4-FFF2-40B4-BE49-F238E27FC236}">
                  <a16:creationId xmlns:a16="http://schemas.microsoft.com/office/drawing/2014/main" id="{96E65DA9-AFBD-3040-9A87-A9FA9805C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5974472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DAC81-EFB5-7E45-AE45-EE5EC39C5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C54B83-BA2F-294A-AF3D-B959D8E54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799088-2D34-A644-B4CC-FF809D2A6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E85024D-DAA2-EE4F-B9E4-D4958B491230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10" name="Рисунок 9" descr="Рисунок 6">
              <a:extLst>
                <a:ext uri="{FF2B5EF4-FFF2-40B4-BE49-F238E27FC236}">
                  <a16:creationId xmlns:a16="http://schemas.microsoft.com/office/drawing/2014/main" id="{33F4BDB1-7C96-0F46-8225-2D56E8B53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Изображение" descr="Изображение">
              <a:extLst>
                <a:ext uri="{FF2B5EF4-FFF2-40B4-BE49-F238E27FC236}">
                  <a16:creationId xmlns:a16="http://schemas.microsoft.com/office/drawing/2014/main" id="{CB1BA0CD-CF3B-BA40-B18A-F3220D113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4850771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849A9-9CA3-EF46-83FA-43B7AEAA0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070867-ADF9-E54B-B206-8D083FE7C3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75730"/>
            <a:ext cx="5157787" cy="647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EDAF22-0392-6F4E-A176-FA527D57D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FEDE7C-53ED-C54F-8D03-AC8E370DC4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75730"/>
            <a:ext cx="5183188" cy="647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AD4518-B82A-534D-8CD5-D2E63569A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FA9721B-AE96-6A43-BDA5-A67A1F81B11D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12" name="Рисунок 11" descr="Рисунок 6">
              <a:extLst>
                <a:ext uri="{FF2B5EF4-FFF2-40B4-BE49-F238E27FC236}">
                  <a16:creationId xmlns:a16="http://schemas.microsoft.com/office/drawing/2014/main" id="{B27A2C67-3134-BA40-912C-023E2625D9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Изображение" descr="Изображение">
              <a:extLst>
                <a:ext uri="{FF2B5EF4-FFF2-40B4-BE49-F238E27FC236}">
                  <a16:creationId xmlns:a16="http://schemas.microsoft.com/office/drawing/2014/main" id="{0D1D741B-AE47-804F-9A7F-885CA683F2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786192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ED1B4C1-3CD0-F043-A860-791158D566B8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8" name="Рисунок 7" descr="Рисунок 6">
              <a:extLst>
                <a:ext uri="{FF2B5EF4-FFF2-40B4-BE49-F238E27FC236}">
                  <a16:creationId xmlns:a16="http://schemas.microsoft.com/office/drawing/2014/main" id="{67B69206-4A97-824A-A605-8FC7842E2F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Изображение" descr="Изображение">
              <a:extLst>
                <a:ext uri="{FF2B5EF4-FFF2-40B4-BE49-F238E27FC236}">
                  <a16:creationId xmlns:a16="http://schemas.microsoft.com/office/drawing/2014/main" id="{1F7B84FB-1CBE-6444-9362-25FD45425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3A19A3E-FDD9-2549-A61E-0E883A640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692539" cy="6422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740902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9456D9-778E-0146-A775-3C37CF8CAE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6517" y="512625"/>
            <a:ext cx="5408342" cy="2916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B616358-2CD4-1D46-9EF8-6B35E43B058D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8" name="Рисунок 7" descr="Рисунок 6">
              <a:extLst>
                <a:ext uri="{FF2B5EF4-FFF2-40B4-BE49-F238E27FC236}">
                  <a16:creationId xmlns:a16="http://schemas.microsoft.com/office/drawing/2014/main" id="{C6A646EB-6603-6F4D-92F8-D8B93EF6D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Изображение" descr="Изображение">
              <a:extLst>
                <a:ext uri="{FF2B5EF4-FFF2-40B4-BE49-F238E27FC236}">
                  <a16:creationId xmlns:a16="http://schemas.microsoft.com/office/drawing/2014/main" id="{E92273E5-0260-4C41-B605-C7B3BAF306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096394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B05339D-2130-B042-922C-8AF30435C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7270" y="571730"/>
            <a:ext cx="5428117" cy="555924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B583C91-3781-3242-9154-FCE85C1CE188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10" name="Рисунок 9" descr="Рисунок 6">
              <a:extLst>
                <a:ext uri="{FF2B5EF4-FFF2-40B4-BE49-F238E27FC236}">
                  <a16:creationId xmlns:a16="http://schemas.microsoft.com/office/drawing/2014/main" id="{8658D8BF-1E48-4945-BF74-EF46170275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Изображение" descr="Изображение">
              <a:extLst>
                <a:ext uri="{FF2B5EF4-FFF2-40B4-BE49-F238E27FC236}">
                  <a16:creationId xmlns:a16="http://schemas.microsoft.com/office/drawing/2014/main" id="{C424342D-6656-394E-9637-4C457C9349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E5219B-DBFD-4044-8544-95A0CF6AF9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E2F96FD1-34B6-9F47-AB2C-BA0E44DFAFA9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CD20EDDA-E0A3-4846-BDA8-00C21A4FEB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9495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6232317-3DA9-1D4C-A6D1-8BBAF980D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199"/>
            <a:ext cx="10515600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EF18A64-C133-494D-A7BF-EAF6BBCD81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571730"/>
            <a:ext cx="10515599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12C63125-1373-4B46-99A6-F938B136327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838200" y="1276465"/>
            <a:ext cx="10515598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pic>
        <p:nvPicPr>
          <p:cNvPr id="12" name="Изображение" descr="Изображение">
            <a:extLst>
              <a:ext uri="{FF2B5EF4-FFF2-40B4-BE49-F238E27FC236}">
                <a16:creationId xmlns:a16="http://schemas.microsoft.com/office/drawing/2014/main" id="{7F09EE9E-382F-244A-B470-DB0E2569BA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20586"/>
            <a:ext cx="12192001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Изображение" descr="Изображение">
            <a:extLst>
              <a:ext uri="{FF2B5EF4-FFF2-40B4-BE49-F238E27FC236}">
                <a16:creationId xmlns:a16="http://schemas.microsoft.com/office/drawing/2014/main" id="{B2D005A6-5B54-F648-B9AF-11338BEA43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70361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Контент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2909A-CED3-1246-BA62-3633DA4BCE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571730"/>
            <a:ext cx="5089071" cy="592137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D68107-AB5E-5D4C-A813-2B266AAC56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276465"/>
            <a:ext cx="5089071" cy="592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2000" spc="100" baseline="0">
                <a:solidFill>
                  <a:srgbClr val="90A3AD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E9F9F8B-94F8-C341-8A7A-0FD7B702BA2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81199"/>
            <a:ext cx="5089071" cy="41957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D0558366-C42F-7E45-B0FF-DB3D00EF0A56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11" name="Рисунок 10" descr="Рисунок 6">
              <a:extLst>
                <a:ext uri="{FF2B5EF4-FFF2-40B4-BE49-F238E27FC236}">
                  <a16:creationId xmlns:a16="http://schemas.microsoft.com/office/drawing/2014/main" id="{79B23E1F-C1F6-6D4F-9DF3-5511F44042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Изображение" descr="Изображение">
              <a:extLst>
                <a:ext uri="{FF2B5EF4-FFF2-40B4-BE49-F238E27FC236}">
                  <a16:creationId xmlns:a16="http://schemas.microsoft.com/office/drawing/2014/main" id="{4AC364B4-A387-034E-9281-6CF1A0477D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42D3D745-0011-AE43-9014-4488A367DAA5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27270" y="571730"/>
            <a:ext cx="5428117" cy="5648094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21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33BE809E-98BC-7846-A5FB-DB68297E4565}"/>
              </a:ext>
            </a:extLst>
          </p:cNvPr>
          <p:cNvGrpSpPr/>
          <p:nvPr userDrawn="1"/>
        </p:nvGrpSpPr>
        <p:grpSpPr>
          <a:xfrm>
            <a:off x="0" y="5689370"/>
            <a:ext cx="12192000" cy="1193800"/>
            <a:chOff x="0" y="5689370"/>
            <a:chExt cx="12192000" cy="1193800"/>
          </a:xfrm>
        </p:grpSpPr>
        <p:pic>
          <p:nvPicPr>
            <p:cNvPr id="14" name="Рисунок 13" descr="Рисунок 6">
              <a:extLst>
                <a:ext uri="{FF2B5EF4-FFF2-40B4-BE49-F238E27FC236}">
                  <a16:creationId xmlns:a16="http://schemas.microsoft.com/office/drawing/2014/main" id="{ECA59A8C-B467-C941-BBAB-001ADEA02A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Изображение" descr="Изображение">
              <a:extLst>
                <a:ext uri="{FF2B5EF4-FFF2-40B4-BE49-F238E27FC236}">
                  <a16:creationId xmlns:a16="http://schemas.microsoft.com/office/drawing/2014/main" id="{B02FD789-458E-4249-9566-BE0235446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75F5F5C-8C05-0C49-8B35-2F91B6DBF3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430503"/>
            <a:ext cx="1317171" cy="2168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57229"/>
            <a:ext cx="10515600" cy="60839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292614"/>
            <a:ext cx="10515600" cy="4730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0E2E965B-1017-CE47-883A-53B9D70E6B3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758115" y="2257425"/>
            <a:ext cx="4200525" cy="4371979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D2615BE-69AC-8F48-A90A-3921F79FE6F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33361" y="2257418"/>
            <a:ext cx="7344167" cy="4371986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3017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0F2C9947-7A63-1E49-8003-DFAA90E7B0AD}"/>
              </a:ext>
            </a:extLst>
          </p:cNvPr>
          <p:cNvGrpSpPr/>
          <p:nvPr userDrawn="1"/>
        </p:nvGrpSpPr>
        <p:grpSpPr>
          <a:xfrm>
            <a:off x="-6350" y="5672179"/>
            <a:ext cx="12192000" cy="1193800"/>
            <a:chOff x="0" y="5689370"/>
            <a:chExt cx="12192000" cy="1193800"/>
          </a:xfrm>
        </p:grpSpPr>
        <p:pic>
          <p:nvPicPr>
            <p:cNvPr id="8" name="Рисунок 7" descr="Рисунок 6">
              <a:extLst>
                <a:ext uri="{FF2B5EF4-FFF2-40B4-BE49-F238E27FC236}">
                  <a16:creationId xmlns:a16="http://schemas.microsoft.com/office/drawing/2014/main" id="{DA169B49-18F8-5F42-B466-AA4FD4DD7D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5689370"/>
              <a:ext cx="12192000" cy="1193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Изображение" descr="Изображение">
              <a:extLst>
                <a:ext uri="{FF2B5EF4-FFF2-40B4-BE49-F238E27FC236}">
                  <a16:creationId xmlns:a16="http://schemas.microsoft.com/office/drawing/2014/main" id="{9C42162B-9BFA-0642-83A1-9A4CE20241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37161" y="6404255"/>
              <a:ext cx="1394167" cy="3402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D2615BE-69AC-8F48-A90A-3921F79FE6F0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240865"/>
            <a:ext cx="12192000" cy="5617136"/>
          </a:xfrm>
          <a:prstGeom prst="rect">
            <a:avLst/>
          </a:prstGeom>
          <a:solidFill>
            <a:schemeClr val="bg2"/>
          </a:solidFill>
          <a:ln w="50800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41597"/>
            <a:ext cx="10515600" cy="60839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BDF9C8B2-7453-084D-B5F5-A1D772F5978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5815013"/>
            <a:ext cx="10515600" cy="83463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</p:spTree>
    <p:extLst>
      <p:ext uri="{BB962C8B-B14F-4D97-AF65-F5344CB8AC3E}">
        <p14:creationId xmlns:p14="http://schemas.microsoft.com/office/powerpoint/2010/main" val="86488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6263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88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0D0BC82C-A8D5-8346-AE1B-315010A43F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20586"/>
            <a:ext cx="12192001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Изображение" descr="Изображение">
            <a:extLst>
              <a:ext uri="{FF2B5EF4-FFF2-40B4-BE49-F238E27FC236}">
                <a16:creationId xmlns:a16="http://schemas.microsoft.com/office/drawing/2014/main" id="{D098A0E1-F3A3-B14E-96E0-ADF5F5E40F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157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75AEFC-C3E3-9D46-9F1F-5E42AD4A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576263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60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326F5-F1C1-C040-BD3D-C114723E7D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88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buNone/>
              <a:defRPr sz="2000" spc="100" baseline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врезка, вступление</a:t>
            </a:r>
          </a:p>
        </p:txBody>
      </p:sp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7759BBE9-B1B4-044B-8F73-8C5BA58E7B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20586"/>
            <a:ext cx="12192001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Изображение" descr="Изображение">
            <a:extLst>
              <a:ext uri="{FF2B5EF4-FFF2-40B4-BE49-F238E27FC236}">
                <a16:creationId xmlns:a16="http://schemas.microsoft.com/office/drawing/2014/main" id="{DE2AA9C9-224C-2949-8E9A-EC146A2E5A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8263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DAC81-EFB5-7E45-AE45-EE5EC39C56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C54B83-BA2F-294A-AF3D-B959D8E54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799088-2D34-A644-B4CC-FF809D2A6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1" name="Изображение" descr="Изображение">
            <a:extLst>
              <a:ext uri="{FF2B5EF4-FFF2-40B4-BE49-F238E27FC236}">
                <a16:creationId xmlns:a16="http://schemas.microsoft.com/office/drawing/2014/main" id="{6BD7BD19-FB3B-A743-9263-3B2F351040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20586"/>
            <a:ext cx="12192001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Изображение" descr="Изображение">
            <a:extLst>
              <a:ext uri="{FF2B5EF4-FFF2-40B4-BE49-F238E27FC236}">
                <a16:creationId xmlns:a16="http://schemas.microsoft.com/office/drawing/2014/main" id="{C8FEB04E-813D-1541-8484-0D1D6B11C3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05009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849A9-9CA3-EF46-83FA-43B7AEAA0A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070867-ADF9-E54B-B206-8D083FE7C30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775730"/>
            <a:ext cx="5157787" cy="647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EDAF22-0392-6F4E-A176-FA527D57D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FEDE7C-53ED-C54F-8D03-AC8E370DC43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775730"/>
            <a:ext cx="5183188" cy="647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AD4518-B82A-534D-8CD5-D2E63569A7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600">
                <a:latin typeface="+mn-lt"/>
              </a:defRPr>
            </a:lvl1pPr>
            <a:lvl2pPr>
              <a:lnSpc>
                <a:spcPct val="100000"/>
              </a:lnSpc>
              <a:defRPr sz="1600">
                <a:latin typeface="+mn-lt"/>
              </a:defRPr>
            </a:lvl2pPr>
            <a:lvl3pPr>
              <a:lnSpc>
                <a:spcPct val="100000"/>
              </a:lnSpc>
              <a:defRPr sz="1600">
                <a:latin typeface="+mn-lt"/>
              </a:defRPr>
            </a:lvl3pPr>
            <a:lvl4pPr>
              <a:lnSpc>
                <a:spcPct val="100000"/>
              </a:lnSpc>
              <a:defRPr sz="1600">
                <a:latin typeface="+mn-lt"/>
              </a:defRPr>
            </a:lvl4pPr>
            <a:lvl5pPr>
              <a:lnSpc>
                <a:spcPct val="100000"/>
              </a:lnSpc>
              <a:defRPr sz="1600">
                <a:latin typeface="+mn-lt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pic>
        <p:nvPicPr>
          <p:cNvPr id="12" name="Изображение" descr="Изображение">
            <a:extLst>
              <a:ext uri="{FF2B5EF4-FFF2-40B4-BE49-F238E27FC236}">
                <a16:creationId xmlns:a16="http://schemas.microsoft.com/office/drawing/2014/main" id="{1F1969F6-BB5D-C346-883D-DF7D70D1DE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20586"/>
            <a:ext cx="12192001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Изображение" descr="Изображение">
            <a:extLst>
              <a:ext uri="{FF2B5EF4-FFF2-40B4-BE49-F238E27FC236}">
                <a16:creationId xmlns:a16="http://schemas.microsoft.com/office/drawing/2014/main" id="{CC69462E-3101-F142-BCEB-976D95CC1E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0433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" descr="Изображение">
            <a:extLst>
              <a:ext uri="{FF2B5EF4-FFF2-40B4-BE49-F238E27FC236}">
                <a16:creationId xmlns:a16="http://schemas.microsoft.com/office/drawing/2014/main" id="{7E96F51A-C17C-A840-979F-1E12E7AB38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" y="5020586"/>
            <a:ext cx="12192001" cy="184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Изображение" descr="Изображение">
            <a:extLst>
              <a:ext uri="{FF2B5EF4-FFF2-40B4-BE49-F238E27FC236}">
                <a16:creationId xmlns:a16="http://schemas.microsoft.com/office/drawing/2014/main" id="{94C12F2E-F2DE-7043-8B81-125B31EA82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624" y="6398505"/>
            <a:ext cx="1394167" cy="3402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0F01FC2-C316-B94D-8E47-8A5E1C60C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5"/>
            <a:ext cx="10692539" cy="64226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2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6022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51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62" r:id="rId6"/>
    <p:sldLayoutId id="2147483652" r:id="rId7"/>
    <p:sldLayoutId id="2147483653" r:id="rId8"/>
    <p:sldLayoutId id="2147483654" r:id="rId9"/>
    <p:sldLayoutId id="2147483663" r:id="rId10"/>
    <p:sldLayoutId id="2147483656" r:id="rId11"/>
    <p:sldLayoutId id="2147483699" r:id="rId12"/>
    <p:sldLayoutId id="2147483665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91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9" r:id="rId11"/>
    <p:sldLayoutId id="2147483700" r:id="rId12"/>
    <p:sldLayoutId id="2147483681" r:id="rId13"/>
    <p:sldLayoutId id="21474836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49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5" r:id="rId11"/>
    <p:sldLayoutId id="2147483701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.png"/><Relationship Id="rId3" Type="http://schemas.openxmlformats.org/officeDocument/2006/relationships/image" Target="../media/image54.png"/><Relationship Id="rId7" Type="http://schemas.openxmlformats.org/officeDocument/2006/relationships/image" Target="../media/image31.png"/><Relationship Id="rId17" Type="http://schemas.openxmlformats.org/officeDocument/2006/relationships/image" Target="../media/image9.png"/><Relationship Id="rId2" Type="http://schemas.openxmlformats.org/officeDocument/2006/relationships/image" Target="../media/image53.pn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.png"/><Relationship Id="rId3" Type="http://schemas.openxmlformats.org/officeDocument/2006/relationships/image" Target="../media/image31.png"/><Relationship Id="rId17" Type="http://schemas.openxmlformats.org/officeDocument/2006/relationships/image" Target="../media/image9.png"/><Relationship Id="rId2" Type="http://schemas.openxmlformats.org/officeDocument/2006/relationships/image" Target="../media/image14.jpeg"/><Relationship Id="rId16" Type="http://schemas.openxmlformats.org/officeDocument/2006/relationships/image" Target="../media/image35.sv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7.png"/><Relationship Id="rId7" Type="http://schemas.openxmlformats.org/officeDocument/2006/relationships/hyperlink" Target="https://polyanalitika.ru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visiology.su/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B401D8-357A-6940-9A3E-CF08BEE08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4208" y="1792706"/>
            <a:ext cx="8275769" cy="1949115"/>
          </a:xfrm>
        </p:spPr>
        <p:txBody>
          <a:bodyPr/>
          <a:lstStyle/>
          <a:p>
            <a:r>
              <a:rPr lang="ru-RU" sz="3600" dirty="0"/>
              <a:t>ПРАКТИКА ВНЕДРЕНИЯ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en-US" sz="3600" dirty="0" smtClean="0"/>
              <a:t>BI-</a:t>
            </a:r>
            <a:r>
              <a:rPr lang="ru-RU" sz="3600" dirty="0" smtClean="0"/>
              <a:t>ПЛАТФОРМЫ </a:t>
            </a:r>
            <a:r>
              <a:rPr lang="en-US" sz="3600" dirty="0" smtClean="0"/>
              <a:t>VISIOLOGY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В МИАЦ</a:t>
            </a:r>
            <a:br>
              <a:rPr lang="ru-RU" sz="3600" dirty="0" smtClean="0"/>
            </a:br>
            <a:endParaRPr lang="ru-RU" sz="32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29ADE1-EF27-6245-A2D9-B1E66BAA25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4208" y="4102768"/>
            <a:ext cx="5901507" cy="958979"/>
          </a:xfrm>
        </p:spPr>
        <p:txBody>
          <a:bodyPr/>
          <a:lstStyle/>
          <a:p>
            <a:r>
              <a:rPr lang="ru-RU" sz="1800" dirty="0" smtClean="0"/>
              <a:t>МАСЛЕННИКОВА АННА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en-US" sz="1800" dirty="0" smtClean="0"/>
              <a:t>bi-</a:t>
            </a:r>
            <a:r>
              <a:rPr lang="ru-RU" sz="1800" dirty="0" smtClean="0"/>
              <a:t>аналитик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ru-RU" sz="1800" dirty="0" smtClean="0"/>
              <a:t>компании </a:t>
            </a:r>
            <a:r>
              <a:rPr lang="ru-RU" sz="1800" dirty="0" err="1" smtClean="0"/>
              <a:t>ПолиАналитика</a:t>
            </a: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3"/>
          <a:srcRect t="5771"/>
          <a:stretch/>
        </p:blipFill>
        <p:spPr>
          <a:xfrm>
            <a:off x="1536699" y="1175342"/>
            <a:ext cx="9008785" cy="49817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444168" cy="600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ОБЩАЯ СМЕРТНОСТЬ С АППГ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99" y="1175342"/>
            <a:ext cx="9008785" cy="52785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683654" cy="62569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АВТОМАТИЗАЦИЯ ОТЧЕТА (100 </a:t>
            </a:r>
            <a:r>
              <a:rPr lang="ru-RU" sz="2200" dirty="0" err="1" smtClean="0"/>
              <a:t>стр</a:t>
            </a:r>
            <a:r>
              <a:rPr lang="ru-RU" sz="2200" dirty="0" smtClean="0"/>
              <a:t>)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3"/>
          <a:srcRect t="5545"/>
          <a:stretch/>
        </p:blipFill>
        <p:spPr>
          <a:xfrm>
            <a:off x="1536699" y="1175342"/>
            <a:ext cx="9008785" cy="50128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683654" cy="62569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ИНТЕГРАЦИЯ С ЕРСЗ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9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 rotWithShape="1">
          <a:blip r:embed="rId3"/>
          <a:srcRect t="6047"/>
          <a:stretch/>
        </p:blipFill>
        <p:spPr>
          <a:xfrm>
            <a:off x="1536698" y="1175342"/>
            <a:ext cx="9008785" cy="50783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683654" cy="62569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СВОБОДНЫЕ СЛОТЫ ДЛЯ ЗАПИСИ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29743" y="2121428"/>
            <a:ext cx="674914" cy="41322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7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683654" cy="62569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ДОЛЯ СЭМД К СЛУЧАЯМ ЛЕЧЕНИЯ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929743" y="2121428"/>
            <a:ext cx="674914" cy="41322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1721755" y="1105596"/>
            <a:ext cx="8478159" cy="54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549650"/>
            <a:ext cx="8724174" cy="600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МОНИТОРИНГ ДЕМОГРАФИЧЕСКОЙ СИТУАЦИИ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41" y="1314449"/>
            <a:ext cx="10641136" cy="47377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853" y="324852"/>
            <a:ext cx="10206050" cy="573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53" y="324852"/>
            <a:ext cx="10220567" cy="5734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5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854" y="324852"/>
            <a:ext cx="10217398" cy="57345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958883" cy="600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ПОКАЗАТЕЛИ НАЦИОНАЛЬНОГО ПРОЕКТА ЗДРАВООХРАНЕНИЕ</a:t>
            </a:r>
            <a:endParaRPr lang="ru-RU" sz="28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3D9F639-ED03-A64C-89ED-4CA33FDDEFB2}"/>
              </a:ext>
            </a:extLst>
          </p:cNvPr>
          <p:cNvSpPr/>
          <p:nvPr/>
        </p:nvSpPr>
        <p:spPr>
          <a:xfrm>
            <a:off x="818423" y="1505933"/>
            <a:ext cx="4910277" cy="1203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1152853" y="1809520"/>
            <a:ext cx="4575847" cy="89985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800" dirty="0"/>
              <a:t>Развитие системы оказания первичной медико-санитарной </a:t>
            </a:r>
            <a:r>
              <a:rPr lang="ru-RU" sz="1800" dirty="0" smtClean="0"/>
              <a:t>помощи</a:t>
            </a:r>
            <a:endParaRPr lang="ru-RU" sz="1800" dirty="0"/>
          </a:p>
        </p:txBody>
      </p:sp>
      <p:pic>
        <p:nvPicPr>
          <p:cNvPr id="18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7794" y="1852051"/>
            <a:ext cx="541263" cy="541263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1729900" y="4733945"/>
            <a:ext cx="3328950" cy="60052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endParaRPr lang="ru-RU" sz="2400" dirty="0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3D9F639-ED03-A64C-89ED-4CA33FDDEFB2}"/>
              </a:ext>
            </a:extLst>
          </p:cNvPr>
          <p:cNvSpPr/>
          <p:nvPr/>
        </p:nvSpPr>
        <p:spPr>
          <a:xfrm>
            <a:off x="818423" y="3075752"/>
            <a:ext cx="4910277" cy="1203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1152853" y="3379339"/>
            <a:ext cx="4575847" cy="89985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800" dirty="0"/>
              <a:t>Борьба с онкологическими заболеваниями</a:t>
            </a:r>
          </a:p>
        </p:txBody>
      </p:sp>
      <p:pic>
        <p:nvPicPr>
          <p:cNvPr id="25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7794" y="3421870"/>
            <a:ext cx="541263" cy="541263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3D9F639-ED03-A64C-89ED-4CA33FDDEFB2}"/>
              </a:ext>
            </a:extLst>
          </p:cNvPr>
          <p:cNvSpPr/>
          <p:nvPr/>
        </p:nvSpPr>
        <p:spPr>
          <a:xfrm>
            <a:off x="818423" y="4651146"/>
            <a:ext cx="4910277" cy="1203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1152853" y="4954733"/>
            <a:ext cx="4575847" cy="89985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800" dirty="0"/>
              <a:t>Борьба с сердечно-сосудистыми заболеваниями</a:t>
            </a:r>
          </a:p>
        </p:txBody>
      </p:sp>
      <p:pic>
        <p:nvPicPr>
          <p:cNvPr id="28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7794" y="4997264"/>
            <a:ext cx="541263" cy="541263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3D9F639-ED03-A64C-89ED-4CA33FDDEFB2}"/>
              </a:ext>
            </a:extLst>
          </p:cNvPr>
          <p:cNvSpPr/>
          <p:nvPr/>
        </p:nvSpPr>
        <p:spPr>
          <a:xfrm>
            <a:off x="6437173" y="1505933"/>
            <a:ext cx="4910277" cy="1203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6771603" y="1934480"/>
            <a:ext cx="4575847" cy="89985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800" dirty="0"/>
              <a:t>Развитие детского здравоохранения</a:t>
            </a:r>
          </a:p>
        </p:txBody>
      </p:sp>
      <p:pic>
        <p:nvPicPr>
          <p:cNvPr id="31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166544" y="1852051"/>
            <a:ext cx="541263" cy="541263"/>
          </a:xfrm>
          <a:prstGeom prst="rect">
            <a:avLst/>
          </a:prstGeom>
        </p:spPr>
      </p:pic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7348650" y="4733945"/>
            <a:ext cx="3328950" cy="60052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endParaRPr lang="ru-RU" sz="24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3D9F639-ED03-A64C-89ED-4CA33FDDEFB2}"/>
              </a:ext>
            </a:extLst>
          </p:cNvPr>
          <p:cNvSpPr/>
          <p:nvPr/>
        </p:nvSpPr>
        <p:spPr>
          <a:xfrm>
            <a:off x="6437173" y="3075752"/>
            <a:ext cx="4910277" cy="1203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6771603" y="3359785"/>
            <a:ext cx="4575847" cy="89985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1800" dirty="0"/>
              <a:t>Обеспечение медицинских организаций </a:t>
            </a:r>
            <a:r>
              <a:rPr lang="ru-RU" sz="1800" dirty="0" smtClean="0"/>
              <a:t>квалифицированными </a:t>
            </a:r>
            <a:r>
              <a:rPr lang="ru-RU" sz="1800" dirty="0"/>
              <a:t>кадрами</a:t>
            </a:r>
          </a:p>
        </p:txBody>
      </p:sp>
      <p:pic>
        <p:nvPicPr>
          <p:cNvPr id="35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166544" y="3421870"/>
            <a:ext cx="541263" cy="541263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3D9F639-ED03-A64C-89ED-4CA33FDDEFB2}"/>
              </a:ext>
            </a:extLst>
          </p:cNvPr>
          <p:cNvSpPr/>
          <p:nvPr/>
        </p:nvSpPr>
        <p:spPr>
          <a:xfrm>
            <a:off x="6437173" y="4651146"/>
            <a:ext cx="4910277" cy="12034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6771604" y="4954733"/>
            <a:ext cx="4128892" cy="89985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1800" dirty="0"/>
              <a:t>Создание </a:t>
            </a:r>
            <a:r>
              <a:rPr lang="ru-RU" sz="1800" dirty="0" smtClean="0"/>
              <a:t>ЕЦК в </a:t>
            </a:r>
            <a:r>
              <a:rPr lang="ru-RU" sz="1800" dirty="0"/>
              <a:t>здравоохранении на основе </a:t>
            </a:r>
            <a:r>
              <a:rPr lang="ru-RU" sz="1800" dirty="0" smtClean="0"/>
              <a:t>ЕГИСЗ</a:t>
            </a:r>
            <a:endParaRPr lang="ru-RU" sz="1800" dirty="0"/>
          </a:p>
        </p:txBody>
      </p:sp>
      <p:pic>
        <p:nvPicPr>
          <p:cNvPr id="38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166544" y="4997264"/>
            <a:ext cx="541263" cy="54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6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9373" y="1301834"/>
            <a:ext cx="5934903" cy="4391638"/>
          </a:xfrm>
          <a:prstGeom prst="rect">
            <a:avLst/>
          </a:prstGeom>
        </p:spPr>
      </p:pic>
      <p:sp>
        <p:nvSpPr>
          <p:cNvPr id="10" name="Объект 3">
            <a:extLst>
              <a:ext uri="{FF2B5EF4-FFF2-40B4-BE49-F238E27FC236}">
                <a16:creationId xmlns:a16="http://schemas.microsoft.com/office/drawing/2014/main" id="{6E412CDE-F8BA-9A4C-9596-52C876EC17AB}"/>
              </a:ext>
            </a:extLst>
          </p:cNvPr>
          <p:cNvSpPr txBox="1">
            <a:spLocks/>
          </p:cNvSpPr>
          <p:nvPr/>
        </p:nvSpPr>
        <p:spPr>
          <a:xfrm>
            <a:off x="652873" y="1574026"/>
            <a:ext cx="4829556" cy="971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Мы создаем комплексные решения для на базе российского ПО </a:t>
            </a:r>
            <a:b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для государства и бизнеса</a:t>
            </a:r>
            <a:endParaRPr lang="ru-RU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436466" y="3858042"/>
            <a:ext cx="439261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53535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/>
            <a:r>
              <a:rPr lang="ru-RU" altLang="ru-RU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Проектирование </a:t>
            </a:r>
          </a:p>
          <a:p>
            <a:pPr eaLnBrk="1"/>
            <a:r>
              <a:rPr lang="ru-RU" altLang="ru-RU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Разработка  </a:t>
            </a:r>
          </a:p>
          <a:p>
            <a:pPr eaLnBrk="1"/>
            <a:r>
              <a:rPr lang="ru-RU" altLang="ru-RU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Внедрение </a:t>
            </a:r>
          </a:p>
          <a:p>
            <a:pPr eaLnBrk="1"/>
            <a:r>
              <a:rPr lang="ru-RU" altLang="ru-RU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Сопровождение</a:t>
            </a:r>
          </a:p>
          <a:p>
            <a:pPr eaLnBrk="1"/>
            <a:r>
              <a:rPr lang="ru-RU" altLang="ru-RU" sz="2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Визуализация</a:t>
            </a:r>
          </a:p>
          <a:p>
            <a:pPr eaLnBrk="1"/>
            <a:endParaRPr lang="ru-RU" altLang="ru-RU" sz="2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144" y="297612"/>
            <a:ext cx="4724782" cy="10042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22919" r="25199" b="76983"/>
          <a:stretch/>
        </p:blipFill>
        <p:spPr>
          <a:xfrm>
            <a:off x="781050" y="2885447"/>
            <a:ext cx="4333876" cy="90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2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46" y="996678"/>
            <a:ext cx="11155570" cy="50855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453398"/>
            <a:ext cx="11595422" cy="91769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700" dirty="0" smtClean="0"/>
              <a:t>МОНИТОРИНГ ДОСТИЖЕНИЯ ЦЕЛЕЙ НП «ЗДРАВООХРАНЕНИЕ»</a:t>
            </a:r>
            <a:endParaRPr lang="ru-RU" sz="2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6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343" y="919556"/>
            <a:ext cx="9343328" cy="52240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343" y="919810"/>
            <a:ext cx="9315194" cy="52238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ПРИМЕР КОРОБОЧНОГО РЕШЕНИЯ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87962" t="2226" r="794" b="86893"/>
          <a:stretch/>
        </p:blipFill>
        <p:spPr>
          <a:xfrm>
            <a:off x="9654745" y="1051842"/>
            <a:ext cx="1046205" cy="5684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81808" t="63491" r="13352" b="31147"/>
          <a:stretch/>
        </p:blipFill>
        <p:spPr>
          <a:xfrm>
            <a:off x="9030623" y="4259576"/>
            <a:ext cx="450261" cy="2800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81853" t="26827" r="13189" b="67496"/>
          <a:stretch/>
        </p:blipFill>
        <p:spPr>
          <a:xfrm>
            <a:off x="9102811" y="2329984"/>
            <a:ext cx="461319" cy="2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9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343" y="919810"/>
            <a:ext cx="9348225" cy="525288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ПРИМЕР КОРОБОЧНОГО РЕШЕНИЯ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81808" t="63491" r="13352" b="31147"/>
          <a:stretch/>
        </p:blipFill>
        <p:spPr>
          <a:xfrm>
            <a:off x="9030623" y="4259576"/>
            <a:ext cx="450261" cy="280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1853" t="26827" r="13189" b="67496"/>
          <a:stretch/>
        </p:blipFill>
        <p:spPr>
          <a:xfrm>
            <a:off x="9102811" y="2329984"/>
            <a:ext cx="461319" cy="2965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87962" t="2226" r="794" b="86893"/>
          <a:stretch/>
        </p:blipFill>
        <p:spPr>
          <a:xfrm>
            <a:off x="9654745" y="1051842"/>
            <a:ext cx="1046205" cy="56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3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/>
              <a:t>КОНТРОЛЬ МЕРОПРИЯТИЙ ПО СНИЖЕНИЮ СМЕРТНОСТИ 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15" y="987538"/>
            <a:ext cx="9335069" cy="5224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15" y="987538"/>
            <a:ext cx="9308231" cy="52240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МОНИТОРИНГ ПЕРВОЧНОЙ МЕДИКО-САНИТАРНОЙ ПОМОЩИ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95" y="989118"/>
            <a:ext cx="9305374" cy="52291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КОНТРОЛЬ ВЫПОЛНЕНЯ ПЛАНА ПО ДИСПАНСЕРИЗАЦИИ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95" y="989118"/>
            <a:ext cx="9305374" cy="52246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КОНТРОЛЬ ВЫПОЛНЕНЯ ПЛАНА ПО ДИСПАНСЕРИЗАЦИИ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7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95" y="989118"/>
            <a:ext cx="9305373" cy="523174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КОНТРОЛЬ ВЫПОЛНЕНЯ ПЛАНА ПО ДИСПАНСЕРИЗАЦИИ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7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95" y="989118"/>
            <a:ext cx="9305373" cy="52210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МОНИТОРИНГ ДИСПАНСЕРНОГО НАБЛЮДЕНИЯ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195" y="989118"/>
            <a:ext cx="9305373" cy="52142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МОНИТОРИНГ ДИСПАНСЕРНОГО НАБЛЮДЕНИЯ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549650"/>
            <a:ext cx="10207278" cy="70077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dirty="0" smtClean="0"/>
              <a:t>РОЛЬ МИАЦ В ЦИФРОВОЙ ТРАНСФОРМАЦИИ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42815" y="1193968"/>
            <a:ext cx="7797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Типовое положение о медицинском информационно-аналитическом центре утверждено Приказом Минздрава России от 25.03.2022 № 205н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542815" y="2329211"/>
            <a:ext cx="2212171" cy="60052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/>
              <a:t>ЦЕЛЬ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2815" y="2929740"/>
            <a:ext cx="32635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Осуществление цифровой трансформации, сбор, обработка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и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анализ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данных в сфере здравоохранения региона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4638565" y="2329211"/>
            <a:ext cx="2212171" cy="60052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000" dirty="0" smtClean="0"/>
              <a:t>ФУНКЦИИ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638565" y="2929740"/>
            <a:ext cx="62619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Участие в реализации федерального проекта «Создание ЕЦК в здравоохранении на основе ЕГИСЗ» на территории субъекта РФ</a:t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Анализ достижения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показателей, целей и задач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национальных, федеральных и региональных проектов в </a:t>
            </a:r>
            <a:r>
              <a:rPr lang="ru-RU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регионе. Определение факторов влияния.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/>
            </a:r>
            <a:b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Организация регионального ситуационного центра</a:t>
            </a:r>
          </a:p>
        </p:txBody>
      </p:sp>
    </p:spTree>
    <p:extLst>
      <p:ext uri="{BB962C8B-B14F-4D97-AF65-F5344CB8AC3E}">
        <p14:creationId xmlns:p14="http://schemas.microsoft.com/office/powerpoint/2010/main" val="30355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015" y="975616"/>
            <a:ext cx="9312497" cy="523599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МОНИТОРИНГ ЦЕЛЕВЫХ ПОКАЗАТЕЛЕЙ ЕЦК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20" y="1010862"/>
            <a:ext cx="10955342" cy="506054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СВОДНЫЙ ДАШБОРД ДЛЯ СИТУАЦИОННОГО ЦЕНТРА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8356" y="1952698"/>
            <a:ext cx="890994" cy="2735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7053"/>
          <a:stretch/>
        </p:blipFill>
        <p:spPr>
          <a:xfrm>
            <a:off x="4991113" y="2001934"/>
            <a:ext cx="101332" cy="18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94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345550"/>
            <a:ext cx="11335310" cy="1148521"/>
          </a:xfrm>
        </p:spPr>
        <p:txBody>
          <a:bodyPr/>
          <a:lstStyle/>
          <a:p>
            <a:r>
              <a:rPr lang="ru-RU" sz="2700" dirty="0" smtClean="0"/>
              <a:t>ДЕТАЛИЗАЦИЯ ПОКАЗАТЕЛЯ</a:t>
            </a:r>
            <a:endParaRPr lang="ru-RU" sz="2700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BA9800B-0E58-F147-9E28-3904BA8DD71B}"/>
              </a:ext>
            </a:extLst>
          </p:cNvPr>
          <p:cNvSpPr txBox="1">
            <a:spLocks/>
          </p:cNvSpPr>
          <p:nvPr/>
        </p:nvSpPr>
        <p:spPr>
          <a:xfrm>
            <a:off x="838200" y="571730"/>
            <a:ext cx="11353800" cy="104852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endParaRPr lang="ru-RU" b="1" dirty="0">
              <a:solidFill>
                <a:schemeClr val="tx1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89" y="1081030"/>
            <a:ext cx="9082123" cy="5088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FFCD378-4B96-4D50-A544-A89E6538F4C3}"/>
              </a:ext>
            </a:extLst>
          </p:cNvPr>
          <p:cNvGrpSpPr/>
          <p:nvPr/>
        </p:nvGrpSpPr>
        <p:grpSpPr>
          <a:xfrm>
            <a:off x="1971922" y="1262417"/>
            <a:ext cx="7868114" cy="4735773"/>
            <a:chOff x="2598739" y="1165167"/>
            <a:chExt cx="8488821" cy="518306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0FFD802-7374-4C9E-96F7-B18A18EC4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739" y="1165167"/>
              <a:ext cx="8488821" cy="51830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71253C2-D773-47C9-BE0F-FFFCB7C37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4241" y="1991360"/>
              <a:ext cx="7045148" cy="3921760"/>
            </a:xfrm>
            <a:prstGeom prst="rect">
              <a:avLst/>
            </a:prstGeom>
          </p:spPr>
        </p:pic>
      </p:grp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683653" cy="600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МОБИЛЬНОЕ РАБОЧЕЕ МЕСТО РУКОВОДИТЕЛЯ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45"/>
          <a:stretch/>
        </p:blipFill>
        <p:spPr>
          <a:xfrm>
            <a:off x="2385474" y="1662964"/>
            <a:ext cx="6960159" cy="3947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375" y="1879065"/>
            <a:ext cx="6666227" cy="37011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7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3D9F639-ED03-A64C-89ED-4CA33FDDEFB2}"/>
              </a:ext>
            </a:extLst>
          </p:cNvPr>
          <p:cNvSpPr/>
          <p:nvPr/>
        </p:nvSpPr>
        <p:spPr>
          <a:xfrm>
            <a:off x="629238" y="1185711"/>
            <a:ext cx="4330494" cy="4989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2958AD-A961-4BCF-862C-0A021339FE0C}"/>
              </a:ext>
            </a:extLst>
          </p:cNvPr>
          <p:cNvSpPr/>
          <p:nvPr/>
        </p:nvSpPr>
        <p:spPr>
          <a:xfrm>
            <a:off x="1167342" y="1343386"/>
            <a:ext cx="40543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32670">
              <a:defRPr/>
            </a:pPr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Входит в единый </a:t>
            </a:r>
            <a:r>
              <a:rPr lang="ru-RU" sz="1600" b="1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реестр</a:t>
            </a:r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b="1" dirty="0" smtClean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отечественного ПО </a:t>
            </a:r>
            <a:r>
              <a:rPr lang="en-US" sz="1600" dirty="0" smtClean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№4135</a:t>
            </a:r>
            <a:r>
              <a:rPr lang="ru-RU" sz="1600" dirty="0" smtClean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endParaRPr lang="ru-RU" sz="1600" dirty="0">
              <a:solidFill>
                <a:srgbClr val="212121"/>
              </a:solidFill>
              <a:latin typeface="Open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1871722-65BD-4463-BEB7-BC41DF26DAC7}"/>
              </a:ext>
            </a:extLst>
          </p:cNvPr>
          <p:cNvSpPr/>
          <p:nvPr/>
        </p:nvSpPr>
        <p:spPr>
          <a:xfrm>
            <a:off x="1167342" y="3243452"/>
            <a:ext cx="3792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Совместимо с другими отечественными решениями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481096-2D49-447C-8496-DCB3A2E0AD30}"/>
              </a:ext>
            </a:extLst>
          </p:cNvPr>
          <p:cNvSpPr/>
          <p:nvPr/>
        </p:nvSpPr>
        <p:spPr>
          <a:xfrm>
            <a:off x="1176236" y="2293419"/>
            <a:ext cx="42028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Развертывание сервера на отечественных </a:t>
            </a:r>
            <a:r>
              <a:rPr lang="ru-RU" sz="1600" dirty="0" smtClean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или </a:t>
            </a:r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свободных ОС</a:t>
            </a:r>
          </a:p>
        </p:txBody>
      </p:sp>
      <p:pic>
        <p:nvPicPr>
          <p:cNvPr id="17" name="Picture 19">
            <a:extLst>
              <a:ext uri="{FF2B5EF4-FFF2-40B4-BE49-F238E27FC236}">
                <a16:creationId xmlns:a16="http://schemas.microsoft.com/office/drawing/2014/main" id="{22F99574-B877-7D4E-8B6F-92B28276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607" y="2324062"/>
            <a:ext cx="2825485" cy="367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61C11449-99C2-CE4C-BBD8-13569B67D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157" y="385408"/>
            <a:ext cx="2964632" cy="54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id="{02E065C1-CE91-7041-AD74-D04C0FFDFC32}"/>
              </a:ext>
            </a:extLst>
          </p:cNvPr>
          <p:cNvSpPr/>
          <p:nvPr/>
        </p:nvSpPr>
        <p:spPr>
          <a:xfrm>
            <a:off x="1176235" y="5133168"/>
            <a:ext cx="420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Рекомендовано к тиражированию </a:t>
            </a:r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Аналитическим центром </a:t>
            </a:r>
            <a:b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при Правительстве РФ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3CC3DC9C-6CFC-7D47-8943-AC2943B39383}"/>
              </a:ext>
            </a:extLst>
          </p:cNvPr>
          <p:cNvSpPr/>
          <p:nvPr/>
        </p:nvSpPr>
        <p:spPr>
          <a:xfrm>
            <a:off x="8322832" y="1318595"/>
            <a:ext cx="38785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OpenSans"/>
              </a:rPr>
              <a:t>Победитель конкурса</a:t>
            </a:r>
          </a:p>
          <a:p>
            <a:pPr algn="ctr"/>
            <a:r>
              <a:rPr lang="ru-RU" sz="1600" b="1" dirty="0">
                <a:latin typeface="OpenSans"/>
              </a:rPr>
              <a:t>«Лучшие цифровые решения»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2B3282-DEC0-40E4-87AE-D516C2E9F7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8" y="267411"/>
            <a:ext cx="568299" cy="713346"/>
          </a:xfrm>
          <a:prstGeom prst="rect">
            <a:avLst/>
          </a:prstGeom>
        </p:spPr>
      </p:pic>
      <p:sp>
        <p:nvSpPr>
          <p:cNvPr id="24" name="Rectangle 22">
            <a:extLst>
              <a:ext uri="{FF2B5EF4-FFF2-40B4-BE49-F238E27FC236}">
                <a16:creationId xmlns:a16="http://schemas.microsoft.com/office/drawing/2014/main" id="{C1D119BD-5A45-4838-A5FB-C02F0AE71D13}"/>
              </a:ext>
            </a:extLst>
          </p:cNvPr>
          <p:cNvSpPr/>
          <p:nvPr/>
        </p:nvSpPr>
        <p:spPr>
          <a:xfrm>
            <a:off x="5640683" y="457298"/>
            <a:ext cx="2678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ФСТЭК </a:t>
            </a:r>
            <a:r>
              <a:rPr lang="ru-RU" sz="2400" dirty="0" smtClean="0">
                <a:solidFill>
                  <a:srgbClr val="21212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России</a:t>
            </a:r>
            <a:endParaRPr lang="ru-RU" sz="2400" dirty="0">
              <a:solidFill>
                <a:srgbClr val="21212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36FB2EB-8B5F-4064-BDCB-9B0F6A02AF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1454"/>
          <a:stretch/>
        </p:blipFill>
        <p:spPr>
          <a:xfrm>
            <a:off x="5369310" y="2216728"/>
            <a:ext cx="2949414" cy="3945229"/>
          </a:xfrm>
          <a:prstGeom prst="rect">
            <a:avLst/>
          </a:prstGeom>
        </p:spPr>
      </p:pic>
      <p:pic>
        <p:nvPicPr>
          <p:cNvPr id="26" name="Изображение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322"/>
          <a:stretch/>
        </p:blipFill>
        <p:spPr>
          <a:xfrm>
            <a:off x="1649573" y="71496"/>
            <a:ext cx="1971459" cy="1057433"/>
          </a:xfrm>
          <a:prstGeom prst="rect">
            <a:avLst/>
          </a:prstGeom>
        </p:spPr>
      </p:pic>
      <p:pic>
        <p:nvPicPr>
          <p:cNvPr id="27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77539" y="1378496"/>
            <a:ext cx="541263" cy="541263"/>
          </a:xfrm>
          <a:prstGeom prst="rect">
            <a:avLst/>
          </a:prstGeom>
        </p:spPr>
      </p:pic>
      <p:pic>
        <p:nvPicPr>
          <p:cNvPr id="29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77538" y="2324062"/>
            <a:ext cx="541263" cy="541263"/>
          </a:xfrm>
          <a:prstGeom prst="rect">
            <a:avLst/>
          </a:prstGeom>
        </p:spPr>
      </p:pic>
      <p:pic>
        <p:nvPicPr>
          <p:cNvPr id="30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77537" y="3275570"/>
            <a:ext cx="541263" cy="541263"/>
          </a:xfrm>
          <a:prstGeom prst="rect">
            <a:avLst/>
          </a:prstGeom>
        </p:spPr>
      </p:pic>
      <p:pic>
        <p:nvPicPr>
          <p:cNvPr id="31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77536" y="4231515"/>
            <a:ext cx="541263" cy="54126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1871722-65BD-4463-BEB7-BC41DF26DAC7}"/>
              </a:ext>
            </a:extLst>
          </p:cNvPr>
          <p:cNvSpPr/>
          <p:nvPr/>
        </p:nvSpPr>
        <p:spPr>
          <a:xfrm>
            <a:off x="1167342" y="4189343"/>
            <a:ext cx="3590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Получен </a:t>
            </a:r>
            <a:r>
              <a:rPr lang="ru-RU" sz="1600" b="1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сертификат ФСТЭК </a:t>
            </a:r>
            <a:r>
              <a:rPr lang="ru-RU" sz="1600" dirty="0">
                <a:solidFill>
                  <a:srgbClr val="212121"/>
                </a:solidFill>
                <a:latin typeface="OpenSans"/>
                <a:ea typeface="Open Sans" panose="020B0606030504020204" pitchFamily="34" charset="0"/>
                <a:cs typeface="Open Sans" panose="020B0606030504020204" pitchFamily="34" charset="0"/>
              </a:rPr>
              <a:t>России (№4338)</a:t>
            </a:r>
          </a:p>
        </p:txBody>
      </p:sp>
      <p:pic>
        <p:nvPicPr>
          <p:cNvPr id="33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371802" y="5150899"/>
            <a:ext cx="541263" cy="541263"/>
          </a:xfrm>
          <a:prstGeom prst="rect">
            <a:avLst/>
          </a:prstGeom>
        </p:spPr>
      </p:pic>
      <p:sp>
        <p:nvSpPr>
          <p:cNvPr id="35" name="Rectangle 1">
            <a:extLst>
              <a:ext uri="{FF2B5EF4-FFF2-40B4-BE49-F238E27FC236}">
                <a16:creationId xmlns:a16="http://schemas.microsoft.com/office/drawing/2014/main" id="{3CC3DC9C-6CFC-7D47-8943-AC2943B39383}"/>
              </a:ext>
            </a:extLst>
          </p:cNvPr>
          <p:cNvSpPr/>
          <p:nvPr/>
        </p:nvSpPr>
        <p:spPr>
          <a:xfrm>
            <a:off x="5305034" y="1350904"/>
            <a:ext cx="28200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OpenSans"/>
              </a:rPr>
              <a:t>Сертификат </a:t>
            </a:r>
            <a:br>
              <a:rPr lang="ru-RU" sz="1600" b="1" dirty="0" smtClean="0">
                <a:latin typeface="OpenSans"/>
              </a:rPr>
            </a:br>
            <a:r>
              <a:rPr lang="ru-RU" sz="1600" b="1" dirty="0" smtClean="0">
                <a:latin typeface="OpenSans"/>
              </a:rPr>
              <a:t>соответствия</a:t>
            </a:r>
            <a:endParaRPr lang="ru-RU" sz="1600" b="1" dirty="0">
              <a:latin typeface="OpenSans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3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4320114-3FAB-9447-A199-DFEA5BFCB72F}"/>
              </a:ext>
            </a:extLst>
          </p:cNvPr>
          <p:cNvGrpSpPr/>
          <p:nvPr/>
        </p:nvGrpSpPr>
        <p:grpSpPr>
          <a:xfrm>
            <a:off x="0" y="0"/>
            <a:ext cx="6096000" cy="6858000"/>
            <a:chOff x="0" y="0"/>
            <a:chExt cx="6096000" cy="6858000"/>
          </a:xfrm>
        </p:grpSpPr>
        <p:pic>
          <p:nvPicPr>
            <p:cNvPr id="16" name="Рисунок 15" descr="Изображение выглядит как текст, внутренний, потоло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6E11B7BF-7497-2545-B744-38EAD431A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6156FA54-3463-6C45-BE2F-D7CF6D99CA8A}"/>
                </a:ext>
              </a:extLst>
            </p:cNvPr>
            <p:cNvSpPr/>
            <p:nvPr/>
          </p:nvSpPr>
          <p:spPr>
            <a:xfrm>
              <a:off x="0" y="0"/>
              <a:ext cx="6096000" cy="6858000"/>
            </a:xfrm>
            <a:prstGeom prst="rect">
              <a:avLst/>
            </a:prstGeom>
            <a:solidFill>
              <a:srgbClr val="EBECF6">
                <a:alpha val="819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5FD6DA-8B60-0E48-8175-5242839A3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836" y="591631"/>
            <a:ext cx="4114800" cy="792002"/>
          </a:xfrm>
        </p:spPr>
        <p:txBody>
          <a:bodyPr/>
          <a:lstStyle/>
          <a:p>
            <a:r>
              <a:rPr lang="en-US" sz="4400" dirty="0"/>
              <a:t>POLYMEDIA</a:t>
            </a:r>
            <a:endParaRPr lang="ru-RU" sz="4400" dirty="0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B905AD5-2281-D443-86BB-3B60F2A69489}"/>
              </a:ext>
            </a:extLst>
          </p:cNvPr>
          <p:cNvGrpSpPr/>
          <p:nvPr/>
        </p:nvGrpSpPr>
        <p:grpSpPr>
          <a:xfrm>
            <a:off x="963911" y="1383633"/>
            <a:ext cx="1477802" cy="1221503"/>
            <a:chOff x="1002307" y="4356300"/>
            <a:chExt cx="1477802" cy="1221503"/>
          </a:xfrm>
        </p:grpSpPr>
        <p:sp>
          <p:nvSpPr>
            <p:cNvPr id="19" name="Объект 3">
              <a:extLst>
                <a:ext uri="{FF2B5EF4-FFF2-40B4-BE49-F238E27FC236}">
                  <a16:creationId xmlns:a16="http://schemas.microsoft.com/office/drawing/2014/main" id="{D7A2272E-879A-224C-8694-F1827DD0AFE5}"/>
                </a:ext>
              </a:extLst>
            </p:cNvPr>
            <p:cNvSpPr txBox="1">
              <a:spLocks/>
            </p:cNvSpPr>
            <p:nvPr/>
          </p:nvSpPr>
          <p:spPr>
            <a:xfrm>
              <a:off x="1002308" y="5002885"/>
              <a:ext cx="1477801" cy="57491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  <a:defRPr sz="14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ru-RU" sz="1800" dirty="0">
                  <a:solidFill>
                    <a:schemeClr val="accent5"/>
                  </a:solidFill>
                  <a:latin typeface="+mn-lt"/>
                  <a:ea typeface="Calibri Light"/>
                  <a:cs typeface="Calibri Light"/>
                  <a:sym typeface="Calibri Light"/>
                </a:rPr>
                <a:t>года </a:t>
              </a:r>
              <a:br>
                <a:rPr lang="ru-RU" sz="1800" dirty="0">
                  <a:solidFill>
                    <a:schemeClr val="accent5"/>
                  </a:solidFill>
                  <a:latin typeface="+mn-lt"/>
                  <a:ea typeface="Calibri Light"/>
                  <a:cs typeface="Calibri Light"/>
                  <a:sym typeface="Calibri Light"/>
                </a:rPr>
              </a:br>
              <a:r>
                <a:rPr lang="ru-RU" sz="1800" dirty="0">
                  <a:solidFill>
                    <a:schemeClr val="accent5"/>
                  </a:solidFill>
                  <a:latin typeface="+mn-lt"/>
                  <a:ea typeface="Calibri Light"/>
                  <a:cs typeface="Calibri Light"/>
                  <a:sym typeface="Calibri Light"/>
                </a:rPr>
                <a:t>компании</a:t>
              </a:r>
            </a:p>
          </p:txBody>
        </p:sp>
        <p:sp>
          <p:nvSpPr>
            <p:cNvPr id="21" name="Заголовок 1">
              <a:extLst>
                <a:ext uri="{FF2B5EF4-FFF2-40B4-BE49-F238E27FC236}">
                  <a16:creationId xmlns:a16="http://schemas.microsoft.com/office/drawing/2014/main" id="{A6776D61-C661-7048-9260-954A7BC0FF54}"/>
                </a:ext>
              </a:extLst>
            </p:cNvPr>
            <p:cNvSpPr txBox="1">
              <a:spLocks/>
            </p:cNvSpPr>
            <p:nvPr/>
          </p:nvSpPr>
          <p:spPr>
            <a:xfrm>
              <a:off x="1002307" y="4356300"/>
              <a:ext cx="1477801" cy="574918"/>
            </a:xfrm>
            <a:prstGeom prst="rect">
              <a:avLst/>
            </a:prstGeom>
          </p:spPr>
          <p:txBody>
            <a:bodyPr anchor="t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3200" b="0" i="0" kern="120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dirty="0" smtClean="0">
                  <a:latin typeface="+mj-lt"/>
                </a:rPr>
                <a:t>2</a:t>
              </a:r>
              <a:r>
                <a:rPr lang="en-US" sz="4800" dirty="0" smtClean="0">
                  <a:latin typeface="+mj-lt"/>
                </a:rPr>
                <a:t>4</a:t>
              </a:r>
              <a:endParaRPr lang="ru-RU" dirty="0">
                <a:latin typeface="+mj-lt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7480718-E0F9-6543-BBB9-2D3A3FFD60EF}"/>
              </a:ext>
            </a:extLst>
          </p:cNvPr>
          <p:cNvGrpSpPr/>
          <p:nvPr/>
        </p:nvGrpSpPr>
        <p:grpSpPr>
          <a:xfrm>
            <a:off x="3173769" y="1383633"/>
            <a:ext cx="2515310" cy="1221503"/>
            <a:chOff x="1002307" y="4356300"/>
            <a:chExt cx="1515144" cy="1221503"/>
          </a:xfrm>
        </p:grpSpPr>
        <p:sp>
          <p:nvSpPr>
            <p:cNvPr id="23" name="Объект 3">
              <a:extLst>
                <a:ext uri="{FF2B5EF4-FFF2-40B4-BE49-F238E27FC236}">
                  <a16:creationId xmlns:a16="http://schemas.microsoft.com/office/drawing/2014/main" id="{0D826830-8F3A-9A46-B77F-2974AB9A7E4E}"/>
                </a:ext>
              </a:extLst>
            </p:cNvPr>
            <p:cNvSpPr txBox="1">
              <a:spLocks/>
            </p:cNvSpPr>
            <p:nvPr/>
          </p:nvSpPr>
          <p:spPr>
            <a:xfrm>
              <a:off x="1039650" y="5002885"/>
              <a:ext cx="1477801" cy="57491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  <a:defRPr sz="1400">
                  <a:latin typeface="Calibri Light"/>
                  <a:ea typeface="Calibri Light"/>
                  <a:cs typeface="Calibri Light"/>
                  <a:sym typeface="Calibri Light"/>
                </a:defRPr>
              </a:pPr>
              <a:r>
                <a:rPr lang="en-US" sz="1800" dirty="0">
                  <a:solidFill>
                    <a:schemeClr val="accent5"/>
                  </a:solidFill>
                  <a:latin typeface="+mn-lt"/>
                  <a:ea typeface="Calibri Light"/>
                  <a:cs typeface="Calibri Light"/>
                  <a:sym typeface="Calibri Light"/>
                </a:rPr>
                <a:t>data-</a:t>
              </a:r>
              <a:r>
                <a:rPr lang="ru-RU" sz="1800" dirty="0">
                  <a:solidFill>
                    <a:schemeClr val="accent5"/>
                  </a:solidFill>
                  <a:latin typeface="+mn-lt"/>
                  <a:ea typeface="Calibri Light"/>
                  <a:cs typeface="Calibri Light"/>
                  <a:sym typeface="Calibri Light"/>
                </a:rPr>
                <a:t>специалистов</a:t>
              </a:r>
            </a:p>
          </p:txBody>
        </p:sp>
        <p:sp>
          <p:nvSpPr>
            <p:cNvPr id="24" name="Заголовок 1">
              <a:extLst>
                <a:ext uri="{FF2B5EF4-FFF2-40B4-BE49-F238E27FC236}">
                  <a16:creationId xmlns:a16="http://schemas.microsoft.com/office/drawing/2014/main" id="{DD4640D1-C73C-C241-92F1-61F18309C549}"/>
                </a:ext>
              </a:extLst>
            </p:cNvPr>
            <p:cNvSpPr txBox="1">
              <a:spLocks/>
            </p:cNvSpPr>
            <p:nvPr/>
          </p:nvSpPr>
          <p:spPr>
            <a:xfrm>
              <a:off x="1002307" y="4356300"/>
              <a:ext cx="1477801" cy="574918"/>
            </a:xfrm>
            <a:prstGeom prst="rect">
              <a:avLst/>
            </a:prstGeom>
          </p:spPr>
          <p:txBody>
            <a:bodyPr anchor="t"/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3200" b="0" i="0" kern="1200">
                  <a:solidFill>
                    <a:schemeClr val="accent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dirty="0" smtClean="0">
                  <a:latin typeface="+mj-lt"/>
                </a:rPr>
                <a:t>60+</a:t>
              </a:r>
              <a:endParaRPr lang="ru-RU" dirty="0">
                <a:latin typeface="+mj-lt"/>
              </a:endParaRPr>
            </a:p>
          </p:txBody>
        </p:sp>
      </p:grpSp>
      <p:sp>
        <p:nvSpPr>
          <p:cNvPr id="56" name="Подзаголовок 2">
            <a:extLst>
              <a:ext uri="{FF2B5EF4-FFF2-40B4-BE49-F238E27FC236}">
                <a16:creationId xmlns:a16="http://schemas.microsoft.com/office/drawing/2014/main" id="{B125124E-016B-2C4E-94C8-EE44B56AFEBC}"/>
              </a:ext>
            </a:extLst>
          </p:cNvPr>
          <p:cNvSpPr txBox="1">
            <a:spLocks/>
          </p:cNvSpPr>
          <p:nvPr/>
        </p:nvSpPr>
        <p:spPr>
          <a:xfrm>
            <a:off x="6583836" y="1439363"/>
            <a:ext cx="5217530" cy="13482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100" baseline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spc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Группа компаний, ведущий системный интегратор, дистрибьютор аудио-визуальных (АВ) решений, признанный</a:t>
            </a:r>
            <a:r>
              <a:rPr lang="en-US" sz="1600" spc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600" spc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 международном аудиовизуальном рынке</a:t>
            </a:r>
            <a:endParaRPr lang="ru-RU" sz="1600" b="1" spc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3D9F639-ED03-A64C-89ED-4CA33FDDEFB2}"/>
              </a:ext>
            </a:extLst>
          </p:cNvPr>
          <p:cNvSpPr/>
          <p:nvPr/>
        </p:nvSpPr>
        <p:spPr>
          <a:xfrm>
            <a:off x="6835535" y="3538304"/>
            <a:ext cx="4206225" cy="20448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5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583836" y="3818296"/>
            <a:ext cx="541263" cy="541263"/>
          </a:xfrm>
          <a:prstGeom prst="rect">
            <a:avLst/>
          </a:prstGeom>
        </p:spPr>
      </p:pic>
      <p:pic>
        <p:nvPicPr>
          <p:cNvPr id="36" name="Объект 48" descr="Rozet Tick1 со сплошной заливкой">
            <a:extLst>
              <a:ext uri="{FF2B5EF4-FFF2-40B4-BE49-F238E27FC236}">
                <a16:creationId xmlns:a16="http://schemas.microsoft.com/office/drawing/2014/main" id="{68D8288D-4C5D-3F47-B3B9-E56E95DB81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6583835" y="4601449"/>
            <a:ext cx="541263" cy="541263"/>
          </a:xfrm>
          <a:prstGeom prst="rect">
            <a:avLst/>
          </a:prstGeom>
        </p:spPr>
      </p:pic>
      <p:sp>
        <p:nvSpPr>
          <p:cNvPr id="38" name="Заголовок 1">
            <a:extLst>
              <a:ext uri="{FF2B5EF4-FFF2-40B4-BE49-F238E27FC236}">
                <a16:creationId xmlns:a16="http://schemas.microsoft.com/office/drawing/2014/main" id="{F65FD6DA-8B60-0E48-8175-5242839A3BCF}"/>
              </a:ext>
            </a:extLst>
          </p:cNvPr>
          <p:cNvSpPr txBox="1">
            <a:spLocks/>
          </p:cNvSpPr>
          <p:nvPr/>
        </p:nvSpPr>
        <p:spPr>
          <a:xfrm>
            <a:off x="6583836" y="2874395"/>
            <a:ext cx="4941414" cy="60146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400" dirty="0" smtClean="0"/>
              <a:t>КОМПЛЕКСНЫЙ ПОДХОД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9" name="Объект 3">
            <a:extLst>
              <a:ext uri="{FF2B5EF4-FFF2-40B4-BE49-F238E27FC236}">
                <a16:creationId xmlns:a16="http://schemas.microsoft.com/office/drawing/2014/main" id="{6E412CDE-F8BA-9A4C-9596-52C876EC17AB}"/>
              </a:ext>
            </a:extLst>
          </p:cNvPr>
          <p:cNvSpPr txBox="1">
            <a:spLocks/>
          </p:cNvSpPr>
          <p:nvPr/>
        </p:nvSpPr>
        <p:spPr>
          <a:xfrm>
            <a:off x="7367414" y="3779512"/>
            <a:ext cx="3369666" cy="4712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Создание ситуационных центров</a:t>
            </a:r>
            <a:endParaRPr lang="ru-RU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Объект 3">
            <a:extLst>
              <a:ext uri="{FF2B5EF4-FFF2-40B4-BE49-F238E27FC236}">
                <a16:creationId xmlns:a16="http://schemas.microsoft.com/office/drawing/2014/main" id="{6E412CDE-F8BA-9A4C-9596-52C876EC17AB}"/>
              </a:ext>
            </a:extLst>
          </p:cNvPr>
          <p:cNvSpPr txBox="1">
            <a:spLocks/>
          </p:cNvSpPr>
          <p:nvPr/>
        </p:nvSpPr>
        <p:spPr>
          <a:xfrm>
            <a:off x="7366855" y="4595306"/>
            <a:ext cx="3369666" cy="547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accent1"/>
              </a:buClr>
              <a:buNone/>
            </a:pP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Разработка и внедрение </a:t>
            </a:r>
            <a:b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BI-</a:t>
            </a:r>
            <a:r>
              <a:rPr lang="ru-RU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инструментов</a:t>
            </a:r>
            <a:endParaRPr lang="ru-RU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0025B1-4F35-4C47-A7BA-0C36AF8198F6}"/>
              </a:ext>
            </a:extLst>
          </p:cNvPr>
          <p:cNvSpPr/>
          <p:nvPr/>
        </p:nvSpPr>
        <p:spPr>
          <a:xfrm>
            <a:off x="1" y="1224366"/>
            <a:ext cx="12192000" cy="56336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1828083-9237-B441-975A-FFCE06021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05" y="159780"/>
            <a:ext cx="9701939" cy="937667"/>
          </a:xfrm>
        </p:spPr>
        <p:txBody>
          <a:bodyPr/>
          <a:lstStyle/>
          <a:p>
            <a:r>
              <a:rPr lang="ru-RU" sz="2800" dirty="0"/>
              <a:t>ПРИМЕРЫ РЕШЕНИЙ ДЛЯ СИТУАЦИОННЫХ ЦЕНТРОВ И ЦЕНТРОВ УПРАВЛЕНИЯ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71FE896B-21DE-F045-A076-CCBDC59264D7}"/>
              </a:ext>
            </a:extLst>
          </p:cNvPr>
          <p:cNvGrpSpPr/>
          <p:nvPr/>
        </p:nvGrpSpPr>
        <p:grpSpPr>
          <a:xfrm>
            <a:off x="444305" y="1550553"/>
            <a:ext cx="3456122" cy="2542188"/>
            <a:chOff x="609318" y="1636661"/>
            <a:chExt cx="3456122" cy="254218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0C4C94-CE21-7D4F-BAF9-1DEC20A73FFD}"/>
                </a:ext>
              </a:extLst>
            </p:cNvPr>
            <p:cNvSpPr txBox="1"/>
            <p:nvPr/>
          </p:nvSpPr>
          <p:spPr>
            <a:xfrm>
              <a:off x="609318" y="3717184"/>
              <a:ext cx="344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Центры мониторинга и диспетчерские залы: энергетика, транспорт, промышленность</a:t>
              </a:r>
            </a:p>
          </p:txBody>
        </p:sp>
        <p:pic>
          <p:nvPicPr>
            <p:cNvPr id="10" name="Picture 2" descr="Picture 2">
              <a:extLst>
                <a:ext uri="{FF2B5EF4-FFF2-40B4-BE49-F238E27FC236}">
                  <a16:creationId xmlns:a16="http://schemas.microsoft.com/office/drawing/2014/main" id="{5F9DB410-A676-5D4D-B712-44D5E973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27" y="1636661"/>
              <a:ext cx="3399013" cy="204952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bg2"/>
              </a:solidFill>
            </a:ln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A932C3B0-B7FA-3141-8205-2710DF102B09}"/>
              </a:ext>
            </a:extLst>
          </p:cNvPr>
          <p:cNvGrpSpPr/>
          <p:nvPr/>
        </p:nvGrpSpPr>
        <p:grpSpPr>
          <a:xfrm>
            <a:off x="4313413" y="1550553"/>
            <a:ext cx="3493694" cy="2373020"/>
            <a:chOff x="4297915" y="1636661"/>
            <a:chExt cx="3493694" cy="2373020"/>
          </a:xfrm>
        </p:grpSpPr>
        <p:pic>
          <p:nvPicPr>
            <p:cNvPr id="13" name="Picture 6" descr="Picture 6">
              <a:extLst>
                <a:ext uri="{FF2B5EF4-FFF2-40B4-BE49-F238E27FC236}">
                  <a16:creationId xmlns:a16="http://schemas.microsoft.com/office/drawing/2014/main" id="{5E23BB40-A968-F04C-9373-43485EDCC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4730" y="1636661"/>
              <a:ext cx="3446879" cy="20663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bg2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BDE9054-153C-B948-8B28-A1D3466DAA7E}"/>
                </a:ext>
              </a:extLst>
            </p:cNvPr>
            <p:cNvSpPr txBox="1"/>
            <p:nvPr/>
          </p:nvSpPr>
          <p:spPr>
            <a:xfrm>
              <a:off x="4297915" y="3732682"/>
              <a:ext cx="344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Центры управления в кризисных ситуациях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34383EB2-25FF-8348-8044-1E2219DCCE3C}"/>
              </a:ext>
            </a:extLst>
          </p:cNvPr>
          <p:cNvGrpSpPr/>
          <p:nvPr/>
        </p:nvGrpSpPr>
        <p:grpSpPr>
          <a:xfrm>
            <a:off x="8245156" y="1550553"/>
            <a:ext cx="3454856" cy="2373020"/>
            <a:chOff x="8064003" y="1636661"/>
            <a:chExt cx="3454856" cy="2373020"/>
          </a:xfrm>
        </p:grpSpPr>
        <p:pic>
          <p:nvPicPr>
            <p:cNvPr id="15" name="Picture 58" descr="Picture 58">
              <a:extLst>
                <a:ext uri="{FF2B5EF4-FFF2-40B4-BE49-F238E27FC236}">
                  <a16:creationId xmlns:a16="http://schemas.microsoft.com/office/drawing/2014/main" id="{A7496498-829C-5942-994C-F7413345D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8694" y="1636661"/>
              <a:ext cx="3440165" cy="20663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bg2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B789905-DFD3-B84A-BB57-1F9B02C7D65E}"/>
                </a:ext>
              </a:extLst>
            </p:cNvPr>
            <p:cNvSpPr txBox="1"/>
            <p:nvPr/>
          </p:nvSpPr>
          <p:spPr>
            <a:xfrm>
              <a:off x="8064003" y="3732682"/>
              <a:ext cx="344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Центры видеонаблюдения и безопасности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BF6F4A5-FAED-4B49-8235-948CDB08A6C2}"/>
              </a:ext>
            </a:extLst>
          </p:cNvPr>
          <p:cNvGrpSpPr/>
          <p:nvPr/>
        </p:nvGrpSpPr>
        <p:grpSpPr>
          <a:xfrm>
            <a:off x="444305" y="4182454"/>
            <a:ext cx="3448328" cy="2574674"/>
            <a:chOff x="609318" y="4329335"/>
            <a:chExt cx="3448328" cy="2574674"/>
          </a:xfrm>
        </p:grpSpPr>
        <p:pic>
          <p:nvPicPr>
            <p:cNvPr id="11" name="Picture 3" descr="Picture 3">
              <a:extLst>
                <a:ext uri="{FF2B5EF4-FFF2-40B4-BE49-F238E27FC236}">
                  <a16:creationId xmlns:a16="http://schemas.microsoft.com/office/drawing/2014/main" id="{5D2CA67C-4A9B-064F-BCB8-44C4D40E5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666427" y="4329335"/>
              <a:ext cx="3391219" cy="206626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bg2"/>
              </a:solidFill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A362DF8-169D-0A47-B6F8-4204719ECD62}"/>
                </a:ext>
              </a:extLst>
            </p:cNvPr>
            <p:cNvSpPr txBox="1"/>
            <p:nvPr/>
          </p:nvSpPr>
          <p:spPr>
            <a:xfrm>
              <a:off x="609318" y="6442344"/>
              <a:ext cx="344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Ситуационные центры органов государственной власти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4C5BB6D-D861-0B4E-9848-4D8940AC9E91}"/>
              </a:ext>
            </a:extLst>
          </p:cNvPr>
          <p:cNvGrpSpPr/>
          <p:nvPr/>
        </p:nvGrpSpPr>
        <p:grpSpPr>
          <a:xfrm>
            <a:off x="4313413" y="4182454"/>
            <a:ext cx="3462698" cy="2375526"/>
            <a:chOff x="4297915" y="4329335"/>
            <a:chExt cx="3462698" cy="2375526"/>
          </a:xfrm>
        </p:grpSpPr>
        <p:pic>
          <p:nvPicPr>
            <p:cNvPr id="12" name="Picture 2" descr="Picture 2">
              <a:extLst>
                <a:ext uri="{FF2B5EF4-FFF2-40B4-BE49-F238E27FC236}">
                  <a16:creationId xmlns:a16="http://schemas.microsoft.com/office/drawing/2014/main" id="{F12E7984-3DF4-A74D-AE83-B9A3CD87E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7934" y="4329335"/>
              <a:ext cx="3392679" cy="20543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bg2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5852AC-0F19-FB42-AF34-C6DD6DF19061}"/>
                </a:ext>
              </a:extLst>
            </p:cNvPr>
            <p:cNvSpPr txBox="1"/>
            <p:nvPr/>
          </p:nvSpPr>
          <p:spPr>
            <a:xfrm>
              <a:off x="4297915" y="6427862"/>
              <a:ext cx="344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Корпоративные центры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3E058AB-211C-3B4A-9C11-59936C7DE420}"/>
              </a:ext>
            </a:extLst>
          </p:cNvPr>
          <p:cNvGrpSpPr/>
          <p:nvPr/>
        </p:nvGrpSpPr>
        <p:grpSpPr>
          <a:xfrm>
            <a:off x="8245156" y="4182454"/>
            <a:ext cx="3461570" cy="2375526"/>
            <a:chOff x="8064003" y="4329335"/>
            <a:chExt cx="3461570" cy="2375526"/>
          </a:xfrm>
        </p:grpSpPr>
        <p:pic>
          <p:nvPicPr>
            <p:cNvPr id="14" name="Picture 2" descr="Picture 2">
              <a:extLst>
                <a:ext uri="{FF2B5EF4-FFF2-40B4-BE49-F238E27FC236}">
                  <a16:creationId xmlns:a16="http://schemas.microsoft.com/office/drawing/2014/main" id="{13E55E3E-312E-E24A-BB5B-3BF658FE2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78694" y="4329335"/>
              <a:ext cx="3446879" cy="204538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50800">
              <a:solidFill>
                <a:schemeClr val="bg2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F5715A9-C4FB-C547-ACC2-302E4EEA21B8}"/>
                </a:ext>
              </a:extLst>
            </p:cNvPr>
            <p:cNvSpPr txBox="1"/>
            <p:nvPr/>
          </p:nvSpPr>
          <p:spPr>
            <a:xfrm>
              <a:off x="8064003" y="6427862"/>
              <a:ext cx="34468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Центры управления масштабными проектами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085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" y="464025"/>
            <a:ext cx="10455628" cy="56737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22" y="464025"/>
            <a:ext cx="10455628" cy="56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1523187-356D-664C-BF97-904627225D3B}"/>
              </a:ext>
            </a:extLst>
          </p:cNvPr>
          <p:cNvSpPr/>
          <p:nvPr/>
        </p:nvSpPr>
        <p:spPr>
          <a:xfrm>
            <a:off x="-1" y="0"/>
            <a:ext cx="407989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B267967-7BC4-344B-AD70-315F0229ECD7}"/>
              </a:ext>
            </a:extLst>
          </p:cNvPr>
          <p:cNvGrpSpPr/>
          <p:nvPr/>
        </p:nvGrpSpPr>
        <p:grpSpPr>
          <a:xfrm>
            <a:off x="5418305" y="3315470"/>
            <a:ext cx="5146133" cy="1215483"/>
            <a:chOff x="1438794" y="4685433"/>
            <a:chExt cx="2359443" cy="557285"/>
          </a:xfrm>
        </p:grpSpPr>
        <p:pic>
          <p:nvPicPr>
            <p:cNvPr id="12" name="Picture 2" descr="Скачать приложение для кэшбэка на iPhone и iOS от «Мегабонус»">
              <a:extLst>
                <a:ext uri="{FF2B5EF4-FFF2-40B4-BE49-F238E27FC236}">
                  <a16:creationId xmlns:a16="http://schemas.microsoft.com/office/drawing/2014/main" id="{EBE1B98F-75F0-7349-AB73-6799D2ED2F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794" y="4783024"/>
              <a:ext cx="1188511" cy="362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781B4B36-D41E-AB45-8EB1-DB427EB39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0952" y="4685433"/>
              <a:ext cx="557285" cy="55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CF117C1-DFD0-DA4F-8595-586BBCB4852A}"/>
              </a:ext>
            </a:extLst>
          </p:cNvPr>
          <p:cNvGrpSpPr/>
          <p:nvPr/>
        </p:nvGrpSpPr>
        <p:grpSpPr>
          <a:xfrm>
            <a:off x="5209128" y="1584804"/>
            <a:ext cx="5355310" cy="1215480"/>
            <a:chOff x="740706" y="4008291"/>
            <a:chExt cx="2455349" cy="557284"/>
          </a:xfrm>
        </p:grpSpPr>
        <p:pic>
          <p:nvPicPr>
            <p:cNvPr id="15" name="Picture 6" descr="Как загружать приложения в Google Play: детальная инструкция | Блог  AdvertMobile">
              <a:extLst>
                <a:ext uri="{FF2B5EF4-FFF2-40B4-BE49-F238E27FC236}">
                  <a16:creationId xmlns:a16="http://schemas.microsoft.com/office/drawing/2014/main" id="{5209B0EE-CCFC-C84F-8CC7-83983FC802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06" y="4034168"/>
              <a:ext cx="1363187" cy="505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70140D20-EB4A-7248-98A3-64F4923CE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771" y="4008291"/>
              <a:ext cx="557284" cy="55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8BD65D4-D832-8548-8390-1C72FCD32E9A}"/>
              </a:ext>
            </a:extLst>
          </p:cNvPr>
          <p:cNvSpPr/>
          <p:nvPr/>
        </p:nvSpPr>
        <p:spPr>
          <a:xfrm>
            <a:off x="8182346" y="6872514"/>
            <a:ext cx="5767118" cy="2621932"/>
          </a:xfrm>
          <a:prstGeom prst="rect">
            <a:avLst/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Заголовок 3">
            <a:extLst>
              <a:ext uri="{FF2B5EF4-FFF2-40B4-BE49-F238E27FC236}">
                <a16:creationId xmlns:a16="http://schemas.microsoft.com/office/drawing/2014/main" id="{C58DDFB2-9774-46A5-A560-17293B5A0427}"/>
              </a:ext>
            </a:extLst>
          </p:cNvPr>
          <p:cNvSpPr txBox="1">
            <a:spLocks/>
          </p:cNvSpPr>
          <p:nvPr/>
        </p:nvSpPr>
        <p:spPr>
          <a:xfrm>
            <a:off x="838200" y="591186"/>
            <a:ext cx="4580106" cy="993619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/>
              <a:t>КОНТАКТЫ</a:t>
            </a:r>
            <a:endParaRPr lang="ru-RU" dirty="0"/>
          </a:p>
        </p:txBody>
      </p:sp>
      <p:sp>
        <p:nvSpPr>
          <p:cNvPr id="17" name="Объект 6">
            <a:extLst>
              <a:ext uri="{FF2B5EF4-FFF2-40B4-BE49-F238E27FC236}">
                <a16:creationId xmlns:a16="http://schemas.microsoft.com/office/drawing/2014/main" id="{A1CDC93A-771A-EB4B-99E5-351A3632C30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975725"/>
            <a:ext cx="5089071" cy="4195763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ООО «</a:t>
            </a:r>
            <a:r>
              <a:rPr lang="ru-RU" sz="1800" dirty="0" err="1"/>
              <a:t>Полимедиа</a:t>
            </a:r>
            <a:r>
              <a:rPr lang="ru-RU" sz="1800" dirty="0"/>
              <a:t>»</a:t>
            </a:r>
          </a:p>
          <a:p>
            <a:pPr marL="0" indent="0">
              <a:buNone/>
            </a:pPr>
            <a:r>
              <a:rPr lang="ru-RU" sz="1800" dirty="0" smtClean="0"/>
              <a:t>Москва,</a:t>
            </a:r>
            <a:br>
              <a:rPr lang="ru-RU" sz="1800" dirty="0" smtClean="0"/>
            </a:br>
            <a:r>
              <a:rPr lang="ru-RU" sz="1800" dirty="0" smtClean="0"/>
              <a:t>ул</a:t>
            </a:r>
            <a:r>
              <a:rPr lang="ru-RU" sz="1800" dirty="0"/>
              <a:t>. </a:t>
            </a:r>
            <a:r>
              <a:rPr lang="ru-RU" sz="1800" dirty="0" smtClean="0"/>
              <a:t>Кржижановского, </a:t>
            </a:r>
            <a:br>
              <a:rPr lang="ru-RU" sz="1800" dirty="0" smtClean="0"/>
            </a:br>
            <a:r>
              <a:rPr lang="ru-RU" sz="1800" dirty="0" smtClean="0"/>
              <a:t>д</a:t>
            </a:r>
            <a:r>
              <a:rPr lang="ru-RU" sz="1800" dirty="0"/>
              <a:t>. 29 корп. </a:t>
            </a:r>
            <a:r>
              <a:rPr lang="ru-RU" sz="1800" dirty="0" smtClean="0"/>
              <a:t>1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dirty="0" smtClean="0"/>
              <a:t>+</a:t>
            </a:r>
            <a:r>
              <a:rPr lang="ru-RU" dirty="0"/>
              <a:t>7 (495) 956-85-81</a:t>
            </a:r>
          </a:p>
          <a:p>
            <a:pPr marL="0" indent="0">
              <a:buNone/>
            </a:pPr>
            <a:r>
              <a:rPr lang="en-GB" dirty="0">
                <a:hlinkClick r:id="rId6"/>
              </a:rPr>
              <a:t>www.polymedia.ru</a:t>
            </a:r>
            <a:endParaRPr lang="en-GB" dirty="0"/>
          </a:p>
          <a:p>
            <a:pPr marL="0" indent="0">
              <a:buNone/>
            </a:pPr>
            <a:r>
              <a:rPr lang="en-GB" dirty="0" smtClean="0">
                <a:hlinkClick r:id="rId6"/>
              </a:rPr>
              <a:t>www.visiology.su</a:t>
            </a:r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www.polyanalitika.ru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4320114-3FAB-9447-A199-DFEA5BFCB72F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-314270" y="-67557"/>
            <a:chExt cx="6096000" cy="6858000"/>
          </a:xfrm>
        </p:grpSpPr>
        <p:pic>
          <p:nvPicPr>
            <p:cNvPr id="8" name="Рисунок 7" descr="Изображение выглядит как текст, внутренний, потоло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6E11B7BF-7497-2545-B744-38EAD431A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314270" y="-67557"/>
              <a:ext cx="6096000" cy="6858000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156FA54-3463-6C45-BE2F-D7CF6D99CA8A}"/>
                </a:ext>
              </a:extLst>
            </p:cNvPr>
            <p:cNvSpPr/>
            <p:nvPr/>
          </p:nvSpPr>
          <p:spPr>
            <a:xfrm>
              <a:off x="-314270" y="-67557"/>
              <a:ext cx="6096000" cy="6858000"/>
            </a:xfrm>
            <a:prstGeom prst="rect">
              <a:avLst/>
            </a:prstGeom>
            <a:solidFill>
              <a:srgbClr val="EBECF6">
                <a:alpha val="819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0" name="Объект 3">
            <a:extLst>
              <a:ext uri="{FF2B5EF4-FFF2-40B4-BE49-F238E27FC236}">
                <a16:creationId xmlns:a16="http://schemas.microsoft.com/office/drawing/2014/main" id="{6E412CDE-F8BA-9A4C-9596-52C876EC17AB}"/>
              </a:ext>
            </a:extLst>
          </p:cNvPr>
          <p:cNvSpPr txBox="1">
            <a:spLocks/>
          </p:cNvSpPr>
          <p:nvPr/>
        </p:nvSpPr>
        <p:spPr>
          <a:xfrm>
            <a:off x="508347" y="1637821"/>
            <a:ext cx="5155854" cy="47518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Создание о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перативной аналитики </a:t>
            </a:r>
            <a:b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ключевым показателям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сфере Здравоохранения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региона на основе консолидации данных из различных источников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Ускорение формирования отчетности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органов государственного регионального управления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Повышение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качества принятий решений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 счет повышения качества сбора, обработки, анализа и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визуализации данных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Сотрудниками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КГБУЗ ККМИАЦ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создано 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100 дашбордов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оличество пользователей – 500.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961155" y="-1371435"/>
            <a:ext cx="184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/>
          <a:srcRect b="9905"/>
          <a:stretch/>
        </p:blipFill>
        <p:spPr>
          <a:xfrm>
            <a:off x="6333206" y="2011769"/>
            <a:ext cx="5621587" cy="3232669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55" y="6143625"/>
            <a:ext cx="1642476" cy="74891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A8110B1-BD64-4754-BDF9-54725D24E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67111" y="6389641"/>
            <a:ext cx="715287" cy="313308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549650"/>
            <a:ext cx="5455131" cy="9525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РЕЗУЛЬТАТ ВНЕДРЕНИЯ</a:t>
            </a:r>
            <a:br>
              <a:rPr lang="ru-RU" sz="2800" dirty="0" smtClean="0"/>
            </a:br>
            <a:r>
              <a:rPr lang="en-US" sz="2800" dirty="0" smtClean="0"/>
              <a:t>BI-</a:t>
            </a:r>
            <a:r>
              <a:rPr lang="ru-RU" sz="2800" dirty="0" smtClean="0"/>
              <a:t>ПЛАТФОРМЫ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7101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73535"/>
            <a:ext cx="6095999" cy="600529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ru-RU" sz="3600" dirty="0" smtClean="0"/>
              <a:t>СПАСИБО!</a:t>
            </a:r>
            <a:endParaRPr lang="ru-RU" sz="360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4320114-3FAB-9447-A199-DFEA5BFCB72F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0" y="0"/>
            <a:chExt cx="6096000" cy="6858000"/>
          </a:xfrm>
        </p:grpSpPr>
        <p:pic>
          <p:nvPicPr>
            <p:cNvPr id="8" name="Рисунок 7" descr="Изображение выглядит как текст, внутренний, потолок, комната&#10;&#10;Автоматически созданное описание">
              <a:extLst>
                <a:ext uri="{FF2B5EF4-FFF2-40B4-BE49-F238E27FC236}">
                  <a16:creationId xmlns:a16="http://schemas.microsoft.com/office/drawing/2014/main" id="{6E11B7BF-7497-2545-B744-38EAD431A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6156FA54-3463-6C45-BE2F-D7CF6D99CA8A}"/>
                </a:ext>
              </a:extLst>
            </p:cNvPr>
            <p:cNvSpPr/>
            <p:nvPr/>
          </p:nvSpPr>
          <p:spPr>
            <a:xfrm>
              <a:off x="0" y="0"/>
              <a:ext cx="6096000" cy="6858000"/>
            </a:xfrm>
            <a:prstGeom prst="rect">
              <a:avLst/>
            </a:prstGeom>
            <a:solidFill>
              <a:srgbClr val="EBECF6">
                <a:alpha val="819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 txBox="1">
            <a:spLocks/>
          </p:cNvSpPr>
          <p:nvPr/>
        </p:nvSpPr>
        <p:spPr>
          <a:xfrm>
            <a:off x="6096000" y="3273800"/>
            <a:ext cx="6096000" cy="600529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accent1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90000"/>
              </a:lnSpc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950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екст, внутренний, потоло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6E11B7BF-7497-2545-B744-38EAD431A1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7" y="549650"/>
            <a:ext cx="5455131" cy="95257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dirty="0" smtClean="0"/>
              <a:t>ОСОБЕННОСТИ РЕШЕНИЯ </a:t>
            </a:r>
            <a:r>
              <a:rPr lang="ru-RU" sz="2800" dirty="0" smtClean="0"/>
              <a:t>НА БАЗЕ </a:t>
            </a:r>
            <a:r>
              <a:rPr lang="en-US" sz="2800" dirty="0" smtClean="0"/>
              <a:t>VISIOLOGY</a:t>
            </a:r>
            <a:endParaRPr lang="ru-RU" sz="2800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412CDE-F8BA-9A4C-9596-52C876EC17AB}"/>
              </a:ext>
            </a:extLst>
          </p:cNvPr>
          <p:cNvSpPr txBox="1">
            <a:spLocks/>
          </p:cNvSpPr>
          <p:nvPr/>
        </p:nvSpPr>
        <p:spPr>
          <a:xfrm>
            <a:off x="528142" y="1710759"/>
            <a:ext cx="5207488" cy="46627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●"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Консолидация данных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из разных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источников 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●"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Расчет показателей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уровне хранилища или в аналитической системе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Visiology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вывод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агрегированных показателей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аналитические панели 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●"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Мониторинг слабых мест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 возможностью </a:t>
            </a:r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погрузиться в данные с максимальной степенью детализации для поиска причин отклонений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●"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Обучение </a:t>
            </a:r>
            <a:r>
              <a:rPr lang="ru-RU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 </a:t>
            </a:r>
            <a:r>
              <a:rPr lang="ru-RU" sz="18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вендора</a:t>
            </a: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сотрудников МИАЦ различного уровня подготовки</a:t>
            </a:r>
          </a:p>
          <a:p>
            <a:pPr>
              <a:lnSpc>
                <a:spcPct val="100000"/>
              </a:lnSpc>
              <a:buClr>
                <a:schemeClr val="accent1"/>
              </a:buClr>
              <a:buFont typeface="Системный шрифт, обычный"/>
              <a:buChar char="●"/>
            </a:pPr>
            <a:r>
              <a:rPr lang="ru-RU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Гарантийная поддержка 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режиме одного окна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56FA54-3463-6C45-BE2F-D7CF6D99CA8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BECF6">
              <a:alpha val="819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614D653-453D-E341-A52E-83B04DEEA0E7}"/>
              </a:ext>
            </a:extLst>
          </p:cNvPr>
          <p:cNvGrpSpPr/>
          <p:nvPr/>
        </p:nvGrpSpPr>
        <p:grpSpPr>
          <a:xfrm>
            <a:off x="6506346" y="2731991"/>
            <a:ext cx="5242853" cy="1504685"/>
            <a:chOff x="853146" y="3398742"/>
            <a:chExt cx="5242853" cy="1504685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71F82320-11C8-3A40-A0A6-9BCEBA2C6E50}"/>
                </a:ext>
              </a:extLst>
            </p:cNvPr>
            <p:cNvSpPr/>
            <p:nvPr/>
          </p:nvSpPr>
          <p:spPr>
            <a:xfrm>
              <a:off x="853146" y="3398742"/>
              <a:ext cx="5242853" cy="1504685"/>
            </a:xfrm>
            <a:prstGeom prst="roundRect">
              <a:avLst>
                <a:gd name="adj" fmla="val 11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/>
                <a:t>ч</a:t>
              </a:r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A549BD9-6644-1445-9E3D-5883B309CC8D}"/>
                </a:ext>
              </a:extLst>
            </p:cNvPr>
            <p:cNvGrpSpPr/>
            <p:nvPr/>
          </p:nvGrpSpPr>
          <p:grpSpPr>
            <a:xfrm>
              <a:off x="865362" y="3519274"/>
              <a:ext cx="5037053" cy="1281959"/>
              <a:chOff x="865362" y="3519274"/>
              <a:chExt cx="5037053" cy="1281959"/>
            </a:xfrm>
          </p:grpSpPr>
          <p:sp>
            <p:nvSpPr>
              <p:cNvPr id="13" name="Стрелка 10">
                <a:extLst>
                  <a:ext uri="{FF2B5EF4-FFF2-40B4-BE49-F238E27FC236}">
                    <a16:creationId xmlns:a16="http://schemas.microsoft.com/office/drawing/2014/main" id="{9C66E995-1360-084D-AAC2-75C667FA4AD8}"/>
                  </a:ext>
                </a:extLst>
              </p:cNvPr>
              <p:cNvSpPr/>
              <p:nvPr/>
            </p:nvSpPr>
            <p:spPr>
              <a:xfrm>
                <a:off x="2333624" y="3874636"/>
                <a:ext cx="384668" cy="312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45" y="0"/>
                    </a:moveTo>
                    <a:lnTo>
                      <a:pt x="7428" y="3887"/>
                    </a:lnTo>
                    <a:lnTo>
                      <a:pt x="12357" y="8319"/>
                    </a:lnTo>
                    <a:lnTo>
                      <a:pt x="0" y="8319"/>
                    </a:lnTo>
                    <a:lnTo>
                      <a:pt x="0" y="13287"/>
                    </a:lnTo>
                    <a:lnTo>
                      <a:pt x="12286" y="13287"/>
                    </a:lnTo>
                    <a:lnTo>
                      <a:pt x="7418" y="17725"/>
                    </a:lnTo>
                    <a:lnTo>
                      <a:pt x="9755" y="21600"/>
                    </a:lnTo>
                    <a:lnTo>
                      <a:pt x="21600" y="10803"/>
                    </a:lnTo>
                    <a:lnTo>
                      <a:pt x="9745" y="0"/>
                    </a:lnTo>
                    <a:close/>
                  </a:path>
                </a:pathLst>
              </a:custGeom>
              <a:solidFill>
                <a:schemeClr val="accent1">
                  <a:satOff val="-2661"/>
                  <a:lumOff val="2696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263238"/>
                    </a:solidFill>
                  </a:defRPr>
                </a:pP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Стрелка 10">
                <a:extLst>
                  <a:ext uri="{FF2B5EF4-FFF2-40B4-BE49-F238E27FC236}">
                    <a16:creationId xmlns:a16="http://schemas.microsoft.com/office/drawing/2014/main" id="{36BB29FD-C066-DC4F-A3F7-0AF1185C4575}"/>
                  </a:ext>
                </a:extLst>
              </p:cNvPr>
              <p:cNvSpPr/>
              <p:nvPr/>
            </p:nvSpPr>
            <p:spPr>
              <a:xfrm>
                <a:off x="4269783" y="3874636"/>
                <a:ext cx="384668" cy="312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45" y="0"/>
                    </a:moveTo>
                    <a:lnTo>
                      <a:pt x="7428" y="3887"/>
                    </a:lnTo>
                    <a:lnTo>
                      <a:pt x="12357" y="8319"/>
                    </a:lnTo>
                    <a:lnTo>
                      <a:pt x="0" y="8319"/>
                    </a:lnTo>
                    <a:lnTo>
                      <a:pt x="0" y="13287"/>
                    </a:lnTo>
                    <a:lnTo>
                      <a:pt x="12286" y="13287"/>
                    </a:lnTo>
                    <a:lnTo>
                      <a:pt x="7418" y="17725"/>
                    </a:lnTo>
                    <a:lnTo>
                      <a:pt x="9755" y="21600"/>
                    </a:lnTo>
                    <a:lnTo>
                      <a:pt x="21600" y="10803"/>
                    </a:lnTo>
                    <a:lnTo>
                      <a:pt x="9745" y="0"/>
                    </a:lnTo>
                    <a:close/>
                  </a:path>
                </a:pathLst>
              </a:custGeom>
              <a:solidFill>
                <a:schemeClr val="accent1">
                  <a:satOff val="-2661"/>
                  <a:lumOff val="2696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 sz="1800">
                    <a:solidFill>
                      <a:srgbClr val="263238"/>
                    </a:solidFill>
                  </a:defRPr>
                </a:pP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F5660083-3E20-FA47-B731-42F51FB415C4}"/>
                  </a:ext>
                </a:extLst>
              </p:cNvPr>
              <p:cNvGrpSpPr/>
              <p:nvPr/>
            </p:nvGrpSpPr>
            <p:grpSpPr>
              <a:xfrm>
                <a:off x="865362" y="3519274"/>
                <a:ext cx="1365314" cy="1275915"/>
                <a:chOff x="865362" y="3519274"/>
                <a:chExt cx="1365314" cy="1275915"/>
              </a:xfrm>
            </p:grpSpPr>
            <p:grpSp>
              <p:nvGrpSpPr>
                <p:cNvPr id="30" name="Группа 29">
                  <a:extLst>
                    <a:ext uri="{FF2B5EF4-FFF2-40B4-BE49-F238E27FC236}">
                      <a16:creationId xmlns:a16="http://schemas.microsoft.com/office/drawing/2014/main" id="{568F218A-78DC-4E4C-B350-CB76F53AEDC6}"/>
                    </a:ext>
                  </a:extLst>
                </p:cNvPr>
                <p:cNvGrpSpPr/>
                <p:nvPr/>
              </p:nvGrpSpPr>
              <p:grpSpPr>
                <a:xfrm>
                  <a:off x="1042049" y="3519274"/>
                  <a:ext cx="998289" cy="998292"/>
                  <a:chOff x="1042049" y="3519274"/>
                  <a:chExt cx="998289" cy="998292"/>
                </a:xfrm>
              </p:grpSpPr>
              <p:sp>
                <p:nvSpPr>
                  <p:cNvPr id="32" name="Кружок">
                    <a:extLst>
                      <a:ext uri="{FF2B5EF4-FFF2-40B4-BE49-F238E27FC236}">
                        <a16:creationId xmlns:a16="http://schemas.microsoft.com/office/drawing/2014/main" id="{8BAC1C57-1725-D24E-B5A7-68FC424A754F}"/>
                      </a:ext>
                    </a:extLst>
                  </p:cNvPr>
                  <p:cNvSpPr/>
                  <p:nvPr/>
                </p:nvSpPr>
                <p:spPr>
                  <a:xfrm>
                    <a:off x="1042049" y="3519274"/>
                    <a:ext cx="998289" cy="998292"/>
                  </a:xfrm>
                  <a:prstGeom prst="ellipse">
                    <a:avLst/>
                  </a:prstGeom>
                  <a:solidFill>
                    <a:srgbClr val="F5C444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263238"/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Атом">
                    <a:extLst>
                      <a:ext uri="{FF2B5EF4-FFF2-40B4-BE49-F238E27FC236}">
                        <a16:creationId xmlns:a16="http://schemas.microsoft.com/office/drawing/2014/main" id="{74D3246D-BC7B-D24B-94A0-B45098847F2B}"/>
                      </a:ext>
                    </a:extLst>
                  </p:cNvPr>
                  <p:cNvSpPr/>
                  <p:nvPr/>
                </p:nvSpPr>
                <p:spPr>
                  <a:xfrm>
                    <a:off x="1208186" y="3658084"/>
                    <a:ext cx="662189" cy="74589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48" h="21600" extrusionOk="0">
                        <a:moveTo>
                          <a:pt x="10524" y="0"/>
                        </a:moveTo>
                        <a:cubicBezTo>
                          <a:pt x="9635" y="0"/>
                          <a:pt x="8359" y="577"/>
                          <a:pt x="7326" y="3327"/>
                        </a:cubicBezTo>
                        <a:cubicBezTo>
                          <a:pt x="7137" y="3832"/>
                          <a:pt x="6970" y="4380"/>
                          <a:pt x="6824" y="4961"/>
                        </a:cubicBezTo>
                        <a:cubicBezTo>
                          <a:pt x="6200" y="4785"/>
                          <a:pt x="5595" y="4643"/>
                          <a:pt x="5020" y="4540"/>
                        </a:cubicBezTo>
                        <a:cubicBezTo>
                          <a:pt x="1890" y="3980"/>
                          <a:pt x="703" y="4698"/>
                          <a:pt x="258" y="5400"/>
                        </a:cubicBezTo>
                        <a:cubicBezTo>
                          <a:pt x="-186" y="6101"/>
                          <a:pt x="-276" y="7396"/>
                          <a:pt x="1822" y="9586"/>
                        </a:cubicBezTo>
                        <a:cubicBezTo>
                          <a:pt x="2207" y="9988"/>
                          <a:pt x="2643" y="10394"/>
                          <a:pt x="3123" y="10799"/>
                        </a:cubicBezTo>
                        <a:cubicBezTo>
                          <a:pt x="2644" y="11204"/>
                          <a:pt x="2207" y="11610"/>
                          <a:pt x="1822" y="12013"/>
                        </a:cubicBezTo>
                        <a:cubicBezTo>
                          <a:pt x="-276" y="14202"/>
                          <a:pt x="-186" y="15499"/>
                          <a:pt x="258" y="16200"/>
                        </a:cubicBezTo>
                        <a:cubicBezTo>
                          <a:pt x="591" y="16726"/>
                          <a:pt x="1341" y="17260"/>
                          <a:pt x="3011" y="17260"/>
                        </a:cubicBezTo>
                        <a:cubicBezTo>
                          <a:pt x="3571" y="17260"/>
                          <a:pt x="4234" y="17200"/>
                          <a:pt x="5020" y="17060"/>
                        </a:cubicBezTo>
                        <a:cubicBezTo>
                          <a:pt x="5595" y="16957"/>
                          <a:pt x="6200" y="16815"/>
                          <a:pt x="6824" y="16639"/>
                        </a:cubicBezTo>
                        <a:cubicBezTo>
                          <a:pt x="6970" y="17220"/>
                          <a:pt x="7137" y="17766"/>
                          <a:pt x="7326" y="18271"/>
                        </a:cubicBezTo>
                        <a:cubicBezTo>
                          <a:pt x="8359" y="21022"/>
                          <a:pt x="9635" y="21600"/>
                          <a:pt x="10524" y="21600"/>
                        </a:cubicBezTo>
                        <a:cubicBezTo>
                          <a:pt x="11413" y="21600"/>
                          <a:pt x="12689" y="21022"/>
                          <a:pt x="13722" y="18271"/>
                        </a:cubicBezTo>
                        <a:cubicBezTo>
                          <a:pt x="13911" y="17766"/>
                          <a:pt x="14080" y="17220"/>
                          <a:pt x="14226" y="16639"/>
                        </a:cubicBezTo>
                        <a:cubicBezTo>
                          <a:pt x="14850" y="16815"/>
                          <a:pt x="15453" y="16957"/>
                          <a:pt x="16028" y="17060"/>
                        </a:cubicBezTo>
                        <a:cubicBezTo>
                          <a:pt x="16814" y="17200"/>
                          <a:pt x="17479" y="17260"/>
                          <a:pt x="18038" y="17260"/>
                        </a:cubicBezTo>
                        <a:cubicBezTo>
                          <a:pt x="19709" y="17260"/>
                          <a:pt x="20457" y="16726"/>
                          <a:pt x="20790" y="16200"/>
                        </a:cubicBezTo>
                        <a:cubicBezTo>
                          <a:pt x="21234" y="15499"/>
                          <a:pt x="21324" y="14202"/>
                          <a:pt x="19226" y="12013"/>
                        </a:cubicBezTo>
                        <a:cubicBezTo>
                          <a:pt x="18841" y="11610"/>
                          <a:pt x="18405" y="11204"/>
                          <a:pt x="17925" y="10799"/>
                        </a:cubicBezTo>
                        <a:cubicBezTo>
                          <a:pt x="18404" y="10394"/>
                          <a:pt x="18841" y="9988"/>
                          <a:pt x="19226" y="9586"/>
                        </a:cubicBezTo>
                        <a:cubicBezTo>
                          <a:pt x="21324" y="7396"/>
                          <a:pt x="21234" y="6101"/>
                          <a:pt x="20790" y="5400"/>
                        </a:cubicBezTo>
                        <a:cubicBezTo>
                          <a:pt x="20345" y="4698"/>
                          <a:pt x="19158" y="3980"/>
                          <a:pt x="16028" y="4540"/>
                        </a:cubicBezTo>
                        <a:cubicBezTo>
                          <a:pt x="15453" y="4643"/>
                          <a:pt x="14850" y="4785"/>
                          <a:pt x="14226" y="4961"/>
                        </a:cubicBezTo>
                        <a:cubicBezTo>
                          <a:pt x="14080" y="4380"/>
                          <a:pt x="13911" y="3832"/>
                          <a:pt x="13722" y="3327"/>
                        </a:cubicBezTo>
                        <a:cubicBezTo>
                          <a:pt x="12689" y="577"/>
                          <a:pt x="11413" y="0"/>
                          <a:pt x="10524" y="0"/>
                        </a:cubicBezTo>
                        <a:close/>
                        <a:moveTo>
                          <a:pt x="10524" y="856"/>
                        </a:moveTo>
                        <a:cubicBezTo>
                          <a:pt x="11556" y="856"/>
                          <a:pt x="12661" y="2513"/>
                          <a:pt x="13329" y="5231"/>
                        </a:cubicBezTo>
                        <a:cubicBezTo>
                          <a:pt x="12420" y="5525"/>
                          <a:pt x="11478" y="5885"/>
                          <a:pt x="10524" y="6304"/>
                        </a:cubicBezTo>
                        <a:cubicBezTo>
                          <a:pt x="9571" y="5885"/>
                          <a:pt x="8628" y="5525"/>
                          <a:pt x="7719" y="5231"/>
                        </a:cubicBezTo>
                        <a:cubicBezTo>
                          <a:pt x="8386" y="2513"/>
                          <a:pt x="9492" y="856"/>
                          <a:pt x="10524" y="856"/>
                        </a:cubicBezTo>
                        <a:close/>
                        <a:moveTo>
                          <a:pt x="3015" y="5197"/>
                        </a:moveTo>
                        <a:cubicBezTo>
                          <a:pt x="3968" y="5197"/>
                          <a:pt x="5206" y="5394"/>
                          <a:pt x="6633" y="5801"/>
                        </a:cubicBezTo>
                        <a:cubicBezTo>
                          <a:pt x="6458" y="6665"/>
                          <a:pt x="6330" y="7591"/>
                          <a:pt x="6252" y="8553"/>
                        </a:cubicBezTo>
                        <a:cubicBezTo>
                          <a:pt x="5377" y="9095"/>
                          <a:pt x="4562" y="9658"/>
                          <a:pt x="3828" y="10229"/>
                        </a:cubicBezTo>
                        <a:cubicBezTo>
                          <a:pt x="3348" y="9826"/>
                          <a:pt x="2912" y="9422"/>
                          <a:pt x="2530" y="9023"/>
                        </a:cubicBezTo>
                        <a:cubicBezTo>
                          <a:pt x="1217" y="7653"/>
                          <a:pt x="672" y="6459"/>
                          <a:pt x="1072" y="5828"/>
                        </a:cubicBezTo>
                        <a:cubicBezTo>
                          <a:pt x="1335" y="5413"/>
                          <a:pt x="2020" y="5197"/>
                          <a:pt x="3015" y="5197"/>
                        </a:cubicBezTo>
                        <a:close/>
                        <a:moveTo>
                          <a:pt x="18035" y="5197"/>
                        </a:moveTo>
                        <a:cubicBezTo>
                          <a:pt x="19030" y="5197"/>
                          <a:pt x="19713" y="5413"/>
                          <a:pt x="19976" y="5828"/>
                        </a:cubicBezTo>
                        <a:cubicBezTo>
                          <a:pt x="20376" y="6459"/>
                          <a:pt x="19831" y="7653"/>
                          <a:pt x="18518" y="9023"/>
                        </a:cubicBezTo>
                        <a:cubicBezTo>
                          <a:pt x="18136" y="9422"/>
                          <a:pt x="17702" y="9826"/>
                          <a:pt x="17221" y="10229"/>
                        </a:cubicBezTo>
                        <a:cubicBezTo>
                          <a:pt x="16488" y="9658"/>
                          <a:pt x="15673" y="9095"/>
                          <a:pt x="14798" y="8553"/>
                        </a:cubicBezTo>
                        <a:cubicBezTo>
                          <a:pt x="14720" y="7591"/>
                          <a:pt x="14590" y="6665"/>
                          <a:pt x="14415" y="5801"/>
                        </a:cubicBezTo>
                        <a:cubicBezTo>
                          <a:pt x="15842" y="5394"/>
                          <a:pt x="17082" y="5197"/>
                          <a:pt x="18035" y="5197"/>
                        </a:cubicBezTo>
                        <a:close/>
                        <a:moveTo>
                          <a:pt x="7532" y="6078"/>
                        </a:moveTo>
                        <a:cubicBezTo>
                          <a:pt x="8148" y="6281"/>
                          <a:pt x="8794" y="6520"/>
                          <a:pt x="9461" y="6795"/>
                        </a:cubicBezTo>
                        <a:cubicBezTo>
                          <a:pt x="9088" y="6975"/>
                          <a:pt x="8715" y="7162"/>
                          <a:pt x="8343" y="7358"/>
                        </a:cubicBezTo>
                        <a:cubicBezTo>
                          <a:pt x="7971" y="7553"/>
                          <a:pt x="7605" y="7754"/>
                          <a:pt x="7248" y="7958"/>
                        </a:cubicBezTo>
                        <a:cubicBezTo>
                          <a:pt x="7320" y="7295"/>
                          <a:pt x="7416" y="6666"/>
                          <a:pt x="7532" y="6078"/>
                        </a:cubicBezTo>
                        <a:close/>
                        <a:moveTo>
                          <a:pt x="13516" y="6078"/>
                        </a:moveTo>
                        <a:cubicBezTo>
                          <a:pt x="13632" y="6666"/>
                          <a:pt x="13728" y="7295"/>
                          <a:pt x="13800" y="7958"/>
                        </a:cubicBezTo>
                        <a:cubicBezTo>
                          <a:pt x="13443" y="7754"/>
                          <a:pt x="13078" y="7553"/>
                          <a:pt x="12706" y="7358"/>
                        </a:cubicBezTo>
                        <a:cubicBezTo>
                          <a:pt x="12335" y="7162"/>
                          <a:pt x="11962" y="6975"/>
                          <a:pt x="11589" y="6795"/>
                        </a:cubicBezTo>
                        <a:cubicBezTo>
                          <a:pt x="12256" y="6520"/>
                          <a:pt x="12900" y="6281"/>
                          <a:pt x="13516" y="6078"/>
                        </a:cubicBezTo>
                        <a:close/>
                        <a:moveTo>
                          <a:pt x="10524" y="7258"/>
                        </a:moveTo>
                        <a:cubicBezTo>
                          <a:pt x="11084" y="7514"/>
                          <a:pt x="11656" y="7793"/>
                          <a:pt x="12236" y="8099"/>
                        </a:cubicBezTo>
                        <a:cubicBezTo>
                          <a:pt x="12807" y="8399"/>
                          <a:pt x="13361" y="8709"/>
                          <a:pt x="13892" y="9029"/>
                        </a:cubicBezTo>
                        <a:cubicBezTo>
                          <a:pt x="13929" y="9598"/>
                          <a:pt x="13948" y="10189"/>
                          <a:pt x="13948" y="10799"/>
                        </a:cubicBezTo>
                        <a:cubicBezTo>
                          <a:pt x="13948" y="11410"/>
                          <a:pt x="13927" y="12000"/>
                          <a:pt x="13890" y="12570"/>
                        </a:cubicBezTo>
                        <a:cubicBezTo>
                          <a:pt x="13359" y="12889"/>
                          <a:pt x="12806" y="13201"/>
                          <a:pt x="12236" y="13501"/>
                        </a:cubicBezTo>
                        <a:cubicBezTo>
                          <a:pt x="11655" y="13807"/>
                          <a:pt x="11084" y="14087"/>
                          <a:pt x="10524" y="14342"/>
                        </a:cubicBezTo>
                        <a:cubicBezTo>
                          <a:pt x="9964" y="14087"/>
                          <a:pt x="9393" y="13807"/>
                          <a:pt x="8812" y="13501"/>
                        </a:cubicBezTo>
                        <a:cubicBezTo>
                          <a:pt x="8241" y="13201"/>
                          <a:pt x="7689" y="12891"/>
                          <a:pt x="7158" y="12571"/>
                        </a:cubicBezTo>
                        <a:cubicBezTo>
                          <a:pt x="7121" y="12002"/>
                          <a:pt x="7100" y="11410"/>
                          <a:pt x="7100" y="10799"/>
                        </a:cubicBezTo>
                        <a:cubicBezTo>
                          <a:pt x="7100" y="10189"/>
                          <a:pt x="7121" y="9598"/>
                          <a:pt x="7158" y="9029"/>
                        </a:cubicBezTo>
                        <a:cubicBezTo>
                          <a:pt x="7689" y="8709"/>
                          <a:pt x="8241" y="8399"/>
                          <a:pt x="8812" y="8099"/>
                        </a:cubicBezTo>
                        <a:cubicBezTo>
                          <a:pt x="9393" y="7793"/>
                          <a:pt x="9964" y="7514"/>
                          <a:pt x="10524" y="7258"/>
                        </a:cubicBezTo>
                        <a:close/>
                        <a:moveTo>
                          <a:pt x="10524" y="9608"/>
                        </a:moveTo>
                        <a:cubicBezTo>
                          <a:pt x="10189" y="9608"/>
                          <a:pt x="9855" y="9724"/>
                          <a:pt x="9600" y="9957"/>
                        </a:cubicBezTo>
                        <a:cubicBezTo>
                          <a:pt x="9089" y="10422"/>
                          <a:pt x="9089" y="11178"/>
                          <a:pt x="9600" y="11643"/>
                        </a:cubicBezTo>
                        <a:cubicBezTo>
                          <a:pt x="10110" y="12108"/>
                          <a:pt x="10938" y="12108"/>
                          <a:pt x="11448" y="11643"/>
                        </a:cubicBezTo>
                        <a:cubicBezTo>
                          <a:pt x="11959" y="11178"/>
                          <a:pt x="11959" y="10422"/>
                          <a:pt x="11448" y="9957"/>
                        </a:cubicBezTo>
                        <a:cubicBezTo>
                          <a:pt x="11193" y="9724"/>
                          <a:pt x="10859" y="9608"/>
                          <a:pt x="10524" y="9608"/>
                        </a:cubicBezTo>
                        <a:close/>
                        <a:moveTo>
                          <a:pt x="6185" y="9638"/>
                        </a:moveTo>
                        <a:cubicBezTo>
                          <a:pt x="6169" y="10021"/>
                          <a:pt x="6161" y="10408"/>
                          <a:pt x="6161" y="10799"/>
                        </a:cubicBezTo>
                        <a:cubicBezTo>
                          <a:pt x="6161" y="11190"/>
                          <a:pt x="6169" y="11579"/>
                          <a:pt x="6185" y="11962"/>
                        </a:cubicBezTo>
                        <a:cubicBezTo>
                          <a:pt x="5601" y="11581"/>
                          <a:pt x="5050" y="11191"/>
                          <a:pt x="4540" y="10799"/>
                        </a:cubicBezTo>
                        <a:cubicBezTo>
                          <a:pt x="5050" y="10407"/>
                          <a:pt x="5601" y="10019"/>
                          <a:pt x="6185" y="9638"/>
                        </a:cubicBezTo>
                        <a:close/>
                        <a:moveTo>
                          <a:pt x="14863" y="9638"/>
                        </a:moveTo>
                        <a:cubicBezTo>
                          <a:pt x="15447" y="10019"/>
                          <a:pt x="15998" y="10407"/>
                          <a:pt x="16508" y="10799"/>
                        </a:cubicBezTo>
                        <a:cubicBezTo>
                          <a:pt x="15998" y="11191"/>
                          <a:pt x="15447" y="11581"/>
                          <a:pt x="14863" y="11962"/>
                        </a:cubicBezTo>
                        <a:cubicBezTo>
                          <a:pt x="14879" y="11579"/>
                          <a:pt x="14887" y="11190"/>
                          <a:pt x="14887" y="10799"/>
                        </a:cubicBezTo>
                        <a:cubicBezTo>
                          <a:pt x="14887" y="10408"/>
                          <a:pt x="14879" y="10021"/>
                          <a:pt x="14863" y="9638"/>
                        </a:cubicBezTo>
                        <a:close/>
                        <a:moveTo>
                          <a:pt x="3828" y="11371"/>
                        </a:moveTo>
                        <a:cubicBezTo>
                          <a:pt x="4562" y="11942"/>
                          <a:pt x="5377" y="12505"/>
                          <a:pt x="6252" y="13047"/>
                        </a:cubicBezTo>
                        <a:cubicBezTo>
                          <a:pt x="6330" y="14009"/>
                          <a:pt x="6458" y="14933"/>
                          <a:pt x="6633" y="15797"/>
                        </a:cubicBezTo>
                        <a:cubicBezTo>
                          <a:pt x="5206" y="16204"/>
                          <a:pt x="3968" y="16403"/>
                          <a:pt x="3015" y="16403"/>
                        </a:cubicBezTo>
                        <a:cubicBezTo>
                          <a:pt x="2020" y="16403"/>
                          <a:pt x="1335" y="16187"/>
                          <a:pt x="1072" y="15772"/>
                        </a:cubicBezTo>
                        <a:cubicBezTo>
                          <a:pt x="672" y="15141"/>
                          <a:pt x="1217" y="13947"/>
                          <a:pt x="2530" y="12577"/>
                        </a:cubicBezTo>
                        <a:cubicBezTo>
                          <a:pt x="2912" y="12178"/>
                          <a:pt x="3348" y="11774"/>
                          <a:pt x="3828" y="11371"/>
                        </a:cubicBezTo>
                        <a:close/>
                        <a:moveTo>
                          <a:pt x="17220" y="11371"/>
                        </a:moveTo>
                        <a:cubicBezTo>
                          <a:pt x="17700" y="11774"/>
                          <a:pt x="18136" y="12178"/>
                          <a:pt x="18518" y="12577"/>
                        </a:cubicBezTo>
                        <a:cubicBezTo>
                          <a:pt x="19831" y="13947"/>
                          <a:pt x="20376" y="15141"/>
                          <a:pt x="19976" y="15772"/>
                        </a:cubicBezTo>
                        <a:cubicBezTo>
                          <a:pt x="19713" y="16187"/>
                          <a:pt x="19030" y="16403"/>
                          <a:pt x="18035" y="16403"/>
                        </a:cubicBezTo>
                        <a:cubicBezTo>
                          <a:pt x="17082" y="16403"/>
                          <a:pt x="15842" y="16204"/>
                          <a:pt x="14415" y="15797"/>
                        </a:cubicBezTo>
                        <a:cubicBezTo>
                          <a:pt x="14590" y="14933"/>
                          <a:pt x="14718" y="14009"/>
                          <a:pt x="14796" y="13047"/>
                        </a:cubicBezTo>
                        <a:cubicBezTo>
                          <a:pt x="15671" y="12505"/>
                          <a:pt x="16486" y="11942"/>
                          <a:pt x="17220" y="11371"/>
                        </a:cubicBezTo>
                        <a:close/>
                        <a:moveTo>
                          <a:pt x="7248" y="13642"/>
                        </a:moveTo>
                        <a:cubicBezTo>
                          <a:pt x="7605" y="13846"/>
                          <a:pt x="7971" y="14047"/>
                          <a:pt x="8343" y="14242"/>
                        </a:cubicBezTo>
                        <a:cubicBezTo>
                          <a:pt x="8715" y="14438"/>
                          <a:pt x="9088" y="14625"/>
                          <a:pt x="9461" y="14805"/>
                        </a:cubicBezTo>
                        <a:cubicBezTo>
                          <a:pt x="8794" y="15080"/>
                          <a:pt x="8148" y="15319"/>
                          <a:pt x="7532" y="15522"/>
                        </a:cubicBezTo>
                        <a:cubicBezTo>
                          <a:pt x="7416" y="14934"/>
                          <a:pt x="7320" y="14305"/>
                          <a:pt x="7248" y="13642"/>
                        </a:cubicBezTo>
                        <a:close/>
                        <a:moveTo>
                          <a:pt x="13800" y="13642"/>
                        </a:moveTo>
                        <a:cubicBezTo>
                          <a:pt x="13728" y="14305"/>
                          <a:pt x="13632" y="14934"/>
                          <a:pt x="13516" y="15522"/>
                        </a:cubicBezTo>
                        <a:cubicBezTo>
                          <a:pt x="12900" y="15319"/>
                          <a:pt x="12256" y="15080"/>
                          <a:pt x="11589" y="14805"/>
                        </a:cubicBezTo>
                        <a:cubicBezTo>
                          <a:pt x="11962" y="14625"/>
                          <a:pt x="12335" y="14438"/>
                          <a:pt x="12706" y="14242"/>
                        </a:cubicBezTo>
                        <a:cubicBezTo>
                          <a:pt x="13078" y="14047"/>
                          <a:pt x="13443" y="13846"/>
                          <a:pt x="13800" y="13642"/>
                        </a:cubicBezTo>
                        <a:close/>
                        <a:moveTo>
                          <a:pt x="10524" y="15294"/>
                        </a:moveTo>
                        <a:cubicBezTo>
                          <a:pt x="11478" y="15713"/>
                          <a:pt x="12420" y="16075"/>
                          <a:pt x="13329" y="16369"/>
                        </a:cubicBezTo>
                        <a:cubicBezTo>
                          <a:pt x="12661" y="19087"/>
                          <a:pt x="11556" y="20744"/>
                          <a:pt x="10524" y="20744"/>
                        </a:cubicBezTo>
                        <a:cubicBezTo>
                          <a:pt x="9492" y="20744"/>
                          <a:pt x="8386" y="19087"/>
                          <a:pt x="7719" y="16369"/>
                        </a:cubicBezTo>
                        <a:cubicBezTo>
                          <a:pt x="8628" y="16075"/>
                          <a:pt x="9571" y="15713"/>
                          <a:pt x="10524" y="1529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263238"/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1" name="Text Box 26">
                  <a:extLst>
                    <a:ext uri="{FF2B5EF4-FFF2-40B4-BE49-F238E27FC236}">
                      <a16:creationId xmlns:a16="http://schemas.microsoft.com/office/drawing/2014/main" id="{A3C0C185-D3B9-C247-B49D-BBD144997B64}"/>
                    </a:ext>
                  </a:extLst>
                </p:cNvPr>
                <p:cNvSpPr txBox="1"/>
                <p:nvPr/>
              </p:nvSpPr>
              <p:spPr>
                <a:xfrm>
                  <a:off x="865362" y="4517066"/>
                  <a:ext cx="1365314" cy="27812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ctr">
                    <a:defRPr sz="1400"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lvl1pPr>
                </a:lstStyle>
                <a:p>
                  <a:r>
                    <a:rPr dirty="0" err="1">
                      <a:solidFill>
                        <a:schemeClr val="accent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Информация</a:t>
                  </a:r>
                  <a:endParaRPr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81B82415-57E5-A945-BEE8-4DAEFEB98AF7}"/>
                  </a:ext>
                </a:extLst>
              </p:cNvPr>
              <p:cNvGrpSpPr/>
              <p:nvPr/>
            </p:nvGrpSpPr>
            <p:grpSpPr>
              <a:xfrm>
                <a:off x="4836738" y="3519276"/>
                <a:ext cx="1065677" cy="1281957"/>
                <a:chOff x="4336754" y="3519276"/>
                <a:chExt cx="1065677" cy="1281957"/>
              </a:xfrm>
            </p:grpSpPr>
            <p:sp>
              <p:nvSpPr>
                <p:cNvPr id="24" name="Text Box 26">
                  <a:extLst>
                    <a:ext uri="{FF2B5EF4-FFF2-40B4-BE49-F238E27FC236}">
                      <a16:creationId xmlns:a16="http://schemas.microsoft.com/office/drawing/2014/main" id="{5635564D-C7AE-874F-8209-25724FC485E6}"/>
                    </a:ext>
                  </a:extLst>
                </p:cNvPr>
                <p:cNvSpPr txBox="1"/>
                <p:nvPr/>
              </p:nvSpPr>
              <p:spPr>
                <a:xfrm>
                  <a:off x="4336754" y="4523111"/>
                  <a:ext cx="1065677" cy="2781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 algn="ctr">
                    <a:defRPr sz="1400"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lvl1pPr>
                </a:lstStyle>
                <a:p>
                  <a:r>
                    <a:rPr dirty="0" err="1">
                      <a:solidFill>
                        <a:schemeClr val="accent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Знания</a:t>
                  </a:r>
                  <a:endParaRPr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5" name="Группа 24">
                  <a:extLst>
                    <a:ext uri="{FF2B5EF4-FFF2-40B4-BE49-F238E27FC236}">
                      <a16:creationId xmlns:a16="http://schemas.microsoft.com/office/drawing/2014/main" id="{3DA30288-F268-5C43-B243-16FC85A5E0FB}"/>
                    </a:ext>
                  </a:extLst>
                </p:cNvPr>
                <p:cNvGrpSpPr/>
                <p:nvPr/>
              </p:nvGrpSpPr>
              <p:grpSpPr>
                <a:xfrm>
                  <a:off x="4370450" y="3519276"/>
                  <a:ext cx="998288" cy="998290"/>
                  <a:chOff x="4370450" y="3519276"/>
                  <a:chExt cx="998288" cy="998290"/>
                </a:xfrm>
              </p:grpSpPr>
              <p:sp>
                <p:nvSpPr>
                  <p:cNvPr id="26" name="Группа">
                    <a:extLst>
                      <a:ext uri="{FF2B5EF4-FFF2-40B4-BE49-F238E27FC236}">
                        <a16:creationId xmlns:a16="http://schemas.microsoft.com/office/drawing/2014/main" id="{12C7B2E4-4A33-7B48-B272-BA21EB8B27EB}"/>
                      </a:ext>
                    </a:extLst>
                  </p:cNvPr>
                  <p:cNvSpPr/>
                  <p:nvPr/>
                </p:nvSpPr>
                <p:spPr>
                  <a:xfrm>
                    <a:off x="4370450" y="3519276"/>
                    <a:ext cx="998288" cy="998290"/>
                  </a:xfrm>
                  <a:prstGeom prst="ellipse">
                    <a:avLst/>
                  </a:prstGeom>
                  <a:solidFill>
                    <a:srgbClr val="97C25C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263238"/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7" name="Группа 26">
                    <a:extLst>
                      <a:ext uri="{FF2B5EF4-FFF2-40B4-BE49-F238E27FC236}">
                        <a16:creationId xmlns:a16="http://schemas.microsoft.com/office/drawing/2014/main" id="{8D95A060-A2CC-B547-B12F-D19E4BAC960D}"/>
                      </a:ext>
                    </a:extLst>
                  </p:cNvPr>
                  <p:cNvGrpSpPr/>
                  <p:nvPr/>
                </p:nvGrpSpPr>
                <p:grpSpPr>
                  <a:xfrm>
                    <a:off x="4650152" y="3635877"/>
                    <a:ext cx="448338" cy="719636"/>
                    <a:chOff x="4650152" y="3635877"/>
                    <a:chExt cx="448338" cy="719636"/>
                  </a:xfrm>
                </p:grpSpPr>
                <p:sp>
                  <p:nvSpPr>
                    <p:cNvPr id="28" name="Мозг спереди">
                      <a:extLst>
                        <a:ext uri="{FF2B5EF4-FFF2-40B4-BE49-F238E27FC236}">
                          <a16:creationId xmlns:a16="http://schemas.microsoft.com/office/drawing/2014/main" id="{7C1D77A0-67D0-8145-807E-6BEB93BE04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2659" y="3635877"/>
                      <a:ext cx="363325" cy="30172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596" extrusionOk="0">
                          <a:moveTo>
                            <a:pt x="8302" y="9"/>
                          </a:moveTo>
                          <a:cubicBezTo>
                            <a:pt x="6982" y="101"/>
                            <a:pt x="5943" y="867"/>
                            <a:pt x="5256" y="1602"/>
                          </a:cubicBezTo>
                          <a:cubicBezTo>
                            <a:pt x="5021" y="1852"/>
                            <a:pt x="4829" y="2167"/>
                            <a:pt x="4726" y="2528"/>
                          </a:cubicBezTo>
                          <a:cubicBezTo>
                            <a:pt x="4627" y="2877"/>
                            <a:pt x="4605" y="3232"/>
                            <a:pt x="4671" y="3567"/>
                          </a:cubicBezTo>
                          <a:cubicBezTo>
                            <a:pt x="4747" y="3948"/>
                            <a:pt x="4927" y="4283"/>
                            <a:pt x="5162" y="4487"/>
                          </a:cubicBezTo>
                          <a:cubicBezTo>
                            <a:pt x="5228" y="4546"/>
                            <a:pt x="5327" y="4527"/>
                            <a:pt x="5370" y="4448"/>
                          </a:cubicBezTo>
                          <a:cubicBezTo>
                            <a:pt x="5730" y="3830"/>
                            <a:pt x="6309" y="3389"/>
                            <a:pt x="6844" y="3323"/>
                          </a:cubicBezTo>
                          <a:cubicBezTo>
                            <a:pt x="6925" y="3310"/>
                            <a:pt x="7003" y="3371"/>
                            <a:pt x="7024" y="3463"/>
                          </a:cubicBezTo>
                          <a:cubicBezTo>
                            <a:pt x="7052" y="3587"/>
                            <a:pt x="6985" y="3704"/>
                            <a:pt x="6881" y="3711"/>
                          </a:cubicBezTo>
                          <a:cubicBezTo>
                            <a:pt x="6434" y="3770"/>
                            <a:pt x="5949" y="4146"/>
                            <a:pt x="5638" y="4678"/>
                          </a:cubicBezTo>
                          <a:cubicBezTo>
                            <a:pt x="5431" y="5033"/>
                            <a:pt x="5343" y="5387"/>
                            <a:pt x="5392" y="5670"/>
                          </a:cubicBezTo>
                          <a:cubicBezTo>
                            <a:pt x="5409" y="5768"/>
                            <a:pt x="5375" y="5873"/>
                            <a:pt x="5293" y="5912"/>
                          </a:cubicBezTo>
                          <a:cubicBezTo>
                            <a:pt x="5272" y="5919"/>
                            <a:pt x="5256" y="5926"/>
                            <a:pt x="5234" y="5926"/>
                          </a:cubicBezTo>
                          <a:cubicBezTo>
                            <a:pt x="5157" y="5926"/>
                            <a:pt x="5092" y="5866"/>
                            <a:pt x="5075" y="5774"/>
                          </a:cubicBezTo>
                          <a:cubicBezTo>
                            <a:pt x="5037" y="5590"/>
                            <a:pt x="5043" y="5387"/>
                            <a:pt x="5087" y="5177"/>
                          </a:cubicBezTo>
                          <a:cubicBezTo>
                            <a:pt x="5114" y="5046"/>
                            <a:pt x="5071" y="4907"/>
                            <a:pt x="4978" y="4822"/>
                          </a:cubicBezTo>
                          <a:cubicBezTo>
                            <a:pt x="4672" y="4559"/>
                            <a:pt x="4443" y="4139"/>
                            <a:pt x="4350" y="3666"/>
                          </a:cubicBezTo>
                          <a:cubicBezTo>
                            <a:pt x="4323" y="3534"/>
                            <a:pt x="4306" y="3403"/>
                            <a:pt x="4306" y="3272"/>
                          </a:cubicBezTo>
                          <a:cubicBezTo>
                            <a:pt x="4301" y="3101"/>
                            <a:pt x="4175" y="2982"/>
                            <a:pt x="4038" y="3015"/>
                          </a:cubicBezTo>
                          <a:cubicBezTo>
                            <a:pt x="3503" y="3159"/>
                            <a:pt x="2363" y="3724"/>
                            <a:pt x="1332" y="5524"/>
                          </a:cubicBezTo>
                          <a:cubicBezTo>
                            <a:pt x="595" y="6917"/>
                            <a:pt x="279" y="8480"/>
                            <a:pt x="426" y="9302"/>
                          </a:cubicBezTo>
                          <a:cubicBezTo>
                            <a:pt x="443" y="9492"/>
                            <a:pt x="486" y="9670"/>
                            <a:pt x="541" y="9827"/>
                          </a:cubicBezTo>
                          <a:cubicBezTo>
                            <a:pt x="595" y="9978"/>
                            <a:pt x="748" y="10038"/>
                            <a:pt x="868" y="9953"/>
                          </a:cubicBezTo>
                          <a:cubicBezTo>
                            <a:pt x="1179" y="9729"/>
                            <a:pt x="1484" y="9624"/>
                            <a:pt x="1751" y="9585"/>
                          </a:cubicBezTo>
                          <a:cubicBezTo>
                            <a:pt x="2292" y="9500"/>
                            <a:pt x="2756" y="9664"/>
                            <a:pt x="3051" y="9815"/>
                          </a:cubicBezTo>
                          <a:cubicBezTo>
                            <a:pt x="3231" y="9907"/>
                            <a:pt x="3400" y="10019"/>
                            <a:pt x="3542" y="10144"/>
                          </a:cubicBezTo>
                          <a:cubicBezTo>
                            <a:pt x="3635" y="10222"/>
                            <a:pt x="3765" y="10190"/>
                            <a:pt x="3825" y="10072"/>
                          </a:cubicBezTo>
                          <a:cubicBezTo>
                            <a:pt x="3967" y="9789"/>
                            <a:pt x="4148" y="9553"/>
                            <a:pt x="4350" y="9382"/>
                          </a:cubicBezTo>
                          <a:cubicBezTo>
                            <a:pt x="4416" y="9329"/>
                            <a:pt x="4507" y="9328"/>
                            <a:pt x="4562" y="9400"/>
                          </a:cubicBezTo>
                          <a:cubicBezTo>
                            <a:pt x="4638" y="9492"/>
                            <a:pt x="4623" y="9638"/>
                            <a:pt x="4541" y="9704"/>
                          </a:cubicBezTo>
                          <a:cubicBezTo>
                            <a:pt x="4170" y="10006"/>
                            <a:pt x="3885" y="10617"/>
                            <a:pt x="3820" y="11260"/>
                          </a:cubicBezTo>
                          <a:cubicBezTo>
                            <a:pt x="3776" y="11687"/>
                            <a:pt x="3836" y="12056"/>
                            <a:pt x="3989" y="12273"/>
                          </a:cubicBezTo>
                          <a:cubicBezTo>
                            <a:pt x="4043" y="12351"/>
                            <a:pt x="4055" y="12463"/>
                            <a:pt x="4001" y="12542"/>
                          </a:cubicBezTo>
                          <a:cubicBezTo>
                            <a:pt x="3968" y="12588"/>
                            <a:pt x="3924" y="12607"/>
                            <a:pt x="3875" y="12607"/>
                          </a:cubicBezTo>
                          <a:cubicBezTo>
                            <a:pt x="3831" y="12607"/>
                            <a:pt x="3788" y="12588"/>
                            <a:pt x="3755" y="12542"/>
                          </a:cubicBezTo>
                          <a:cubicBezTo>
                            <a:pt x="3531" y="12239"/>
                            <a:pt x="3438" y="11765"/>
                            <a:pt x="3493" y="11207"/>
                          </a:cubicBezTo>
                          <a:cubicBezTo>
                            <a:pt x="3503" y="11102"/>
                            <a:pt x="3520" y="11004"/>
                            <a:pt x="3542" y="10899"/>
                          </a:cubicBezTo>
                          <a:cubicBezTo>
                            <a:pt x="3569" y="10774"/>
                            <a:pt x="3537" y="10635"/>
                            <a:pt x="3455" y="10550"/>
                          </a:cubicBezTo>
                          <a:cubicBezTo>
                            <a:pt x="3122" y="10202"/>
                            <a:pt x="2472" y="9868"/>
                            <a:pt x="1801" y="9973"/>
                          </a:cubicBezTo>
                          <a:cubicBezTo>
                            <a:pt x="1774" y="9980"/>
                            <a:pt x="1746" y="9979"/>
                            <a:pt x="1719" y="9985"/>
                          </a:cubicBezTo>
                          <a:cubicBezTo>
                            <a:pt x="1113" y="10110"/>
                            <a:pt x="606" y="10616"/>
                            <a:pt x="355" y="11299"/>
                          </a:cubicBezTo>
                          <a:cubicBezTo>
                            <a:pt x="126" y="11930"/>
                            <a:pt x="0" y="12621"/>
                            <a:pt x="0" y="13351"/>
                          </a:cubicBezTo>
                          <a:cubicBezTo>
                            <a:pt x="0" y="16287"/>
                            <a:pt x="2063" y="18664"/>
                            <a:pt x="4606" y="18664"/>
                          </a:cubicBezTo>
                          <a:cubicBezTo>
                            <a:pt x="5899" y="18664"/>
                            <a:pt x="7073" y="18046"/>
                            <a:pt x="7908" y="17054"/>
                          </a:cubicBezTo>
                          <a:cubicBezTo>
                            <a:pt x="7957" y="17002"/>
                            <a:pt x="7946" y="16897"/>
                            <a:pt x="7880" y="16851"/>
                          </a:cubicBezTo>
                          <a:cubicBezTo>
                            <a:pt x="7766" y="16772"/>
                            <a:pt x="7661" y="16687"/>
                            <a:pt x="7563" y="16595"/>
                          </a:cubicBezTo>
                          <a:cubicBezTo>
                            <a:pt x="7503" y="16535"/>
                            <a:pt x="7477" y="16425"/>
                            <a:pt x="7521" y="16340"/>
                          </a:cubicBezTo>
                          <a:cubicBezTo>
                            <a:pt x="7575" y="16228"/>
                            <a:pt x="7690" y="16208"/>
                            <a:pt x="7766" y="16280"/>
                          </a:cubicBezTo>
                          <a:cubicBezTo>
                            <a:pt x="7952" y="16471"/>
                            <a:pt x="8651" y="17023"/>
                            <a:pt x="9289" y="17030"/>
                          </a:cubicBezTo>
                          <a:cubicBezTo>
                            <a:pt x="10009" y="17036"/>
                            <a:pt x="10599" y="16305"/>
                            <a:pt x="10599" y="15412"/>
                          </a:cubicBezTo>
                          <a:cubicBezTo>
                            <a:pt x="10599" y="15228"/>
                            <a:pt x="10571" y="15051"/>
                            <a:pt x="10527" y="14886"/>
                          </a:cubicBezTo>
                          <a:cubicBezTo>
                            <a:pt x="10374" y="14453"/>
                            <a:pt x="10080" y="14139"/>
                            <a:pt x="9649" y="13942"/>
                          </a:cubicBezTo>
                          <a:cubicBezTo>
                            <a:pt x="8716" y="13515"/>
                            <a:pt x="7390" y="13783"/>
                            <a:pt x="6615" y="14256"/>
                          </a:cubicBezTo>
                          <a:cubicBezTo>
                            <a:pt x="5846" y="14722"/>
                            <a:pt x="5343" y="15578"/>
                            <a:pt x="5338" y="15584"/>
                          </a:cubicBezTo>
                          <a:lnTo>
                            <a:pt x="5310" y="15630"/>
                          </a:lnTo>
                          <a:cubicBezTo>
                            <a:pt x="5261" y="15715"/>
                            <a:pt x="5152" y="15722"/>
                            <a:pt x="5097" y="15630"/>
                          </a:cubicBezTo>
                          <a:lnTo>
                            <a:pt x="5070" y="15584"/>
                          </a:lnTo>
                          <a:cubicBezTo>
                            <a:pt x="4442" y="14527"/>
                            <a:pt x="2920" y="14106"/>
                            <a:pt x="2046" y="14736"/>
                          </a:cubicBezTo>
                          <a:cubicBezTo>
                            <a:pt x="1970" y="14789"/>
                            <a:pt x="1872" y="14768"/>
                            <a:pt x="1823" y="14683"/>
                          </a:cubicBezTo>
                          <a:cubicBezTo>
                            <a:pt x="1768" y="14591"/>
                            <a:pt x="1791" y="14461"/>
                            <a:pt x="1872" y="14402"/>
                          </a:cubicBezTo>
                          <a:cubicBezTo>
                            <a:pt x="2773" y="13738"/>
                            <a:pt x="4213" y="14026"/>
                            <a:pt x="5043" y="14946"/>
                          </a:cubicBezTo>
                          <a:cubicBezTo>
                            <a:pt x="5136" y="15044"/>
                            <a:pt x="5271" y="15039"/>
                            <a:pt x="5353" y="14934"/>
                          </a:cubicBezTo>
                          <a:cubicBezTo>
                            <a:pt x="5593" y="14618"/>
                            <a:pt x="5981" y="14190"/>
                            <a:pt x="6467" y="13895"/>
                          </a:cubicBezTo>
                          <a:cubicBezTo>
                            <a:pt x="7323" y="13376"/>
                            <a:pt x="8732" y="13093"/>
                            <a:pt x="9763" y="13560"/>
                          </a:cubicBezTo>
                          <a:cubicBezTo>
                            <a:pt x="10052" y="13691"/>
                            <a:pt x="10292" y="13876"/>
                            <a:pt x="10478" y="14106"/>
                          </a:cubicBezTo>
                          <a:cubicBezTo>
                            <a:pt x="10489" y="14067"/>
                            <a:pt x="10506" y="14020"/>
                            <a:pt x="10517" y="13981"/>
                          </a:cubicBezTo>
                          <a:cubicBezTo>
                            <a:pt x="10446" y="12161"/>
                            <a:pt x="9840" y="11095"/>
                            <a:pt x="8634" y="10649"/>
                          </a:cubicBezTo>
                          <a:cubicBezTo>
                            <a:pt x="8547" y="10616"/>
                            <a:pt x="8491" y="10511"/>
                            <a:pt x="8513" y="10412"/>
                          </a:cubicBezTo>
                          <a:cubicBezTo>
                            <a:pt x="8535" y="10301"/>
                            <a:pt x="8628" y="10236"/>
                            <a:pt x="8721" y="10269"/>
                          </a:cubicBezTo>
                          <a:cubicBezTo>
                            <a:pt x="9289" y="10472"/>
                            <a:pt x="9735" y="10806"/>
                            <a:pt x="10074" y="11273"/>
                          </a:cubicBezTo>
                          <a:cubicBezTo>
                            <a:pt x="10139" y="11358"/>
                            <a:pt x="10254" y="11359"/>
                            <a:pt x="10309" y="11260"/>
                          </a:cubicBezTo>
                          <a:cubicBezTo>
                            <a:pt x="10483" y="10971"/>
                            <a:pt x="10599" y="10564"/>
                            <a:pt x="10599" y="10117"/>
                          </a:cubicBezTo>
                          <a:cubicBezTo>
                            <a:pt x="10599" y="9795"/>
                            <a:pt x="10538" y="9500"/>
                            <a:pt x="10440" y="9244"/>
                          </a:cubicBezTo>
                          <a:cubicBezTo>
                            <a:pt x="10435" y="9231"/>
                            <a:pt x="10429" y="9216"/>
                            <a:pt x="10423" y="9203"/>
                          </a:cubicBezTo>
                          <a:cubicBezTo>
                            <a:pt x="10423" y="9203"/>
                            <a:pt x="10423" y="9204"/>
                            <a:pt x="10423" y="9197"/>
                          </a:cubicBezTo>
                          <a:cubicBezTo>
                            <a:pt x="10401" y="9151"/>
                            <a:pt x="10386" y="9105"/>
                            <a:pt x="10358" y="9059"/>
                          </a:cubicBezTo>
                          <a:cubicBezTo>
                            <a:pt x="10336" y="9013"/>
                            <a:pt x="10315" y="8968"/>
                            <a:pt x="10299" y="8916"/>
                          </a:cubicBezTo>
                          <a:cubicBezTo>
                            <a:pt x="10135" y="8627"/>
                            <a:pt x="9867" y="8383"/>
                            <a:pt x="9518" y="8199"/>
                          </a:cubicBezTo>
                          <a:cubicBezTo>
                            <a:pt x="8868" y="7864"/>
                            <a:pt x="8082" y="7825"/>
                            <a:pt x="7558" y="8101"/>
                          </a:cubicBezTo>
                          <a:cubicBezTo>
                            <a:pt x="6952" y="8423"/>
                            <a:pt x="6505" y="9079"/>
                            <a:pt x="6390" y="9815"/>
                          </a:cubicBezTo>
                          <a:cubicBezTo>
                            <a:pt x="6314" y="10295"/>
                            <a:pt x="6352" y="11018"/>
                            <a:pt x="6953" y="11747"/>
                          </a:cubicBezTo>
                          <a:cubicBezTo>
                            <a:pt x="7018" y="11826"/>
                            <a:pt x="7024" y="11964"/>
                            <a:pt x="6953" y="12043"/>
                          </a:cubicBezTo>
                          <a:cubicBezTo>
                            <a:pt x="6920" y="12076"/>
                            <a:pt x="6882" y="12088"/>
                            <a:pt x="6844" y="12088"/>
                          </a:cubicBezTo>
                          <a:cubicBezTo>
                            <a:pt x="6800" y="12088"/>
                            <a:pt x="6762" y="12068"/>
                            <a:pt x="6729" y="12028"/>
                          </a:cubicBezTo>
                          <a:cubicBezTo>
                            <a:pt x="6178" y="11365"/>
                            <a:pt x="5949" y="10558"/>
                            <a:pt x="6074" y="9743"/>
                          </a:cubicBezTo>
                          <a:cubicBezTo>
                            <a:pt x="6102" y="9572"/>
                            <a:pt x="6139" y="9408"/>
                            <a:pt x="6194" y="9250"/>
                          </a:cubicBezTo>
                          <a:cubicBezTo>
                            <a:pt x="6248" y="9093"/>
                            <a:pt x="6238" y="8908"/>
                            <a:pt x="6156" y="8764"/>
                          </a:cubicBezTo>
                          <a:cubicBezTo>
                            <a:pt x="6145" y="8744"/>
                            <a:pt x="6139" y="8738"/>
                            <a:pt x="6139" y="8731"/>
                          </a:cubicBezTo>
                          <a:cubicBezTo>
                            <a:pt x="5932" y="8324"/>
                            <a:pt x="4863" y="6766"/>
                            <a:pt x="2718" y="7056"/>
                          </a:cubicBezTo>
                          <a:cubicBezTo>
                            <a:pt x="2620" y="7069"/>
                            <a:pt x="2527" y="6971"/>
                            <a:pt x="2538" y="6846"/>
                          </a:cubicBezTo>
                          <a:cubicBezTo>
                            <a:pt x="2543" y="6748"/>
                            <a:pt x="2609" y="6674"/>
                            <a:pt x="2691" y="6668"/>
                          </a:cubicBezTo>
                          <a:cubicBezTo>
                            <a:pt x="4650" y="6411"/>
                            <a:pt x="5904" y="7628"/>
                            <a:pt x="6390" y="8429"/>
                          </a:cubicBezTo>
                          <a:cubicBezTo>
                            <a:pt x="6445" y="8521"/>
                            <a:pt x="6560" y="8527"/>
                            <a:pt x="6625" y="8441"/>
                          </a:cubicBezTo>
                          <a:cubicBezTo>
                            <a:pt x="6849" y="8146"/>
                            <a:pt x="7122" y="7904"/>
                            <a:pt x="7439" y="7739"/>
                          </a:cubicBezTo>
                          <a:cubicBezTo>
                            <a:pt x="8039" y="7424"/>
                            <a:pt x="8928" y="7463"/>
                            <a:pt x="9654" y="7838"/>
                          </a:cubicBezTo>
                          <a:cubicBezTo>
                            <a:pt x="9916" y="7969"/>
                            <a:pt x="10134" y="8140"/>
                            <a:pt x="10314" y="8337"/>
                          </a:cubicBezTo>
                          <a:cubicBezTo>
                            <a:pt x="10330" y="8297"/>
                            <a:pt x="10347" y="8251"/>
                            <a:pt x="10363" y="8211"/>
                          </a:cubicBezTo>
                          <a:cubicBezTo>
                            <a:pt x="10511" y="7929"/>
                            <a:pt x="10599" y="7561"/>
                            <a:pt x="10599" y="7160"/>
                          </a:cubicBezTo>
                          <a:cubicBezTo>
                            <a:pt x="10599" y="6714"/>
                            <a:pt x="10489" y="6312"/>
                            <a:pt x="10309" y="6017"/>
                          </a:cubicBezTo>
                          <a:cubicBezTo>
                            <a:pt x="10303" y="6010"/>
                            <a:pt x="10304" y="6005"/>
                            <a:pt x="10299" y="5998"/>
                          </a:cubicBezTo>
                          <a:cubicBezTo>
                            <a:pt x="10206" y="5841"/>
                            <a:pt x="10041" y="5760"/>
                            <a:pt x="9883" y="5820"/>
                          </a:cubicBezTo>
                          <a:cubicBezTo>
                            <a:pt x="9675" y="5898"/>
                            <a:pt x="9462" y="5932"/>
                            <a:pt x="9255" y="5932"/>
                          </a:cubicBezTo>
                          <a:cubicBezTo>
                            <a:pt x="8949" y="5932"/>
                            <a:pt x="8660" y="5861"/>
                            <a:pt x="8436" y="5762"/>
                          </a:cubicBezTo>
                          <a:cubicBezTo>
                            <a:pt x="8360" y="5729"/>
                            <a:pt x="8311" y="5637"/>
                            <a:pt x="8327" y="5538"/>
                          </a:cubicBezTo>
                          <a:cubicBezTo>
                            <a:pt x="8344" y="5413"/>
                            <a:pt x="8453" y="5347"/>
                            <a:pt x="8546" y="5386"/>
                          </a:cubicBezTo>
                          <a:cubicBezTo>
                            <a:pt x="8960" y="5577"/>
                            <a:pt x="9589" y="5624"/>
                            <a:pt x="10053" y="5302"/>
                          </a:cubicBezTo>
                          <a:cubicBezTo>
                            <a:pt x="10086" y="5276"/>
                            <a:pt x="10118" y="5248"/>
                            <a:pt x="10150" y="5222"/>
                          </a:cubicBezTo>
                          <a:cubicBezTo>
                            <a:pt x="10259" y="5124"/>
                            <a:pt x="10347" y="4999"/>
                            <a:pt x="10413" y="4855"/>
                          </a:cubicBezTo>
                          <a:cubicBezTo>
                            <a:pt x="10522" y="4592"/>
                            <a:pt x="10592" y="4270"/>
                            <a:pt x="10592" y="3929"/>
                          </a:cubicBezTo>
                          <a:lnTo>
                            <a:pt x="10592" y="3922"/>
                          </a:lnTo>
                          <a:cubicBezTo>
                            <a:pt x="10592" y="3647"/>
                            <a:pt x="10511" y="3369"/>
                            <a:pt x="10363" y="3159"/>
                          </a:cubicBezTo>
                          <a:cubicBezTo>
                            <a:pt x="9840" y="2397"/>
                            <a:pt x="9190" y="2095"/>
                            <a:pt x="8426" y="2259"/>
                          </a:cubicBezTo>
                          <a:cubicBezTo>
                            <a:pt x="8344" y="2279"/>
                            <a:pt x="8262" y="2232"/>
                            <a:pt x="8235" y="2140"/>
                          </a:cubicBezTo>
                          <a:cubicBezTo>
                            <a:pt x="8197" y="2022"/>
                            <a:pt x="8258" y="1898"/>
                            <a:pt x="8361" y="1871"/>
                          </a:cubicBezTo>
                          <a:cubicBezTo>
                            <a:pt x="9087" y="1714"/>
                            <a:pt x="9736" y="1924"/>
                            <a:pt x="10282" y="2489"/>
                          </a:cubicBezTo>
                          <a:cubicBezTo>
                            <a:pt x="10353" y="2568"/>
                            <a:pt x="10468" y="2523"/>
                            <a:pt x="10490" y="2411"/>
                          </a:cubicBezTo>
                          <a:cubicBezTo>
                            <a:pt x="10506" y="2306"/>
                            <a:pt x="10522" y="2160"/>
                            <a:pt x="10517" y="1970"/>
                          </a:cubicBezTo>
                          <a:cubicBezTo>
                            <a:pt x="10495" y="886"/>
                            <a:pt x="10195" y="118"/>
                            <a:pt x="8885" y="13"/>
                          </a:cubicBezTo>
                          <a:cubicBezTo>
                            <a:pt x="8685" y="-3"/>
                            <a:pt x="8490" y="-4"/>
                            <a:pt x="8302" y="9"/>
                          </a:cubicBezTo>
                          <a:close/>
                          <a:moveTo>
                            <a:pt x="13298" y="9"/>
                          </a:moveTo>
                          <a:cubicBezTo>
                            <a:pt x="13110" y="-4"/>
                            <a:pt x="12915" y="-3"/>
                            <a:pt x="12715" y="13"/>
                          </a:cubicBezTo>
                          <a:cubicBezTo>
                            <a:pt x="11405" y="118"/>
                            <a:pt x="11105" y="886"/>
                            <a:pt x="11083" y="1970"/>
                          </a:cubicBezTo>
                          <a:cubicBezTo>
                            <a:pt x="11078" y="2160"/>
                            <a:pt x="11094" y="2306"/>
                            <a:pt x="11110" y="2411"/>
                          </a:cubicBezTo>
                          <a:cubicBezTo>
                            <a:pt x="11132" y="2523"/>
                            <a:pt x="11247" y="2568"/>
                            <a:pt x="11318" y="2489"/>
                          </a:cubicBezTo>
                          <a:cubicBezTo>
                            <a:pt x="11864" y="1924"/>
                            <a:pt x="12513" y="1714"/>
                            <a:pt x="13239" y="1871"/>
                          </a:cubicBezTo>
                          <a:cubicBezTo>
                            <a:pt x="13342" y="1898"/>
                            <a:pt x="13403" y="2022"/>
                            <a:pt x="13365" y="2140"/>
                          </a:cubicBezTo>
                          <a:cubicBezTo>
                            <a:pt x="13338" y="2232"/>
                            <a:pt x="13256" y="2279"/>
                            <a:pt x="13174" y="2259"/>
                          </a:cubicBezTo>
                          <a:cubicBezTo>
                            <a:pt x="12410" y="2095"/>
                            <a:pt x="11760" y="2397"/>
                            <a:pt x="11237" y="3159"/>
                          </a:cubicBezTo>
                          <a:cubicBezTo>
                            <a:pt x="11089" y="3369"/>
                            <a:pt x="11008" y="3647"/>
                            <a:pt x="11008" y="3922"/>
                          </a:cubicBezTo>
                          <a:lnTo>
                            <a:pt x="11008" y="3929"/>
                          </a:lnTo>
                          <a:cubicBezTo>
                            <a:pt x="11008" y="4270"/>
                            <a:pt x="11078" y="4592"/>
                            <a:pt x="11187" y="4855"/>
                          </a:cubicBezTo>
                          <a:cubicBezTo>
                            <a:pt x="11253" y="4999"/>
                            <a:pt x="11341" y="5124"/>
                            <a:pt x="11450" y="5222"/>
                          </a:cubicBezTo>
                          <a:cubicBezTo>
                            <a:pt x="11482" y="5248"/>
                            <a:pt x="11514" y="5276"/>
                            <a:pt x="11547" y="5302"/>
                          </a:cubicBezTo>
                          <a:cubicBezTo>
                            <a:pt x="12011" y="5624"/>
                            <a:pt x="12640" y="5577"/>
                            <a:pt x="13054" y="5386"/>
                          </a:cubicBezTo>
                          <a:cubicBezTo>
                            <a:pt x="13147" y="5347"/>
                            <a:pt x="13256" y="5413"/>
                            <a:pt x="13273" y="5538"/>
                          </a:cubicBezTo>
                          <a:cubicBezTo>
                            <a:pt x="13289" y="5637"/>
                            <a:pt x="13240" y="5729"/>
                            <a:pt x="13164" y="5762"/>
                          </a:cubicBezTo>
                          <a:cubicBezTo>
                            <a:pt x="12940" y="5861"/>
                            <a:pt x="12651" y="5932"/>
                            <a:pt x="12345" y="5932"/>
                          </a:cubicBezTo>
                          <a:cubicBezTo>
                            <a:pt x="12138" y="5932"/>
                            <a:pt x="11925" y="5898"/>
                            <a:pt x="11717" y="5820"/>
                          </a:cubicBezTo>
                          <a:cubicBezTo>
                            <a:pt x="11559" y="5760"/>
                            <a:pt x="11394" y="5841"/>
                            <a:pt x="11301" y="5998"/>
                          </a:cubicBezTo>
                          <a:cubicBezTo>
                            <a:pt x="11296" y="6005"/>
                            <a:pt x="11297" y="6010"/>
                            <a:pt x="11291" y="6017"/>
                          </a:cubicBezTo>
                          <a:cubicBezTo>
                            <a:pt x="11111" y="6312"/>
                            <a:pt x="11001" y="6714"/>
                            <a:pt x="11001" y="7160"/>
                          </a:cubicBezTo>
                          <a:cubicBezTo>
                            <a:pt x="11001" y="7561"/>
                            <a:pt x="11089" y="7929"/>
                            <a:pt x="11237" y="8211"/>
                          </a:cubicBezTo>
                          <a:cubicBezTo>
                            <a:pt x="11253" y="8251"/>
                            <a:pt x="11270" y="8297"/>
                            <a:pt x="11286" y="8337"/>
                          </a:cubicBezTo>
                          <a:cubicBezTo>
                            <a:pt x="11466" y="8140"/>
                            <a:pt x="11684" y="7969"/>
                            <a:pt x="11946" y="7838"/>
                          </a:cubicBezTo>
                          <a:cubicBezTo>
                            <a:pt x="12672" y="7463"/>
                            <a:pt x="13561" y="7424"/>
                            <a:pt x="14161" y="7739"/>
                          </a:cubicBezTo>
                          <a:cubicBezTo>
                            <a:pt x="14478" y="7904"/>
                            <a:pt x="14751" y="8146"/>
                            <a:pt x="14975" y="8441"/>
                          </a:cubicBezTo>
                          <a:cubicBezTo>
                            <a:pt x="15040" y="8527"/>
                            <a:pt x="15155" y="8521"/>
                            <a:pt x="15210" y="8429"/>
                          </a:cubicBezTo>
                          <a:cubicBezTo>
                            <a:pt x="15696" y="7628"/>
                            <a:pt x="16950" y="6411"/>
                            <a:pt x="18909" y="6668"/>
                          </a:cubicBezTo>
                          <a:cubicBezTo>
                            <a:pt x="18991" y="6674"/>
                            <a:pt x="19057" y="6748"/>
                            <a:pt x="19062" y="6846"/>
                          </a:cubicBezTo>
                          <a:cubicBezTo>
                            <a:pt x="19073" y="6971"/>
                            <a:pt x="18980" y="7069"/>
                            <a:pt x="18882" y="7056"/>
                          </a:cubicBezTo>
                          <a:cubicBezTo>
                            <a:pt x="16737" y="6766"/>
                            <a:pt x="15668" y="8324"/>
                            <a:pt x="15461" y="8731"/>
                          </a:cubicBezTo>
                          <a:cubicBezTo>
                            <a:pt x="15461" y="8738"/>
                            <a:pt x="15455" y="8744"/>
                            <a:pt x="15444" y="8764"/>
                          </a:cubicBezTo>
                          <a:cubicBezTo>
                            <a:pt x="15362" y="8908"/>
                            <a:pt x="15352" y="9093"/>
                            <a:pt x="15406" y="9250"/>
                          </a:cubicBezTo>
                          <a:cubicBezTo>
                            <a:pt x="15461" y="9408"/>
                            <a:pt x="15498" y="9572"/>
                            <a:pt x="15526" y="9743"/>
                          </a:cubicBezTo>
                          <a:cubicBezTo>
                            <a:pt x="15651" y="10558"/>
                            <a:pt x="15422" y="11365"/>
                            <a:pt x="14871" y="12028"/>
                          </a:cubicBezTo>
                          <a:cubicBezTo>
                            <a:pt x="14838" y="12068"/>
                            <a:pt x="14800" y="12088"/>
                            <a:pt x="14756" y="12088"/>
                          </a:cubicBezTo>
                          <a:cubicBezTo>
                            <a:pt x="14718" y="12088"/>
                            <a:pt x="14680" y="12076"/>
                            <a:pt x="14647" y="12043"/>
                          </a:cubicBezTo>
                          <a:cubicBezTo>
                            <a:pt x="14576" y="11964"/>
                            <a:pt x="14582" y="11826"/>
                            <a:pt x="14647" y="11747"/>
                          </a:cubicBezTo>
                          <a:cubicBezTo>
                            <a:pt x="15248" y="11018"/>
                            <a:pt x="15286" y="10295"/>
                            <a:pt x="15210" y="9815"/>
                          </a:cubicBezTo>
                          <a:cubicBezTo>
                            <a:pt x="15095" y="9079"/>
                            <a:pt x="14648" y="8423"/>
                            <a:pt x="14042" y="8101"/>
                          </a:cubicBezTo>
                          <a:cubicBezTo>
                            <a:pt x="13518" y="7825"/>
                            <a:pt x="12732" y="7864"/>
                            <a:pt x="12082" y="8199"/>
                          </a:cubicBezTo>
                          <a:cubicBezTo>
                            <a:pt x="11733" y="8383"/>
                            <a:pt x="11465" y="8627"/>
                            <a:pt x="11301" y="8916"/>
                          </a:cubicBezTo>
                          <a:cubicBezTo>
                            <a:pt x="11285" y="8968"/>
                            <a:pt x="11264" y="9013"/>
                            <a:pt x="11242" y="9059"/>
                          </a:cubicBezTo>
                          <a:cubicBezTo>
                            <a:pt x="11214" y="9105"/>
                            <a:pt x="11199" y="9151"/>
                            <a:pt x="11177" y="9197"/>
                          </a:cubicBezTo>
                          <a:cubicBezTo>
                            <a:pt x="11177" y="9204"/>
                            <a:pt x="11177" y="9203"/>
                            <a:pt x="11177" y="9203"/>
                          </a:cubicBezTo>
                          <a:cubicBezTo>
                            <a:pt x="11171" y="9216"/>
                            <a:pt x="11165" y="9231"/>
                            <a:pt x="11160" y="9244"/>
                          </a:cubicBezTo>
                          <a:cubicBezTo>
                            <a:pt x="11062" y="9500"/>
                            <a:pt x="11001" y="9795"/>
                            <a:pt x="11001" y="10117"/>
                          </a:cubicBezTo>
                          <a:cubicBezTo>
                            <a:pt x="11001" y="10564"/>
                            <a:pt x="11117" y="10971"/>
                            <a:pt x="11291" y="11260"/>
                          </a:cubicBezTo>
                          <a:cubicBezTo>
                            <a:pt x="11346" y="11359"/>
                            <a:pt x="11461" y="11358"/>
                            <a:pt x="11526" y="11273"/>
                          </a:cubicBezTo>
                          <a:cubicBezTo>
                            <a:pt x="11865" y="10806"/>
                            <a:pt x="12311" y="10472"/>
                            <a:pt x="12879" y="10269"/>
                          </a:cubicBezTo>
                          <a:cubicBezTo>
                            <a:pt x="12972" y="10236"/>
                            <a:pt x="13065" y="10301"/>
                            <a:pt x="13087" y="10412"/>
                          </a:cubicBezTo>
                          <a:cubicBezTo>
                            <a:pt x="13109" y="10511"/>
                            <a:pt x="13053" y="10616"/>
                            <a:pt x="12966" y="10649"/>
                          </a:cubicBezTo>
                          <a:cubicBezTo>
                            <a:pt x="11760" y="11095"/>
                            <a:pt x="11154" y="12161"/>
                            <a:pt x="11083" y="13981"/>
                          </a:cubicBezTo>
                          <a:cubicBezTo>
                            <a:pt x="11094" y="14020"/>
                            <a:pt x="11111" y="14067"/>
                            <a:pt x="11122" y="14106"/>
                          </a:cubicBezTo>
                          <a:cubicBezTo>
                            <a:pt x="11308" y="13876"/>
                            <a:pt x="11548" y="13691"/>
                            <a:pt x="11837" y="13560"/>
                          </a:cubicBezTo>
                          <a:cubicBezTo>
                            <a:pt x="12868" y="13093"/>
                            <a:pt x="14277" y="13376"/>
                            <a:pt x="15133" y="13895"/>
                          </a:cubicBezTo>
                          <a:cubicBezTo>
                            <a:pt x="15619" y="14190"/>
                            <a:pt x="16007" y="14618"/>
                            <a:pt x="16247" y="14934"/>
                          </a:cubicBezTo>
                          <a:cubicBezTo>
                            <a:pt x="16329" y="15039"/>
                            <a:pt x="16465" y="15044"/>
                            <a:pt x="16557" y="14946"/>
                          </a:cubicBezTo>
                          <a:cubicBezTo>
                            <a:pt x="17387" y="14026"/>
                            <a:pt x="18827" y="13738"/>
                            <a:pt x="19728" y="14402"/>
                          </a:cubicBezTo>
                          <a:cubicBezTo>
                            <a:pt x="19809" y="14461"/>
                            <a:pt x="19832" y="14591"/>
                            <a:pt x="19777" y="14683"/>
                          </a:cubicBezTo>
                          <a:cubicBezTo>
                            <a:pt x="19728" y="14768"/>
                            <a:pt x="19630" y="14789"/>
                            <a:pt x="19554" y="14736"/>
                          </a:cubicBezTo>
                          <a:cubicBezTo>
                            <a:pt x="18680" y="14106"/>
                            <a:pt x="17158" y="14527"/>
                            <a:pt x="16530" y="15584"/>
                          </a:cubicBezTo>
                          <a:lnTo>
                            <a:pt x="16503" y="15630"/>
                          </a:lnTo>
                          <a:cubicBezTo>
                            <a:pt x="16448" y="15722"/>
                            <a:pt x="16339" y="15715"/>
                            <a:pt x="16290" y="15630"/>
                          </a:cubicBezTo>
                          <a:lnTo>
                            <a:pt x="16262" y="15584"/>
                          </a:lnTo>
                          <a:cubicBezTo>
                            <a:pt x="16257" y="15578"/>
                            <a:pt x="15754" y="14722"/>
                            <a:pt x="14985" y="14256"/>
                          </a:cubicBezTo>
                          <a:cubicBezTo>
                            <a:pt x="14210" y="13783"/>
                            <a:pt x="12884" y="13515"/>
                            <a:pt x="11951" y="13942"/>
                          </a:cubicBezTo>
                          <a:cubicBezTo>
                            <a:pt x="11520" y="14139"/>
                            <a:pt x="11226" y="14453"/>
                            <a:pt x="11073" y="14886"/>
                          </a:cubicBezTo>
                          <a:cubicBezTo>
                            <a:pt x="11029" y="15051"/>
                            <a:pt x="11001" y="15228"/>
                            <a:pt x="11001" y="15412"/>
                          </a:cubicBezTo>
                          <a:cubicBezTo>
                            <a:pt x="11001" y="16305"/>
                            <a:pt x="11591" y="17036"/>
                            <a:pt x="12311" y="17030"/>
                          </a:cubicBezTo>
                          <a:cubicBezTo>
                            <a:pt x="12949" y="17023"/>
                            <a:pt x="13648" y="16471"/>
                            <a:pt x="13834" y="16280"/>
                          </a:cubicBezTo>
                          <a:cubicBezTo>
                            <a:pt x="13910" y="16208"/>
                            <a:pt x="14025" y="16228"/>
                            <a:pt x="14079" y="16340"/>
                          </a:cubicBezTo>
                          <a:cubicBezTo>
                            <a:pt x="14123" y="16425"/>
                            <a:pt x="14097" y="16535"/>
                            <a:pt x="14037" y="16595"/>
                          </a:cubicBezTo>
                          <a:cubicBezTo>
                            <a:pt x="13939" y="16686"/>
                            <a:pt x="13834" y="16772"/>
                            <a:pt x="13720" y="16851"/>
                          </a:cubicBezTo>
                          <a:cubicBezTo>
                            <a:pt x="13654" y="16897"/>
                            <a:pt x="13643" y="17002"/>
                            <a:pt x="13692" y="17054"/>
                          </a:cubicBezTo>
                          <a:cubicBezTo>
                            <a:pt x="14527" y="18046"/>
                            <a:pt x="15701" y="18664"/>
                            <a:pt x="16994" y="18664"/>
                          </a:cubicBezTo>
                          <a:cubicBezTo>
                            <a:pt x="19537" y="18664"/>
                            <a:pt x="21600" y="16287"/>
                            <a:pt x="21600" y="13351"/>
                          </a:cubicBezTo>
                          <a:cubicBezTo>
                            <a:pt x="21600" y="12621"/>
                            <a:pt x="21474" y="11930"/>
                            <a:pt x="21245" y="11299"/>
                          </a:cubicBezTo>
                          <a:cubicBezTo>
                            <a:pt x="20994" y="10616"/>
                            <a:pt x="20487" y="10110"/>
                            <a:pt x="19881" y="9985"/>
                          </a:cubicBezTo>
                          <a:cubicBezTo>
                            <a:pt x="19854" y="9979"/>
                            <a:pt x="19826" y="9980"/>
                            <a:pt x="19799" y="9973"/>
                          </a:cubicBezTo>
                          <a:cubicBezTo>
                            <a:pt x="19128" y="9868"/>
                            <a:pt x="18478" y="10202"/>
                            <a:pt x="18145" y="10550"/>
                          </a:cubicBezTo>
                          <a:cubicBezTo>
                            <a:pt x="18063" y="10635"/>
                            <a:pt x="18031" y="10774"/>
                            <a:pt x="18058" y="10899"/>
                          </a:cubicBezTo>
                          <a:cubicBezTo>
                            <a:pt x="18080" y="11004"/>
                            <a:pt x="18097" y="11102"/>
                            <a:pt x="18107" y="11207"/>
                          </a:cubicBezTo>
                          <a:cubicBezTo>
                            <a:pt x="18162" y="11765"/>
                            <a:pt x="18069" y="12239"/>
                            <a:pt x="17845" y="12542"/>
                          </a:cubicBezTo>
                          <a:cubicBezTo>
                            <a:pt x="17812" y="12588"/>
                            <a:pt x="17769" y="12607"/>
                            <a:pt x="17725" y="12607"/>
                          </a:cubicBezTo>
                          <a:cubicBezTo>
                            <a:pt x="17676" y="12607"/>
                            <a:pt x="17632" y="12588"/>
                            <a:pt x="17599" y="12542"/>
                          </a:cubicBezTo>
                          <a:cubicBezTo>
                            <a:pt x="17545" y="12463"/>
                            <a:pt x="17557" y="12351"/>
                            <a:pt x="17611" y="12273"/>
                          </a:cubicBezTo>
                          <a:cubicBezTo>
                            <a:pt x="17764" y="12056"/>
                            <a:pt x="17824" y="11687"/>
                            <a:pt x="17780" y="11260"/>
                          </a:cubicBezTo>
                          <a:cubicBezTo>
                            <a:pt x="17715" y="10617"/>
                            <a:pt x="17430" y="10006"/>
                            <a:pt x="17059" y="9704"/>
                          </a:cubicBezTo>
                          <a:cubicBezTo>
                            <a:pt x="16977" y="9638"/>
                            <a:pt x="16962" y="9492"/>
                            <a:pt x="17038" y="9400"/>
                          </a:cubicBezTo>
                          <a:cubicBezTo>
                            <a:pt x="17093" y="9328"/>
                            <a:pt x="17184" y="9329"/>
                            <a:pt x="17250" y="9382"/>
                          </a:cubicBezTo>
                          <a:cubicBezTo>
                            <a:pt x="17452" y="9553"/>
                            <a:pt x="17633" y="9789"/>
                            <a:pt x="17775" y="10072"/>
                          </a:cubicBezTo>
                          <a:cubicBezTo>
                            <a:pt x="17835" y="10190"/>
                            <a:pt x="17965" y="10222"/>
                            <a:pt x="18058" y="10144"/>
                          </a:cubicBezTo>
                          <a:cubicBezTo>
                            <a:pt x="18200" y="10019"/>
                            <a:pt x="18369" y="9907"/>
                            <a:pt x="18549" y="9815"/>
                          </a:cubicBezTo>
                          <a:cubicBezTo>
                            <a:pt x="18844" y="9664"/>
                            <a:pt x="19308" y="9500"/>
                            <a:pt x="19849" y="9585"/>
                          </a:cubicBezTo>
                          <a:cubicBezTo>
                            <a:pt x="20116" y="9624"/>
                            <a:pt x="20421" y="9729"/>
                            <a:pt x="20732" y="9953"/>
                          </a:cubicBezTo>
                          <a:cubicBezTo>
                            <a:pt x="20852" y="10038"/>
                            <a:pt x="21005" y="9978"/>
                            <a:pt x="21059" y="9827"/>
                          </a:cubicBezTo>
                          <a:cubicBezTo>
                            <a:pt x="21114" y="9670"/>
                            <a:pt x="21157" y="9492"/>
                            <a:pt x="21174" y="9302"/>
                          </a:cubicBezTo>
                          <a:cubicBezTo>
                            <a:pt x="21321" y="8480"/>
                            <a:pt x="21005" y="6917"/>
                            <a:pt x="20268" y="5524"/>
                          </a:cubicBezTo>
                          <a:cubicBezTo>
                            <a:pt x="19237" y="3724"/>
                            <a:pt x="18097" y="3160"/>
                            <a:pt x="17562" y="3015"/>
                          </a:cubicBezTo>
                          <a:cubicBezTo>
                            <a:pt x="17425" y="2982"/>
                            <a:pt x="17299" y="3101"/>
                            <a:pt x="17294" y="3272"/>
                          </a:cubicBezTo>
                          <a:cubicBezTo>
                            <a:pt x="17294" y="3403"/>
                            <a:pt x="17277" y="3534"/>
                            <a:pt x="17250" y="3666"/>
                          </a:cubicBezTo>
                          <a:cubicBezTo>
                            <a:pt x="17157" y="4139"/>
                            <a:pt x="16928" y="4559"/>
                            <a:pt x="16622" y="4822"/>
                          </a:cubicBezTo>
                          <a:cubicBezTo>
                            <a:pt x="16529" y="4907"/>
                            <a:pt x="16486" y="5046"/>
                            <a:pt x="16513" y="5177"/>
                          </a:cubicBezTo>
                          <a:cubicBezTo>
                            <a:pt x="16557" y="5387"/>
                            <a:pt x="16563" y="5590"/>
                            <a:pt x="16525" y="5774"/>
                          </a:cubicBezTo>
                          <a:cubicBezTo>
                            <a:pt x="16509" y="5866"/>
                            <a:pt x="16443" y="5926"/>
                            <a:pt x="16366" y="5926"/>
                          </a:cubicBezTo>
                          <a:cubicBezTo>
                            <a:pt x="16344" y="5926"/>
                            <a:pt x="16328" y="5919"/>
                            <a:pt x="16307" y="5912"/>
                          </a:cubicBezTo>
                          <a:cubicBezTo>
                            <a:pt x="16225" y="5873"/>
                            <a:pt x="16191" y="5768"/>
                            <a:pt x="16208" y="5670"/>
                          </a:cubicBezTo>
                          <a:cubicBezTo>
                            <a:pt x="16257" y="5387"/>
                            <a:pt x="16169" y="5033"/>
                            <a:pt x="15962" y="4678"/>
                          </a:cubicBezTo>
                          <a:cubicBezTo>
                            <a:pt x="15651" y="4146"/>
                            <a:pt x="15166" y="3770"/>
                            <a:pt x="14719" y="3711"/>
                          </a:cubicBezTo>
                          <a:cubicBezTo>
                            <a:pt x="14615" y="3704"/>
                            <a:pt x="14548" y="3587"/>
                            <a:pt x="14576" y="3463"/>
                          </a:cubicBezTo>
                          <a:cubicBezTo>
                            <a:pt x="14597" y="3371"/>
                            <a:pt x="14675" y="3310"/>
                            <a:pt x="14756" y="3323"/>
                          </a:cubicBezTo>
                          <a:cubicBezTo>
                            <a:pt x="15291" y="3389"/>
                            <a:pt x="15870" y="3830"/>
                            <a:pt x="16230" y="4448"/>
                          </a:cubicBezTo>
                          <a:cubicBezTo>
                            <a:pt x="16274" y="4527"/>
                            <a:pt x="16372" y="4546"/>
                            <a:pt x="16438" y="4487"/>
                          </a:cubicBezTo>
                          <a:cubicBezTo>
                            <a:pt x="16673" y="4283"/>
                            <a:pt x="16853" y="3948"/>
                            <a:pt x="16929" y="3567"/>
                          </a:cubicBezTo>
                          <a:cubicBezTo>
                            <a:pt x="16995" y="3232"/>
                            <a:pt x="16973" y="2877"/>
                            <a:pt x="16874" y="2528"/>
                          </a:cubicBezTo>
                          <a:cubicBezTo>
                            <a:pt x="16771" y="2167"/>
                            <a:pt x="16579" y="1852"/>
                            <a:pt x="16344" y="1602"/>
                          </a:cubicBezTo>
                          <a:cubicBezTo>
                            <a:pt x="15657" y="867"/>
                            <a:pt x="14618" y="101"/>
                            <a:pt x="13298" y="9"/>
                          </a:cubicBezTo>
                          <a:close/>
                          <a:moveTo>
                            <a:pt x="10805" y="16504"/>
                          </a:moveTo>
                          <a:cubicBezTo>
                            <a:pt x="10505" y="17122"/>
                            <a:pt x="9959" y="17535"/>
                            <a:pt x="9337" y="17535"/>
                          </a:cubicBezTo>
                          <a:cubicBezTo>
                            <a:pt x="9119" y="17535"/>
                            <a:pt x="8901" y="17481"/>
                            <a:pt x="8704" y="17383"/>
                          </a:cubicBezTo>
                          <a:cubicBezTo>
                            <a:pt x="8524" y="17298"/>
                            <a:pt x="8317" y="17338"/>
                            <a:pt x="8181" y="17496"/>
                          </a:cubicBezTo>
                          <a:cubicBezTo>
                            <a:pt x="7247" y="18560"/>
                            <a:pt x="5976" y="19177"/>
                            <a:pt x="4656" y="19177"/>
                          </a:cubicBezTo>
                          <a:cubicBezTo>
                            <a:pt x="4355" y="19177"/>
                            <a:pt x="4060" y="19144"/>
                            <a:pt x="3771" y="19085"/>
                          </a:cubicBezTo>
                          <a:cubicBezTo>
                            <a:pt x="4518" y="20590"/>
                            <a:pt x="5883" y="21596"/>
                            <a:pt x="7444" y="21596"/>
                          </a:cubicBezTo>
                          <a:cubicBezTo>
                            <a:pt x="8644" y="21596"/>
                            <a:pt x="9693" y="20997"/>
                            <a:pt x="10467" y="20031"/>
                          </a:cubicBezTo>
                          <a:cubicBezTo>
                            <a:pt x="10560" y="19913"/>
                            <a:pt x="10685" y="19855"/>
                            <a:pt x="10810" y="19855"/>
                          </a:cubicBezTo>
                          <a:cubicBezTo>
                            <a:pt x="10936" y="19855"/>
                            <a:pt x="11062" y="19913"/>
                            <a:pt x="11155" y="20031"/>
                          </a:cubicBezTo>
                          <a:cubicBezTo>
                            <a:pt x="11930" y="20997"/>
                            <a:pt x="12978" y="21596"/>
                            <a:pt x="14178" y="21596"/>
                          </a:cubicBezTo>
                          <a:cubicBezTo>
                            <a:pt x="15739" y="21596"/>
                            <a:pt x="17102" y="20590"/>
                            <a:pt x="17850" y="19085"/>
                          </a:cubicBezTo>
                          <a:cubicBezTo>
                            <a:pt x="17566" y="19144"/>
                            <a:pt x="17272" y="19177"/>
                            <a:pt x="16967" y="19177"/>
                          </a:cubicBezTo>
                          <a:cubicBezTo>
                            <a:pt x="15630" y="19177"/>
                            <a:pt x="14357" y="18560"/>
                            <a:pt x="13430" y="17496"/>
                          </a:cubicBezTo>
                          <a:cubicBezTo>
                            <a:pt x="13288" y="17332"/>
                            <a:pt x="13086" y="17291"/>
                            <a:pt x="12906" y="17383"/>
                          </a:cubicBezTo>
                          <a:cubicBezTo>
                            <a:pt x="12704" y="17481"/>
                            <a:pt x="12492" y="17535"/>
                            <a:pt x="12273" y="17535"/>
                          </a:cubicBezTo>
                          <a:cubicBezTo>
                            <a:pt x="11651" y="17535"/>
                            <a:pt x="11105" y="17122"/>
                            <a:pt x="10805" y="165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>
                      <a:miter lim="400000"/>
                    </a:ln>
                  </p:spPr>
                  <p:txBody>
                    <a:bodyPr lIns="45719" rIns="45719" anchor="ctr"/>
                    <a:lstStyle/>
                    <a:p>
                      <a:pPr>
                        <a:defRPr sz="1800">
                          <a:solidFill>
                            <a:srgbClr val="263238"/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9" name="Организация">
                      <a:extLst>
                        <a:ext uri="{FF2B5EF4-FFF2-40B4-BE49-F238E27FC236}">
                          <a16:creationId xmlns:a16="http://schemas.microsoft.com/office/drawing/2014/main" id="{964A0E14-FE1F-954D-81E0-A61AA7DFC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0152" y="3970215"/>
                      <a:ext cx="448338" cy="38529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7974" y="0"/>
                          </a:moveTo>
                          <a:cubicBezTo>
                            <a:pt x="7706" y="0"/>
                            <a:pt x="7487" y="255"/>
                            <a:pt x="7487" y="566"/>
                          </a:cubicBezTo>
                          <a:lnTo>
                            <a:pt x="7487" y="3615"/>
                          </a:lnTo>
                          <a:cubicBezTo>
                            <a:pt x="7487" y="3926"/>
                            <a:pt x="7706" y="4181"/>
                            <a:pt x="7974" y="4181"/>
                          </a:cubicBezTo>
                          <a:lnTo>
                            <a:pt x="10530" y="4181"/>
                          </a:lnTo>
                          <a:lnTo>
                            <a:pt x="10530" y="7322"/>
                          </a:lnTo>
                          <a:lnTo>
                            <a:pt x="3210" y="7322"/>
                          </a:lnTo>
                          <a:cubicBezTo>
                            <a:pt x="3102" y="7322"/>
                            <a:pt x="3015" y="7425"/>
                            <a:pt x="3015" y="7550"/>
                          </a:cubicBezTo>
                          <a:lnTo>
                            <a:pt x="3015" y="10705"/>
                          </a:lnTo>
                          <a:lnTo>
                            <a:pt x="974" y="10705"/>
                          </a:lnTo>
                          <a:cubicBezTo>
                            <a:pt x="706" y="10705"/>
                            <a:pt x="487" y="10960"/>
                            <a:pt x="487" y="11271"/>
                          </a:cubicBezTo>
                          <a:lnTo>
                            <a:pt x="487" y="13737"/>
                          </a:lnTo>
                          <a:cubicBezTo>
                            <a:pt x="487" y="14049"/>
                            <a:pt x="706" y="14304"/>
                            <a:pt x="974" y="14304"/>
                          </a:cubicBezTo>
                          <a:lnTo>
                            <a:pt x="3015" y="14304"/>
                          </a:lnTo>
                          <a:lnTo>
                            <a:pt x="3015" y="17244"/>
                          </a:lnTo>
                          <a:lnTo>
                            <a:pt x="1350" y="17244"/>
                          </a:lnTo>
                          <a:cubicBezTo>
                            <a:pt x="1243" y="17244"/>
                            <a:pt x="1156" y="17345"/>
                            <a:pt x="1156" y="17470"/>
                          </a:cubicBezTo>
                          <a:lnTo>
                            <a:pt x="1156" y="19454"/>
                          </a:lnTo>
                          <a:lnTo>
                            <a:pt x="274" y="19454"/>
                          </a:lnTo>
                          <a:cubicBezTo>
                            <a:pt x="124" y="19454"/>
                            <a:pt x="0" y="19598"/>
                            <a:pt x="0" y="19773"/>
                          </a:cubicBezTo>
                          <a:lnTo>
                            <a:pt x="0" y="21281"/>
                          </a:lnTo>
                          <a:cubicBezTo>
                            <a:pt x="0" y="21456"/>
                            <a:pt x="124" y="21600"/>
                            <a:pt x="274" y="21600"/>
                          </a:cubicBezTo>
                          <a:lnTo>
                            <a:pt x="2579" y="21600"/>
                          </a:lnTo>
                          <a:cubicBezTo>
                            <a:pt x="2729" y="21600"/>
                            <a:pt x="2853" y="21456"/>
                            <a:pt x="2853" y="21281"/>
                          </a:cubicBezTo>
                          <a:lnTo>
                            <a:pt x="2853" y="19773"/>
                          </a:lnTo>
                          <a:cubicBezTo>
                            <a:pt x="2853" y="19599"/>
                            <a:pt x="2729" y="19454"/>
                            <a:pt x="2579" y="19454"/>
                          </a:cubicBezTo>
                          <a:lnTo>
                            <a:pt x="1697" y="19454"/>
                          </a:lnTo>
                          <a:lnTo>
                            <a:pt x="1697" y="18111"/>
                          </a:lnTo>
                          <a:cubicBezTo>
                            <a:pt x="1697" y="17987"/>
                            <a:pt x="1784" y="17885"/>
                            <a:pt x="1891" y="17885"/>
                          </a:cubicBezTo>
                          <a:lnTo>
                            <a:pt x="4629" y="17885"/>
                          </a:lnTo>
                          <a:cubicBezTo>
                            <a:pt x="4736" y="17885"/>
                            <a:pt x="4824" y="17987"/>
                            <a:pt x="4824" y="18111"/>
                          </a:cubicBezTo>
                          <a:lnTo>
                            <a:pt x="4824" y="19454"/>
                          </a:lnTo>
                          <a:lnTo>
                            <a:pt x="3941" y="19454"/>
                          </a:lnTo>
                          <a:cubicBezTo>
                            <a:pt x="3791" y="19454"/>
                            <a:pt x="3668" y="19598"/>
                            <a:pt x="3668" y="19773"/>
                          </a:cubicBezTo>
                          <a:lnTo>
                            <a:pt x="3668" y="21281"/>
                          </a:lnTo>
                          <a:cubicBezTo>
                            <a:pt x="3668" y="21456"/>
                            <a:pt x="3791" y="21600"/>
                            <a:pt x="3941" y="21600"/>
                          </a:cubicBezTo>
                          <a:lnTo>
                            <a:pt x="6247" y="21600"/>
                          </a:lnTo>
                          <a:cubicBezTo>
                            <a:pt x="6397" y="21600"/>
                            <a:pt x="6519" y="21456"/>
                            <a:pt x="6519" y="21281"/>
                          </a:cubicBezTo>
                          <a:lnTo>
                            <a:pt x="6519" y="19773"/>
                          </a:lnTo>
                          <a:cubicBezTo>
                            <a:pt x="6519" y="19599"/>
                            <a:pt x="6397" y="19454"/>
                            <a:pt x="6247" y="19454"/>
                          </a:cubicBezTo>
                          <a:lnTo>
                            <a:pt x="5365" y="19454"/>
                          </a:lnTo>
                          <a:lnTo>
                            <a:pt x="5365" y="17470"/>
                          </a:lnTo>
                          <a:cubicBezTo>
                            <a:pt x="5365" y="17345"/>
                            <a:pt x="5277" y="17244"/>
                            <a:pt x="5170" y="17244"/>
                          </a:cubicBezTo>
                          <a:lnTo>
                            <a:pt x="3556" y="17244"/>
                          </a:lnTo>
                          <a:lnTo>
                            <a:pt x="3556" y="14304"/>
                          </a:lnTo>
                          <a:lnTo>
                            <a:pt x="5549" y="14304"/>
                          </a:lnTo>
                          <a:cubicBezTo>
                            <a:pt x="5816" y="14304"/>
                            <a:pt x="6035" y="14049"/>
                            <a:pt x="6035" y="13737"/>
                          </a:cubicBezTo>
                          <a:lnTo>
                            <a:pt x="6035" y="11271"/>
                          </a:lnTo>
                          <a:cubicBezTo>
                            <a:pt x="6035" y="10960"/>
                            <a:pt x="5816" y="10705"/>
                            <a:pt x="5549" y="10705"/>
                          </a:cubicBezTo>
                          <a:lnTo>
                            <a:pt x="3556" y="10705"/>
                          </a:lnTo>
                          <a:lnTo>
                            <a:pt x="3556" y="8179"/>
                          </a:lnTo>
                          <a:cubicBezTo>
                            <a:pt x="3556" y="8055"/>
                            <a:pt x="3643" y="7951"/>
                            <a:pt x="3750" y="7951"/>
                          </a:cubicBezTo>
                          <a:lnTo>
                            <a:pt x="10530" y="7951"/>
                          </a:lnTo>
                          <a:lnTo>
                            <a:pt x="10530" y="10705"/>
                          </a:lnTo>
                          <a:lnTo>
                            <a:pt x="8513" y="10705"/>
                          </a:lnTo>
                          <a:cubicBezTo>
                            <a:pt x="8246" y="10705"/>
                            <a:pt x="8026" y="10960"/>
                            <a:pt x="8026" y="11271"/>
                          </a:cubicBezTo>
                          <a:lnTo>
                            <a:pt x="8026" y="13737"/>
                          </a:lnTo>
                          <a:cubicBezTo>
                            <a:pt x="8026" y="14049"/>
                            <a:pt x="8246" y="14304"/>
                            <a:pt x="8513" y="14304"/>
                          </a:cubicBezTo>
                          <a:lnTo>
                            <a:pt x="10530" y="14304"/>
                          </a:lnTo>
                          <a:lnTo>
                            <a:pt x="10530" y="17244"/>
                          </a:lnTo>
                          <a:lnTo>
                            <a:pt x="8890" y="17244"/>
                          </a:lnTo>
                          <a:cubicBezTo>
                            <a:pt x="8783" y="17244"/>
                            <a:pt x="8696" y="17345"/>
                            <a:pt x="8696" y="17470"/>
                          </a:cubicBezTo>
                          <a:lnTo>
                            <a:pt x="8696" y="19454"/>
                          </a:lnTo>
                          <a:lnTo>
                            <a:pt x="7790" y="19454"/>
                          </a:lnTo>
                          <a:cubicBezTo>
                            <a:pt x="7640" y="19454"/>
                            <a:pt x="7516" y="19598"/>
                            <a:pt x="7516" y="19773"/>
                          </a:cubicBezTo>
                          <a:lnTo>
                            <a:pt x="7516" y="21281"/>
                          </a:lnTo>
                          <a:cubicBezTo>
                            <a:pt x="7516" y="21456"/>
                            <a:pt x="7640" y="21600"/>
                            <a:pt x="7790" y="21600"/>
                          </a:cubicBezTo>
                          <a:lnTo>
                            <a:pt x="10095" y="21600"/>
                          </a:lnTo>
                          <a:cubicBezTo>
                            <a:pt x="10245" y="21600"/>
                            <a:pt x="10367" y="21456"/>
                            <a:pt x="10367" y="21281"/>
                          </a:cubicBezTo>
                          <a:lnTo>
                            <a:pt x="10367" y="19773"/>
                          </a:lnTo>
                          <a:cubicBezTo>
                            <a:pt x="10367" y="19599"/>
                            <a:pt x="10245" y="19454"/>
                            <a:pt x="10095" y="19454"/>
                          </a:cubicBezTo>
                          <a:lnTo>
                            <a:pt x="9237" y="19454"/>
                          </a:lnTo>
                          <a:lnTo>
                            <a:pt x="9237" y="18111"/>
                          </a:lnTo>
                          <a:cubicBezTo>
                            <a:pt x="9237" y="17987"/>
                            <a:pt x="9324" y="17885"/>
                            <a:pt x="9431" y="17885"/>
                          </a:cubicBezTo>
                          <a:lnTo>
                            <a:pt x="12169" y="17885"/>
                          </a:lnTo>
                          <a:cubicBezTo>
                            <a:pt x="12276" y="17885"/>
                            <a:pt x="12363" y="17987"/>
                            <a:pt x="12363" y="18111"/>
                          </a:cubicBezTo>
                          <a:lnTo>
                            <a:pt x="12363" y="19454"/>
                          </a:lnTo>
                          <a:lnTo>
                            <a:pt x="11505" y="19454"/>
                          </a:lnTo>
                          <a:cubicBezTo>
                            <a:pt x="11355" y="19454"/>
                            <a:pt x="11233" y="19599"/>
                            <a:pt x="11233" y="19773"/>
                          </a:cubicBezTo>
                          <a:lnTo>
                            <a:pt x="11233" y="21281"/>
                          </a:lnTo>
                          <a:cubicBezTo>
                            <a:pt x="11233" y="21456"/>
                            <a:pt x="11355" y="21600"/>
                            <a:pt x="11505" y="21600"/>
                          </a:cubicBezTo>
                          <a:lnTo>
                            <a:pt x="13810" y="21600"/>
                          </a:lnTo>
                          <a:cubicBezTo>
                            <a:pt x="13960" y="21600"/>
                            <a:pt x="14084" y="21456"/>
                            <a:pt x="14084" y="21281"/>
                          </a:cubicBezTo>
                          <a:lnTo>
                            <a:pt x="14084" y="19773"/>
                          </a:lnTo>
                          <a:cubicBezTo>
                            <a:pt x="14084" y="19599"/>
                            <a:pt x="13960" y="19454"/>
                            <a:pt x="13810" y="19454"/>
                          </a:cubicBezTo>
                          <a:lnTo>
                            <a:pt x="12904" y="19454"/>
                          </a:lnTo>
                          <a:lnTo>
                            <a:pt x="12904" y="17470"/>
                          </a:lnTo>
                          <a:cubicBezTo>
                            <a:pt x="12904" y="17345"/>
                            <a:pt x="12817" y="17244"/>
                            <a:pt x="12710" y="17244"/>
                          </a:cubicBezTo>
                          <a:lnTo>
                            <a:pt x="11070" y="17244"/>
                          </a:lnTo>
                          <a:lnTo>
                            <a:pt x="11070" y="14304"/>
                          </a:lnTo>
                          <a:lnTo>
                            <a:pt x="13087" y="14304"/>
                          </a:lnTo>
                          <a:cubicBezTo>
                            <a:pt x="13354" y="14304"/>
                            <a:pt x="13574" y="14049"/>
                            <a:pt x="13574" y="13737"/>
                          </a:cubicBezTo>
                          <a:lnTo>
                            <a:pt x="13574" y="11271"/>
                          </a:lnTo>
                          <a:cubicBezTo>
                            <a:pt x="13574" y="10960"/>
                            <a:pt x="13354" y="10705"/>
                            <a:pt x="13087" y="10705"/>
                          </a:cubicBezTo>
                          <a:lnTo>
                            <a:pt x="11070" y="10705"/>
                          </a:lnTo>
                          <a:lnTo>
                            <a:pt x="11070" y="7951"/>
                          </a:lnTo>
                          <a:lnTo>
                            <a:pt x="17850" y="7951"/>
                          </a:lnTo>
                          <a:cubicBezTo>
                            <a:pt x="17957" y="7951"/>
                            <a:pt x="18044" y="8055"/>
                            <a:pt x="18044" y="8179"/>
                          </a:cubicBezTo>
                          <a:lnTo>
                            <a:pt x="18044" y="10705"/>
                          </a:lnTo>
                          <a:lnTo>
                            <a:pt x="16051" y="10705"/>
                          </a:lnTo>
                          <a:cubicBezTo>
                            <a:pt x="15784" y="10705"/>
                            <a:pt x="15565" y="10960"/>
                            <a:pt x="15565" y="11271"/>
                          </a:cubicBezTo>
                          <a:lnTo>
                            <a:pt x="15565" y="13737"/>
                          </a:lnTo>
                          <a:cubicBezTo>
                            <a:pt x="15565" y="14049"/>
                            <a:pt x="15784" y="14304"/>
                            <a:pt x="16051" y="14304"/>
                          </a:cubicBezTo>
                          <a:lnTo>
                            <a:pt x="18044" y="14304"/>
                          </a:lnTo>
                          <a:lnTo>
                            <a:pt x="18044" y="17244"/>
                          </a:lnTo>
                          <a:lnTo>
                            <a:pt x="16430" y="17244"/>
                          </a:lnTo>
                          <a:cubicBezTo>
                            <a:pt x="16323" y="17244"/>
                            <a:pt x="16235" y="17345"/>
                            <a:pt x="16235" y="17470"/>
                          </a:cubicBezTo>
                          <a:lnTo>
                            <a:pt x="16235" y="19454"/>
                          </a:lnTo>
                          <a:lnTo>
                            <a:pt x="15353" y="19454"/>
                          </a:lnTo>
                          <a:cubicBezTo>
                            <a:pt x="15203" y="19454"/>
                            <a:pt x="15079" y="19599"/>
                            <a:pt x="15079" y="19773"/>
                          </a:cubicBezTo>
                          <a:lnTo>
                            <a:pt x="15079" y="21281"/>
                          </a:lnTo>
                          <a:cubicBezTo>
                            <a:pt x="15079" y="21456"/>
                            <a:pt x="15203" y="21600"/>
                            <a:pt x="15353" y="21600"/>
                          </a:cubicBezTo>
                          <a:lnTo>
                            <a:pt x="17659" y="21600"/>
                          </a:lnTo>
                          <a:cubicBezTo>
                            <a:pt x="17809" y="21600"/>
                            <a:pt x="17931" y="21456"/>
                            <a:pt x="17931" y="21281"/>
                          </a:cubicBezTo>
                          <a:lnTo>
                            <a:pt x="17931" y="19773"/>
                          </a:lnTo>
                          <a:cubicBezTo>
                            <a:pt x="17931" y="19599"/>
                            <a:pt x="17809" y="19454"/>
                            <a:pt x="17659" y="19454"/>
                          </a:cubicBezTo>
                          <a:lnTo>
                            <a:pt x="16776" y="19454"/>
                          </a:lnTo>
                          <a:lnTo>
                            <a:pt x="16776" y="18111"/>
                          </a:lnTo>
                          <a:cubicBezTo>
                            <a:pt x="16776" y="17987"/>
                            <a:pt x="16864" y="17885"/>
                            <a:pt x="16971" y="17885"/>
                          </a:cubicBezTo>
                          <a:lnTo>
                            <a:pt x="19709" y="17885"/>
                          </a:lnTo>
                          <a:cubicBezTo>
                            <a:pt x="19816" y="17885"/>
                            <a:pt x="19903" y="17987"/>
                            <a:pt x="19903" y="18111"/>
                          </a:cubicBezTo>
                          <a:lnTo>
                            <a:pt x="19903" y="19454"/>
                          </a:lnTo>
                          <a:lnTo>
                            <a:pt x="19021" y="19454"/>
                          </a:lnTo>
                          <a:cubicBezTo>
                            <a:pt x="18871" y="19454"/>
                            <a:pt x="18747" y="19599"/>
                            <a:pt x="18747" y="19773"/>
                          </a:cubicBezTo>
                          <a:lnTo>
                            <a:pt x="18747" y="21281"/>
                          </a:lnTo>
                          <a:cubicBezTo>
                            <a:pt x="18747" y="21456"/>
                            <a:pt x="18871" y="21600"/>
                            <a:pt x="19021" y="21600"/>
                          </a:cubicBezTo>
                          <a:lnTo>
                            <a:pt x="21326" y="21600"/>
                          </a:lnTo>
                          <a:cubicBezTo>
                            <a:pt x="21476" y="21600"/>
                            <a:pt x="21600" y="21456"/>
                            <a:pt x="21600" y="21281"/>
                          </a:cubicBezTo>
                          <a:lnTo>
                            <a:pt x="21600" y="19773"/>
                          </a:lnTo>
                          <a:cubicBezTo>
                            <a:pt x="21600" y="19599"/>
                            <a:pt x="21476" y="19454"/>
                            <a:pt x="21326" y="19454"/>
                          </a:cubicBezTo>
                          <a:lnTo>
                            <a:pt x="20444" y="19454"/>
                          </a:lnTo>
                          <a:lnTo>
                            <a:pt x="20444" y="17470"/>
                          </a:lnTo>
                          <a:cubicBezTo>
                            <a:pt x="20444" y="17345"/>
                            <a:pt x="20357" y="17244"/>
                            <a:pt x="20250" y="17244"/>
                          </a:cubicBezTo>
                          <a:lnTo>
                            <a:pt x="18585" y="17244"/>
                          </a:lnTo>
                          <a:lnTo>
                            <a:pt x="18585" y="14304"/>
                          </a:lnTo>
                          <a:lnTo>
                            <a:pt x="20626" y="14304"/>
                          </a:lnTo>
                          <a:cubicBezTo>
                            <a:pt x="20894" y="14304"/>
                            <a:pt x="21113" y="14049"/>
                            <a:pt x="21113" y="13737"/>
                          </a:cubicBezTo>
                          <a:lnTo>
                            <a:pt x="21113" y="11271"/>
                          </a:lnTo>
                          <a:cubicBezTo>
                            <a:pt x="21113" y="10960"/>
                            <a:pt x="20894" y="10705"/>
                            <a:pt x="20626" y="10705"/>
                          </a:cubicBezTo>
                          <a:lnTo>
                            <a:pt x="18585" y="10705"/>
                          </a:lnTo>
                          <a:lnTo>
                            <a:pt x="18585" y="7550"/>
                          </a:lnTo>
                          <a:cubicBezTo>
                            <a:pt x="18585" y="7425"/>
                            <a:pt x="18498" y="7322"/>
                            <a:pt x="18390" y="7322"/>
                          </a:cubicBezTo>
                          <a:lnTo>
                            <a:pt x="11070" y="7322"/>
                          </a:lnTo>
                          <a:lnTo>
                            <a:pt x="11070" y="4181"/>
                          </a:lnTo>
                          <a:lnTo>
                            <a:pt x="13626" y="4181"/>
                          </a:lnTo>
                          <a:cubicBezTo>
                            <a:pt x="13894" y="4181"/>
                            <a:pt x="14113" y="3926"/>
                            <a:pt x="14113" y="3615"/>
                          </a:cubicBezTo>
                          <a:lnTo>
                            <a:pt x="14113" y="566"/>
                          </a:lnTo>
                          <a:cubicBezTo>
                            <a:pt x="14113" y="255"/>
                            <a:pt x="13894" y="0"/>
                            <a:pt x="13626" y="0"/>
                          </a:cubicBezTo>
                          <a:lnTo>
                            <a:pt x="10800" y="0"/>
                          </a:lnTo>
                          <a:lnTo>
                            <a:pt x="7974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>
                      <a:miter lim="400000"/>
                    </a:ln>
                  </p:spPr>
                  <p:txBody>
                    <a:bodyPr lIns="45719" rIns="45719" anchor="ctr"/>
                    <a:lstStyle/>
                    <a:p>
                      <a:pPr>
                        <a:defRPr sz="1800">
                          <a:solidFill>
                            <a:srgbClr val="263238"/>
                          </a:solidFill>
                        </a:defRPr>
                      </a:pPr>
                      <a:r>
                        <a:rPr lang="ru-RU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</p:grpSp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298D3F3D-56A6-E141-B914-39BBEB376637}"/>
                  </a:ext>
                </a:extLst>
              </p:cNvPr>
              <p:cNvGrpSpPr/>
              <p:nvPr/>
            </p:nvGrpSpPr>
            <p:grpSpPr>
              <a:xfrm>
                <a:off x="2896961" y="3519275"/>
                <a:ext cx="1082863" cy="1281957"/>
                <a:chOff x="2641793" y="3519275"/>
                <a:chExt cx="1082863" cy="1281957"/>
              </a:xfrm>
            </p:grpSpPr>
            <p:grpSp>
              <p:nvGrpSpPr>
                <p:cNvPr id="18" name="Группа 17">
                  <a:extLst>
                    <a:ext uri="{FF2B5EF4-FFF2-40B4-BE49-F238E27FC236}">
                      <a16:creationId xmlns:a16="http://schemas.microsoft.com/office/drawing/2014/main" id="{C419DF30-2EDC-C64A-9E7B-508B44C8D373}"/>
                    </a:ext>
                  </a:extLst>
                </p:cNvPr>
                <p:cNvGrpSpPr/>
                <p:nvPr/>
              </p:nvGrpSpPr>
              <p:grpSpPr>
                <a:xfrm>
                  <a:off x="2726368" y="3519275"/>
                  <a:ext cx="998288" cy="998292"/>
                  <a:chOff x="2726368" y="3519275"/>
                  <a:chExt cx="998288" cy="998292"/>
                </a:xfrm>
              </p:grpSpPr>
              <p:sp>
                <p:nvSpPr>
                  <p:cNvPr id="22" name="Кружок">
                    <a:extLst>
                      <a:ext uri="{FF2B5EF4-FFF2-40B4-BE49-F238E27FC236}">
                        <a16:creationId xmlns:a16="http://schemas.microsoft.com/office/drawing/2014/main" id="{B8D904BE-2F17-9D4D-BBB4-F81E3B878A2E}"/>
                      </a:ext>
                    </a:extLst>
                  </p:cNvPr>
                  <p:cNvSpPr/>
                  <p:nvPr/>
                </p:nvSpPr>
                <p:spPr>
                  <a:xfrm>
                    <a:off x="2726368" y="3519275"/>
                    <a:ext cx="998288" cy="99829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263238"/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23" name="Изображение" descr="Изображение">
                    <a:extLst>
                      <a:ext uri="{FF2B5EF4-FFF2-40B4-BE49-F238E27FC236}">
                        <a16:creationId xmlns:a16="http://schemas.microsoft.com/office/drawing/2014/main" id="{2C624D2E-3D82-D944-BB1F-D76DE889CC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35207" y="3780622"/>
                    <a:ext cx="580609" cy="54260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grpSp>
              <p:nvGrpSpPr>
                <p:cNvPr id="19" name="Группа 18">
                  <a:extLst>
                    <a:ext uri="{FF2B5EF4-FFF2-40B4-BE49-F238E27FC236}">
                      <a16:creationId xmlns:a16="http://schemas.microsoft.com/office/drawing/2014/main" id="{12845E99-9501-EE4C-80A0-C6D28922EF75}"/>
                    </a:ext>
                  </a:extLst>
                </p:cNvPr>
                <p:cNvGrpSpPr/>
                <p:nvPr/>
              </p:nvGrpSpPr>
              <p:grpSpPr>
                <a:xfrm>
                  <a:off x="2641793" y="4517065"/>
                  <a:ext cx="1067326" cy="284167"/>
                  <a:chOff x="2593285" y="4517065"/>
                  <a:chExt cx="1067326" cy="284167"/>
                </a:xfrm>
              </p:grpSpPr>
              <p:sp>
                <p:nvSpPr>
                  <p:cNvPr id="20" name="Text Box 26">
                    <a:extLst>
                      <a:ext uri="{FF2B5EF4-FFF2-40B4-BE49-F238E27FC236}">
                        <a16:creationId xmlns:a16="http://schemas.microsoft.com/office/drawing/2014/main" id="{6310F5DF-0DF0-3F41-B0F9-DC22E4F678D8}"/>
                      </a:ext>
                    </a:extLst>
                  </p:cNvPr>
                  <p:cNvSpPr txBox="1"/>
                  <p:nvPr/>
                </p:nvSpPr>
                <p:spPr>
                  <a:xfrm>
                    <a:off x="2697716" y="4517065"/>
                    <a:ext cx="962895" cy="28416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45719" tIns="45719" rIns="45719" bIns="45719" numCol="1" anchor="t">
                    <a:noAutofit/>
                  </a:bodyPr>
                  <a:lstStyle>
                    <a:lvl1pPr algn="ctr">
                      <a:defRPr sz="1400">
                        <a:latin typeface="Calibri Light"/>
                        <a:ea typeface="Calibri Light"/>
                        <a:cs typeface="Calibri Light"/>
                        <a:sym typeface="Calibri Light"/>
                      </a:defRPr>
                    </a:lvl1pPr>
                  </a:lstStyle>
                  <a:p>
                    <a:r>
                      <a:rPr lang="ru-RU" sz="1200" dirty="0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dirty="0" err="1">
                        <a:solidFill>
                          <a:schemeClr val="accent5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Visiology</a:t>
                    </a:r>
                    <a:endParaRPr dirty="0">
                      <a:solidFill>
                        <a:schemeClr val="accent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Галочка">
                    <a:extLst>
                      <a:ext uri="{FF2B5EF4-FFF2-40B4-BE49-F238E27FC236}">
                        <a16:creationId xmlns:a16="http://schemas.microsoft.com/office/drawing/2014/main" id="{8554BEE3-EAFA-DE4E-A5E9-50810FC9FE4D}"/>
                      </a:ext>
                    </a:extLst>
                  </p:cNvPr>
                  <p:cNvSpPr/>
                  <p:nvPr/>
                </p:nvSpPr>
                <p:spPr>
                  <a:xfrm>
                    <a:off x="2593285" y="4587986"/>
                    <a:ext cx="189006" cy="14510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76" h="21585" extrusionOk="0">
                        <a:moveTo>
                          <a:pt x="19124" y="0"/>
                        </a:moveTo>
                        <a:cubicBezTo>
                          <a:pt x="19093" y="0"/>
                          <a:pt x="19062" y="15"/>
                          <a:pt x="19038" y="46"/>
                        </a:cubicBezTo>
                        <a:lnTo>
                          <a:pt x="7550" y="15019"/>
                        </a:lnTo>
                        <a:cubicBezTo>
                          <a:pt x="7502" y="15081"/>
                          <a:pt x="7426" y="15081"/>
                          <a:pt x="7379" y="15019"/>
                        </a:cubicBezTo>
                        <a:lnTo>
                          <a:pt x="2536" y="8708"/>
                        </a:lnTo>
                        <a:cubicBezTo>
                          <a:pt x="2489" y="8646"/>
                          <a:pt x="2413" y="8646"/>
                          <a:pt x="2365" y="8708"/>
                        </a:cubicBezTo>
                        <a:lnTo>
                          <a:pt x="35" y="11744"/>
                        </a:lnTo>
                        <a:cubicBezTo>
                          <a:pt x="-12" y="11806"/>
                          <a:pt x="-12" y="11907"/>
                          <a:pt x="35" y="11969"/>
                        </a:cubicBezTo>
                        <a:lnTo>
                          <a:pt x="4963" y="18390"/>
                        </a:lnTo>
                        <a:lnTo>
                          <a:pt x="6654" y="20594"/>
                        </a:lnTo>
                        <a:lnTo>
                          <a:pt x="7379" y="21538"/>
                        </a:lnTo>
                        <a:cubicBezTo>
                          <a:pt x="7426" y="21600"/>
                          <a:pt x="7502" y="21600"/>
                          <a:pt x="7550" y="21538"/>
                        </a:cubicBezTo>
                        <a:lnTo>
                          <a:pt x="21541" y="3307"/>
                        </a:lnTo>
                        <a:cubicBezTo>
                          <a:pt x="21588" y="3245"/>
                          <a:pt x="21588" y="3146"/>
                          <a:pt x="21541" y="3085"/>
                        </a:cubicBezTo>
                        <a:lnTo>
                          <a:pt x="19211" y="48"/>
                        </a:lnTo>
                        <a:cubicBezTo>
                          <a:pt x="19186" y="17"/>
                          <a:pt x="19156" y="0"/>
                          <a:pt x="19124" y="0"/>
                        </a:cubicBezTo>
                        <a:close/>
                      </a:path>
                    </a:pathLst>
                  </a:custGeom>
                  <a:solidFill>
                    <a:srgbClr val="B91C2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defRPr sz="1800">
                        <a:solidFill>
                          <a:srgbClr val="FFFFFF"/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</p:grpSp>
      </p:grp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755" y="6143625"/>
            <a:ext cx="1642476" cy="74891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A8110B1-BD64-4754-BDF9-54725D24E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67111" y="6389641"/>
            <a:ext cx="715287" cy="31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0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444168" cy="600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УПРАВЛЕНИЕ КОЙКАМИ </a:t>
            </a:r>
            <a:r>
              <a:rPr lang="en-US" sz="2200" dirty="0" smtClean="0"/>
              <a:t>COVID-19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5"/>
          <a:stretch>
            <a:fillRect/>
          </a:stretch>
        </p:blipFill>
        <p:spPr>
          <a:xfrm>
            <a:off x="1536700" y="1175342"/>
            <a:ext cx="8991599" cy="50383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01900" y="2216388"/>
            <a:ext cx="1066800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99099" y="2216388"/>
            <a:ext cx="1066800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534397" y="2216388"/>
            <a:ext cx="1066800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83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3"/>
          <a:stretch>
            <a:fillRect/>
          </a:stretch>
        </p:blipFill>
        <p:spPr>
          <a:xfrm>
            <a:off x="1536700" y="1175341"/>
            <a:ext cx="9008785" cy="50383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444168" cy="600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ИНТЕГРАЦИЯ С ИС ДЕМОГРАФИЯ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10100" y="2176176"/>
            <a:ext cx="268514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86200" y="1611085"/>
            <a:ext cx="459014" cy="1293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240486" y="1561458"/>
            <a:ext cx="468082" cy="178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9039225" y="2176176"/>
            <a:ext cx="268514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 rotWithShape="1">
          <a:blip r:embed="rId3"/>
          <a:srcRect t="5862" b="10472"/>
          <a:stretch/>
        </p:blipFill>
        <p:spPr>
          <a:xfrm>
            <a:off x="1536699" y="1175342"/>
            <a:ext cx="9008785" cy="49750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444168" cy="600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АНАЛИТИКА ПО ПОЛУ И ВОЗРАСТУ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62800" y="1522716"/>
            <a:ext cx="250368" cy="178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5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1536699" y="1175342"/>
            <a:ext cx="9008785" cy="52974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52D956-27F6-F040-9CE5-C0A5A2792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46" y="549650"/>
            <a:ext cx="11444168" cy="60052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200" dirty="0" smtClean="0"/>
              <a:t>РАЗРАБОТКА </a:t>
            </a:r>
            <a:r>
              <a:rPr lang="ru-RU" sz="2200" dirty="0" smtClean="0"/>
              <a:t>СОТРУДНИКОВ КГБУЗ </a:t>
            </a:r>
            <a:r>
              <a:rPr lang="ru-RU" sz="2200" dirty="0"/>
              <a:t>ККМИАЦ</a:t>
            </a:r>
            <a:r>
              <a:rPr lang="ru-RU" sz="2200" dirty="0"/>
              <a:t> </a:t>
            </a:r>
            <a:r>
              <a:rPr lang="ru-RU" sz="2200" dirty="0" smtClean="0"/>
              <a:t>– ВЗАИМОДЕЙСТВИЕ С ТФОМС КК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450" y="6288052"/>
            <a:ext cx="844550" cy="5048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95" y="6143625"/>
            <a:ext cx="1566735" cy="7143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686800" y="1522716"/>
            <a:ext cx="250368" cy="1789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05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Polymedi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49AA"/>
      </a:accent1>
      <a:accent2>
        <a:srgbClr val="E53834"/>
      </a:accent2>
      <a:accent3>
        <a:srgbClr val="429F47"/>
      </a:accent3>
      <a:accent4>
        <a:srgbClr val="FFD043"/>
      </a:accent4>
      <a:accent5>
        <a:srgbClr val="202120"/>
      </a:accent5>
      <a:accent6>
        <a:srgbClr val="747574"/>
      </a:accent6>
      <a:hlink>
        <a:srgbClr val="2096F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a-template - (Polymedia)" id="{B266D6C4-677D-074D-B260-70ECE1B904AF}" vid="{DCB6BB1D-CBDA-7142-8F17-DBCA072F1C73}"/>
    </a:ext>
  </a:extLst>
</a:theme>
</file>

<file path=ppt/theme/theme2.xml><?xml version="1.0" encoding="utf-8"?>
<a:theme xmlns:a="http://schemas.openxmlformats.org/drawingml/2006/main" name="1_Тема Office">
  <a:themeElements>
    <a:clrScheme name="Polymedia (RED)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91A18"/>
      </a:accent1>
      <a:accent2>
        <a:srgbClr val="3849AA"/>
      </a:accent2>
      <a:accent3>
        <a:srgbClr val="429F47"/>
      </a:accent3>
      <a:accent4>
        <a:srgbClr val="FFD043"/>
      </a:accent4>
      <a:accent5>
        <a:srgbClr val="202120"/>
      </a:accent5>
      <a:accent6>
        <a:srgbClr val="747574"/>
      </a:accent6>
      <a:hlink>
        <a:srgbClr val="2096F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a-template - (Polymedia)" id="{B266D6C4-677D-074D-B260-70ECE1B904AF}" vid="{2CD28403-6CBB-7A4A-AE22-579F78827282}"/>
    </a:ext>
  </a:extLst>
</a:theme>
</file>

<file path=ppt/theme/theme3.xml><?xml version="1.0" encoding="utf-8"?>
<a:theme xmlns:a="http://schemas.openxmlformats.org/drawingml/2006/main" name="2_Тема Office">
  <a:themeElements>
    <a:clrScheme name="Polymedia (Grey)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55A63"/>
      </a:accent1>
      <a:accent2>
        <a:srgbClr val="B91918"/>
      </a:accent2>
      <a:accent3>
        <a:srgbClr val="3748AA"/>
      </a:accent3>
      <a:accent4>
        <a:srgbClr val="419F46"/>
      </a:accent4>
      <a:accent5>
        <a:srgbClr val="FFCF42"/>
      </a:accent5>
      <a:accent6>
        <a:srgbClr val="202020"/>
      </a:accent6>
      <a:hlink>
        <a:srgbClr val="2096F3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a-template - (Polymedia)" id="{B266D6C4-677D-074D-B260-70ECE1B904AF}" vid="{70C57261-5159-AE42-904C-6B31BCEE9CD7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21-10-01 Шаблон презентации Polymedia 2021</Template>
  <TotalTime>14812</TotalTime>
  <Words>955</Words>
  <Application>Microsoft Office PowerPoint</Application>
  <PresentationFormat>Широкоэкранный</PresentationFormat>
  <Paragraphs>199</Paragraphs>
  <Slides>40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Open Sans</vt:lpstr>
      <vt:lpstr>OpenSans</vt:lpstr>
      <vt:lpstr>Wingdings</vt:lpstr>
      <vt:lpstr>Системный шрифт, обычный</vt:lpstr>
      <vt:lpstr>Тема Office</vt:lpstr>
      <vt:lpstr>1_Тема Office</vt:lpstr>
      <vt:lpstr>2_Тема Office</vt:lpstr>
      <vt:lpstr>ПРАКТИКА ВНЕДРЕНИЯ  BI-ПЛАТФОРМЫ VISIOLOGY В МИАЦ </vt:lpstr>
      <vt:lpstr>Презентация PowerPoint</vt:lpstr>
      <vt:lpstr>РОЛЬ МИАЦ В ЦИФРОВОЙ ТРАНСФОРМАЦИИ</vt:lpstr>
      <vt:lpstr>РЕЗУЛЬТАТ ВНЕДРЕНИЯ BI-ПЛАТФОРМЫ</vt:lpstr>
      <vt:lpstr>ОСОБЕННОСТИ РЕШЕНИЯ НА БАЗЕ VISIOLOGY</vt:lpstr>
      <vt:lpstr>РАЗРАБОТКА СОТРУДНИКОВ КГБУЗ ККМИАЦ – УПРАВЛЕНИЕ КОЙКАМИ COVID-19</vt:lpstr>
      <vt:lpstr>РАЗРАБОТКА СОТРУДНИКОВ КГБУЗ ККМИАЦ – ИНТЕГРАЦИЯ С ИС ДЕМОГРАФИЯ</vt:lpstr>
      <vt:lpstr>РАЗРАБОТКА СОТРУДНИКОВ КГБУЗ ККМИАЦ – АНАЛИТИКА ПО ПОЛУ И ВОЗРАСТУ</vt:lpstr>
      <vt:lpstr>РАЗРАБОТКА СОТРУДНИКОВ КГБУЗ ККМИАЦ – ВЗАИМОДЕЙСТВИЕ С ТФОМС КК</vt:lpstr>
      <vt:lpstr>РАЗРАБОТКА СОТРУДНИКОВ КГБУЗ ККМИАЦ – ОБЩАЯ СМЕРТНОСТЬ С АППГ</vt:lpstr>
      <vt:lpstr>РАЗРАБОТКА СОТРУДНИКОВ КГБУЗ ККМИАЦ – АВТОМАТИЗАЦИЯ ОТЧЕТА (100 стр)</vt:lpstr>
      <vt:lpstr>РАЗРАБОТКА СОТРУДНИКОВ КГБУЗ ККМИАЦ – ИНТЕГРАЦИЯ С ЕРСЗ</vt:lpstr>
      <vt:lpstr>РАЗРАБОТКА СОТРУДНИКОВ КГБУЗ ККМИАЦ – СВОБОДНЫЕ СЛОТЫ ДЛЯ ЗАПИСИ</vt:lpstr>
      <vt:lpstr>РАЗРАБОТКА СОТРУДНИКОВ КГБУЗ ККМИАЦ – ДОЛЯ СЭМД К СЛУЧАЯМ ЛЕЧЕНИЯ</vt:lpstr>
      <vt:lpstr>МОНИТОРИНГ ДЕМОГРАФИЧЕСКОЙ СИТУАЦИИ</vt:lpstr>
      <vt:lpstr>Презентация PowerPoint</vt:lpstr>
      <vt:lpstr>Презентация PowerPoint</vt:lpstr>
      <vt:lpstr>Презентация PowerPoint</vt:lpstr>
      <vt:lpstr>ПОКАЗАТЕЛИ НАЦИОНАЛЬНОГО ПРОЕКТА ЗДРАВООХРАНЕНИЕ</vt:lpstr>
      <vt:lpstr>МОНИТОРИНГ ДОСТИЖЕНИЯ ЦЕЛЕЙ НП «ЗДРАВООХРАНЕНИЕ»</vt:lpstr>
      <vt:lpstr>ПРИМЕР КОРОБОЧНОГО РЕШЕНИЯ</vt:lpstr>
      <vt:lpstr>ПРИМЕР КОРОБОЧНОГО РЕШЕНИЯ</vt:lpstr>
      <vt:lpstr>КОНТРОЛЬ МЕРОПРИЯТИЙ ПО СНИЖЕНИЮ СМЕРТНОСТИ </vt:lpstr>
      <vt:lpstr>МОНИТОРИНГ ПЕРВОЧНОЙ МЕДИКО-САНИТАРНОЙ ПОМОЩИ</vt:lpstr>
      <vt:lpstr>КОНТРОЛЬ ВЫПОЛНЕНЯ ПЛАНА ПО ДИСПАНСЕРИЗАЦИИ</vt:lpstr>
      <vt:lpstr>КОНТРОЛЬ ВЫПОЛНЕНЯ ПЛАНА ПО ДИСПАНСЕРИЗАЦИИ</vt:lpstr>
      <vt:lpstr>КОНТРОЛЬ ВЫПОЛНЕНЯ ПЛАНА ПО ДИСПАНСЕРИЗАЦИИ</vt:lpstr>
      <vt:lpstr>МОНИТОРИНГ ДИСПАНСЕРНОГО НАБЛЮДЕНИЯ</vt:lpstr>
      <vt:lpstr>МОНИТОРИНГ ДИСПАНСЕРНОГО НАБЛЮДЕНИЯ</vt:lpstr>
      <vt:lpstr>МОНИТОРИНГ ЦЕЛЕВЫХ ПОКАЗАТЕЛЕЙ ЕЦК</vt:lpstr>
      <vt:lpstr>СВОДНЫЙ ДАШБОРД ДЛЯ СИТУАЦИОННОГО ЦЕНТРА</vt:lpstr>
      <vt:lpstr>ДЕТАЛИЗАЦИЯ ПОКАЗАТЕЛЯ</vt:lpstr>
      <vt:lpstr>МОБИЛЬНОЕ РАБОЧЕЕ МЕСТО РУКОВОДИТЕЛЯ</vt:lpstr>
      <vt:lpstr>Презентация PowerPoint</vt:lpstr>
      <vt:lpstr>POLYMEDIA</vt:lpstr>
      <vt:lpstr>ПРИМЕРЫ РЕШЕНИЙ ДЛЯ СИТУАЦИОННЫХ ЦЕНТРОВ И ЦЕНТРОВ УПРАВЛЕНИЯ</vt:lpstr>
      <vt:lpstr>Презентация PowerPoint</vt:lpstr>
      <vt:lpstr>Презентация PowerPoint</vt:lpstr>
      <vt:lpstr>Презентация PowerPoint</vt:lpstr>
      <vt:lpstr>СПАСИБО!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POLYMEDIA</dc:title>
  <dc:creator>Звягина Дарья Максимовна</dc:creator>
  <cp:lastModifiedBy>Масленникова Анна Юрьевна</cp:lastModifiedBy>
  <cp:revision>309</cp:revision>
  <dcterms:created xsi:type="dcterms:W3CDTF">2022-10-19T08:30:42Z</dcterms:created>
  <dcterms:modified xsi:type="dcterms:W3CDTF">2023-04-05T19:21:39Z</dcterms:modified>
</cp:coreProperties>
</file>