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4" r:id="rId1"/>
  </p:sldMasterIdLst>
  <p:notesMasterIdLst>
    <p:notesMasterId r:id="rId17"/>
  </p:notesMasterIdLst>
  <p:sldIdLst>
    <p:sldId id="269" r:id="rId2"/>
    <p:sldId id="297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9" r:id="rId11"/>
    <p:sldId id="310" r:id="rId12"/>
    <p:sldId id="312" r:id="rId13"/>
    <p:sldId id="313" r:id="rId14"/>
    <p:sldId id="314" r:id="rId15"/>
    <p:sldId id="279" r:id="rId16"/>
  </p:sldIdLst>
  <p:sldSz cx="24384000" cy="13716000"/>
  <p:notesSz cx="6858000" cy="9144000"/>
  <p:embeddedFontLst>
    <p:embeddedFont>
      <p:font typeface="Inter Light" charset="0"/>
      <p:regular r:id="rId18"/>
    </p:embeddedFont>
    <p:embeddedFont>
      <p:font typeface="TT Norms Bold" charset="-52"/>
      <p:bold r:id="rId19"/>
    </p:embeddedFont>
    <p:embeddedFont>
      <p:font typeface="TT Norms Black" charset="-52"/>
      <p:bold r:id="rId20"/>
    </p:embeddedFont>
    <p:embeddedFont>
      <p:font typeface="Inter ExtraBold" charset="0"/>
      <p:bold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TT Norms Heavy" charset="-52"/>
      <p:bold r:id="rId26"/>
    </p:embeddedFont>
    <p:embeddedFont>
      <p:font typeface="Merriweather Sans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Helvetica Neue Light" charset="0"/>
      <p:regular r:id="rId35"/>
      <p:bold r:id="rId36"/>
      <p:italic r:id="rId37"/>
      <p:boldItalic r:id="rId38"/>
    </p:embeddedFont>
    <p:embeddedFont>
      <p:font typeface="Helvetica Neue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495E"/>
    <a:srgbClr val="2D63D7"/>
    <a:srgbClr val="8395AF"/>
    <a:srgbClr val="E4EBFA"/>
    <a:srgbClr val="EF8CC0"/>
    <a:srgbClr val="F3F6FD"/>
    <a:srgbClr val="0D0D0D"/>
    <a:srgbClr val="BC8AFB"/>
    <a:srgbClr val="66FF99"/>
    <a:srgbClr val="2B17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6395" autoAdjust="0"/>
  </p:normalViewPr>
  <p:slideViewPr>
    <p:cSldViewPr snapToGrid="0">
      <p:cViewPr varScale="1">
        <p:scale>
          <a:sx n="40" d="100"/>
          <a:sy n="40" d="100"/>
        </p:scale>
        <p:origin x="-54" y="-6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2389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3 шт.">
  <p:cSld name="Фото — 3 шт.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2362780" y="7028780"/>
            <a:ext cx="4219281" cy="298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12367697" y="3703587"/>
            <a:ext cx="4219281" cy="298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4"/>
          </p:nvPr>
        </p:nvSpPr>
        <p:spPr>
          <a:xfrm>
            <a:off x="7801942" y="3703587"/>
            <a:ext cx="4219281" cy="63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053089" y="8032277"/>
            <a:ext cx="8277822" cy="59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8053089" y="6202536"/>
            <a:ext cx="8277822" cy="88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SSH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9448" y="388794"/>
            <a:ext cx="1884055" cy="188026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9087817" y="4936721"/>
            <a:ext cx="6208369" cy="195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25" tIns="30125" rIns="30125" bIns="301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Helvetica Neue Light"/>
              <a:buNone/>
              <a:defRPr sz="1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087817" y="6948413"/>
            <a:ext cx="6208369" cy="67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25" tIns="30125" rIns="30125" bIns="301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996400" y="9453609"/>
            <a:ext cx="383664" cy="3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25" tIns="30125" rIns="30125" bIns="301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>
  <p:cSld name="Заголовок — по центру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9087817" y="5878524"/>
            <a:ext cx="6208369" cy="195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25" tIns="30125" rIns="30125" bIns="301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Helvetica Neue Light"/>
              <a:buNone/>
              <a:defRPr sz="1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996400" y="9453609"/>
            <a:ext cx="383664" cy="3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25" tIns="30125" rIns="30125" bIns="301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676404" y="730256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2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22172991" y="12802244"/>
            <a:ext cx="534611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6404" y="730256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2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22172991" y="12802244"/>
            <a:ext cx="534611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053089" y="4296295"/>
            <a:ext cx="8277822" cy="261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053089" y="6978550"/>
            <a:ext cx="8277822" cy="89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8319306" y="3502669"/>
            <a:ext cx="7735346" cy="468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053089" y="8314655"/>
            <a:ext cx="8277822" cy="11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053089" y="9479977"/>
            <a:ext cx="8277822" cy="89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970974" y="10313789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>
  <p:cSld name="Заголовок — по центру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053089" y="5552032"/>
            <a:ext cx="8277822" cy="261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12362780" y="3502669"/>
            <a:ext cx="4219281" cy="650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801942" y="3502669"/>
            <a:ext cx="4219281" cy="315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 Light"/>
              <a:buNone/>
              <a:defRPr sz="8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801942" y="6767586"/>
            <a:ext cx="4219281" cy="32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вверху">
  <p:cSld name="Заголовок — вверху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801942" y="3351981"/>
            <a:ext cx="8780119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801942" y="3351981"/>
            <a:ext cx="8780119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01942" y="5059784"/>
            <a:ext cx="8780119" cy="497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L="457200" marR="0" lvl="0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2362780" y="5059784"/>
            <a:ext cx="4219281" cy="497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801942" y="3351981"/>
            <a:ext cx="8780119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801942" y="5059784"/>
            <a:ext cx="4219281" cy="497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L="457200" marR="0" lvl="0" indent="-4095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95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95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95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95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801942" y="4004964"/>
            <a:ext cx="8780119" cy="570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ctr" anchorCtr="0"/>
          <a:lstStyle>
            <a:lvl1pPr marL="457200" marR="0" lvl="0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970974" y="10318812"/>
            <a:ext cx="432005" cy="4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75" tIns="40175" rIns="40175" bIns="40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76404" y="730256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2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22172991" y="12802244"/>
            <a:ext cx="534611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D9EAE5BB-847A-126D-A02D-0639B4EB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99321" y="4354805"/>
            <a:ext cx="12814526" cy="3721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0023" y="4950682"/>
            <a:ext cx="10469662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УНИВЕРСАЛЬНЫЙ</a:t>
            </a:r>
          </a:p>
          <a:p>
            <a:pPr>
              <a:lnSpc>
                <a:spcPct val="80000"/>
              </a:lnSpc>
            </a:pPr>
            <a:endParaRPr lang="ru-RU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ИНТЕРФЕЙС А-МЕД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44600" y="0"/>
            <a:ext cx="104394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T Norms Bold" panose="02000803040000020004" pitchFamily="50" charset="-52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T Norms Bold" panose="02000803040000020004" pitchFamily="50" charset="-52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T Norms Bold" panose="02000803040000020004" pitchFamily="50" charset="-52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T Norms Bold" panose="02000803040000020004" pitchFamily="50" charset="-52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T Norms Bold" panose="02000803040000020004" pitchFamily="50" charset="-52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T Norms Bold" panose="02000803040000020004" pitchFamily="50" charset="-52"/>
              </a:rPr>
              <a:t>Ваше личное фото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666" y="11728938"/>
            <a:ext cx="2366780" cy="923292"/>
          </a:xfrm>
          <a:prstGeom prst="rect">
            <a:avLst/>
          </a:prstGeom>
        </p:spPr>
      </p:pic>
      <p:pic>
        <p:nvPicPr>
          <p:cNvPr id="1026" name="Picture 2" descr="Нарисованная рукой концепция финансовых лидеров плоского дизайна">
            <a:extLst>
              <a:ext uri="{FF2B5EF4-FFF2-40B4-BE49-F238E27FC236}">
                <a16:creationId xmlns="" xmlns:a16="http://schemas.microsoft.com/office/drawing/2014/main" id="{67AC0682-D900-E57A-6890-2B301FB1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889"/>
          <a:stretch/>
        </p:blipFill>
        <p:spPr bwMode="auto">
          <a:xfrm>
            <a:off x="13944600" y="-1"/>
            <a:ext cx="10439400" cy="1371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FEA9566-A232-49AD-42B3-5C49BA7DD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66071" y="11264228"/>
            <a:ext cx="3538043" cy="9294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2998614-2A76-4908-45E3-66B54CDB7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77" r="1494"/>
          <a:stretch/>
        </p:blipFill>
        <p:spPr>
          <a:xfrm>
            <a:off x="13944600" y="2"/>
            <a:ext cx="10439400" cy="13715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722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515100" y="321051"/>
            <a:ext cx="11541114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ПРЕИМУЩЕСТВА А-МЕД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8746534" y="2785972"/>
            <a:ext cx="4818316" cy="3805328"/>
            <a:chOff x="18498884" y="3967072"/>
            <a:chExt cx="4818316" cy="3805328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27B3C86-76F1-BD93-57C9-85F43EB5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98884" y="3967072"/>
              <a:ext cx="4818316" cy="27716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AD515A-E0AC-631C-7473-B67DE35EC97C}"/>
                </a:ext>
              </a:extLst>
            </p:cNvPr>
            <p:cNvSpPr txBox="1"/>
            <p:nvPr/>
          </p:nvSpPr>
          <p:spPr>
            <a:xfrm>
              <a:off x="19098614" y="4170446"/>
              <a:ext cx="3925414" cy="3601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Inter ExtraBold" panose="020B0502030000000004" pitchFamily="34" charset="0"/>
                  <a:ea typeface="Inter ExtraBold" panose="020B0502030000000004" pitchFamily="34" charset="0"/>
                </a:rPr>
                <a:t>ИНФОРМАЦИЯ ДЛЯ ОПЛАТЫ СЛУЧАЯ ЛЕЧЕНИЯ</a:t>
              </a:r>
              <a:endParaRPr lang="ru-RU" sz="3200" dirty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447D30A-AFC7-C823-7343-EE29AE8F47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549" y="2745303"/>
            <a:ext cx="17397323" cy="10189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8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515100" y="321051"/>
            <a:ext cx="11541114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ПРЕИМУЩЕСТВА А-МЕД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grpSp>
        <p:nvGrpSpPr>
          <p:cNvPr id="2" name="Группа 12"/>
          <p:cNvGrpSpPr/>
          <p:nvPr/>
        </p:nvGrpSpPr>
        <p:grpSpPr>
          <a:xfrm>
            <a:off x="18689384" y="3014573"/>
            <a:ext cx="4818316" cy="1119278"/>
            <a:chOff x="18498884" y="3967072"/>
            <a:chExt cx="4818316" cy="277167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27B3C86-76F1-BD93-57C9-85F43EB5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98884" y="3967072"/>
              <a:ext cx="4818316" cy="27716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AD515A-E0AC-631C-7473-B67DE35EC97C}"/>
                </a:ext>
              </a:extLst>
            </p:cNvPr>
            <p:cNvSpPr txBox="1"/>
            <p:nvPr/>
          </p:nvSpPr>
          <p:spPr>
            <a:xfrm>
              <a:off x="19098614" y="4170446"/>
              <a:ext cx="39254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Inter ExtraBold" panose="020B0502030000000004" pitchFamily="34" charset="0"/>
                  <a:ea typeface="Inter ExtraBold" panose="020B0502030000000004" pitchFamily="34" charset="0"/>
                </a:rPr>
                <a:t>ЛОГИКА ПРИЕМА</a:t>
              </a:r>
              <a:endParaRPr lang="ru-RU" sz="3200" dirty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endParaRPr>
            </a:p>
          </p:txBody>
        </p:sp>
      </p:grp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8353B8-7521-0AC2-5892-4353BEB72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29" y="2963048"/>
            <a:ext cx="17396921" cy="1013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506535" y="6704112"/>
            <a:ext cx="7370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Предоставлен доступ к контурам разработки и тестирования на платформе «</a:t>
            </a:r>
            <a:r>
              <a:rPr lang="ru-RU" dirty="0" err="1" smtClean="0"/>
              <a:t>ГосТех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424550" y="487305"/>
            <a:ext cx="16328571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А-МЕД. ОСОБЕННОСТИ.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AD515A-E0AC-631C-7473-B67DE35EC97C}"/>
              </a:ext>
            </a:extLst>
          </p:cNvPr>
          <p:cNvSpPr txBox="1"/>
          <p:nvPr/>
        </p:nvSpPr>
        <p:spPr>
          <a:xfrm>
            <a:off x="19289114" y="3096701"/>
            <a:ext cx="392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ЛОИА ПРИЕМА</a:t>
            </a:r>
            <a:endParaRPr lang="ru-RU" sz="3200" dirty="0">
              <a:solidFill>
                <a:schemeClr val="bg1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EB1225-1C97-4712-13A6-52F36ACC2294}"/>
              </a:ext>
            </a:extLst>
          </p:cNvPr>
          <p:cNvSpPr txBox="1"/>
          <p:nvPr/>
        </p:nvSpPr>
        <p:spPr>
          <a:xfrm>
            <a:off x="2468576" y="3089920"/>
            <a:ext cx="10450528" cy="9608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Отличительная особенность интерфейса А-МЕД в том, что это не просто рабочее место, это </a:t>
            </a:r>
            <a:r>
              <a:rPr lang="ru-RU" sz="3200" b="1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универсальная врачебная платформа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, </a:t>
            </a:r>
            <a:r>
              <a:rPr lang="ru-RU" sz="3200" b="1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объединяющая множество сервисов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, необходимых врачу в единое информационное пространство, соблюдая врачебную логику. </a:t>
            </a:r>
          </a:p>
          <a:p>
            <a:pPr>
              <a:lnSpc>
                <a:spcPct val="150000"/>
              </a:lnSpc>
            </a:pPr>
            <a:endParaRPr lang="ru-RU" sz="3200" dirty="0">
              <a:solidFill>
                <a:srgbClr val="2A495E"/>
              </a:solidFill>
              <a:latin typeface="Inter Light" charset="0"/>
              <a:ea typeface="Inter Light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Интерфейс «А-МЕД</a:t>
            </a:r>
            <a:r>
              <a:rPr lang="ru-RU" sz="3200" b="1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» способен интегрироваться 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с медицинскими информационными системами, и его </a:t>
            </a:r>
            <a:r>
              <a:rPr lang="ru-RU" sz="3200" b="1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запуск не требует перехода 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с одной системы на другую. Подключение к региональной системе </a:t>
            </a:r>
            <a:r>
              <a:rPr lang="ru-RU" sz="3200" b="1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производится посредством API  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без замены системы на </a:t>
            </a:r>
            <a:r>
              <a:rPr lang="ru-RU" sz="3200" dirty="0" err="1">
                <a:solidFill>
                  <a:srgbClr val="2A495E"/>
                </a:solidFill>
                <a:latin typeface="Inter Light" charset="0"/>
                <a:ea typeface="Inter Light" charset="0"/>
              </a:rPr>
              <a:t>бекэнде</a:t>
            </a:r>
            <a:r>
              <a:rPr lang="ru-RU" sz="3200" dirty="0">
                <a:solidFill>
                  <a:srgbClr val="2A495E"/>
                </a:solidFill>
                <a:latin typeface="Inter Light" charset="0"/>
                <a:ea typeface="Inter Light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0D29B45-6E91-DDB9-5560-EC1FFCDA2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9446" y="3289390"/>
            <a:ext cx="7883596" cy="6696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424550" y="487305"/>
            <a:ext cx="16328571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А-МЕД. ЭФФЕКТ ОТ ВНЕДРЕНИЯ.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AD515A-E0AC-631C-7473-B67DE35EC97C}"/>
              </a:ext>
            </a:extLst>
          </p:cNvPr>
          <p:cNvSpPr txBox="1"/>
          <p:nvPr/>
        </p:nvSpPr>
        <p:spPr>
          <a:xfrm>
            <a:off x="19289114" y="3096701"/>
            <a:ext cx="392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ЛОИА ПРИЕМА</a:t>
            </a:r>
            <a:endParaRPr lang="ru-RU" sz="3200" dirty="0">
              <a:solidFill>
                <a:schemeClr val="bg1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EB1225-1C97-4712-13A6-52F36ACC2294}"/>
              </a:ext>
            </a:extLst>
          </p:cNvPr>
          <p:cNvSpPr txBox="1"/>
          <p:nvPr/>
        </p:nvSpPr>
        <p:spPr>
          <a:xfrm>
            <a:off x="1400272" y="3695403"/>
            <a:ext cx="10450528" cy="6647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Сокращение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количества врачебных ошибок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за счет встроенных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валидаций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и контроллеров.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Открытое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API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-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возможно построение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экосистемы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в том числе включающей и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системы помощи принятия врачебных решений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повышая при этом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качество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оказания медицинской помощи населению.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Подключение необходимых компоненты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самостоятельно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на усмотрение региона. 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Иллюстрация концепции теста скорости">
            <a:extLst>
              <a:ext uri="{FF2B5EF4-FFF2-40B4-BE49-F238E27FC236}">
                <a16:creationId xmlns:a16="http://schemas.microsoft.com/office/drawing/2014/main" xmlns="" id="{C4263E60-0419-9856-8A3F-BB29E945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901" y="9311701"/>
            <a:ext cx="4748684" cy="47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рошечные бизнесмены любят стандарт контроля качества. стандарт контроля качества, стандарт iso 9001, иллюстрация концепции международной сертификации">
            <a:extLst>
              <a:ext uri="{FF2B5EF4-FFF2-40B4-BE49-F238E27FC236}">
                <a16:creationId xmlns:a16="http://schemas.microsoft.com/office/drawing/2014/main" xmlns="" id="{C3C13E6D-B4C8-8B12-11BE-D9EFB753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4540" y="3835728"/>
            <a:ext cx="9079086" cy="60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424550" y="487305"/>
            <a:ext cx="16328571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А-МЕД. ЭФФЕКТ ОТ ВНЕДРЕНИЯ.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AD515A-E0AC-631C-7473-B67DE35EC97C}"/>
              </a:ext>
            </a:extLst>
          </p:cNvPr>
          <p:cNvSpPr txBox="1"/>
          <p:nvPr/>
        </p:nvSpPr>
        <p:spPr>
          <a:xfrm>
            <a:off x="19289114" y="3096701"/>
            <a:ext cx="392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ЛОИА ПРИЕМА</a:t>
            </a:r>
            <a:endParaRPr lang="ru-RU" sz="3200" dirty="0">
              <a:solidFill>
                <a:schemeClr val="bg1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EB1225-1C97-4712-13A6-52F36ACC2294}"/>
              </a:ext>
            </a:extLst>
          </p:cNvPr>
          <p:cNvSpPr txBox="1"/>
          <p:nvPr/>
        </p:nvSpPr>
        <p:spPr>
          <a:xfrm>
            <a:off x="11967332" y="3634047"/>
            <a:ext cx="10450528" cy="877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 startAt="4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Ускорение времени ввода информации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 42%.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4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Скорость обучения врачей работе с А-МЕД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занимает не более 2х часов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4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BIGDATA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на основании которой можно будет определить наилучшие подходы к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терапии сложных заболеваний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4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Увеличение количества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активных пользователей до 30%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что позволит произвести реальный перевод медицинского документооборота в цифровой вид. </a:t>
            </a:r>
          </a:p>
          <a:p>
            <a:pPr marL="342900" indent="-342900">
              <a:spcBef>
                <a:spcPts val="1800"/>
              </a:spcBef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Иллюстрация концепции теста скорости">
            <a:extLst>
              <a:ext uri="{FF2B5EF4-FFF2-40B4-BE49-F238E27FC236}">
                <a16:creationId xmlns:a16="http://schemas.microsoft.com/office/drawing/2014/main" xmlns="" id="{C4263E60-0419-9856-8A3F-BB29E945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739" y="3504669"/>
            <a:ext cx="8750667" cy="8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D7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FFDC7DD-B196-BE2A-C1CF-7699A6B3B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36333" y="3902436"/>
            <a:ext cx="9489302" cy="15696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24E4BB2-243E-DE03-2D32-55C71B1BC39E}"/>
              </a:ext>
            </a:extLst>
          </p:cNvPr>
          <p:cNvSpPr/>
          <p:nvPr/>
        </p:nvSpPr>
        <p:spPr>
          <a:xfrm>
            <a:off x="12882579" y="0"/>
            <a:ext cx="11501421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Концепция обслуживания и поддержки клиентов колл-центр службы поддержки клиентов личный помощник консультанта по обслуживанию и полезные консультации плоская мультипликационная векторная иллюстрация">
            <a:extLst>
              <a:ext uri="{FF2B5EF4-FFF2-40B4-BE49-F238E27FC236}">
                <a16:creationId xmlns="" xmlns:a16="http://schemas.microsoft.com/office/drawing/2014/main" id="{F1591952-DF28-50F7-E5D5-64DB2148F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" t="6350" r="3517" b="4730"/>
          <a:stretch/>
        </p:blipFill>
        <p:spPr bwMode="auto">
          <a:xfrm>
            <a:off x="14651512" y="2157488"/>
            <a:ext cx="8447974" cy="5398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45675F2-1D09-4874-B4F9-B7BC9A26300D}"/>
              </a:ext>
            </a:extLst>
          </p:cNvPr>
          <p:cNvSpPr txBox="1">
            <a:spLocks/>
          </p:cNvSpPr>
          <p:nvPr/>
        </p:nvSpPr>
        <p:spPr>
          <a:xfrm>
            <a:off x="2611410" y="4259154"/>
            <a:ext cx="8990559" cy="119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7200" dirty="0">
                <a:solidFill>
                  <a:schemeClr val="bg1"/>
                </a:solidFill>
                <a:latin typeface="TT Norms Heavy" panose="02000503030000020004" pitchFamily="50" charset="-52"/>
              </a:rPr>
              <a:t>СПАСИБО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8428" y="9423975"/>
            <a:ext cx="9958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4800" dirty="0">
                <a:solidFill>
                  <a:srgbClr val="FFFFF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Р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Inter Light" panose="020B0502030000000004" pitchFamily="34" charset="0"/>
                <a:ea typeface="Inter Light" panose="020B0502030000000004" pitchFamily="34" charset="0"/>
                <a:sym typeface="Arial"/>
              </a:rPr>
              <a:t>уководитель Дирекции развития региональных МИС</a:t>
            </a:r>
            <a:endParaRPr lang="ru-RU" sz="4800" b="0" i="0" u="none" strike="noStrike" cap="none" dirty="0">
              <a:solidFill>
                <a:srgbClr val="FFFFFF"/>
              </a:solidFill>
              <a:latin typeface="Inter Light" panose="020B0502030000000004" pitchFamily="34" charset="0"/>
              <a:ea typeface="Inter Light" panose="020B0502030000000004" pitchFamily="34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7991" y="8254424"/>
            <a:ext cx="905501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2400"/>
              </a:spcAft>
            </a:pPr>
            <a:r>
              <a:rPr lang="ru-RU" sz="6600" dirty="0">
                <a:solidFill>
                  <a:srgbClr val="2A495E"/>
                </a:solidFill>
                <a:latin typeface="TT Norms Bold" panose="02000803040000020004" pitchFamily="50" charset="-52"/>
              </a:rPr>
              <a:t>8 965 7000 822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600" dirty="0">
                <a:solidFill>
                  <a:srgbClr val="2A495E"/>
                </a:solidFill>
              </a:rPr>
              <a:t>konovalova@astral.ru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52BB7C-85A5-90E9-5297-BEABB0062657}"/>
              </a:ext>
            </a:extLst>
          </p:cNvPr>
          <p:cNvSpPr txBox="1"/>
          <p:nvPr/>
        </p:nvSpPr>
        <p:spPr>
          <a:xfrm>
            <a:off x="2680282" y="7343439"/>
            <a:ext cx="8821140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7200" b="1" dirty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СВЕТЛАНА КОНОВАЛОВА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94379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спешная финансовая операция. наличная валюта, денежный доход, одобрение кредита. страхование сбережений, финансовый договор. креативное управление бюджетом.">
            <a:extLst>
              <a:ext uri="{FF2B5EF4-FFF2-40B4-BE49-F238E27FC236}">
                <a16:creationId xmlns="" xmlns:a16="http://schemas.microsoft.com/office/drawing/2014/main" id="{85BEE261-1A76-65AA-74E1-D10C989C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56" b="7863"/>
          <a:stretch/>
        </p:blipFill>
        <p:spPr bwMode="auto">
          <a:xfrm>
            <a:off x="998587" y="6421958"/>
            <a:ext cx="8768868" cy="7294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12774556" y="2552361"/>
            <a:ext cx="10469662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>
                <a:solidFill>
                  <a:srgbClr val="2A495E"/>
                </a:solidFill>
                <a:latin typeface="TT Norms Black" panose="02000903040000020004" pitchFamily="50" charset="-52"/>
              </a:rPr>
              <a:t>О КОМПАНИИ «А-МЕД»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923361-CF85-F39C-48CF-40C6D1C90BBC}"/>
              </a:ext>
            </a:extLst>
          </p:cNvPr>
          <p:cNvSpPr txBox="1"/>
          <p:nvPr/>
        </p:nvSpPr>
        <p:spPr>
          <a:xfrm>
            <a:off x="2266279" y="2550157"/>
            <a:ext cx="8519483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Более 10 лет </a:t>
            </a:r>
            <a:r>
              <a:rPr lang="ru-RU" sz="3600" dirty="0" smtClean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в сфере информатизации здравоохранения.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Более </a:t>
            </a:r>
            <a:r>
              <a:rPr lang="ru-RU" sz="3600" b="1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2</a:t>
            </a:r>
            <a:r>
              <a:rPr lang="ru-RU" sz="3600" b="1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0 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успешно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выполненных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контактов на разработку, модернизацию и сопровождение МИС.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4B3CCEE-1383-BADF-26E7-C8F36A403559}"/>
              </a:ext>
            </a:extLst>
          </p:cNvPr>
          <p:cNvSpPr txBox="1"/>
          <p:nvPr/>
        </p:nvSpPr>
        <p:spPr>
          <a:xfrm>
            <a:off x="12774556" y="5391321"/>
            <a:ext cx="106108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495E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разрабатывает медицинские </a:t>
            </a:r>
            <a:r>
              <a:rPr lang="en-US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IT-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решения;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495E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оказывает услуги по модернизации и разработке Государственной информационной системы “Региональная медицинская информационная система”.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DF5D09-DCD2-BCD0-BCC9-B2343ECA68C2}"/>
              </a:ext>
            </a:extLst>
          </p:cNvPr>
          <p:cNvSpPr txBox="1"/>
          <p:nvPr/>
        </p:nvSpPr>
        <p:spPr>
          <a:xfrm>
            <a:off x="10275419" y="9162965"/>
            <a:ext cx="104810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На данный момент </a:t>
            </a:r>
            <a:r>
              <a:rPr lang="ru-RU" sz="5400" dirty="0" smtClean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компанией разрабатывается интерфейс</a:t>
            </a:r>
            <a:r>
              <a:rPr lang="ru-RU" sz="5400" b="1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 «А-МЕД»</a:t>
            </a:r>
            <a:endParaRPr lang="ru-RU" sz="5400" dirty="0">
              <a:solidFill>
                <a:srgbClr val="2A495E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638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27B3C86-76F1-BD93-57C9-85F43EB55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6652" y="7125053"/>
            <a:ext cx="9302793" cy="828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12854743" y="2506050"/>
            <a:ext cx="10469662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>
                <a:solidFill>
                  <a:srgbClr val="2A495E"/>
                </a:solidFill>
                <a:latin typeface="TT Norms Black" panose="02000903040000020004" pitchFamily="50" charset="-52"/>
              </a:rPr>
              <a:t>ПРОБЛЕМА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923361-CF85-F39C-48CF-40C6D1C90BBC}"/>
              </a:ext>
            </a:extLst>
          </p:cNvPr>
          <p:cNvSpPr txBox="1"/>
          <p:nvPr/>
        </p:nvSpPr>
        <p:spPr>
          <a:xfrm>
            <a:off x="2266279" y="2531107"/>
            <a:ext cx="9343166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На отечественном рынке существует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множество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медицинских информационных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систем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. Все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ориентированы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в первую очередь на:</a:t>
            </a:r>
            <a:endParaRPr lang="ru-RU" sz="2800" dirty="0">
              <a:solidFill>
                <a:srgbClr val="2A495E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DF5D09-DCD2-BCD0-BCC9-B2343ECA68C2}"/>
              </a:ext>
            </a:extLst>
          </p:cNvPr>
          <p:cNvSpPr txBox="1"/>
          <p:nvPr/>
        </p:nvSpPr>
        <p:spPr>
          <a:xfrm>
            <a:off x="12774557" y="6575699"/>
            <a:ext cx="100019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Существующие МИС: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не решают проблему сокращения рабочего времени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врача на заполнение форм медицинской документации;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предоставляют врачам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интерфейс, перегруженный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большим объёмом данных;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поспешно реализуют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перенасыщенный функционал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, не фокусируясь на деталях, характерных для врачей различных специальностей.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1D872F-6BA8-0116-31DF-D34FC571EEE7}"/>
              </a:ext>
            </a:extLst>
          </p:cNvPr>
          <p:cNvSpPr txBox="1"/>
          <p:nvPr/>
        </p:nvSpPr>
        <p:spPr>
          <a:xfrm>
            <a:off x="2293462" y="5101952"/>
            <a:ext cx="10610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495E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предоставление отчетности;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495E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формирование статистики;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495E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выполнение требований законодательства.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AD515A-E0AC-631C-7473-B67DE35EC97C}"/>
              </a:ext>
            </a:extLst>
          </p:cNvPr>
          <p:cNvSpPr txBox="1"/>
          <p:nvPr/>
        </p:nvSpPr>
        <p:spPr>
          <a:xfrm>
            <a:off x="2722418" y="7237141"/>
            <a:ext cx="9469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НО НЕ НА ПОМОЩЬ В РАБОТЕ ВРАЧА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20C751-A3F7-D4AC-33C1-7F93B5905F8F}"/>
              </a:ext>
            </a:extLst>
          </p:cNvPr>
          <p:cNvSpPr txBox="1"/>
          <p:nvPr/>
        </p:nvSpPr>
        <p:spPr>
          <a:xfrm>
            <a:off x="12854743" y="4079102"/>
            <a:ext cx="8883039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На прием пациента у врача есть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всего 15 минут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,  из них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10 минут 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он затрачивает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на заполнение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форм и бланков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D5F30AB-6BE0-0D43-1621-2599679EA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279" y="8658960"/>
            <a:ext cx="5106138" cy="5057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3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2284067" y="2074379"/>
            <a:ext cx="12519005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>
                <a:solidFill>
                  <a:srgbClr val="2A495E"/>
                </a:solidFill>
                <a:latin typeface="TT Norms Black" panose="02000903040000020004" pitchFamily="50" charset="-52"/>
              </a:rPr>
              <a:t>РЕШЕНИЕ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6611600" y="0"/>
            <a:ext cx="7772400" cy="53913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5582ACD-7EF9-4C93-4658-68D24583E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-642105" y="8065477"/>
            <a:ext cx="6292628" cy="50084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B9D9CE-B390-3F2C-3C05-C2907ECEAB42}"/>
              </a:ext>
            </a:extLst>
          </p:cNvPr>
          <p:cNvSpPr txBox="1"/>
          <p:nvPr/>
        </p:nvSpPr>
        <p:spPr>
          <a:xfrm>
            <a:off x="2284067" y="4836653"/>
            <a:ext cx="97574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Удобный </a:t>
            </a:r>
            <a:r>
              <a:rPr lang="ru-RU" sz="3600" dirty="0" smtClean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интерфейс </a:t>
            </a:r>
            <a:r>
              <a:rPr lang="ru-RU" sz="36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“А-МЕД” </a:t>
            </a:r>
            <a:r>
              <a:rPr lang="ru-RU" sz="3600" dirty="0" smtClean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-</a:t>
            </a:r>
            <a:r>
              <a:rPr lang="ru-RU" sz="36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 удобный инструмент</a:t>
            </a:r>
            <a:r>
              <a:rPr lang="ru-RU" sz="3600" dirty="0" smtClean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, </a:t>
            </a:r>
            <a:r>
              <a:rPr lang="ru-RU" sz="36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который будет помогать врачу в его ежедневной работе.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9F2439-3CB6-E8CD-25E7-47D3E1F55817}"/>
              </a:ext>
            </a:extLst>
          </p:cNvPr>
          <p:cNvSpPr txBox="1"/>
          <p:nvPr/>
        </p:nvSpPr>
        <p:spPr>
          <a:xfrm>
            <a:off x="2284067" y="7734376"/>
            <a:ext cx="7894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Наше решение уже </a:t>
            </a:r>
            <a:r>
              <a:rPr lang="ru-RU" sz="36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высоко оценено 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врачебным сообществом!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9979A51-8134-D04D-54B4-D7CD81A19C57}"/>
              </a:ext>
            </a:extLst>
          </p:cNvPr>
          <p:cNvSpPr txBox="1"/>
          <p:nvPr/>
        </p:nvSpPr>
        <p:spPr>
          <a:xfrm>
            <a:off x="13850061" y="4853656"/>
            <a:ext cx="71874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Для запуска интерфейса “А-МЕД”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не требуется замена или отказ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от ранее установленной в регионе МИС.</a:t>
            </a:r>
          </a:p>
        </p:txBody>
      </p:sp>
      <p:pic>
        <p:nvPicPr>
          <p:cNvPr id="4098" name="Picture 2" descr="Крошечные бизнесмены любят стандарт контроля качества. стандарт контроля качества, стандарт iso 9001, иллюстрация концепции международной сертификации">
            <a:extLst>
              <a:ext uri="{FF2B5EF4-FFF2-40B4-BE49-F238E27FC236}">
                <a16:creationId xmlns="" xmlns:a16="http://schemas.microsoft.com/office/drawing/2014/main" id="{C3C13E6D-B4C8-8B12-11BE-D9EFB753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690" y="7985854"/>
            <a:ext cx="7894027" cy="5258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9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12774556" y="2552361"/>
            <a:ext cx="10469662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>
                <a:solidFill>
                  <a:srgbClr val="2A495E"/>
                </a:solidFill>
                <a:latin typeface="TT Norms Black" panose="02000903040000020004" pitchFamily="50" charset="-52"/>
              </a:rPr>
              <a:t>РЕШЕНИЕ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DF5D09-DCD2-BCD0-BCC9-B2343ECA68C2}"/>
              </a:ext>
            </a:extLst>
          </p:cNvPr>
          <p:cNvSpPr txBox="1"/>
          <p:nvPr/>
        </p:nvSpPr>
        <p:spPr>
          <a:xfrm>
            <a:off x="12904319" y="7267238"/>
            <a:ext cx="7859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Подключение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к региональной системе производится посредством API </a:t>
            </a:r>
            <a:r>
              <a:rPr lang="ru-RU" sz="3200" dirty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без замены системы на бэкенде</a:t>
            </a:r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20C751-A3F7-D4AC-33C1-7F93B5905F8F}"/>
              </a:ext>
            </a:extLst>
          </p:cNvPr>
          <p:cNvSpPr txBox="1"/>
          <p:nvPr/>
        </p:nvSpPr>
        <p:spPr>
          <a:xfrm>
            <a:off x="12904319" y="4117067"/>
            <a:ext cx="784394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A495E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Интерфейс “А-МЕД” способен интегрироваться с крупнейшими региональными информационными системами, представленными сегодня в России</a:t>
            </a:r>
          </a:p>
        </p:txBody>
      </p:sp>
      <p:pic>
        <p:nvPicPr>
          <p:cNvPr id="5122" name="Picture 2" descr="Нарисованная рукой иллюстрация api плоского дизайна">
            <a:extLst>
              <a:ext uri="{FF2B5EF4-FFF2-40B4-BE49-F238E27FC236}">
                <a16:creationId xmlns="" xmlns:a16="http://schemas.microsoft.com/office/drawing/2014/main" id="{498A4AF1-2062-5B14-6609-73E30D3C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4351"/>
            <a:ext cx="8952636" cy="5963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00F6C8-6C8B-7BE0-5192-378BFAE13CD0}"/>
              </a:ext>
            </a:extLst>
          </p:cNvPr>
          <p:cNvSpPr txBox="1"/>
          <p:nvPr/>
        </p:nvSpPr>
        <p:spPr>
          <a:xfrm>
            <a:off x="2625129" y="2377374"/>
            <a:ext cx="4379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OAuth 2.0 Auth 2.0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E9B31EB-2025-5CB7-4350-80881EB98052}"/>
              </a:ext>
            </a:extLst>
          </p:cNvPr>
          <p:cNvSpPr txBox="1"/>
          <p:nvPr/>
        </p:nvSpPr>
        <p:spPr>
          <a:xfrm>
            <a:off x="6109006" y="1225234"/>
            <a:ext cx="3189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NET Core 3.x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6CDA30-FEC7-1E13-5834-56A1ECDEB2AE}"/>
              </a:ext>
            </a:extLst>
          </p:cNvPr>
          <p:cNvSpPr txBox="1"/>
          <p:nvPr/>
        </p:nvSpPr>
        <p:spPr>
          <a:xfrm>
            <a:off x="1882396" y="3789210"/>
            <a:ext cx="1491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Redis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E04592C-2F25-4AAB-301F-E88295DEC85C}"/>
              </a:ext>
            </a:extLst>
          </p:cNvPr>
          <p:cNvSpPr txBox="1"/>
          <p:nvPr/>
        </p:nvSpPr>
        <p:spPr>
          <a:xfrm>
            <a:off x="4214333" y="3336258"/>
            <a:ext cx="392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Identity Server 4.0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10FC527-8C94-5E85-E4C8-1ADA31A66C9D}"/>
              </a:ext>
            </a:extLst>
          </p:cNvPr>
          <p:cNvSpPr txBox="1"/>
          <p:nvPr/>
        </p:nvSpPr>
        <p:spPr>
          <a:xfrm>
            <a:off x="3874054" y="4326005"/>
            <a:ext cx="1844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Docker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B8A0C3B-C1ED-9F53-88BB-396F3E3A1014}"/>
              </a:ext>
            </a:extLst>
          </p:cNvPr>
          <p:cNvSpPr txBox="1"/>
          <p:nvPr/>
        </p:nvSpPr>
        <p:spPr>
          <a:xfrm>
            <a:off x="1146177" y="7467293"/>
            <a:ext cx="4426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StackExchange.Redis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C1D12D4-B87B-4F86-7C41-2BFAEF0380B3}"/>
              </a:ext>
            </a:extLst>
          </p:cNvPr>
          <p:cNvSpPr txBox="1"/>
          <p:nvPr/>
        </p:nvSpPr>
        <p:spPr>
          <a:xfrm>
            <a:off x="1259278" y="6055803"/>
            <a:ext cx="2384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Gateway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8F50D6F-9B65-1615-A02E-22C0239F91DE}"/>
              </a:ext>
            </a:extLst>
          </p:cNvPr>
          <p:cNvSpPr txBox="1"/>
          <p:nvPr/>
        </p:nvSpPr>
        <p:spPr>
          <a:xfrm>
            <a:off x="5806809" y="5787740"/>
            <a:ext cx="4774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Entity Framework Core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A834703-6A28-858D-56E5-10DB23A83212}"/>
              </a:ext>
            </a:extLst>
          </p:cNvPr>
          <p:cNvSpPr txBox="1"/>
          <p:nvPr/>
        </p:nvSpPr>
        <p:spPr>
          <a:xfrm>
            <a:off x="8794951" y="2767479"/>
            <a:ext cx="2135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GraphQL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938EF9-BCFC-E39B-7492-D397190C7A31}"/>
              </a:ext>
            </a:extLst>
          </p:cNvPr>
          <p:cNvSpPr txBox="1"/>
          <p:nvPr/>
        </p:nvSpPr>
        <p:spPr>
          <a:xfrm>
            <a:off x="7269223" y="2123834"/>
            <a:ext cx="1493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React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580246F-A048-CFB9-FBE9-AC8D6076E23A}"/>
              </a:ext>
            </a:extLst>
          </p:cNvPr>
          <p:cNvSpPr txBox="1"/>
          <p:nvPr/>
        </p:nvSpPr>
        <p:spPr>
          <a:xfrm>
            <a:off x="6292628" y="4732346"/>
            <a:ext cx="199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Next.js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F084863-9B38-BA42-0746-6F8001AA6F4E}"/>
              </a:ext>
            </a:extLst>
          </p:cNvPr>
          <p:cNvSpPr txBox="1"/>
          <p:nvPr/>
        </p:nvSpPr>
        <p:spPr>
          <a:xfrm>
            <a:off x="4149943" y="6614799"/>
            <a:ext cx="3358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Apollo Client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0791646E-2224-EB89-3F04-44F611DA635E}"/>
              </a:ext>
            </a:extLst>
          </p:cNvPr>
          <p:cNvSpPr txBox="1"/>
          <p:nvPr/>
        </p:nvSpPr>
        <p:spPr>
          <a:xfrm>
            <a:off x="7955765" y="4034302"/>
            <a:ext cx="2242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Express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700C3B5-2573-F79C-1869-B0EB47E93D50}"/>
              </a:ext>
            </a:extLst>
          </p:cNvPr>
          <p:cNvSpPr txBox="1"/>
          <p:nvPr/>
        </p:nvSpPr>
        <p:spPr>
          <a:xfrm>
            <a:off x="2443376" y="5268152"/>
            <a:ext cx="280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Material UI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8927D57-572F-AF2B-9A32-9E645CD67362}"/>
              </a:ext>
            </a:extLst>
          </p:cNvPr>
          <p:cNvSpPr txBox="1"/>
          <p:nvPr/>
        </p:nvSpPr>
        <p:spPr>
          <a:xfrm>
            <a:off x="8861865" y="4975765"/>
            <a:ext cx="2109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395AF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Nginx</a:t>
            </a:r>
            <a:endParaRPr lang="ru-RU" sz="3200" dirty="0">
              <a:solidFill>
                <a:srgbClr val="8395AF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трелка вправо 41"/>
          <p:cNvSpPr/>
          <p:nvPr/>
        </p:nvSpPr>
        <p:spPr>
          <a:xfrm rot="16200000">
            <a:off x="10174596" y="4934833"/>
            <a:ext cx="2914650" cy="31366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0160065" y="8334293"/>
            <a:ext cx="2914650" cy="280328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752909" y="1043134"/>
            <a:ext cx="7991041" cy="1766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СТРУКТУРА </a:t>
            </a:r>
            <a:r>
              <a:rPr lang="ru-RU" sz="40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взаимодействия компонентов </a:t>
            </a:r>
            <a:endParaRPr lang="ru-RU" sz="40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6611600" y="0"/>
            <a:ext cx="7772400" cy="53913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5582ACD-7EF9-4C93-4658-68D24583E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-642105" y="8065477"/>
            <a:ext cx="6292628" cy="50084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9F2439-3CB6-E8CD-25E7-47D3E1F55817}"/>
              </a:ext>
            </a:extLst>
          </p:cNvPr>
          <p:cNvSpPr txBox="1"/>
          <p:nvPr/>
        </p:nvSpPr>
        <p:spPr>
          <a:xfrm>
            <a:off x="8395057" y="4662124"/>
            <a:ext cx="7981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Федеральный уровень</a:t>
            </a:r>
            <a:endParaRPr lang="ru-RU" sz="4800" dirty="0">
              <a:solidFill>
                <a:srgbClr val="2A495E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A75388-160C-8CA0-A38F-68D6B3040E52}"/>
              </a:ext>
            </a:extLst>
          </p:cNvPr>
          <p:cNvSpPr txBox="1"/>
          <p:nvPr/>
        </p:nvSpPr>
        <p:spPr>
          <a:xfrm>
            <a:off x="4124390" y="9666368"/>
            <a:ext cx="18383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Локальный уровень (Медицинская организация)</a:t>
            </a:r>
            <a:endParaRPr lang="ru-RU" sz="4800" dirty="0">
              <a:solidFill>
                <a:srgbClr val="2A495E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15A51E2-A642-5268-92ED-5BC5DA333E78}"/>
              </a:ext>
            </a:extLst>
          </p:cNvPr>
          <p:cNvSpPr txBox="1"/>
          <p:nvPr/>
        </p:nvSpPr>
        <p:spPr>
          <a:xfrm>
            <a:off x="8395057" y="6554858"/>
            <a:ext cx="8216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Региональный уровень</a:t>
            </a:r>
            <a:endParaRPr lang="ru-RU" sz="4800" dirty="0">
              <a:solidFill>
                <a:srgbClr val="2A495E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519449-EE7F-24F1-6713-BD2479A4FD3E}"/>
              </a:ext>
            </a:extLst>
          </p:cNvPr>
          <p:cNvSpPr txBox="1"/>
          <p:nvPr/>
        </p:nvSpPr>
        <p:spPr>
          <a:xfrm>
            <a:off x="7765953" y="12141983"/>
            <a:ext cx="7531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2A495E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Главное звено - врач</a:t>
            </a:r>
            <a:endParaRPr lang="ru-RU" sz="5400" dirty="0">
              <a:solidFill>
                <a:srgbClr val="2A495E"/>
              </a:solidFill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9169DE2-EC4B-91F0-64C2-9F1DA9E9D7FF}"/>
              </a:ext>
            </a:extLst>
          </p:cNvPr>
          <p:cNvCxnSpPr>
            <a:cxnSpLocks/>
          </p:cNvCxnSpPr>
          <p:nvPr/>
        </p:nvCxnSpPr>
        <p:spPr>
          <a:xfrm flipH="1">
            <a:off x="3276600" y="5920617"/>
            <a:ext cx="16710642" cy="0"/>
          </a:xfrm>
          <a:prstGeom prst="line">
            <a:avLst/>
          </a:prstGeom>
          <a:ln w="19050">
            <a:solidFill>
              <a:srgbClr val="2A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DBA4E7A-ABF6-2211-C749-E3B5CFF4AD47}"/>
              </a:ext>
            </a:extLst>
          </p:cNvPr>
          <p:cNvCxnSpPr/>
          <p:nvPr/>
        </p:nvCxnSpPr>
        <p:spPr>
          <a:xfrm>
            <a:off x="3076945" y="9024096"/>
            <a:ext cx="17221200" cy="153297"/>
          </a:xfrm>
          <a:prstGeom prst="line">
            <a:avLst/>
          </a:prstGeom>
          <a:ln w="19050">
            <a:solidFill>
              <a:srgbClr val="2A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171F57-DC6E-ACAC-D453-CCF91323D7A5}"/>
              </a:ext>
            </a:extLst>
          </p:cNvPr>
          <p:cNvSpPr txBox="1"/>
          <p:nvPr/>
        </p:nvSpPr>
        <p:spPr>
          <a:xfrm>
            <a:off x="16793015" y="4434371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nter ExtraBold" panose="020B0502030000000004" pitchFamily="34" charset="0"/>
                <a:ea typeface="Inter ExtraBold" panose="020B0502030000000004" pitchFamily="34" charset="0"/>
              </a:rPr>
              <a:t>А-МЕД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818C542-E01C-1F42-F325-2A3AA87608EC}"/>
              </a:ext>
            </a:extLst>
          </p:cNvPr>
          <p:cNvSpPr/>
          <p:nvPr/>
        </p:nvSpPr>
        <p:spPr>
          <a:xfrm>
            <a:off x="13538853" y="3507325"/>
            <a:ext cx="2670847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РЭМД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3FB99B6-4772-5EE3-31D8-39FF7E4F4F98}"/>
              </a:ext>
            </a:extLst>
          </p:cNvPr>
          <p:cNvSpPr/>
          <p:nvPr/>
        </p:nvSpPr>
        <p:spPr>
          <a:xfrm>
            <a:off x="7165391" y="3507326"/>
            <a:ext cx="2670847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ВИМИС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BBB40F8-DB6F-790F-4A93-0B25172525D4}"/>
              </a:ext>
            </a:extLst>
          </p:cNvPr>
          <p:cNvSpPr/>
          <p:nvPr/>
        </p:nvSpPr>
        <p:spPr>
          <a:xfrm>
            <a:off x="4982451" y="4641141"/>
            <a:ext cx="1892651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ФЭР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373FFE2-90AF-04D6-B93D-520E3256A02D}"/>
              </a:ext>
            </a:extLst>
          </p:cNvPr>
          <p:cNvSpPr/>
          <p:nvPr/>
        </p:nvSpPr>
        <p:spPr>
          <a:xfrm>
            <a:off x="13597146" y="7495069"/>
            <a:ext cx="2670847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ТФОМС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C463118-AB0E-7FFA-20B5-2C857D1D5D5C}"/>
              </a:ext>
            </a:extLst>
          </p:cNvPr>
          <p:cNvSpPr/>
          <p:nvPr/>
        </p:nvSpPr>
        <p:spPr>
          <a:xfrm>
            <a:off x="10085959" y="7514369"/>
            <a:ext cx="3256939" cy="878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РМИС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BE3C3D6-932E-87C8-D5A2-6F3638E0E2F5}"/>
              </a:ext>
            </a:extLst>
          </p:cNvPr>
          <p:cNvSpPr/>
          <p:nvPr/>
        </p:nvSpPr>
        <p:spPr>
          <a:xfrm>
            <a:off x="4983850" y="6308279"/>
            <a:ext cx="1962108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ЛИС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20D5E04-E389-4411-2039-1BA6A9CCBB94}"/>
              </a:ext>
            </a:extLst>
          </p:cNvPr>
          <p:cNvSpPr/>
          <p:nvPr/>
        </p:nvSpPr>
        <p:spPr>
          <a:xfrm>
            <a:off x="16525411" y="4599618"/>
            <a:ext cx="2104628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РПН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AC091D2-CE5C-4324-14F6-7315A4B5A287}"/>
              </a:ext>
            </a:extLst>
          </p:cNvPr>
          <p:cNvSpPr/>
          <p:nvPr/>
        </p:nvSpPr>
        <p:spPr>
          <a:xfrm>
            <a:off x="16525411" y="6365223"/>
            <a:ext cx="2191429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ЛЛО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EBD0A33-8A89-F65A-BBCE-C03E5AA3211D}"/>
              </a:ext>
            </a:extLst>
          </p:cNvPr>
          <p:cNvSpPr/>
          <p:nvPr/>
        </p:nvSpPr>
        <p:spPr>
          <a:xfrm>
            <a:off x="7165392" y="7514369"/>
            <a:ext cx="2670847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ЦАМИ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C463118-AB0E-7FFA-20B5-2C857D1D5D5C}"/>
              </a:ext>
            </a:extLst>
          </p:cNvPr>
          <p:cNvSpPr/>
          <p:nvPr/>
        </p:nvSpPr>
        <p:spPr>
          <a:xfrm>
            <a:off x="9896845" y="10969375"/>
            <a:ext cx="3581400" cy="1187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А-МЕД</a:t>
            </a:r>
            <a:endParaRPr lang="ru-RU" sz="54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1C463118-AB0E-7FFA-20B5-2C857D1D5D5C}"/>
              </a:ext>
            </a:extLst>
          </p:cNvPr>
          <p:cNvSpPr/>
          <p:nvPr/>
        </p:nvSpPr>
        <p:spPr>
          <a:xfrm>
            <a:off x="10059076" y="3497283"/>
            <a:ext cx="3256939" cy="878629"/>
          </a:xfrm>
          <a:prstGeom prst="rect">
            <a:avLst/>
          </a:prstGeom>
          <a:solidFill>
            <a:srgbClr val="8395AF"/>
          </a:solidFill>
          <a:ln>
            <a:solidFill>
              <a:srgbClr val="83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Inter ExtraBold" panose="020B0502030000000004" pitchFamily="34" charset="0"/>
                <a:ea typeface="Inter ExtraBold" panose="020B0502030000000004" pitchFamily="34" charset="0"/>
              </a:rPr>
              <a:t>ИЭМК</a:t>
            </a:r>
            <a:endParaRPr lang="ru-RU" sz="3200" dirty="0">
              <a:latin typeface="Inter ExtraBold" panose="020B0502030000000004" pitchFamily="34" charset="0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1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419850" y="454401"/>
            <a:ext cx="11541114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ПРЕИМУЩЕСТВА А-МЕД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611851" y="1147672"/>
            <a:ext cx="4781550" cy="9367928"/>
            <a:chOff x="15946860" y="5071972"/>
            <a:chExt cx="7141741" cy="5341151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27B3C86-76F1-BD93-57C9-85F43EB5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946860" y="5071972"/>
              <a:ext cx="6331593" cy="8288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923361-CF85-F39C-48CF-40C6D1C90BBC}"/>
                </a:ext>
              </a:extLst>
            </p:cNvPr>
            <p:cNvSpPr txBox="1"/>
            <p:nvPr/>
          </p:nvSpPr>
          <p:spPr>
            <a:xfrm>
              <a:off x="15946860" y="6381250"/>
              <a:ext cx="7141741" cy="4031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2A495E"/>
                  </a:solidFill>
                  <a:latin typeface="Inter Light" panose="020B0502030000000004" pitchFamily="34" charset="0"/>
                  <a:ea typeface="Inter Light" panose="020B0502030000000004" pitchFamily="34" charset="0"/>
                </a:rPr>
                <a:t>Врач имеет быстрый доступ к данным, которые в реальном времени отображаются на умной панели управления, и картам пациентов. Панель управления автоматически адаптируется под разные врачебные специальности.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AD515A-E0AC-631C-7473-B67DE35EC97C}"/>
                </a:ext>
              </a:extLst>
            </p:cNvPr>
            <p:cNvSpPr txBox="1"/>
            <p:nvPr/>
          </p:nvSpPr>
          <p:spPr>
            <a:xfrm>
              <a:off x="16362626" y="5184061"/>
              <a:ext cx="469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Inter ExtraBold" panose="020B0502030000000004" pitchFamily="34" charset="0"/>
                  <a:ea typeface="Inter ExtraBold" panose="020B0502030000000004" pitchFamily="34" charset="0"/>
                </a:rPr>
                <a:t>ДАШБОРД ВРАЧА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54DB6FC-50B3-447F-D1B6-EE0435C751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1" y="3402254"/>
            <a:ext cx="16954699" cy="8777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5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286500" y="416301"/>
            <a:ext cx="11541114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ПРЕИМУЩЕСТВА А-МЕД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8516600" y="1147672"/>
            <a:ext cx="5053693" cy="10396628"/>
            <a:chOff x="15946860" y="5071972"/>
            <a:chExt cx="6651883" cy="6818478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27B3C86-76F1-BD93-57C9-85F43EB5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946860" y="5071972"/>
              <a:ext cx="6331593" cy="8288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923361-CF85-F39C-48CF-40C6D1C90BBC}"/>
                </a:ext>
              </a:extLst>
            </p:cNvPr>
            <p:cNvSpPr txBox="1"/>
            <p:nvPr/>
          </p:nvSpPr>
          <p:spPr>
            <a:xfrm>
              <a:off x="15946860" y="6381250"/>
              <a:ext cx="6651883" cy="550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2A495E"/>
                  </a:solidFill>
                  <a:latin typeface="Inter Light" panose="020B0502030000000004" pitchFamily="34" charset="0"/>
                  <a:ea typeface="Inter Light" panose="020B0502030000000004" pitchFamily="34" charset="0"/>
                </a:rPr>
                <a:t>Прием пациента осуществляется по направлению вращения стрелок часов, что позволяет врачу проводить прием по его привычному процессу - последовательно, шаг за шагом - начиная с осмотра пациента, и заканчивая назначением необходимых исследований и лекарственных препаратов.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AD515A-E0AC-631C-7473-B67DE35EC97C}"/>
                </a:ext>
              </a:extLst>
            </p:cNvPr>
            <p:cNvSpPr txBox="1"/>
            <p:nvPr/>
          </p:nvSpPr>
          <p:spPr>
            <a:xfrm>
              <a:off x="16362626" y="5184061"/>
              <a:ext cx="469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Inter ExtraBold" panose="020B0502030000000004" pitchFamily="34" charset="0"/>
                  <a:ea typeface="Inter ExtraBold" panose="020B0502030000000004" pitchFamily="34" charset="0"/>
                </a:rPr>
                <a:t>ПРИЕМ ПАЦИЕНТА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ACE97F4-FE39-B4FA-2AE5-03F6611EE4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7" y="2990850"/>
            <a:ext cx="17586462" cy="9086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5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57D4-C2C3-A0FF-F08E-46341EDEF9E2}"/>
              </a:ext>
            </a:extLst>
          </p:cNvPr>
          <p:cNvSpPr txBox="1"/>
          <p:nvPr/>
        </p:nvSpPr>
        <p:spPr>
          <a:xfrm>
            <a:off x="6305550" y="302001"/>
            <a:ext cx="11541114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rgbClr val="2A495E"/>
                </a:solidFill>
                <a:latin typeface="TT Norms Black" panose="02000903040000020004" pitchFamily="50" charset="-52"/>
              </a:rPr>
              <a:t>ПРЕИМУЩЕСТВА А-МЕД</a:t>
            </a:r>
            <a:endParaRPr lang="ru-RU" sz="9600" b="1" dirty="0">
              <a:solidFill>
                <a:srgbClr val="2A495E"/>
              </a:solidFill>
              <a:latin typeface="TT Norms Black" panose="02000903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2025BE-4E0B-6040-B96C-C58F2A2B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292628" cy="5008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2C654D-5A03-6178-1B69-4FB6AA17D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96855" y="8324679"/>
            <a:ext cx="7987145" cy="539132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842461" y="1047750"/>
            <a:ext cx="4246140" cy="9029700"/>
            <a:chOff x="15946860" y="5071972"/>
            <a:chExt cx="6651883" cy="4848708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27B3C86-76F1-BD93-57C9-85F43EB5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946860" y="5071972"/>
              <a:ext cx="6331593" cy="8288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923361-CF85-F39C-48CF-40C6D1C90BBC}"/>
                </a:ext>
              </a:extLst>
            </p:cNvPr>
            <p:cNvSpPr txBox="1"/>
            <p:nvPr/>
          </p:nvSpPr>
          <p:spPr>
            <a:xfrm>
              <a:off x="15946860" y="6381250"/>
              <a:ext cx="6651883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2A495E"/>
                  </a:solidFill>
                  <a:latin typeface="Inter Light" panose="020B0502030000000004" pitchFamily="34" charset="0"/>
                  <a:ea typeface="Inter Light" panose="020B0502030000000004" pitchFamily="34" charset="0"/>
                </a:rPr>
                <a:t>Врач может записать пациента на первичный и повторный прием, а также увидеть всю подробную информацию о типе записи и пациенте, который записан на бирку в интерактивном календаре.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AD515A-E0AC-631C-7473-B67DE35EC97C}"/>
                </a:ext>
              </a:extLst>
            </p:cNvPr>
            <p:cNvSpPr txBox="1"/>
            <p:nvPr/>
          </p:nvSpPr>
          <p:spPr>
            <a:xfrm>
              <a:off x="16362626" y="5184061"/>
              <a:ext cx="469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Inter ExtraBold" panose="020B0502030000000004" pitchFamily="34" charset="0"/>
                  <a:ea typeface="Inter ExtraBold" panose="020B0502030000000004" pitchFamily="34" charset="0"/>
                </a:rPr>
                <a:t>ЗАПИСЬ НА ПРИЕМ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9660" y="2693314"/>
            <a:ext cx="14854548" cy="101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627</Words>
  <Application>Microsoft Office PowerPoint</Application>
  <PresentationFormat>Произвольный</PresentationFormat>
  <Paragraphs>101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Inter Light</vt:lpstr>
      <vt:lpstr>TT Norms Bold</vt:lpstr>
      <vt:lpstr>TT Norms Black</vt:lpstr>
      <vt:lpstr>Inter ExtraBold</vt:lpstr>
      <vt:lpstr>Century Gothic</vt:lpstr>
      <vt:lpstr>TT Norms Heavy</vt:lpstr>
      <vt:lpstr>Merriweather Sans</vt:lpstr>
      <vt:lpstr>Calibri</vt:lpstr>
      <vt:lpstr>Helvetica Neue Light</vt:lpstr>
      <vt:lpstr>Helvetica Neue</vt:lpstr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Sanzharevski</dc:creator>
  <cp:lastModifiedBy>konovalova</cp:lastModifiedBy>
  <cp:revision>354</cp:revision>
  <dcterms:modified xsi:type="dcterms:W3CDTF">2023-04-06T08:01:26Z</dcterms:modified>
</cp:coreProperties>
</file>