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394" r:id="rId2"/>
    <p:sldId id="1423" r:id="rId3"/>
    <p:sldId id="395" r:id="rId4"/>
    <p:sldId id="396" r:id="rId5"/>
    <p:sldId id="397" r:id="rId6"/>
    <p:sldId id="272" r:id="rId7"/>
    <p:sldId id="398" r:id="rId8"/>
    <p:sldId id="1412" r:id="rId9"/>
    <p:sldId id="1415" r:id="rId10"/>
    <p:sldId id="1416" r:id="rId11"/>
    <p:sldId id="1420" r:id="rId12"/>
    <p:sldId id="1422" r:id="rId13"/>
    <p:sldId id="1417" r:id="rId14"/>
    <p:sldId id="1418" r:id="rId15"/>
    <p:sldId id="1421" r:id="rId16"/>
    <p:sldId id="1413" r:id="rId17"/>
    <p:sldId id="1419" r:id="rId18"/>
    <p:sldId id="1424" r:id="rId19"/>
    <p:sldId id="1425" r:id="rId20"/>
    <p:sldId id="1426" r:id="rId21"/>
    <p:sldId id="1427" r:id="rId22"/>
    <p:sldId id="400" r:id="rId23"/>
    <p:sldId id="403" r:id="rId24"/>
    <p:sldId id="404" r:id="rId25"/>
    <p:sldId id="40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88"/>
    <a:srgbClr val="B25C63"/>
    <a:srgbClr val="24A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5"/>
    <p:restoredTop sz="94703"/>
  </p:normalViewPr>
  <p:slideViewPr>
    <p:cSldViewPr snapToGrid="0" snapToObjects="1">
      <p:cViewPr varScale="1">
        <p:scale>
          <a:sx n="128" d="100"/>
          <a:sy n="128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Лист1!$B$15</c:f>
              <c:strCache>
                <c:ptCount val="1"/>
                <c:pt idx="0">
                  <c:v>Гр 1 (телефон ДДН)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Лист1!$C$14:$E$14</c:f>
              <c:strCache>
                <c:ptCount val="3"/>
                <c:pt idx="0">
                  <c:v>смерть от СС причин, %</c:v>
                </c:pt>
                <c:pt idx="1">
                  <c:v>повторная госпитализвция с ХСН, %</c:v>
                </c:pt>
                <c:pt idx="2">
                  <c:v>Комбинированное событие 1 и/или 2, %</c:v>
                </c:pt>
              </c:strCache>
            </c:strRef>
          </c:cat>
          <c:val>
            <c:numRef>
              <c:f>Лист1!$C$15:$E$15</c:f>
              <c:numCache>
                <c:formatCode>General</c:formatCode>
                <c:ptCount val="3"/>
                <c:pt idx="0">
                  <c:v>2.7</c:v>
                </c:pt>
                <c:pt idx="1">
                  <c:v>4.0999999999999996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48-A845-945E-9D348DEA84D7}"/>
            </c:ext>
          </c:extLst>
        </c:ser>
        <c:ser>
          <c:idx val="1"/>
          <c:order val="1"/>
          <c:tx>
            <c:strRef>
              <c:f>Лист1!$B$16</c:f>
              <c:strCache>
                <c:ptCount val="1"/>
                <c:pt idx="0">
                  <c:v>Гр 2 (ддн с ПО)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Лист1!$C$14:$E$14</c:f>
              <c:strCache>
                <c:ptCount val="3"/>
                <c:pt idx="0">
                  <c:v>смерть от СС причин, %</c:v>
                </c:pt>
                <c:pt idx="1">
                  <c:v>повторная госпитализвция с ХСН, %</c:v>
                </c:pt>
                <c:pt idx="2">
                  <c:v>Комбинированное событие 1 и/или 2, %</c:v>
                </c:pt>
              </c:strCache>
            </c:strRef>
          </c:cat>
          <c:val>
            <c:numRef>
              <c:f>Лист1!$C$16:$E$16</c:f>
              <c:numCache>
                <c:formatCode>General</c:formatCode>
                <c:ptCount val="3"/>
                <c:pt idx="0">
                  <c:v>0</c:v>
                </c:pt>
                <c:pt idx="1">
                  <c:v>2.6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48-A845-945E-9D348DEA84D7}"/>
            </c:ext>
          </c:extLst>
        </c:ser>
        <c:ser>
          <c:idx val="2"/>
          <c:order val="2"/>
          <c:tx>
            <c:strRef>
              <c:f>Лист1!$B$17</c:f>
              <c:strCache>
                <c:ptCount val="1"/>
                <c:pt idx="0">
                  <c:v>Гр 3 (очно)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Лист1!$C$14:$E$14</c:f>
              <c:strCache>
                <c:ptCount val="3"/>
                <c:pt idx="0">
                  <c:v>смерть от СС причин, %</c:v>
                </c:pt>
                <c:pt idx="1">
                  <c:v>повторная госпитализвция с ХСН, %</c:v>
                </c:pt>
                <c:pt idx="2">
                  <c:v>Комбинированное событие 1 и/или 2, %</c:v>
                </c:pt>
              </c:strCache>
            </c:strRef>
          </c:cat>
          <c:val>
            <c:numRef>
              <c:f>Лист1!$C$17:$E$17</c:f>
              <c:numCache>
                <c:formatCode>General</c:formatCode>
                <c:ptCount val="3"/>
                <c:pt idx="0">
                  <c:v>26.6</c:v>
                </c:pt>
                <c:pt idx="1">
                  <c:v>6.3</c:v>
                </c:pt>
                <c:pt idx="2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48-A845-945E-9D348DEA84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7593359"/>
        <c:axId val="1720137727"/>
      </c:barChart>
      <c:catAx>
        <c:axId val="387593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0137727"/>
        <c:crosses val="autoZero"/>
        <c:auto val="1"/>
        <c:lblAlgn val="ctr"/>
        <c:lblOffset val="100"/>
        <c:noMultiLvlLbl val="0"/>
      </c:catAx>
      <c:valAx>
        <c:axId val="1720137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593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8144E-C7B0-4AC8-A581-CDD040E7762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47757C-B18B-4654-9866-BA8951D9860B}">
      <dgm:prSet phldrT="[Текст]"/>
      <dgm:spPr>
        <a:solidFill>
          <a:srgbClr val="24A8B5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Первичные телеконсультации</a:t>
          </a:r>
        </a:p>
      </dgm:t>
    </dgm:pt>
    <dgm:pt modelId="{E61F8CB5-B074-45F4-B20C-006E2B56496D}" type="parTrans" cxnId="{F325B4DF-1ACD-47CE-B447-9A1BB55C4086}">
      <dgm:prSet/>
      <dgm:spPr/>
      <dgm:t>
        <a:bodyPr/>
        <a:lstStyle/>
        <a:p>
          <a:endParaRPr lang="ru-RU"/>
        </a:p>
      </dgm:t>
    </dgm:pt>
    <dgm:pt modelId="{E15550E2-3676-4CFC-BD12-A1B376290213}" type="sibTrans" cxnId="{F325B4DF-1ACD-47CE-B447-9A1BB55C4086}">
      <dgm:prSet/>
      <dgm:spPr/>
      <dgm:t>
        <a:bodyPr/>
        <a:lstStyle/>
        <a:p>
          <a:endParaRPr lang="ru-RU"/>
        </a:p>
      </dgm:t>
    </dgm:pt>
    <dgm:pt modelId="{C1E6863B-39BB-4891-8638-7F509E004F9D}">
      <dgm:prSet phldrT="[Текст]"/>
      <dgm:spPr>
        <a:solidFill>
          <a:srgbClr val="006C88"/>
        </a:solidFill>
      </dgm:spPr>
      <dgm:t>
        <a:bodyPr/>
        <a:lstStyle/>
        <a:p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До очного оказания медпомощи</a:t>
          </a:r>
        </a:p>
      </dgm:t>
    </dgm:pt>
    <dgm:pt modelId="{56F187B6-E91A-4D36-BF65-6A093B99E41F}" type="parTrans" cxnId="{D5069465-18DE-4EB7-8C4B-B139AD610CF4}">
      <dgm:prSet/>
      <dgm:spPr/>
      <dgm:t>
        <a:bodyPr/>
        <a:lstStyle/>
        <a:p>
          <a:endParaRPr lang="ru-RU"/>
        </a:p>
      </dgm:t>
    </dgm:pt>
    <dgm:pt modelId="{2576ED1C-C3AF-4022-AFF0-DC927C07C78A}" type="sibTrans" cxnId="{D5069465-18DE-4EB7-8C4B-B139AD610CF4}">
      <dgm:prSet/>
      <dgm:spPr/>
      <dgm:t>
        <a:bodyPr/>
        <a:lstStyle/>
        <a:p>
          <a:endParaRPr lang="ru-RU"/>
        </a:p>
      </dgm:t>
    </dgm:pt>
    <dgm:pt modelId="{FDE77411-6DFD-4D12-BA34-9F5D653383FD}">
      <dgm:prSet phldrT="[Текст]"/>
      <dgm:spPr>
        <a:solidFill>
          <a:srgbClr val="24A8B5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Дистанционное сопровождение (консультирование мониторинг)  лечащим врачом</a:t>
          </a:r>
        </a:p>
      </dgm:t>
    </dgm:pt>
    <dgm:pt modelId="{829EABB8-D970-4F8E-B659-B5305F8B26C1}" type="parTrans" cxnId="{D0387B73-BC3A-42D2-AA7A-751283C33850}">
      <dgm:prSet/>
      <dgm:spPr/>
      <dgm:t>
        <a:bodyPr/>
        <a:lstStyle/>
        <a:p>
          <a:endParaRPr lang="ru-RU"/>
        </a:p>
      </dgm:t>
    </dgm:pt>
    <dgm:pt modelId="{FC4DAE67-FEED-4C61-9C4B-C6CE78EBF28C}" type="sibTrans" cxnId="{D0387B73-BC3A-42D2-AA7A-751283C33850}">
      <dgm:prSet/>
      <dgm:spPr/>
      <dgm:t>
        <a:bodyPr/>
        <a:lstStyle/>
        <a:p>
          <a:endParaRPr lang="ru-RU"/>
        </a:p>
      </dgm:t>
    </dgm:pt>
    <dgm:pt modelId="{D3041528-00DE-402E-B31F-78AB78E4AC17}">
      <dgm:prSet phldrT="[Текст]"/>
      <dgm:spPr>
        <a:solidFill>
          <a:srgbClr val="006C88"/>
        </a:solidFill>
      </dgm:spPr>
      <dgm:t>
        <a:bodyPr/>
        <a:lstStyle/>
        <a:p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В процессе лечения – часть лечебного процесса</a:t>
          </a:r>
        </a:p>
      </dgm:t>
    </dgm:pt>
    <dgm:pt modelId="{4A19686A-6CF8-482B-A1CC-867924488E25}" type="parTrans" cxnId="{C29419BB-08AF-47FC-931F-3B0E207CCFE1}">
      <dgm:prSet/>
      <dgm:spPr/>
      <dgm:t>
        <a:bodyPr/>
        <a:lstStyle/>
        <a:p>
          <a:endParaRPr lang="ru-RU"/>
        </a:p>
      </dgm:t>
    </dgm:pt>
    <dgm:pt modelId="{E172E1E6-CB01-4B5F-BBAF-A425CC1F8167}" type="sibTrans" cxnId="{C29419BB-08AF-47FC-931F-3B0E207CCFE1}">
      <dgm:prSet/>
      <dgm:spPr/>
      <dgm:t>
        <a:bodyPr/>
        <a:lstStyle/>
        <a:p>
          <a:endParaRPr lang="ru-RU"/>
        </a:p>
      </dgm:t>
    </dgm:pt>
    <dgm:pt modelId="{E8730F26-AB53-4452-AB72-136A24ED1387}">
      <dgm:prSet phldrT="[Текст]"/>
      <dgm:spPr>
        <a:solidFill>
          <a:srgbClr val="006C88"/>
        </a:solidFill>
      </dgm:spPr>
      <dgm:t>
        <a:bodyPr/>
        <a:lstStyle/>
        <a:p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Платформа для  использования в медорганизации</a:t>
          </a:r>
        </a:p>
      </dgm:t>
    </dgm:pt>
    <dgm:pt modelId="{67A2E727-DBD1-4E1A-B857-B9A99389C429}" type="parTrans" cxnId="{7C519395-3D16-49B3-81C4-088F123E240E}">
      <dgm:prSet/>
      <dgm:spPr/>
      <dgm:t>
        <a:bodyPr/>
        <a:lstStyle/>
        <a:p>
          <a:endParaRPr lang="ru-RU"/>
        </a:p>
      </dgm:t>
    </dgm:pt>
    <dgm:pt modelId="{1887B84F-A107-4415-AC6B-0936668983C6}" type="sibTrans" cxnId="{7C519395-3D16-49B3-81C4-088F123E240E}">
      <dgm:prSet/>
      <dgm:spPr/>
      <dgm:t>
        <a:bodyPr/>
        <a:lstStyle/>
        <a:p>
          <a:endParaRPr lang="ru-RU"/>
        </a:p>
      </dgm:t>
    </dgm:pt>
    <dgm:pt modelId="{E1D582B4-5A91-450C-A4F8-AEBE81D58C56}">
      <dgm:prSet phldrT="[Текст]"/>
      <dgm:spPr>
        <a:solidFill>
          <a:srgbClr val="24A8B5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Дистанционное «второе мнение»</a:t>
          </a:r>
        </a:p>
      </dgm:t>
    </dgm:pt>
    <dgm:pt modelId="{98BB8154-E16C-4F67-984E-BE18AC4807FD}" type="parTrans" cxnId="{0A56C39E-1410-4EB2-9258-1E1B827955B7}">
      <dgm:prSet/>
      <dgm:spPr/>
      <dgm:t>
        <a:bodyPr/>
        <a:lstStyle/>
        <a:p>
          <a:endParaRPr lang="ru-RU"/>
        </a:p>
      </dgm:t>
    </dgm:pt>
    <dgm:pt modelId="{E458A64E-025D-48F4-AB9F-09D85F5B48B6}" type="sibTrans" cxnId="{0A56C39E-1410-4EB2-9258-1E1B827955B7}">
      <dgm:prSet/>
      <dgm:spPr/>
      <dgm:t>
        <a:bodyPr/>
        <a:lstStyle/>
        <a:p>
          <a:endParaRPr lang="ru-RU"/>
        </a:p>
      </dgm:t>
    </dgm:pt>
    <dgm:pt modelId="{6F5993F3-C5E5-4DF6-8164-98FC8C47204A}">
      <dgm:prSet phldrT="[Текст]"/>
      <dgm:spPr>
        <a:solidFill>
          <a:srgbClr val="006C88"/>
        </a:solidFill>
      </dgm:spPr>
      <dgm:t>
        <a:bodyPr/>
        <a:lstStyle/>
        <a:p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После  завершения фазы лечения </a:t>
          </a:r>
        </a:p>
      </dgm:t>
    </dgm:pt>
    <dgm:pt modelId="{D373ECCC-79BA-4C35-BE28-2F757E3A6134}" type="parTrans" cxnId="{A29B56E1-D83C-4916-94AD-D9356A5D63B9}">
      <dgm:prSet/>
      <dgm:spPr/>
      <dgm:t>
        <a:bodyPr/>
        <a:lstStyle/>
        <a:p>
          <a:endParaRPr lang="ru-RU"/>
        </a:p>
      </dgm:t>
    </dgm:pt>
    <dgm:pt modelId="{35AF926C-83DD-4D8C-A7ED-261554E78832}" type="sibTrans" cxnId="{A29B56E1-D83C-4916-94AD-D9356A5D63B9}">
      <dgm:prSet/>
      <dgm:spPr/>
      <dgm:t>
        <a:bodyPr/>
        <a:lstStyle/>
        <a:p>
          <a:endParaRPr lang="ru-RU"/>
        </a:p>
      </dgm:t>
    </dgm:pt>
    <dgm:pt modelId="{91DED218-1061-4C6F-AE34-69BB462FB9AA}">
      <dgm:prSet phldrT="[Текст]"/>
      <dgm:spPr>
        <a:solidFill>
          <a:srgbClr val="006C88"/>
        </a:solidFill>
      </dgm:spPr>
      <dgm:t>
        <a:bodyPr/>
        <a:lstStyle/>
        <a:p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Формирует внешний  пул врачей-экспертов и крупных клиник </a:t>
          </a:r>
        </a:p>
      </dgm:t>
    </dgm:pt>
    <dgm:pt modelId="{3C23B400-309F-43A1-B7AF-14789E0BB789}" type="parTrans" cxnId="{5C9676DD-B746-4023-A850-CE9BCF6F0069}">
      <dgm:prSet/>
      <dgm:spPr/>
      <dgm:t>
        <a:bodyPr/>
        <a:lstStyle/>
        <a:p>
          <a:endParaRPr lang="ru-RU"/>
        </a:p>
      </dgm:t>
    </dgm:pt>
    <dgm:pt modelId="{0F2B352F-7474-4BAC-B6AC-D026597DADE1}" type="sibTrans" cxnId="{5C9676DD-B746-4023-A850-CE9BCF6F0069}">
      <dgm:prSet/>
      <dgm:spPr/>
      <dgm:t>
        <a:bodyPr/>
        <a:lstStyle/>
        <a:p>
          <a:endParaRPr lang="ru-RU"/>
        </a:p>
      </dgm:t>
    </dgm:pt>
    <dgm:pt modelId="{09BC65C4-2D9C-4AD2-BF97-373C95BAB887}">
      <dgm:prSet phldrT="[Текст]"/>
      <dgm:spPr>
        <a:solidFill>
          <a:srgbClr val="006C88"/>
        </a:solidFill>
      </dgm:spPr>
      <dgm:t>
        <a:bodyPr/>
        <a:lstStyle/>
        <a:p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Отдельный (как правило интернет) сервис внешний к медорганизации </a:t>
          </a:r>
        </a:p>
      </dgm:t>
    </dgm:pt>
    <dgm:pt modelId="{5869FF67-9441-4820-84B8-7243C36822F8}" type="parTrans" cxnId="{24206951-1B07-4E8F-8220-106150D6DF5E}">
      <dgm:prSet/>
      <dgm:spPr/>
      <dgm:t>
        <a:bodyPr/>
        <a:lstStyle/>
        <a:p>
          <a:endParaRPr lang="ru-RU"/>
        </a:p>
      </dgm:t>
    </dgm:pt>
    <dgm:pt modelId="{BC0A5F1A-1FAB-4219-8E65-92F17D405A86}" type="sibTrans" cxnId="{24206951-1B07-4E8F-8220-106150D6DF5E}">
      <dgm:prSet/>
      <dgm:spPr/>
      <dgm:t>
        <a:bodyPr/>
        <a:lstStyle/>
        <a:p>
          <a:endParaRPr lang="ru-RU"/>
        </a:p>
      </dgm:t>
    </dgm:pt>
    <dgm:pt modelId="{CA49159A-6444-4B94-8A5A-CF6432988DA4}">
      <dgm:prSet phldrT="[Текст]"/>
      <dgm:spPr>
        <a:solidFill>
          <a:srgbClr val="006C88"/>
        </a:solidFill>
      </dgm:spPr>
      <dgm:t>
        <a:bodyPr/>
        <a:lstStyle/>
        <a:p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«Покупает» у ЛПУ врачей для телемедицинского дежурства </a:t>
          </a:r>
        </a:p>
      </dgm:t>
    </dgm:pt>
    <dgm:pt modelId="{7F0F3EB2-32A6-4731-BE42-35E8E18A1C09}" type="parTrans" cxnId="{35382598-1DBD-4140-ACBA-B4FE4C384FE5}">
      <dgm:prSet/>
      <dgm:spPr/>
      <dgm:t>
        <a:bodyPr/>
        <a:lstStyle/>
        <a:p>
          <a:endParaRPr lang="ru-RU"/>
        </a:p>
      </dgm:t>
    </dgm:pt>
    <dgm:pt modelId="{60BF5086-46A8-4375-97C2-B75F03BA3F4D}" type="sibTrans" cxnId="{35382598-1DBD-4140-ACBA-B4FE4C384FE5}">
      <dgm:prSet/>
      <dgm:spPr/>
      <dgm:t>
        <a:bodyPr/>
        <a:lstStyle/>
        <a:p>
          <a:endParaRPr lang="ru-RU"/>
        </a:p>
      </dgm:t>
    </dgm:pt>
    <dgm:pt modelId="{6CEE1508-7315-4DAB-9DFC-45B5A97A33D4}">
      <dgm:prSet phldrT="[Текст]"/>
      <dgm:spPr>
        <a:solidFill>
          <a:srgbClr val="006C88"/>
        </a:solidFill>
      </dgm:spPr>
      <dgm:t>
        <a:bodyPr/>
        <a:lstStyle/>
        <a:p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Формирует набор дополнительных платных </a:t>
          </a:r>
          <a:r>
            <a:rPr lang="ru-RU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медуслуг</a:t>
          </a:r>
          <a:endParaRPr lang="ru-RU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3DA7A9E-0B89-407C-AB32-A6F2ADD94960}" type="parTrans" cxnId="{573CD216-CE21-4692-BA70-59E6CB683C46}">
      <dgm:prSet/>
      <dgm:spPr/>
      <dgm:t>
        <a:bodyPr/>
        <a:lstStyle/>
        <a:p>
          <a:endParaRPr lang="ru-RU"/>
        </a:p>
      </dgm:t>
    </dgm:pt>
    <dgm:pt modelId="{212B849A-323D-4E68-AFB7-B5F843489836}" type="sibTrans" cxnId="{573CD216-CE21-4692-BA70-59E6CB683C46}">
      <dgm:prSet/>
      <dgm:spPr/>
      <dgm:t>
        <a:bodyPr/>
        <a:lstStyle/>
        <a:p>
          <a:endParaRPr lang="ru-RU"/>
        </a:p>
      </dgm:t>
    </dgm:pt>
    <dgm:pt modelId="{2B1E7161-4741-4F2D-9A34-4C31FFB20071}">
      <dgm:prSet phldrT="[Текст]"/>
      <dgm:spPr>
        <a:solidFill>
          <a:srgbClr val="006C88"/>
        </a:solidFill>
      </dgm:spPr>
      <dgm:t>
        <a:bodyPr/>
        <a:lstStyle/>
        <a:p>
          <a:r>
            <a: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Отдельный (как правило интернет) сервис внешний к медорганизации </a:t>
          </a:r>
        </a:p>
      </dgm:t>
    </dgm:pt>
    <dgm:pt modelId="{CA762243-A862-47C9-9CBB-ADFE484BEC2A}" type="parTrans" cxnId="{E502343B-F3D5-4676-BFC2-715753DD68FE}">
      <dgm:prSet/>
      <dgm:spPr/>
      <dgm:t>
        <a:bodyPr/>
        <a:lstStyle/>
        <a:p>
          <a:endParaRPr lang="ru-RU"/>
        </a:p>
      </dgm:t>
    </dgm:pt>
    <dgm:pt modelId="{E1F76487-218C-4039-9DC2-CFC01519C654}" type="sibTrans" cxnId="{E502343B-F3D5-4676-BFC2-715753DD68FE}">
      <dgm:prSet/>
      <dgm:spPr/>
      <dgm:t>
        <a:bodyPr/>
        <a:lstStyle/>
        <a:p>
          <a:endParaRPr lang="ru-RU"/>
        </a:p>
      </dgm:t>
    </dgm:pt>
    <dgm:pt modelId="{4445A13C-7BE4-426A-873E-173658BCA092}" type="pres">
      <dgm:prSet presAssocID="{DB98144E-C7B0-4AC8-A581-CDD040E77621}" presName="theList" presStyleCnt="0">
        <dgm:presLayoutVars>
          <dgm:dir/>
          <dgm:animLvl val="lvl"/>
          <dgm:resizeHandles val="exact"/>
        </dgm:presLayoutVars>
      </dgm:prSet>
      <dgm:spPr/>
    </dgm:pt>
    <dgm:pt modelId="{C4AD2276-EAF9-410B-85DA-E66DF6D03E0A}" type="pres">
      <dgm:prSet presAssocID="{AC47757C-B18B-4654-9866-BA8951D9860B}" presName="compNode" presStyleCnt="0"/>
      <dgm:spPr/>
    </dgm:pt>
    <dgm:pt modelId="{7F58E4A1-279A-45B6-A876-69C325AC4BB0}" type="pres">
      <dgm:prSet presAssocID="{AC47757C-B18B-4654-9866-BA8951D9860B}" presName="aNode" presStyleLbl="bgShp" presStyleIdx="0" presStyleCnt="3"/>
      <dgm:spPr/>
    </dgm:pt>
    <dgm:pt modelId="{7BC5BC18-8DD9-4722-A59F-0901AFDD091D}" type="pres">
      <dgm:prSet presAssocID="{AC47757C-B18B-4654-9866-BA8951D9860B}" presName="textNode" presStyleLbl="bgShp" presStyleIdx="0" presStyleCnt="3"/>
      <dgm:spPr/>
    </dgm:pt>
    <dgm:pt modelId="{83A9190F-6FBD-4713-A5FB-4AE7DD8DE81A}" type="pres">
      <dgm:prSet presAssocID="{AC47757C-B18B-4654-9866-BA8951D9860B}" presName="compChildNode" presStyleCnt="0"/>
      <dgm:spPr/>
    </dgm:pt>
    <dgm:pt modelId="{143A29FE-866E-4CD6-8F75-867AA5BA92AD}" type="pres">
      <dgm:prSet presAssocID="{AC47757C-B18B-4654-9866-BA8951D9860B}" presName="theInnerList" presStyleCnt="0"/>
      <dgm:spPr/>
    </dgm:pt>
    <dgm:pt modelId="{3C1ABD4B-315F-4AA5-90A9-C068DDF34D4F}" type="pres">
      <dgm:prSet presAssocID="{C1E6863B-39BB-4891-8638-7F509E004F9D}" presName="childNode" presStyleLbl="node1" presStyleIdx="0" presStyleCnt="9">
        <dgm:presLayoutVars>
          <dgm:bulletEnabled val="1"/>
        </dgm:presLayoutVars>
      </dgm:prSet>
      <dgm:spPr/>
    </dgm:pt>
    <dgm:pt modelId="{D3C07415-DF6A-4EB3-984E-CEC2931483A7}" type="pres">
      <dgm:prSet presAssocID="{C1E6863B-39BB-4891-8638-7F509E004F9D}" presName="aSpace2" presStyleCnt="0"/>
      <dgm:spPr/>
    </dgm:pt>
    <dgm:pt modelId="{0AB13F96-761B-4141-B48E-F02A8950B684}" type="pres">
      <dgm:prSet presAssocID="{09BC65C4-2D9C-4AD2-BF97-373C95BAB887}" presName="childNode" presStyleLbl="node1" presStyleIdx="1" presStyleCnt="9">
        <dgm:presLayoutVars>
          <dgm:bulletEnabled val="1"/>
        </dgm:presLayoutVars>
      </dgm:prSet>
      <dgm:spPr/>
    </dgm:pt>
    <dgm:pt modelId="{C8FA66C1-175D-4BC1-B68B-EEF2E61E9D05}" type="pres">
      <dgm:prSet presAssocID="{09BC65C4-2D9C-4AD2-BF97-373C95BAB887}" presName="aSpace2" presStyleCnt="0"/>
      <dgm:spPr/>
    </dgm:pt>
    <dgm:pt modelId="{9C3FC1E2-953D-441A-B0CD-B043753D3425}" type="pres">
      <dgm:prSet presAssocID="{CA49159A-6444-4B94-8A5A-CF6432988DA4}" presName="childNode" presStyleLbl="node1" presStyleIdx="2" presStyleCnt="9">
        <dgm:presLayoutVars>
          <dgm:bulletEnabled val="1"/>
        </dgm:presLayoutVars>
      </dgm:prSet>
      <dgm:spPr/>
    </dgm:pt>
    <dgm:pt modelId="{2724FCD9-6B6E-4085-9B58-D1D44FA80C10}" type="pres">
      <dgm:prSet presAssocID="{AC47757C-B18B-4654-9866-BA8951D9860B}" presName="aSpace" presStyleCnt="0"/>
      <dgm:spPr/>
    </dgm:pt>
    <dgm:pt modelId="{87D4FC11-28D0-4E8B-BE4F-84A0DFC245C0}" type="pres">
      <dgm:prSet presAssocID="{FDE77411-6DFD-4D12-BA34-9F5D653383FD}" presName="compNode" presStyleCnt="0"/>
      <dgm:spPr/>
    </dgm:pt>
    <dgm:pt modelId="{4CBAB37A-E27F-4FBE-B216-51BA23C057BD}" type="pres">
      <dgm:prSet presAssocID="{FDE77411-6DFD-4D12-BA34-9F5D653383FD}" presName="aNode" presStyleLbl="bgShp" presStyleIdx="1" presStyleCnt="3"/>
      <dgm:spPr/>
    </dgm:pt>
    <dgm:pt modelId="{49EA6A76-5490-4C77-9030-D3A261098AA2}" type="pres">
      <dgm:prSet presAssocID="{FDE77411-6DFD-4D12-BA34-9F5D653383FD}" presName="textNode" presStyleLbl="bgShp" presStyleIdx="1" presStyleCnt="3"/>
      <dgm:spPr/>
    </dgm:pt>
    <dgm:pt modelId="{88619CC7-155A-4ACB-B421-DD4333E843DB}" type="pres">
      <dgm:prSet presAssocID="{FDE77411-6DFD-4D12-BA34-9F5D653383FD}" presName="compChildNode" presStyleCnt="0"/>
      <dgm:spPr/>
    </dgm:pt>
    <dgm:pt modelId="{661569E6-E7AC-487B-8A1A-B6A6443E21BB}" type="pres">
      <dgm:prSet presAssocID="{FDE77411-6DFD-4D12-BA34-9F5D653383FD}" presName="theInnerList" presStyleCnt="0"/>
      <dgm:spPr/>
    </dgm:pt>
    <dgm:pt modelId="{E75872DC-574F-484E-9BB9-395CCCF6F422}" type="pres">
      <dgm:prSet presAssocID="{D3041528-00DE-402E-B31F-78AB78E4AC17}" presName="childNode" presStyleLbl="node1" presStyleIdx="3" presStyleCnt="9">
        <dgm:presLayoutVars>
          <dgm:bulletEnabled val="1"/>
        </dgm:presLayoutVars>
      </dgm:prSet>
      <dgm:spPr/>
    </dgm:pt>
    <dgm:pt modelId="{DD0FF5BF-7264-4C86-9492-5EEA5CA8BAEE}" type="pres">
      <dgm:prSet presAssocID="{D3041528-00DE-402E-B31F-78AB78E4AC17}" presName="aSpace2" presStyleCnt="0"/>
      <dgm:spPr/>
    </dgm:pt>
    <dgm:pt modelId="{AA67C9CF-1DA7-4D55-8596-8EFE1EB4515F}" type="pres">
      <dgm:prSet presAssocID="{E8730F26-AB53-4452-AB72-136A24ED1387}" presName="childNode" presStyleLbl="node1" presStyleIdx="4" presStyleCnt="9">
        <dgm:presLayoutVars>
          <dgm:bulletEnabled val="1"/>
        </dgm:presLayoutVars>
      </dgm:prSet>
      <dgm:spPr/>
    </dgm:pt>
    <dgm:pt modelId="{9E9AECFE-EFAA-4711-83C5-675135FA8DE5}" type="pres">
      <dgm:prSet presAssocID="{E8730F26-AB53-4452-AB72-136A24ED1387}" presName="aSpace2" presStyleCnt="0"/>
      <dgm:spPr/>
    </dgm:pt>
    <dgm:pt modelId="{C22C1191-1666-4255-99E9-E1F931259C36}" type="pres">
      <dgm:prSet presAssocID="{6CEE1508-7315-4DAB-9DFC-45B5A97A33D4}" presName="childNode" presStyleLbl="node1" presStyleIdx="5" presStyleCnt="9">
        <dgm:presLayoutVars>
          <dgm:bulletEnabled val="1"/>
        </dgm:presLayoutVars>
      </dgm:prSet>
      <dgm:spPr/>
    </dgm:pt>
    <dgm:pt modelId="{9A449A28-9D75-46DC-8AD5-69D94A705E86}" type="pres">
      <dgm:prSet presAssocID="{FDE77411-6DFD-4D12-BA34-9F5D653383FD}" presName="aSpace" presStyleCnt="0"/>
      <dgm:spPr/>
    </dgm:pt>
    <dgm:pt modelId="{1153CA35-CA6E-4955-8377-47D053C1D573}" type="pres">
      <dgm:prSet presAssocID="{E1D582B4-5A91-450C-A4F8-AEBE81D58C56}" presName="compNode" presStyleCnt="0"/>
      <dgm:spPr/>
    </dgm:pt>
    <dgm:pt modelId="{9286B87A-69AF-4287-8909-BF7B4E3C636E}" type="pres">
      <dgm:prSet presAssocID="{E1D582B4-5A91-450C-A4F8-AEBE81D58C56}" presName="aNode" presStyleLbl="bgShp" presStyleIdx="2" presStyleCnt="3"/>
      <dgm:spPr/>
    </dgm:pt>
    <dgm:pt modelId="{33B0A507-DCB7-4814-B066-632C49031D13}" type="pres">
      <dgm:prSet presAssocID="{E1D582B4-5A91-450C-A4F8-AEBE81D58C56}" presName="textNode" presStyleLbl="bgShp" presStyleIdx="2" presStyleCnt="3"/>
      <dgm:spPr/>
    </dgm:pt>
    <dgm:pt modelId="{3A5E953C-FAC7-4D5F-9A6C-32005106EFE6}" type="pres">
      <dgm:prSet presAssocID="{E1D582B4-5A91-450C-A4F8-AEBE81D58C56}" presName="compChildNode" presStyleCnt="0"/>
      <dgm:spPr/>
    </dgm:pt>
    <dgm:pt modelId="{1FB09895-0D59-47B8-A407-CB1A0ED771E8}" type="pres">
      <dgm:prSet presAssocID="{E1D582B4-5A91-450C-A4F8-AEBE81D58C56}" presName="theInnerList" presStyleCnt="0"/>
      <dgm:spPr/>
    </dgm:pt>
    <dgm:pt modelId="{A049CDA9-405D-4BA4-981C-5D060BE518E7}" type="pres">
      <dgm:prSet presAssocID="{6F5993F3-C5E5-4DF6-8164-98FC8C47204A}" presName="childNode" presStyleLbl="node1" presStyleIdx="6" presStyleCnt="9">
        <dgm:presLayoutVars>
          <dgm:bulletEnabled val="1"/>
        </dgm:presLayoutVars>
      </dgm:prSet>
      <dgm:spPr/>
    </dgm:pt>
    <dgm:pt modelId="{FEB151A0-05A4-46A5-91AC-199F13D044ED}" type="pres">
      <dgm:prSet presAssocID="{6F5993F3-C5E5-4DF6-8164-98FC8C47204A}" presName="aSpace2" presStyleCnt="0"/>
      <dgm:spPr/>
    </dgm:pt>
    <dgm:pt modelId="{9745D331-D914-4266-BD26-4110A5AB9112}" type="pres">
      <dgm:prSet presAssocID="{2B1E7161-4741-4F2D-9A34-4C31FFB20071}" presName="childNode" presStyleLbl="node1" presStyleIdx="7" presStyleCnt="9">
        <dgm:presLayoutVars>
          <dgm:bulletEnabled val="1"/>
        </dgm:presLayoutVars>
      </dgm:prSet>
      <dgm:spPr/>
    </dgm:pt>
    <dgm:pt modelId="{04C90D25-BB3C-4190-A702-FAD9B14394FF}" type="pres">
      <dgm:prSet presAssocID="{2B1E7161-4741-4F2D-9A34-4C31FFB20071}" presName="aSpace2" presStyleCnt="0"/>
      <dgm:spPr/>
    </dgm:pt>
    <dgm:pt modelId="{A8E87740-7704-417B-A8A6-2C025A3842E4}" type="pres">
      <dgm:prSet presAssocID="{91DED218-1061-4C6F-AE34-69BB462FB9AA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342CAE11-BA2A-447D-80EC-435DD297A80F}" type="presOf" srcId="{D3041528-00DE-402E-B31F-78AB78E4AC17}" destId="{E75872DC-574F-484E-9BB9-395CCCF6F422}" srcOrd="0" destOrd="0" presId="urn:microsoft.com/office/officeart/2005/8/layout/lProcess2"/>
    <dgm:cxn modelId="{573CD216-CE21-4692-BA70-59E6CB683C46}" srcId="{FDE77411-6DFD-4D12-BA34-9F5D653383FD}" destId="{6CEE1508-7315-4DAB-9DFC-45B5A97A33D4}" srcOrd="2" destOrd="0" parTransId="{53DA7A9E-0B89-407C-AB32-A6F2ADD94960}" sibTransId="{212B849A-323D-4E68-AFB7-B5F843489836}"/>
    <dgm:cxn modelId="{E502343B-F3D5-4676-BFC2-715753DD68FE}" srcId="{E1D582B4-5A91-450C-A4F8-AEBE81D58C56}" destId="{2B1E7161-4741-4F2D-9A34-4C31FFB20071}" srcOrd="1" destOrd="0" parTransId="{CA762243-A862-47C9-9CBB-ADFE484BEC2A}" sibTransId="{E1F76487-218C-4039-9DC2-CFC01519C654}"/>
    <dgm:cxn modelId="{66808A43-642C-4DCC-A8C7-4E37F56B6163}" type="presOf" srcId="{6F5993F3-C5E5-4DF6-8164-98FC8C47204A}" destId="{A049CDA9-405D-4BA4-981C-5D060BE518E7}" srcOrd="0" destOrd="0" presId="urn:microsoft.com/office/officeart/2005/8/layout/lProcess2"/>
    <dgm:cxn modelId="{82EB584B-BB64-4CE7-81B1-80BB1DAAE46D}" type="presOf" srcId="{DB98144E-C7B0-4AC8-A581-CDD040E77621}" destId="{4445A13C-7BE4-426A-873E-173658BCA092}" srcOrd="0" destOrd="0" presId="urn:microsoft.com/office/officeart/2005/8/layout/lProcess2"/>
    <dgm:cxn modelId="{24206951-1B07-4E8F-8220-106150D6DF5E}" srcId="{AC47757C-B18B-4654-9866-BA8951D9860B}" destId="{09BC65C4-2D9C-4AD2-BF97-373C95BAB887}" srcOrd="1" destOrd="0" parTransId="{5869FF67-9441-4820-84B8-7243C36822F8}" sibTransId="{BC0A5F1A-1FAB-4219-8E65-92F17D405A86}"/>
    <dgm:cxn modelId="{BD95B156-5EED-4429-B270-1B75039A8B7D}" type="presOf" srcId="{CA49159A-6444-4B94-8A5A-CF6432988DA4}" destId="{9C3FC1E2-953D-441A-B0CD-B043753D3425}" srcOrd="0" destOrd="0" presId="urn:microsoft.com/office/officeart/2005/8/layout/lProcess2"/>
    <dgm:cxn modelId="{0245645C-6A56-4CB9-A3D5-58A85291F304}" type="presOf" srcId="{91DED218-1061-4C6F-AE34-69BB462FB9AA}" destId="{A8E87740-7704-417B-A8A6-2C025A3842E4}" srcOrd="0" destOrd="0" presId="urn:microsoft.com/office/officeart/2005/8/layout/lProcess2"/>
    <dgm:cxn modelId="{D5069465-18DE-4EB7-8C4B-B139AD610CF4}" srcId="{AC47757C-B18B-4654-9866-BA8951D9860B}" destId="{C1E6863B-39BB-4891-8638-7F509E004F9D}" srcOrd="0" destOrd="0" parTransId="{56F187B6-E91A-4D36-BF65-6A093B99E41F}" sibTransId="{2576ED1C-C3AF-4022-AFF0-DC927C07C78A}"/>
    <dgm:cxn modelId="{7C5F0D72-F372-4A33-ACF4-09F2BBA81F01}" type="presOf" srcId="{6CEE1508-7315-4DAB-9DFC-45B5A97A33D4}" destId="{C22C1191-1666-4255-99E9-E1F931259C36}" srcOrd="0" destOrd="0" presId="urn:microsoft.com/office/officeart/2005/8/layout/lProcess2"/>
    <dgm:cxn modelId="{D0387B73-BC3A-42D2-AA7A-751283C33850}" srcId="{DB98144E-C7B0-4AC8-A581-CDD040E77621}" destId="{FDE77411-6DFD-4D12-BA34-9F5D653383FD}" srcOrd="1" destOrd="0" parTransId="{829EABB8-D970-4F8E-B659-B5305F8B26C1}" sibTransId="{FC4DAE67-FEED-4C61-9C4B-C6CE78EBF28C}"/>
    <dgm:cxn modelId="{EF08358C-521F-4641-88A4-83DBB96660B4}" type="presOf" srcId="{AC47757C-B18B-4654-9866-BA8951D9860B}" destId="{7BC5BC18-8DD9-4722-A59F-0901AFDD091D}" srcOrd="1" destOrd="0" presId="urn:microsoft.com/office/officeart/2005/8/layout/lProcess2"/>
    <dgm:cxn modelId="{7C519395-3D16-49B3-81C4-088F123E240E}" srcId="{FDE77411-6DFD-4D12-BA34-9F5D653383FD}" destId="{E8730F26-AB53-4452-AB72-136A24ED1387}" srcOrd="1" destOrd="0" parTransId="{67A2E727-DBD1-4E1A-B857-B9A99389C429}" sibTransId="{1887B84F-A107-4415-AC6B-0936668983C6}"/>
    <dgm:cxn modelId="{35382598-1DBD-4140-ACBA-B4FE4C384FE5}" srcId="{AC47757C-B18B-4654-9866-BA8951D9860B}" destId="{CA49159A-6444-4B94-8A5A-CF6432988DA4}" srcOrd="2" destOrd="0" parTransId="{7F0F3EB2-32A6-4731-BE42-35E8E18A1C09}" sibTransId="{60BF5086-46A8-4375-97C2-B75F03BA3F4D}"/>
    <dgm:cxn modelId="{0A56C39E-1410-4EB2-9258-1E1B827955B7}" srcId="{DB98144E-C7B0-4AC8-A581-CDD040E77621}" destId="{E1D582B4-5A91-450C-A4F8-AEBE81D58C56}" srcOrd="2" destOrd="0" parTransId="{98BB8154-E16C-4F67-984E-BE18AC4807FD}" sibTransId="{E458A64E-025D-48F4-AB9F-09D85F5B48B6}"/>
    <dgm:cxn modelId="{1DD54EAC-DEE6-40BA-B4B4-8383BB7D77F0}" type="presOf" srcId="{E1D582B4-5A91-450C-A4F8-AEBE81D58C56}" destId="{33B0A507-DCB7-4814-B066-632C49031D13}" srcOrd="1" destOrd="0" presId="urn:microsoft.com/office/officeart/2005/8/layout/lProcess2"/>
    <dgm:cxn modelId="{0EFF4AB5-B08E-41AF-B965-212F7EA450B0}" type="presOf" srcId="{FDE77411-6DFD-4D12-BA34-9F5D653383FD}" destId="{4CBAB37A-E27F-4FBE-B216-51BA23C057BD}" srcOrd="0" destOrd="0" presId="urn:microsoft.com/office/officeart/2005/8/layout/lProcess2"/>
    <dgm:cxn modelId="{E9D798B5-03D5-4568-B03C-7FE2FFA1B965}" type="presOf" srcId="{AC47757C-B18B-4654-9866-BA8951D9860B}" destId="{7F58E4A1-279A-45B6-A876-69C325AC4BB0}" srcOrd="0" destOrd="0" presId="urn:microsoft.com/office/officeart/2005/8/layout/lProcess2"/>
    <dgm:cxn modelId="{C29419BB-08AF-47FC-931F-3B0E207CCFE1}" srcId="{FDE77411-6DFD-4D12-BA34-9F5D653383FD}" destId="{D3041528-00DE-402E-B31F-78AB78E4AC17}" srcOrd="0" destOrd="0" parTransId="{4A19686A-6CF8-482B-A1CC-867924488E25}" sibTransId="{E172E1E6-CB01-4B5F-BBAF-A425CC1F8167}"/>
    <dgm:cxn modelId="{4E772EC1-8167-4170-979E-E9BBC5EF0C04}" type="presOf" srcId="{C1E6863B-39BB-4891-8638-7F509E004F9D}" destId="{3C1ABD4B-315F-4AA5-90A9-C068DDF34D4F}" srcOrd="0" destOrd="0" presId="urn:microsoft.com/office/officeart/2005/8/layout/lProcess2"/>
    <dgm:cxn modelId="{CDB75DC3-3E82-4311-AFFD-BCF83C423214}" type="presOf" srcId="{09BC65C4-2D9C-4AD2-BF97-373C95BAB887}" destId="{0AB13F96-761B-4141-B48E-F02A8950B684}" srcOrd="0" destOrd="0" presId="urn:microsoft.com/office/officeart/2005/8/layout/lProcess2"/>
    <dgm:cxn modelId="{5C9676DD-B746-4023-A850-CE9BCF6F0069}" srcId="{E1D582B4-5A91-450C-A4F8-AEBE81D58C56}" destId="{91DED218-1061-4C6F-AE34-69BB462FB9AA}" srcOrd="2" destOrd="0" parTransId="{3C23B400-309F-43A1-B7AF-14789E0BB789}" sibTransId="{0F2B352F-7474-4BAC-B6AC-D026597DADE1}"/>
    <dgm:cxn modelId="{F325B4DF-1ACD-47CE-B447-9A1BB55C4086}" srcId="{DB98144E-C7B0-4AC8-A581-CDD040E77621}" destId="{AC47757C-B18B-4654-9866-BA8951D9860B}" srcOrd="0" destOrd="0" parTransId="{E61F8CB5-B074-45F4-B20C-006E2B56496D}" sibTransId="{E15550E2-3676-4CFC-BD12-A1B376290213}"/>
    <dgm:cxn modelId="{5D55B6DF-CF66-43A1-A5C5-07878539A916}" type="presOf" srcId="{FDE77411-6DFD-4D12-BA34-9F5D653383FD}" destId="{49EA6A76-5490-4C77-9030-D3A261098AA2}" srcOrd="1" destOrd="0" presId="urn:microsoft.com/office/officeart/2005/8/layout/lProcess2"/>
    <dgm:cxn modelId="{628E20E1-E681-41CE-BCDB-07295A40FA68}" type="presOf" srcId="{E8730F26-AB53-4452-AB72-136A24ED1387}" destId="{AA67C9CF-1DA7-4D55-8596-8EFE1EB4515F}" srcOrd="0" destOrd="0" presId="urn:microsoft.com/office/officeart/2005/8/layout/lProcess2"/>
    <dgm:cxn modelId="{A29B56E1-D83C-4916-94AD-D9356A5D63B9}" srcId="{E1D582B4-5A91-450C-A4F8-AEBE81D58C56}" destId="{6F5993F3-C5E5-4DF6-8164-98FC8C47204A}" srcOrd="0" destOrd="0" parTransId="{D373ECCC-79BA-4C35-BE28-2F757E3A6134}" sibTransId="{35AF926C-83DD-4D8C-A7ED-261554E78832}"/>
    <dgm:cxn modelId="{CA7C6AE6-F6B3-4E1D-B95F-3663DE7F4559}" type="presOf" srcId="{E1D582B4-5A91-450C-A4F8-AEBE81D58C56}" destId="{9286B87A-69AF-4287-8909-BF7B4E3C636E}" srcOrd="0" destOrd="0" presId="urn:microsoft.com/office/officeart/2005/8/layout/lProcess2"/>
    <dgm:cxn modelId="{58BBD1F7-C57C-4DF4-99D1-B7471BDECC9C}" type="presOf" srcId="{2B1E7161-4741-4F2D-9A34-4C31FFB20071}" destId="{9745D331-D914-4266-BD26-4110A5AB9112}" srcOrd="0" destOrd="0" presId="urn:microsoft.com/office/officeart/2005/8/layout/lProcess2"/>
    <dgm:cxn modelId="{6C00B2C6-9154-45C3-882D-CC209320CFE8}" type="presParOf" srcId="{4445A13C-7BE4-426A-873E-173658BCA092}" destId="{C4AD2276-EAF9-410B-85DA-E66DF6D03E0A}" srcOrd="0" destOrd="0" presId="urn:microsoft.com/office/officeart/2005/8/layout/lProcess2"/>
    <dgm:cxn modelId="{DA0BBE69-8C34-4E1F-8B89-2E08167E49DC}" type="presParOf" srcId="{C4AD2276-EAF9-410B-85DA-E66DF6D03E0A}" destId="{7F58E4A1-279A-45B6-A876-69C325AC4BB0}" srcOrd="0" destOrd="0" presId="urn:microsoft.com/office/officeart/2005/8/layout/lProcess2"/>
    <dgm:cxn modelId="{FDCDF383-D5BA-4C0F-8657-970B93FB04FC}" type="presParOf" srcId="{C4AD2276-EAF9-410B-85DA-E66DF6D03E0A}" destId="{7BC5BC18-8DD9-4722-A59F-0901AFDD091D}" srcOrd="1" destOrd="0" presId="urn:microsoft.com/office/officeart/2005/8/layout/lProcess2"/>
    <dgm:cxn modelId="{A0935ED9-2039-42F2-A509-061E2A96C679}" type="presParOf" srcId="{C4AD2276-EAF9-410B-85DA-E66DF6D03E0A}" destId="{83A9190F-6FBD-4713-A5FB-4AE7DD8DE81A}" srcOrd="2" destOrd="0" presId="urn:microsoft.com/office/officeart/2005/8/layout/lProcess2"/>
    <dgm:cxn modelId="{2BFB9B3B-8DF4-4BD1-9AF0-C36E6E32A2FA}" type="presParOf" srcId="{83A9190F-6FBD-4713-A5FB-4AE7DD8DE81A}" destId="{143A29FE-866E-4CD6-8F75-867AA5BA92AD}" srcOrd="0" destOrd="0" presId="urn:microsoft.com/office/officeart/2005/8/layout/lProcess2"/>
    <dgm:cxn modelId="{F67AB5FD-6103-4F98-BE9D-29262BB9FC08}" type="presParOf" srcId="{143A29FE-866E-4CD6-8F75-867AA5BA92AD}" destId="{3C1ABD4B-315F-4AA5-90A9-C068DDF34D4F}" srcOrd="0" destOrd="0" presId="urn:microsoft.com/office/officeart/2005/8/layout/lProcess2"/>
    <dgm:cxn modelId="{751008BC-5A06-4A34-A936-A7FC7B405141}" type="presParOf" srcId="{143A29FE-866E-4CD6-8F75-867AA5BA92AD}" destId="{D3C07415-DF6A-4EB3-984E-CEC2931483A7}" srcOrd="1" destOrd="0" presId="urn:microsoft.com/office/officeart/2005/8/layout/lProcess2"/>
    <dgm:cxn modelId="{9705455C-1EFD-4D28-9B79-6A1C39E3D3C3}" type="presParOf" srcId="{143A29FE-866E-4CD6-8F75-867AA5BA92AD}" destId="{0AB13F96-761B-4141-B48E-F02A8950B684}" srcOrd="2" destOrd="0" presId="urn:microsoft.com/office/officeart/2005/8/layout/lProcess2"/>
    <dgm:cxn modelId="{DD09BCC3-216F-49B4-A5C1-9384881B291F}" type="presParOf" srcId="{143A29FE-866E-4CD6-8F75-867AA5BA92AD}" destId="{C8FA66C1-175D-4BC1-B68B-EEF2E61E9D05}" srcOrd="3" destOrd="0" presId="urn:microsoft.com/office/officeart/2005/8/layout/lProcess2"/>
    <dgm:cxn modelId="{2E6B7EA2-3144-42EF-9976-8C812EACD1B5}" type="presParOf" srcId="{143A29FE-866E-4CD6-8F75-867AA5BA92AD}" destId="{9C3FC1E2-953D-441A-B0CD-B043753D3425}" srcOrd="4" destOrd="0" presId="urn:microsoft.com/office/officeart/2005/8/layout/lProcess2"/>
    <dgm:cxn modelId="{55288F8B-2265-4F1A-B149-3CC75BB45560}" type="presParOf" srcId="{4445A13C-7BE4-426A-873E-173658BCA092}" destId="{2724FCD9-6B6E-4085-9B58-D1D44FA80C10}" srcOrd="1" destOrd="0" presId="urn:microsoft.com/office/officeart/2005/8/layout/lProcess2"/>
    <dgm:cxn modelId="{10243B05-260F-484A-A7BC-0C512565828D}" type="presParOf" srcId="{4445A13C-7BE4-426A-873E-173658BCA092}" destId="{87D4FC11-28D0-4E8B-BE4F-84A0DFC245C0}" srcOrd="2" destOrd="0" presId="urn:microsoft.com/office/officeart/2005/8/layout/lProcess2"/>
    <dgm:cxn modelId="{B1B28C62-A21B-4C41-B5F6-28F1B9135409}" type="presParOf" srcId="{87D4FC11-28D0-4E8B-BE4F-84A0DFC245C0}" destId="{4CBAB37A-E27F-4FBE-B216-51BA23C057BD}" srcOrd="0" destOrd="0" presId="urn:microsoft.com/office/officeart/2005/8/layout/lProcess2"/>
    <dgm:cxn modelId="{1D514056-F9A9-4811-99CC-12971C5A4E02}" type="presParOf" srcId="{87D4FC11-28D0-4E8B-BE4F-84A0DFC245C0}" destId="{49EA6A76-5490-4C77-9030-D3A261098AA2}" srcOrd="1" destOrd="0" presId="urn:microsoft.com/office/officeart/2005/8/layout/lProcess2"/>
    <dgm:cxn modelId="{A8EC6679-2C21-4BF2-8193-D5599FBE86D7}" type="presParOf" srcId="{87D4FC11-28D0-4E8B-BE4F-84A0DFC245C0}" destId="{88619CC7-155A-4ACB-B421-DD4333E843DB}" srcOrd="2" destOrd="0" presId="urn:microsoft.com/office/officeart/2005/8/layout/lProcess2"/>
    <dgm:cxn modelId="{DF32BF1D-3F48-4E4E-8F28-83F6AD386A8A}" type="presParOf" srcId="{88619CC7-155A-4ACB-B421-DD4333E843DB}" destId="{661569E6-E7AC-487B-8A1A-B6A6443E21BB}" srcOrd="0" destOrd="0" presId="urn:microsoft.com/office/officeart/2005/8/layout/lProcess2"/>
    <dgm:cxn modelId="{654B7A67-C99D-4BEE-B41E-FBE6FF04FE8F}" type="presParOf" srcId="{661569E6-E7AC-487B-8A1A-B6A6443E21BB}" destId="{E75872DC-574F-484E-9BB9-395CCCF6F422}" srcOrd="0" destOrd="0" presId="urn:microsoft.com/office/officeart/2005/8/layout/lProcess2"/>
    <dgm:cxn modelId="{9905DF49-2A01-4E07-A912-A2996268082B}" type="presParOf" srcId="{661569E6-E7AC-487B-8A1A-B6A6443E21BB}" destId="{DD0FF5BF-7264-4C86-9492-5EEA5CA8BAEE}" srcOrd="1" destOrd="0" presId="urn:microsoft.com/office/officeart/2005/8/layout/lProcess2"/>
    <dgm:cxn modelId="{67CDAC95-C8FB-4D73-8D17-479F87046BC8}" type="presParOf" srcId="{661569E6-E7AC-487B-8A1A-B6A6443E21BB}" destId="{AA67C9CF-1DA7-4D55-8596-8EFE1EB4515F}" srcOrd="2" destOrd="0" presId="urn:microsoft.com/office/officeart/2005/8/layout/lProcess2"/>
    <dgm:cxn modelId="{ABC92982-84D1-4978-89A3-06A4D0356EE3}" type="presParOf" srcId="{661569E6-E7AC-487B-8A1A-B6A6443E21BB}" destId="{9E9AECFE-EFAA-4711-83C5-675135FA8DE5}" srcOrd="3" destOrd="0" presId="urn:microsoft.com/office/officeart/2005/8/layout/lProcess2"/>
    <dgm:cxn modelId="{C99A73AE-2670-4AA4-BF6B-28481FCDD133}" type="presParOf" srcId="{661569E6-E7AC-487B-8A1A-B6A6443E21BB}" destId="{C22C1191-1666-4255-99E9-E1F931259C36}" srcOrd="4" destOrd="0" presId="urn:microsoft.com/office/officeart/2005/8/layout/lProcess2"/>
    <dgm:cxn modelId="{E71F6854-8343-4EDF-894D-4E624DF2E410}" type="presParOf" srcId="{4445A13C-7BE4-426A-873E-173658BCA092}" destId="{9A449A28-9D75-46DC-8AD5-69D94A705E86}" srcOrd="3" destOrd="0" presId="urn:microsoft.com/office/officeart/2005/8/layout/lProcess2"/>
    <dgm:cxn modelId="{B7DE1A3E-2BC2-4D34-9195-F2EB93376E1E}" type="presParOf" srcId="{4445A13C-7BE4-426A-873E-173658BCA092}" destId="{1153CA35-CA6E-4955-8377-47D053C1D573}" srcOrd="4" destOrd="0" presId="urn:microsoft.com/office/officeart/2005/8/layout/lProcess2"/>
    <dgm:cxn modelId="{E960D3ED-E481-4C15-BAE0-C05ED0216903}" type="presParOf" srcId="{1153CA35-CA6E-4955-8377-47D053C1D573}" destId="{9286B87A-69AF-4287-8909-BF7B4E3C636E}" srcOrd="0" destOrd="0" presId="urn:microsoft.com/office/officeart/2005/8/layout/lProcess2"/>
    <dgm:cxn modelId="{0AFCF39E-C599-4F2C-8C52-F12B02155BB9}" type="presParOf" srcId="{1153CA35-CA6E-4955-8377-47D053C1D573}" destId="{33B0A507-DCB7-4814-B066-632C49031D13}" srcOrd="1" destOrd="0" presId="urn:microsoft.com/office/officeart/2005/8/layout/lProcess2"/>
    <dgm:cxn modelId="{ADE41A67-3F34-4556-A15E-FB6B8BD9960B}" type="presParOf" srcId="{1153CA35-CA6E-4955-8377-47D053C1D573}" destId="{3A5E953C-FAC7-4D5F-9A6C-32005106EFE6}" srcOrd="2" destOrd="0" presId="urn:microsoft.com/office/officeart/2005/8/layout/lProcess2"/>
    <dgm:cxn modelId="{CF519240-1677-4824-96E1-43BCB134927A}" type="presParOf" srcId="{3A5E953C-FAC7-4D5F-9A6C-32005106EFE6}" destId="{1FB09895-0D59-47B8-A407-CB1A0ED771E8}" srcOrd="0" destOrd="0" presId="urn:microsoft.com/office/officeart/2005/8/layout/lProcess2"/>
    <dgm:cxn modelId="{B08E64B4-A072-4DE6-BD4C-B86659F6D807}" type="presParOf" srcId="{1FB09895-0D59-47B8-A407-CB1A0ED771E8}" destId="{A049CDA9-405D-4BA4-981C-5D060BE518E7}" srcOrd="0" destOrd="0" presId="urn:microsoft.com/office/officeart/2005/8/layout/lProcess2"/>
    <dgm:cxn modelId="{D570DE45-5877-4312-8C37-6542A5B076DD}" type="presParOf" srcId="{1FB09895-0D59-47B8-A407-CB1A0ED771E8}" destId="{FEB151A0-05A4-46A5-91AC-199F13D044ED}" srcOrd="1" destOrd="0" presId="urn:microsoft.com/office/officeart/2005/8/layout/lProcess2"/>
    <dgm:cxn modelId="{69D39CA3-C789-479F-AA28-A71CCCD7B5B3}" type="presParOf" srcId="{1FB09895-0D59-47B8-A407-CB1A0ED771E8}" destId="{9745D331-D914-4266-BD26-4110A5AB9112}" srcOrd="2" destOrd="0" presId="urn:microsoft.com/office/officeart/2005/8/layout/lProcess2"/>
    <dgm:cxn modelId="{DF1DD8D6-1882-4778-B862-88D84DC7F19D}" type="presParOf" srcId="{1FB09895-0D59-47B8-A407-CB1A0ED771E8}" destId="{04C90D25-BB3C-4190-A702-FAD9B14394FF}" srcOrd="3" destOrd="0" presId="urn:microsoft.com/office/officeart/2005/8/layout/lProcess2"/>
    <dgm:cxn modelId="{E4AA8FF9-F3C1-4922-B2DD-3A6518282CF1}" type="presParOf" srcId="{1FB09895-0D59-47B8-A407-CB1A0ED771E8}" destId="{A8E87740-7704-417B-A8A6-2C025A3842E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26C96-901B-E646-8E5F-31F663CF2B3B}" type="doc">
      <dgm:prSet loTypeId="urn:microsoft.com/office/officeart/2009/3/layout/IncreasingArrowsProcess" loCatId="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A8AEB5-2307-9946-BCB3-8F8E7BE3BA70}">
      <dgm:prSet phldrT="[Текст]"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N</a:t>
          </a:r>
          <a:r>
            <a:rPr lang="en-US" b="1" dirty="0">
              <a:solidFill>
                <a:schemeClr val="tx1"/>
              </a:solidFill>
            </a:rPr>
            <a:t>= </a:t>
          </a:r>
          <a:r>
            <a:rPr lang="ru-RU" b="1" dirty="0">
              <a:solidFill>
                <a:schemeClr val="tx1"/>
              </a:solidFill>
            </a:rPr>
            <a:t>15</a:t>
          </a:r>
          <a:r>
            <a:rPr lang="en-US" b="1" dirty="0">
              <a:solidFill>
                <a:schemeClr val="tx1"/>
              </a:solidFill>
            </a:rPr>
            <a:t>0</a:t>
          </a:r>
          <a:endParaRPr lang="ru-RU" b="1" dirty="0">
            <a:solidFill>
              <a:schemeClr val="tx1"/>
            </a:solidFill>
          </a:endParaRPr>
        </a:p>
      </dgm:t>
    </dgm:pt>
    <dgm:pt modelId="{B28F927B-F41B-8E40-A670-9516A8991FC7}" type="parTrans" cxnId="{F2FDD7E4-8C74-DD4F-8CA2-F796A4CED38C}">
      <dgm:prSet/>
      <dgm:spPr/>
      <dgm:t>
        <a:bodyPr/>
        <a:lstStyle/>
        <a:p>
          <a:endParaRPr lang="ru-RU"/>
        </a:p>
      </dgm:t>
    </dgm:pt>
    <dgm:pt modelId="{50B1E2EA-40DD-CA4D-A63D-01BF9DE554B3}" type="sibTrans" cxnId="{F2FDD7E4-8C74-DD4F-8CA2-F796A4CED38C}">
      <dgm:prSet/>
      <dgm:spPr/>
      <dgm:t>
        <a:bodyPr/>
        <a:lstStyle/>
        <a:p>
          <a:endParaRPr lang="ru-RU"/>
        </a:p>
      </dgm:t>
    </dgm:pt>
    <dgm:pt modelId="{E1E926FA-6043-3148-ABDA-33932E1C1FC9}">
      <dgm:prSet phldrT="[Текст]"/>
      <dgm:spPr/>
      <dgm:t>
        <a:bodyPr/>
        <a:lstStyle/>
        <a:p>
          <a:r>
            <a:rPr lang="ru-RU" dirty="0"/>
            <a:t>Группа телефонного диспансерного наблюдения</a:t>
          </a:r>
        </a:p>
      </dgm:t>
    </dgm:pt>
    <dgm:pt modelId="{183DFC53-00B0-A941-9A1F-6A0E82A76D63}" type="parTrans" cxnId="{72618F4F-D86D-BA4A-B45F-243FC6EDF3F4}">
      <dgm:prSet/>
      <dgm:spPr/>
      <dgm:t>
        <a:bodyPr/>
        <a:lstStyle/>
        <a:p>
          <a:endParaRPr lang="ru-RU"/>
        </a:p>
      </dgm:t>
    </dgm:pt>
    <dgm:pt modelId="{7CE5A68F-4E6A-184F-96CE-0625D29B0CAE}" type="sibTrans" cxnId="{72618F4F-D86D-BA4A-B45F-243FC6EDF3F4}">
      <dgm:prSet/>
      <dgm:spPr/>
      <dgm:t>
        <a:bodyPr/>
        <a:lstStyle/>
        <a:p>
          <a:endParaRPr lang="ru-RU"/>
        </a:p>
      </dgm:t>
    </dgm:pt>
    <dgm:pt modelId="{593D946F-48C3-5245-B4B7-359FFBBBB5B1}">
      <dgm:prSet phldrT="[Текст]" custT="1"/>
      <dgm:spPr/>
      <dgm:t>
        <a:bodyPr/>
        <a:lstStyle/>
        <a:p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N=</a:t>
          </a:r>
          <a:r>
            <a:rPr lang="ru-RU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15</a:t>
          </a: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0</a:t>
          </a:r>
          <a:endParaRPr lang="ru-RU" sz="28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5DA4FB23-0C5E-7145-B07B-93C9ABB4638B}" type="parTrans" cxnId="{839B9322-4214-C94D-B0EF-68BAC1E34CE6}">
      <dgm:prSet/>
      <dgm:spPr/>
      <dgm:t>
        <a:bodyPr/>
        <a:lstStyle/>
        <a:p>
          <a:endParaRPr lang="ru-RU"/>
        </a:p>
      </dgm:t>
    </dgm:pt>
    <dgm:pt modelId="{32DA7548-FB93-6B4E-A10F-425A83F51D01}" type="sibTrans" cxnId="{839B9322-4214-C94D-B0EF-68BAC1E34CE6}">
      <dgm:prSet/>
      <dgm:spPr/>
      <dgm:t>
        <a:bodyPr/>
        <a:lstStyle/>
        <a:p>
          <a:endParaRPr lang="ru-RU"/>
        </a:p>
      </dgm:t>
    </dgm:pt>
    <dgm:pt modelId="{7D5BA1C3-5737-8540-89B4-0412341A4487}">
      <dgm:prSet phldrT="[Текст]"/>
      <dgm:spPr/>
      <dgm:t>
        <a:bodyPr/>
        <a:lstStyle/>
        <a:p>
          <a:r>
            <a:rPr lang="ru-RU" dirty="0"/>
            <a:t>Группа дистанционного диспансерного наблюдения с использованием ПО </a:t>
          </a:r>
          <a:r>
            <a:rPr lang="en-US" dirty="0" err="1"/>
            <a:t>Medsenger</a:t>
          </a:r>
          <a:endParaRPr lang="ru-RU" dirty="0"/>
        </a:p>
      </dgm:t>
    </dgm:pt>
    <dgm:pt modelId="{DD1B5BE6-65D7-2245-AD09-6FC539E40BBA}" type="parTrans" cxnId="{C6AF5DB9-2F86-344A-AAB3-273792D56203}">
      <dgm:prSet/>
      <dgm:spPr/>
      <dgm:t>
        <a:bodyPr/>
        <a:lstStyle/>
        <a:p>
          <a:endParaRPr lang="ru-RU"/>
        </a:p>
      </dgm:t>
    </dgm:pt>
    <dgm:pt modelId="{4FFA9741-3582-AD4E-8F1D-F0292926C751}" type="sibTrans" cxnId="{C6AF5DB9-2F86-344A-AAB3-273792D56203}">
      <dgm:prSet/>
      <dgm:spPr/>
      <dgm:t>
        <a:bodyPr/>
        <a:lstStyle/>
        <a:p>
          <a:endParaRPr lang="ru-RU"/>
        </a:p>
      </dgm:t>
    </dgm:pt>
    <dgm:pt modelId="{6F0CCF4C-666C-9343-921D-64F274D859B7}">
      <dgm:prSet phldrT="[Текст]"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N=</a:t>
          </a:r>
          <a:r>
            <a:rPr lang="ru-RU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15</a:t>
          </a: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0</a:t>
          </a:r>
          <a:endParaRPr lang="ru-RU" sz="28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629D5C56-2037-CD44-86BB-74248C9920EA}" type="parTrans" cxnId="{B17D29AE-FB74-2D4D-83F1-E9B30D9BDD90}">
      <dgm:prSet/>
      <dgm:spPr/>
      <dgm:t>
        <a:bodyPr/>
        <a:lstStyle/>
        <a:p>
          <a:endParaRPr lang="ru-RU"/>
        </a:p>
      </dgm:t>
    </dgm:pt>
    <dgm:pt modelId="{73A66EA8-BC7F-0B4C-AC14-986370B36157}" type="sibTrans" cxnId="{B17D29AE-FB74-2D4D-83F1-E9B30D9BDD90}">
      <dgm:prSet/>
      <dgm:spPr/>
      <dgm:t>
        <a:bodyPr/>
        <a:lstStyle/>
        <a:p>
          <a:endParaRPr lang="ru-RU"/>
        </a:p>
      </dgm:t>
    </dgm:pt>
    <dgm:pt modelId="{6E5159E3-B45A-D24F-8666-8032D5B9A95C}">
      <dgm:prSet phldrT="[Текст]"/>
      <dgm:spPr/>
      <dgm:t>
        <a:bodyPr/>
        <a:lstStyle/>
        <a:p>
          <a:r>
            <a:rPr lang="ru-RU" dirty="0"/>
            <a:t>Группа стандартного диспансерного наблюдения</a:t>
          </a:r>
        </a:p>
      </dgm:t>
    </dgm:pt>
    <dgm:pt modelId="{FC036B7B-3F0F-4342-A633-5CCDC559E298}" type="parTrans" cxnId="{BA784A00-1925-6E45-898F-AC0785F396E4}">
      <dgm:prSet/>
      <dgm:spPr/>
      <dgm:t>
        <a:bodyPr/>
        <a:lstStyle/>
        <a:p>
          <a:endParaRPr lang="ru-RU"/>
        </a:p>
      </dgm:t>
    </dgm:pt>
    <dgm:pt modelId="{604EA8BB-E8B9-DD48-A7B4-BD153AAD206E}" type="sibTrans" cxnId="{BA784A00-1925-6E45-898F-AC0785F396E4}">
      <dgm:prSet/>
      <dgm:spPr/>
      <dgm:t>
        <a:bodyPr/>
        <a:lstStyle/>
        <a:p>
          <a:endParaRPr lang="ru-RU"/>
        </a:p>
      </dgm:t>
    </dgm:pt>
    <dgm:pt modelId="{297CB499-8F1B-8241-BC28-882511A3B4D0}" type="pres">
      <dgm:prSet presAssocID="{A8F26C96-901B-E646-8E5F-31F663CF2B3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EC414C5-BBF5-F843-8189-BBADA9671A96}" type="pres">
      <dgm:prSet presAssocID="{FDA8AEB5-2307-9946-BCB3-8F8E7BE3BA70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D4A4FFE-BC33-704E-B1DD-FDCFC19E838A}" type="pres">
      <dgm:prSet presAssocID="{FDA8AEB5-2307-9946-BCB3-8F8E7BE3BA7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ED29F1E6-0685-4C4D-9BF2-30DE9EC96E95}" type="pres">
      <dgm:prSet presAssocID="{593D946F-48C3-5245-B4B7-359FFBBBB5B1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D1CBA675-3D80-D148-B2AF-9F90F1ADE7A4}" type="pres">
      <dgm:prSet presAssocID="{593D946F-48C3-5245-B4B7-359FFBBBB5B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AECC7EFD-7FD7-6642-B9AA-63BFA8BB3CA7}" type="pres">
      <dgm:prSet presAssocID="{6F0CCF4C-666C-9343-921D-64F274D859B7}" presName="parentText3" presStyleLbl="node1" presStyleIdx="2" presStyleCnt="3" custLinFactNeighborX="-422" custLinFactNeighborY="3188">
        <dgm:presLayoutVars>
          <dgm:chMax/>
          <dgm:chPref val="3"/>
          <dgm:bulletEnabled val="1"/>
        </dgm:presLayoutVars>
      </dgm:prSet>
      <dgm:spPr/>
    </dgm:pt>
    <dgm:pt modelId="{87ADA3DE-2BB4-D84C-9560-B68F2337A799}" type="pres">
      <dgm:prSet presAssocID="{6F0CCF4C-666C-9343-921D-64F274D859B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A784A00-1925-6E45-898F-AC0785F396E4}" srcId="{6F0CCF4C-666C-9343-921D-64F274D859B7}" destId="{6E5159E3-B45A-D24F-8666-8032D5B9A95C}" srcOrd="0" destOrd="0" parTransId="{FC036B7B-3F0F-4342-A633-5CCDC559E298}" sibTransId="{604EA8BB-E8B9-DD48-A7B4-BD153AAD206E}"/>
    <dgm:cxn modelId="{839B9322-4214-C94D-B0EF-68BAC1E34CE6}" srcId="{A8F26C96-901B-E646-8E5F-31F663CF2B3B}" destId="{593D946F-48C3-5245-B4B7-359FFBBBB5B1}" srcOrd="1" destOrd="0" parTransId="{5DA4FB23-0C5E-7145-B07B-93C9ABB4638B}" sibTransId="{32DA7548-FB93-6B4E-A10F-425A83F51D01}"/>
    <dgm:cxn modelId="{C0F5ED3E-E5B7-DB4E-A542-B1C940D5B166}" type="presOf" srcId="{6E5159E3-B45A-D24F-8666-8032D5B9A95C}" destId="{87ADA3DE-2BB4-D84C-9560-B68F2337A799}" srcOrd="0" destOrd="0" presId="urn:microsoft.com/office/officeart/2009/3/layout/IncreasingArrowsProcess"/>
    <dgm:cxn modelId="{BD878846-6DE6-D649-899E-B45F35C4F622}" type="presOf" srcId="{FDA8AEB5-2307-9946-BCB3-8F8E7BE3BA70}" destId="{AEC414C5-BBF5-F843-8189-BBADA9671A96}" srcOrd="0" destOrd="0" presId="urn:microsoft.com/office/officeart/2009/3/layout/IncreasingArrowsProcess"/>
    <dgm:cxn modelId="{72618F4F-D86D-BA4A-B45F-243FC6EDF3F4}" srcId="{FDA8AEB5-2307-9946-BCB3-8F8E7BE3BA70}" destId="{E1E926FA-6043-3148-ABDA-33932E1C1FC9}" srcOrd="0" destOrd="0" parTransId="{183DFC53-00B0-A941-9A1F-6A0E82A76D63}" sibTransId="{7CE5A68F-4E6A-184F-96CE-0625D29B0CAE}"/>
    <dgm:cxn modelId="{D8DAA67B-6728-9641-B528-46B4235D56FB}" type="presOf" srcId="{A8F26C96-901B-E646-8E5F-31F663CF2B3B}" destId="{297CB499-8F1B-8241-BC28-882511A3B4D0}" srcOrd="0" destOrd="0" presId="urn:microsoft.com/office/officeart/2009/3/layout/IncreasingArrowsProcess"/>
    <dgm:cxn modelId="{E8C73387-D114-414B-945A-D4851155A827}" type="presOf" srcId="{E1E926FA-6043-3148-ABDA-33932E1C1FC9}" destId="{AD4A4FFE-BC33-704E-B1DD-FDCFC19E838A}" srcOrd="0" destOrd="0" presId="urn:microsoft.com/office/officeart/2009/3/layout/IncreasingArrowsProcess"/>
    <dgm:cxn modelId="{B17D29AE-FB74-2D4D-83F1-E9B30D9BDD90}" srcId="{A8F26C96-901B-E646-8E5F-31F663CF2B3B}" destId="{6F0CCF4C-666C-9343-921D-64F274D859B7}" srcOrd="2" destOrd="0" parTransId="{629D5C56-2037-CD44-86BB-74248C9920EA}" sibTransId="{73A66EA8-BC7F-0B4C-AC14-986370B36157}"/>
    <dgm:cxn modelId="{643BEEAE-AA55-8944-AE3A-680706EAE201}" type="presOf" srcId="{6F0CCF4C-666C-9343-921D-64F274D859B7}" destId="{AECC7EFD-7FD7-6642-B9AA-63BFA8BB3CA7}" srcOrd="0" destOrd="0" presId="urn:microsoft.com/office/officeart/2009/3/layout/IncreasingArrowsProcess"/>
    <dgm:cxn modelId="{C6AF5DB9-2F86-344A-AAB3-273792D56203}" srcId="{593D946F-48C3-5245-B4B7-359FFBBBB5B1}" destId="{7D5BA1C3-5737-8540-89B4-0412341A4487}" srcOrd="0" destOrd="0" parTransId="{DD1B5BE6-65D7-2245-AD09-6FC539E40BBA}" sibTransId="{4FFA9741-3582-AD4E-8F1D-F0292926C751}"/>
    <dgm:cxn modelId="{F2FDD7E4-8C74-DD4F-8CA2-F796A4CED38C}" srcId="{A8F26C96-901B-E646-8E5F-31F663CF2B3B}" destId="{FDA8AEB5-2307-9946-BCB3-8F8E7BE3BA70}" srcOrd="0" destOrd="0" parTransId="{B28F927B-F41B-8E40-A670-9516A8991FC7}" sibTransId="{50B1E2EA-40DD-CA4D-A63D-01BF9DE554B3}"/>
    <dgm:cxn modelId="{AFD018E7-5EFF-6F49-8329-2EED80AF0832}" type="presOf" srcId="{7D5BA1C3-5737-8540-89B4-0412341A4487}" destId="{D1CBA675-3D80-D148-B2AF-9F90F1ADE7A4}" srcOrd="0" destOrd="0" presId="urn:microsoft.com/office/officeart/2009/3/layout/IncreasingArrowsProcess"/>
    <dgm:cxn modelId="{8F6302EF-D05E-3543-8D48-76C1AD338DB2}" type="presOf" srcId="{593D946F-48C3-5245-B4B7-359FFBBBB5B1}" destId="{ED29F1E6-0685-4C4D-9BF2-30DE9EC96E95}" srcOrd="0" destOrd="0" presId="urn:microsoft.com/office/officeart/2009/3/layout/IncreasingArrowsProcess"/>
    <dgm:cxn modelId="{20786B15-9B27-1148-95D2-A02E1A15EED3}" type="presParOf" srcId="{297CB499-8F1B-8241-BC28-882511A3B4D0}" destId="{AEC414C5-BBF5-F843-8189-BBADA9671A96}" srcOrd="0" destOrd="0" presId="urn:microsoft.com/office/officeart/2009/3/layout/IncreasingArrowsProcess"/>
    <dgm:cxn modelId="{2B95572E-568C-5C43-BC20-F2CA754CF9B5}" type="presParOf" srcId="{297CB499-8F1B-8241-BC28-882511A3B4D0}" destId="{AD4A4FFE-BC33-704E-B1DD-FDCFC19E838A}" srcOrd="1" destOrd="0" presId="urn:microsoft.com/office/officeart/2009/3/layout/IncreasingArrowsProcess"/>
    <dgm:cxn modelId="{EA212ABF-14F8-5F4B-BBBD-D71401A60415}" type="presParOf" srcId="{297CB499-8F1B-8241-BC28-882511A3B4D0}" destId="{ED29F1E6-0685-4C4D-9BF2-30DE9EC96E95}" srcOrd="2" destOrd="0" presId="urn:microsoft.com/office/officeart/2009/3/layout/IncreasingArrowsProcess"/>
    <dgm:cxn modelId="{A0371A4D-111D-254E-9EF6-3B8F0A90D734}" type="presParOf" srcId="{297CB499-8F1B-8241-BC28-882511A3B4D0}" destId="{D1CBA675-3D80-D148-B2AF-9F90F1ADE7A4}" srcOrd="3" destOrd="0" presId="urn:microsoft.com/office/officeart/2009/3/layout/IncreasingArrowsProcess"/>
    <dgm:cxn modelId="{165CB981-37B3-D346-A5A5-856935C16C36}" type="presParOf" srcId="{297CB499-8F1B-8241-BC28-882511A3B4D0}" destId="{AECC7EFD-7FD7-6642-B9AA-63BFA8BB3CA7}" srcOrd="4" destOrd="0" presId="urn:microsoft.com/office/officeart/2009/3/layout/IncreasingArrowsProcess"/>
    <dgm:cxn modelId="{26BAF78D-B368-8C43-BAEE-77116A34FE59}" type="presParOf" srcId="{297CB499-8F1B-8241-BC28-882511A3B4D0}" destId="{87ADA3DE-2BB4-D84C-9560-B68F2337A79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8E4A1-279A-45B6-A876-69C325AC4BB0}">
      <dsp:nvSpPr>
        <dsp:cNvPr id="0" name=""/>
        <dsp:cNvSpPr/>
      </dsp:nvSpPr>
      <dsp:spPr>
        <a:xfrm>
          <a:off x="1318" y="0"/>
          <a:ext cx="3428939" cy="5323730"/>
        </a:xfrm>
        <a:prstGeom prst="roundRect">
          <a:avLst>
            <a:gd name="adj" fmla="val 10000"/>
          </a:avLst>
        </a:prstGeom>
        <a:solidFill>
          <a:srgbClr val="24A8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Первичные телеконсультации</a:t>
          </a:r>
        </a:p>
      </dsp:txBody>
      <dsp:txXfrm>
        <a:off x="1318" y="0"/>
        <a:ext cx="3428939" cy="1597119"/>
      </dsp:txXfrm>
    </dsp:sp>
    <dsp:sp modelId="{3C1ABD4B-315F-4AA5-90A9-C068DDF34D4F}">
      <dsp:nvSpPr>
        <dsp:cNvPr id="0" name=""/>
        <dsp:cNvSpPr/>
      </dsp:nvSpPr>
      <dsp:spPr>
        <a:xfrm>
          <a:off x="344212" y="1597573"/>
          <a:ext cx="2743151" cy="1045899"/>
        </a:xfrm>
        <a:prstGeom prst="roundRect">
          <a:avLst>
            <a:gd name="adj" fmla="val 10000"/>
          </a:avLst>
        </a:prstGeom>
        <a:solidFill>
          <a:srgbClr val="006C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До очного оказания медпомощи</a:t>
          </a:r>
        </a:p>
      </dsp:txBody>
      <dsp:txXfrm>
        <a:off x="374845" y="1628206"/>
        <a:ext cx="2681885" cy="984633"/>
      </dsp:txXfrm>
    </dsp:sp>
    <dsp:sp modelId="{0AB13F96-761B-4141-B48E-F02A8950B684}">
      <dsp:nvSpPr>
        <dsp:cNvPr id="0" name=""/>
        <dsp:cNvSpPr/>
      </dsp:nvSpPr>
      <dsp:spPr>
        <a:xfrm>
          <a:off x="344212" y="2804381"/>
          <a:ext cx="2743151" cy="1045899"/>
        </a:xfrm>
        <a:prstGeom prst="roundRect">
          <a:avLst>
            <a:gd name="adj" fmla="val 10000"/>
          </a:avLst>
        </a:prstGeom>
        <a:solidFill>
          <a:srgbClr val="006C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Отдельный (как правило интернет) сервис внешний к медорганизации </a:t>
          </a:r>
        </a:p>
      </dsp:txBody>
      <dsp:txXfrm>
        <a:off x="374845" y="2835014"/>
        <a:ext cx="2681885" cy="984633"/>
      </dsp:txXfrm>
    </dsp:sp>
    <dsp:sp modelId="{9C3FC1E2-953D-441A-B0CD-B043753D3425}">
      <dsp:nvSpPr>
        <dsp:cNvPr id="0" name=""/>
        <dsp:cNvSpPr/>
      </dsp:nvSpPr>
      <dsp:spPr>
        <a:xfrm>
          <a:off x="344212" y="4011188"/>
          <a:ext cx="2743151" cy="1045899"/>
        </a:xfrm>
        <a:prstGeom prst="roundRect">
          <a:avLst>
            <a:gd name="adj" fmla="val 10000"/>
          </a:avLst>
        </a:prstGeom>
        <a:solidFill>
          <a:srgbClr val="006C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«Покупает» у ЛПУ врачей для телемедицинского дежурства </a:t>
          </a:r>
        </a:p>
      </dsp:txBody>
      <dsp:txXfrm>
        <a:off x="374845" y="4041821"/>
        <a:ext cx="2681885" cy="984633"/>
      </dsp:txXfrm>
    </dsp:sp>
    <dsp:sp modelId="{4CBAB37A-E27F-4FBE-B216-51BA23C057BD}">
      <dsp:nvSpPr>
        <dsp:cNvPr id="0" name=""/>
        <dsp:cNvSpPr/>
      </dsp:nvSpPr>
      <dsp:spPr>
        <a:xfrm>
          <a:off x="3687429" y="0"/>
          <a:ext cx="3428939" cy="5323730"/>
        </a:xfrm>
        <a:prstGeom prst="roundRect">
          <a:avLst>
            <a:gd name="adj" fmla="val 10000"/>
          </a:avLst>
        </a:prstGeom>
        <a:solidFill>
          <a:srgbClr val="24A8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Дистанционное сопровождение (консультирование мониторинг)  лечащим врачом</a:t>
          </a:r>
        </a:p>
      </dsp:txBody>
      <dsp:txXfrm>
        <a:off x="3687429" y="0"/>
        <a:ext cx="3428939" cy="1597119"/>
      </dsp:txXfrm>
    </dsp:sp>
    <dsp:sp modelId="{E75872DC-574F-484E-9BB9-395CCCF6F422}">
      <dsp:nvSpPr>
        <dsp:cNvPr id="0" name=""/>
        <dsp:cNvSpPr/>
      </dsp:nvSpPr>
      <dsp:spPr>
        <a:xfrm>
          <a:off x="4030323" y="1597573"/>
          <a:ext cx="2743151" cy="1045899"/>
        </a:xfrm>
        <a:prstGeom prst="roundRect">
          <a:avLst>
            <a:gd name="adj" fmla="val 10000"/>
          </a:avLst>
        </a:prstGeom>
        <a:solidFill>
          <a:srgbClr val="006C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В процессе лечения – часть лечебного процесса</a:t>
          </a:r>
        </a:p>
      </dsp:txBody>
      <dsp:txXfrm>
        <a:off x="4060956" y="1628206"/>
        <a:ext cx="2681885" cy="984633"/>
      </dsp:txXfrm>
    </dsp:sp>
    <dsp:sp modelId="{AA67C9CF-1DA7-4D55-8596-8EFE1EB4515F}">
      <dsp:nvSpPr>
        <dsp:cNvPr id="0" name=""/>
        <dsp:cNvSpPr/>
      </dsp:nvSpPr>
      <dsp:spPr>
        <a:xfrm>
          <a:off x="4030323" y="2804381"/>
          <a:ext cx="2743151" cy="1045899"/>
        </a:xfrm>
        <a:prstGeom prst="roundRect">
          <a:avLst>
            <a:gd name="adj" fmla="val 10000"/>
          </a:avLst>
        </a:prstGeom>
        <a:solidFill>
          <a:srgbClr val="006C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Платформа для  использования в медорганизации</a:t>
          </a:r>
        </a:p>
      </dsp:txBody>
      <dsp:txXfrm>
        <a:off x="4060956" y="2835014"/>
        <a:ext cx="2681885" cy="984633"/>
      </dsp:txXfrm>
    </dsp:sp>
    <dsp:sp modelId="{C22C1191-1666-4255-99E9-E1F931259C36}">
      <dsp:nvSpPr>
        <dsp:cNvPr id="0" name=""/>
        <dsp:cNvSpPr/>
      </dsp:nvSpPr>
      <dsp:spPr>
        <a:xfrm>
          <a:off x="4030323" y="4011188"/>
          <a:ext cx="2743151" cy="1045899"/>
        </a:xfrm>
        <a:prstGeom prst="roundRect">
          <a:avLst>
            <a:gd name="adj" fmla="val 10000"/>
          </a:avLst>
        </a:prstGeom>
        <a:solidFill>
          <a:srgbClr val="006C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Формирует набор дополнительных платных </a:t>
          </a:r>
          <a:r>
            <a:rPr lang="ru-RU" sz="16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медуслуг</a:t>
          </a:r>
          <a:endParaRPr lang="ru-RU" sz="16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060956" y="4041821"/>
        <a:ext cx="2681885" cy="984633"/>
      </dsp:txXfrm>
    </dsp:sp>
    <dsp:sp modelId="{9286B87A-69AF-4287-8909-BF7B4E3C636E}">
      <dsp:nvSpPr>
        <dsp:cNvPr id="0" name=""/>
        <dsp:cNvSpPr/>
      </dsp:nvSpPr>
      <dsp:spPr>
        <a:xfrm>
          <a:off x="7373539" y="0"/>
          <a:ext cx="3428939" cy="5323730"/>
        </a:xfrm>
        <a:prstGeom prst="roundRect">
          <a:avLst>
            <a:gd name="adj" fmla="val 10000"/>
          </a:avLst>
        </a:prstGeom>
        <a:solidFill>
          <a:srgbClr val="24A8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Дистанционное «второе мнение»</a:t>
          </a:r>
        </a:p>
      </dsp:txBody>
      <dsp:txXfrm>
        <a:off x="7373539" y="0"/>
        <a:ext cx="3428939" cy="1597119"/>
      </dsp:txXfrm>
    </dsp:sp>
    <dsp:sp modelId="{A049CDA9-405D-4BA4-981C-5D060BE518E7}">
      <dsp:nvSpPr>
        <dsp:cNvPr id="0" name=""/>
        <dsp:cNvSpPr/>
      </dsp:nvSpPr>
      <dsp:spPr>
        <a:xfrm>
          <a:off x="7716433" y="1597573"/>
          <a:ext cx="2743151" cy="1045899"/>
        </a:xfrm>
        <a:prstGeom prst="roundRect">
          <a:avLst>
            <a:gd name="adj" fmla="val 10000"/>
          </a:avLst>
        </a:prstGeom>
        <a:solidFill>
          <a:srgbClr val="006C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После  завершения фазы лечения </a:t>
          </a:r>
        </a:p>
      </dsp:txBody>
      <dsp:txXfrm>
        <a:off x="7747066" y="1628206"/>
        <a:ext cx="2681885" cy="984633"/>
      </dsp:txXfrm>
    </dsp:sp>
    <dsp:sp modelId="{9745D331-D914-4266-BD26-4110A5AB9112}">
      <dsp:nvSpPr>
        <dsp:cNvPr id="0" name=""/>
        <dsp:cNvSpPr/>
      </dsp:nvSpPr>
      <dsp:spPr>
        <a:xfrm>
          <a:off x="7716433" y="2804381"/>
          <a:ext cx="2743151" cy="1045899"/>
        </a:xfrm>
        <a:prstGeom prst="roundRect">
          <a:avLst>
            <a:gd name="adj" fmla="val 10000"/>
          </a:avLst>
        </a:prstGeom>
        <a:solidFill>
          <a:srgbClr val="006C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Отдельный (как правило интернет) сервис внешний к медорганизации </a:t>
          </a:r>
        </a:p>
      </dsp:txBody>
      <dsp:txXfrm>
        <a:off x="7747066" y="2835014"/>
        <a:ext cx="2681885" cy="984633"/>
      </dsp:txXfrm>
    </dsp:sp>
    <dsp:sp modelId="{A8E87740-7704-417B-A8A6-2C025A3842E4}">
      <dsp:nvSpPr>
        <dsp:cNvPr id="0" name=""/>
        <dsp:cNvSpPr/>
      </dsp:nvSpPr>
      <dsp:spPr>
        <a:xfrm>
          <a:off x="7716433" y="4011188"/>
          <a:ext cx="2743151" cy="1045899"/>
        </a:xfrm>
        <a:prstGeom prst="roundRect">
          <a:avLst>
            <a:gd name="adj" fmla="val 10000"/>
          </a:avLst>
        </a:prstGeom>
        <a:solidFill>
          <a:srgbClr val="006C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Формирует внешний  пул врачей-экспертов и крупных клиник </a:t>
          </a:r>
        </a:p>
      </dsp:txBody>
      <dsp:txXfrm>
        <a:off x="7747066" y="4041821"/>
        <a:ext cx="2681885" cy="984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414C5-BBF5-F843-8189-BBADA9671A96}">
      <dsp:nvSpPr>
        <dsp:cNvPr id="0" name=""/>
        <dsp:cNvSpPr/>
      </dsp:nvSpPr>
      <dsp:spPr>
        <a:xfrm>
          <a:off x="937508" y="9360"/>
          <a:ext cx="8322375" cy="121205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241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N</a:t>
          </a:r>
          <a:r>
            <a:rPr lang="en-US" sz="2300" b="1" kern="1200" dirty="0">
              <a:solidFill>
                <a:schemeClr val="tx1"/>
              </a:solidFill>
            </a:rPr>
            <a:t>= </a:t>
          </a:r>
          <a:r>
            <a:rPr lang="ru-RU" sz="2300" b="1" kern="1200" dirty="0">
              <a:solidFill>
                <a:schemeClr val="tx1"/>
              </a:solidFill>
            </a:rPr>
            <a:t>15</a:t>
          </a:r>
          <a:r>
            <a:rPr lang="en-US" sz="2300" b="1" kern="1200" dirty="0">
              <a:solidFill>
                <a:schemeClr val="tx1"/>
              </a:solidFill>
            </a:rPr>
            <a:t>0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937508" y="312374"/>
        <a:ext cx="8019361" cy="606027"/>
      </dsp:txXfrm>
    </dsp:sp>
    <dsp:sp modelId="{AD4A4FFE-BC33-704E-B1DD-FDCFC19E838A}">
      <dsp:nvSpPr>
        <dsp:cNvPr id="0" name=""/>
        <dsp:cNvSpPr/>
      </dsp:nvSpPr>
      <dsp:spPr>
        <a:xfrm>
          <a:off x="937508" y="944029"/>
          <a:ext cx="2563291" cy="2334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Группа телефонного диспансерного наблюдения</a:t>
          </a:r>
        </a:p>
      </dsp:txBody>
      <dsp:txXfrm>
        <a:off x="937508" y="944029"/>
        <a:ext cx="2563291" cy="2334864"/>
      </dsp:txXfrm>
    </dsp:sp>
    <dsp:sp modelId="{ED29F1E6-0685-4C4D-9BF2-30DE9EC96E95}">
      <dsp:nvSpPr>
        <dsp:cNvPr id="0" name=""/>
        <dsp:cNvSpPr/>
      </dsp:nvSpPr>
      <dsp:spPr>
        <a:xfrm>
          <a:off x="3500800" y="413378"/>
          <a:ext cx="5759084" cy="121205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9241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N=</a:t>
          </a:r>
          <a:r>
            <a:rPr lang="ru-RU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15</a:t>
          </a: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0</a:t>
          </a:r>
          <a:endParaRPr lang="ru-RU" sz="28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3500800" y="716392"/>
        <a:ext cx="5456070" cy="606027"/>
      </dsp:txXfrm>
    </dsp:sp>
    <dsp:sp modelId="{D1CBA675-3D80-D148-B2AF-9F90F1ADE7A4}">
      <dsp:nvSpPr>
        <dsp:cNvPr id="0" name=""/>
        <dsp:cNvSpPr/>
      </dsp:nvSpPr>
      <dsp:spPr>
        <a:xfrm>
          <a:off x="3500800" y="1348047"/>
          <a:ext cx="2563291" cy="2334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Группа дистанционного диспансерного наблюдения с использованием ПО </a:t>
          </a:r>
          <a:r>
            <a:rPr lang="en-US" sz="2300" kern="1200" dirty="0" err="1"/>
            <a:t>Medsenger</a:t>
          </a:r>
          <a:endParaRPr lang="ru-RU" sz="2300" kern="1200" dirty="0"/>
        </a:p>
      </dsp:txBody>
      <dsp:txXfrm>
        <a:off x="3500800" y="1348047"/>
        <a:ext cx="2563291" cy="2334864"/>
      </dsp:txXfrm>
    </dsp:sp>
    <dsp:sp modelId="{AECC7EFD-7FD7-6642-B9AA-63BFA8BB3CA7}">
      <dsp:nvSpPr>
        <dsp:cNvPr id="0" name=""/>
        <dsp:cNvSpPr/>
      </dsp:nvSpPr>
      <dsp:spPr>
        <a:xfrm>
          <a:off x="6050605" y="856037"/>
          <a:ext cx="3195792" cy="121205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9241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N=</a:t>
          </a:r>
          <a:r>
            <a:rPr lang="ru-RU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15</a:t>
          </a:r>
          <a:r>
            <a: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0</a:t>
          </a:r>
          <a:endParaRPr lang="ru-RU" sz="28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6050605" y="1159051"/>
        <a:ext cx="2892778" cy="606027"/>
      </dsp:txXfrm>
    </dsp:sp>
    <dsp:sp modelId="{87ADA3DE-2BB4-D84C-9560-B68F2337A799}">
      <dsp:nvSpPr>
        <dsp:cNvPr id="0" name=""/>
        <dsp:cNvSpPr/>
      </dsp:nvSpPr>
      <dsp:spPr>
        <a:xfrm>
          <a:off x="6064092" y="1752066"/>
          <a:ext cx="2563291" cy="2300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Группа стандартного диспансерного наблюдения</a:t>
          </a:r>
        </a:p>
      </dsp:txBody>
      <dsp:txXfrm>
        <a:off x="6064092" y="1752066"/>
        <a:ext cx="2563291" cy="2300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5BD43-0E9F-3748-AF35-5ECC1AD24068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20C64-48A9-1548-B3E6-498DF1AC9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4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C9373-A7B2-6842-A843-94B83B950FC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8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0C64-48A9-1548-B3E6-498DF1AC9E2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37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9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C9373-A7B2-6842-A843-94B83B950FC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0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6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60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4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9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53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6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7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8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6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69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B89EF-E893-A04D-9BCE-817E581D60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03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tiff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1.wdp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2421" y="0"/>
            <a:ext cx="9181598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4994126"/>
            <a:ext cx="12234019" cy="1882924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" y="19050"/>
            <a:ext cx="686656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2" y="257153"/>
            <a:ext cx="3672408" cy="24681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963446"/>
            <a:ext cx="6866569" cy="2030680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472" y="3157641"/>
            <a:ext cx="6581622" cy="16101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Организация дистанционного мониторинга лечащим врачом на базе специализированных сценариев с использованием интеллектуальных агентов</a:t>
            </a:r>
            <a:endParaRPr lang="ru-RU" sz="2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1028" name="Picture 4" descr="Телепат">
            <a:extLst>
              <a:ext uri="{FF2B5EF4-FFF2-40B4-BE49-F238E27FC236}">
                <a16:creationId xmlns:a16="http://schemas.microsoft.com/office/drawing/2014/main" id="{878AF6E9-EE16-429A-A5A7-AB8E74BC7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09" y="6155228"/>
            <a:ext cx="2226610" cy="47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76BA6-3CDE-BD4B-B102-677B0FA81614}"/>
              </a:ext>
            </a:extLst>
          </p:cNvPr>
          <p:cNvSpPr txBox="1"/>
          <p:nvPr/>
        </p:nvSpPr>
        <p:spPr>
          <a:xfrm>
            <a:off x="155509" y="5225774"/>
            <a:ext cx="2915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Бородин Ростислав</a:t>
            </a:r>
          </a:p>
          <a:p>
            <a:r>
              <a:rPr lang="ru-RU" sz="1600" dirty="0">
                <a:solidFill>
                  <a:srgbClr val="24A8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Ведущий разработчик </a:t>
            </a:r>
          </a:p>
        </p:txBody>
      </p:sp>
      <p:pic>
        <p:nvPicPr>
          <p:cNvPr id="3" name="Picture 2" descr="i-pat">
            <a:extLst>
              <a:ext uri="{FF2B5EF4-FFF2-40B4-BE49-F238E27FC236}">
                <a16:creationId xmlns:a16="http://schemas.microsoft.com/office/drawing/2014/main" id="{1DDA8CED-DED0-F610-A025-265A3D82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28" y="6056198"/>
            <a:ext cx="2105122" cy="5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SR logo.png">
            <a:extLst>
              <a:ext uri="{FF2B5EF4-FFF2-40B4-BE49-F238E27FC236}">
                <a16:creationId xmlns:a16="http://schemas.microsoft.com/office/drawing/2014/main" id="{13377B12-D421-C5D5-497F-C48F4AA24E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100000" contrast="100000"/>
          </a:blip>
          <a:stretch>
            <a:fillRect/>
          </a:stretch>
        </p:blipFill>
        <p:spPr>
          <a:xfrm>
            <a:off x="6866568" y="6155228"/>
            <a:ext cx="944832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AEC01A-B978-E549-B186-E0CCC3EC2B0F}"/>
              </a:ext>
            </a:extLst>
          </p:cNvPr>
          <p:cNvSpPr txBox="1"/>
          <p:nvPr/>
        </p:nvSpPr>
        <p:spPr>
          <a:xfrm>
            <a:off x="244321" y="152002"/>
            <a:ext cx="1081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Дистанционный мониторинг пациентов с ХЛЛ на </a:t>
            </a:r>
            <a:r>
              <a:rPr lang="ru-RU" sz="2000" b="1" dirty="0" err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кардиотоксичной</a:t>
            </a:r>
            <a:r>
              <a:rPr lang="ru-RU" sz="20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противоопухолевой терапии в Московском городском гематологическом центре (ГКБ им. Боткина)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06747DB5-EFD7-80C7-D9FF-47C611FD3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19" y="2664699"/>
            <a:ext cx="4461404" cy="1528602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</a:rPr>
              <a:t>Проф. Никитин Е. А.</a:t>
            </a:r>
          </a:p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</a:rPr>
              <a:t>Начало проекта - сентябрь 2021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</a:rPr>
              <a:t>В настоящее время в сервисе: 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работает 5 врачей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lvl="1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подключено 140 пациентов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5DA9DA-C9C3-4EF2-3DCE-CCC5B456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7" t="15128" r="25588" b="34038"/>
          <a:stretch/>
        </p:blipFill>
        <p:spPr>
          <a:xfrm>
            <a:off x="484918" y="4427563"/>
            <a:ext cx="3980207" cy="21743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C73F10-1F0C-B793-FE8C-FBD2A968F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323" y="1061013"/>
            <a:ext cx="6234425" cy="55409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24AF004-9134-98F2-289C-8FC5B3260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4" y="1127391"/>
            <a:ext cx="881255" cy="13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откинская больница - официальный сайт ГБУЗ ГКБ им. С.П. Боткина ДЗМ">
            <a:extLst>
              <a:ext uri="{FF2B5EF4-FFF2-40B4-BE49-F238E27FC236}">
                <a16:creationId xmlns:a16="http://schemas.microsoft.com/office/drawing/2014/main" id="{95A07FB7-9313-EB64-EC52-990C4B4B8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79" y="1128191"/>
            <a:ext cx="3331994" cy="13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6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AEC01A-B978-E549-B186-E0CCC3EC2B0F}"/>
              </a:ext>
            </a:extLst>
          </p:cNvPr>
          <p:cNvSpPr txBox="1"/>
          <p:nvPr/>
        </p:nvSpPr>
        <p:spPr>
          <a:xfrm>
            <a:off x="244321" y="152002"/>
            <a:ext cx="1081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Дистанционный мониторинг пациентов с ХЛЛ на </a:t>
            </a:r>
            <a:r>
              <a:rPr lang="ru-RU" sz="2000" b="1" dirty="0" err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кардиотоксичной</a:t>
            </a:r>
            <a:r>
              <a:rPr lang="ru-RU" sz="20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противоопухолевой терапии в Московском городском гематологическом центре (ГКБ им. Боткина)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B0DC66-72BB-7F16-196F-3FA9F8BA8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07" y="1055472"/>
            <a:ext cx="9771456" cy="55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0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AEC01A-B978-E549-B186-E0CCC3EC2B0F}"/>
              </a:ext>
            </a:extLst>
          </p:cNvPr>
          <p:cNvSpPr txBox="1"/>
          <p:nvPr/>
        </p:nvSpPr>
        <p:spPr>
          <a:xfrm>
            <a:off x="244321" y="152002"/>
            <a:ext cx="1081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Дистанционный мониторинг пациентов с ХЛЛ на </a:t>
            </a:r>
            <a:r>
              <a:rPr lang="ru-RU" sz="2000" b="1" dirty="0" err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кардиотоксичной</a:t>
            </a:r>
            <a:r>
              <a:rPr lang="ru-RU" sz="20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противоопухолевой терапии в Московском городском гематологическом центре (ГКБ им. Боткина)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ED50C1-6ED5-718B-B2E5-F9096E04F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568" y="859888"/>
            <a:ext cx="6608863" cy="587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2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C15454-F97F-D58E-5E7E-D93F2963A4C6}"/>
              </a:ext>
            </a:extLst>
          </p:cNvPr>
          <p:cNvSpPr txBox="1"/>
          <p:nvPr/>
        </p:nvSpPr>
        <p:spPr>
          <a:xfrm>
            <a:off x="244321" y="152002"/>
            <a:ext cx="1081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Дистанционный мониторинг пациентов с ХЛЛ на </a:t>
            </a:r>
            <a:r>
              <a:rPr lang="ru-RU" sz="2000" b="1" dirty="0" err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кардиотоксичной</a:t>
            </a:r>
            <a:r>
              <a:rPr lang="ru-RU" sz="20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противоопухолевой терапии в Московском городском гематологическом центре (ГКБ им. Боткина)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8AF1D1-685A-7CF6-BB2E-4C64FF20A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43" y="938046"/>
            <a:ext cx="10081057" cy="52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2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C15454-F97F-D58E-5E7E-D93F2963A4C6}"/>
              </a:ext>
            </a:extLst>
          </p:cNvPr>
          <p:cNvSpPr txBox="1"/>
          <p:nvPr/>
        </p:nvSpPr>
        <p:spPr>
          <a:xfrm>
            <a:off x="244321" y="152002"/>
            <a:ext cx="1081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Дистанционный мониторинг пациентов с ХЛЛ на кардиотоксичной противоопухолевой терапии в Московском городском гематологическом центре (ГКБ им. Боткина)</a:t>
            </a:r>
            <a:endParaRPr lang="ru-RU" sz="2000" b="1" dirty="0">
              <a:solidFill>
                <a:srgbClr val="006C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8AF1D1-685A-7CF6-BB2E-4C64FF20A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1" y="958366"/>
            <a:ext cx="10081057" cy="522297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894F10-9D54-BBAE-5D81-56BC9389C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207" y="1483020"/>
            <a:ext cx="10127081" cy="52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9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AEC01A-B978-E549-B186-E0CCC3EC2B0F}"/>
              </a:ext>
            </a:extLst>
          </p:cNvPr>
          <p:cNvSpPr txBox="1"/>
          <p:nvPr/>
        </p:nvSpPr>
        <p:spPr>
          <a:xfrm>
            <a:off x="-275666" y="1172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Состав опросника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77784-DDA4-7B15-CC9D-F85B6E5A8D4E}"/>
              </a:ext>
            </a:extLst>
          </p:cNvPr>
          <p:cNvSpPr txBox="1"/>
          <p:nvPr/>
        </p:nvSpPr>
        <p:spPr>
          <a:xfrm>
            <a:off x="348343" y="959979"/>
            <a:ext cx="33385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Измерения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Температура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Давление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Пульс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Более ощущения произвольной локализации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Кишечные симптомы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Тошнота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Рвота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Изжога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Икота / отрыжка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Метеоризм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Диарея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Понос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98CFA-9EEB-02EA-671E-83FD3103F710}"/>
              </a:ext>
            </a:extLst>
          </p:cNvPr>
          <p:cNvSpPr txBox="1"/>
          <p:nvPr/>
        </p:nvSpPr>
        <p:spPr>
          <a:xfrm>
            <a:off x="3961055" y="959979"/>
            <a:ext cx="37185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Кардиологические симптомы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Кашель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Одышка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Тахикардия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Ощущение перебоев в работе сердца</a:t>
            </a:r>
          </a:p>
          <a:p>
            <a:pPr lvl="1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Кожные симптомы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Кожный зуд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Сыпь на коже</a:t>
            </a:r>
          </a:p>
          <a:p>
            <a:pPr lvl="1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Неврологические симптомы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Отеки ног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Онемение пальцев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Головокружение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Бессонница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DF0DF-FF2F-8D31-D600-910758B2C53C}"/>
              </a:ext>
            </a:extLst>
          </p:cNvPr>
          <p:cNvSpPr txBox="1"/>
          <p:nvPr/>
        </p:nvSpPr>
        <p:spPr>
          <a:xfrm>
            <a:off x="8197001" y="958961"/>
            <a:ext cx="34030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Кровотечения и синяки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Синяки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Носовое кровотечение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Кровяные выделения из прямой кишки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Озноб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Инфекция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Прочие лекарства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E78209-E608-7F8C-9488-FFA581326386}"/>
              </a:ext>
            </a:extLst>
          </p:cNvPr>
          <p:cNvSpPr/>
          <p:nvPr/>
        </p:nvSpPr>
        <p:spPr>
          <a:xfrm>
            <a:off x="3638896" y="766763"/>
            <a:ext cx="45719" cy="5644055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EA956B-2026-2BA6-F291-A2CB64853B8B}"/>
              </a:ext>
            </a:extLst>
          </p:cNvPr>
          <p:cNvSpPr/>
          <p:nvPr/>
        </p:nvSpPr>
        <p:spPr>
          <a:xfrm>
            <a:off x="7915448" y="766762"/>
            <a:ext cx="45719" cy="5644055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21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AEC01A-B978-E549-B186-E0CCC3EC2B0F}"/>
              </a:ext>
            </a:extLst>
          </p:cNvPr>
          <p:cNvSpPr txBox="1"/>
          <p:nvPr/>
        </p:nvSpPr>
        <p:spPr>
          <a:xfrm>
            <a:off x="0" y="24354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Графики показателей и симптомов</a:t>
            </a:r>
          </a:p>
          <a:p>
            <a:pPr algn="ctr"/>
            <a:endParaRPr lang="ru-RU" sz="2800" b="1">
              <a:solidFill>
                <a:srgbClr val="006C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F50540-51E3-A8B1-9BF6-E7F53A55E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7" t="22534" r="32676" b="16400"/>
          <a:stretch/>
        </p:blipFill>
        <p:spPr>
          <a:xfrm>
            <a:off x="4084709" y="3111317"/>
            <a:ext cx="6505186" cy="3503140"/>
          </a:xfrm>
          <a:prstGeom prst="rect">
            <a:avLst/>
          </a:prstGeom>
        </p:spPr>
      </p:pic>
      <p:pic>
        <p:nvPicPr>
          <p:cNvPr id="3" name="Picture 4" descr="http://img.allo.ua/media/catalog/product/cache/1/image/9df78eab33525d08d6e5fb8d27136e95/h/o/honor_3c_lite_black_02.jpg">
            <a:extLst>
              <a:ext uri="{FF2B5EF4-FFF2-40B4-BE49-F238E27FC236}">
                <a16:creationId xmlns:a16="http://schemas.microsoft.com/office/drawing/2014/main" id="{658575FF-DD8C-331D-CD2E-341A7011F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57" t="967" r="3727" b="377"/>
          <a:stretch/>
        </p:blipFill>
        <p:spPr bwMode="auto">
          <a:xfrm>
            <a:off x="1965687" y="2870042"/>
            <a:ext cx="1728192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9C1DDD0-9264-5CDF-6B29-EAC4EF086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" t="12759" r="16066" b="4772"/>
          <a:stretch/>
        </p:blipFill>
        <p:spPr>
          <a:xfrm>
            <a:off x="2136417" y="3220382"/>
            <a:ext cx="1485454" cy="29956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9ABAF8-6F53-6F69-D509-8A66E4184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38" y="810702"/>
            <a:ext cx="11266323" cy="23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3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C15454-F97F-D58E-5E7E-D93F2963A4C6}"/>
              </a:ext>
            </a:extLst>
          </p:cNvPr>
          <p:cNvSpPr txBox="1"/>
          <p:nvPr/>
        </p:nvSpPr>
        <p:spPr>
          <a:xfrm>
            <a:off x="244321" y="152002"/>
            <a:ext cx="1081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Дистанционный мониторинг пациентов с ХЛЛ на </a:t>
            </a:r>
            <a:r>
              <a:rPr lang="ru-RU" sz="2000" b="1" dirty="0" err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кардиотоксичной</a:t>
            </a:r>
            <a:r>
              <a:rPr lang="ru-RU" sz="20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противоопухолевой терапии в Московском городском гематологическом центре (ГКБ им. Боткина)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44458-B1C1-EBBC-D825-F87500E89950}"/>
              </a:ext>
            </a:extLst>
          </p:cNvPr>
          <p:cNvSpPr txBox="1"/>
          <p:nvPr/>
        </p:nvSpPr>
        <p:spPr>
          <a:xfrm>
            <a:off x="1600200" y="2798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6B68C-77AC-DA38-E86E-FBBFC9B54802}"/>
              </a:ext>
            </a:extLst>
          </p:cNvPr>
          <p:cNvSpPr txBox="1"/>
          <p:nvPr/>
        </p:nvSpPr>
        <p:spPr>
          <a:xfrm>
            <a:off x="307355" y="1185579"/>
            <a:ext cx="106938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Высокая температура (38 и выше)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86 раз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Значительные отклонения по систолическому давлению (более 180 или ниже 85)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81 раз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Значительные отклонения по диастолическому давлению (более 100 или ниже 55)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657 раз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Значительные отклонения пульса (более 110 или ниже 50) -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385 раза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Информация о различных инфекциях, возникших у пациента в процессе лечения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440 раз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Информацию о тяжелых проблемах (указанных как 3-я степень), связанных с самочувствием и состоянием в процессе лечения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551 раз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Кровоизлияния, бессонница, боли, диарея, диспепсия, сыпь, одышка, тахикардия, тошнота, головокружение, отеки, перебои в работе сердца, кашель, кожный зуд.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ru-RU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основании полученной информации, лечащими врачами оперативно предпринимались необходимые меры, в том числе дистанционно корректировалась назначенная терапия непосредственно с использованием платформы </a:t>
            </a:r>
            <a:r>
              <a:rPr lang="e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Medsenger</a:t>
            </a: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– </a:t>
            </a:r>
            <a:r>
              <a:rPr lang="en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138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(отмена и назначение препаратов, а также изменения параметров приема).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Речь идет о модификациях терапии, не требующих выписки рецепта.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01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04E429A7-6026-7AF0-1C50-8D30D72CF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3853" y="3577418"/>
            <a:ext cx="228600" cy="22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44EBA91-3ED7-1A28-59C7-303D3622F07B}"/>
              </a:ext>
            </a:extLst>
          </p:cNvPr>
          <p:cNvCxnSpPr/>
          <p:nvPr/>
        </p:nvCxnSpPr>
        <p:spPr>
          <a:xfrm flipV="1">
            <a:off x="6609467" y="3835843"/>
            <a:ext cx="4063666" cy="176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2E8C5E-3E99-AC14-AF8D-27DBB7C96C3B}"/>
              </a:ext>
            </a:extLst>
          </p:cNvPr>
          <p:cNvSpPr/>
          <p:nvPr/>
        </p:nvSpPr>
        <p:spPr>
          <a:xfrm>
            <a:off x="1726153" y="262759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Сценарии ведения пациентов с сердечно-сосудистой недостаточностью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DE3A8E-1435-68D7-477C-9D270784DA18}"/>
              </a:ext>
            </a:extLst>
          </p:cNvPr>
          <p:cNvSpPr/>
          <p:nvPr/>
        </p:nvSpPr>
        <p:spPr>
          <a:xfrm>
            <a:off x="1726152" y="262759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400" b="1" dirty="0"/>
              <a:t>Пилотный проект внедрения дистанционного диспансерного мониторинга в межрайонном центре ХСН г. Екатеринбурга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065E243-B43D-BC9D-03AD-851151AA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590" y="1235993"/>
            <a:ext cx="8587873" cy="1125966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Дизайн</a:t>
            </a:r>
            <a:r>
              <a:rPr lang="ru-RU" dirty="0"/>
              <a:t> </a:t>
            </a:r>
            <a:r>
              <a:rPr lang="ru-RU" b="1" dirty="0">
                <a:solidFill>
                  <a:schemeClr val="accent1"/>
                </a:solidFill>
              </a:rPr>
              <a:t>исследования</a:t>
            </a:r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567CA762-736A-708D-D116-CFA69E9B5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228510"/>
              </p:ext>
            </p:extLst>
          </p:nvPr>
        </p:nvGraphicFramePr>
        <p:xfrm>
          <a:off x="997303" y="2437951"/>
          <a:ext cx="10197393" cy="406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350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FB34C4D-2B58-24D0-60C5-3CD984AB9AAA}"/>
              </a:ext>
            </a:extLst>
          </p:cNvPr>
          <p:cNvSpPr/>
          <p:nvPr/>
        </p:nvSpPr>
        <p:spPr>
          <a:xfrm>
            <a:off x="1524001" y="105103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Сценарии ведения пациентов с сердечно-сосудистой недостаточностью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2F69D7-E77C-98BE-A7ED-EC22BEAAFCEE}"/>
              </a:ext>
            </a:extLst>
          </p:cNvPr>
          <p:cNvSpPr/>
          <p:nvPr/>
        </p:nvSpPr>
        <p:spPr>
          <a:xfrm>
            <a:off x="1524000" y="105103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400" b="1" dirty="0"/>
              <a:t>Первые результаты дистанционного диспансерного наблюдения (ДДН) с помощью платформы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E4D530B-1463-8960-E865-1232BF129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229847"/>
            <a:ext cx="4176464" cy="2461367"/>
          </a:xfrm>
        </p:spPr>
        <p:txBody>
          <a:bodyPr>
            <a:normAutofit/>
          </a:bodyPr>
          <a:lstStyle/>
          <a:p>
            <a:r>
              <a:rPr lang="ru-RU" sz="2000" dirty="0"/>
              <a:t>Подключено 54 пациента с ХСН;</a:t>
            </a:r>
          </a:p>
          <a:p>
            <a:r>
              <a:rPr lang="ru-RU" sz="2000" dirty="0"/>
              <a:t>Период ДДН 9 месяцев;</a:t>
            </a:r>
          </a:p>
          <a:p>
            <a:r>
              <a:rPr lang="ru-RU" sz="2000" dirty="0"/>
              <a:t>Контроль – группа телемедицинского телефонного мониторинга (72 человека) и очного наблюдения у кардиолога (71 человек);</a:t>
            </a:r>
          </a:p>
          <a:p>
            <a:endParaRPr lang="ru-RU" dirty="0"/>
          </a:p>
        </p:txBody>
      </p:sp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id="{66FD3ED8-7D08-F0F7-457A-8F4031EBF517}"/>
              </a:ext>
            </a:extLst>
          </p:cNvPr>
          <p:cNvSpPr/>
          <p:nvPr/>
        </p:nvSpPr>
        <p:spPr>
          <a:xfrm>
            <a:off x="1815178" y="4564279"/>
            <a:ext cx="4176464" cy="2138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/>
          </a:p>
          <a:p>
            <a:r>
              <a:rPr lang="ru-RU" b="1" dirty="0"/>
              <a:t>Группа 2 (ДДН с ПО </a:t>
            </a:r>
            <a:r>
              <a:rPr lang="en-US" b="1" dirty="0" err="1"/>
              <a:t>Medsenger</a:t>
            </a:r>
            <a:r>
              <a:rPr lang="ru-RU" b="1" dirty="0"/>
              <a:t>)</a:t>
            </a:r>
          </a:p>
          <a:p>
            <a:endParaRPr lang="ru-RU" b="1" dirty="0"/>
          </a:p>
          <a:p>
            <a:r>
              <a:rPr lang="ru-RU" dirty="0"/>
              <a:t>Средний возраст: 59,9 </a:t>
            </a:r>
            <a:r>
              <a:rPr lang="en-US" dirty="0"/>
              <a:t>±</a:t>
            </a:r>
            <a:r>
              <a:rPr lang="ru-RU" dirty="0"/>
              <a:t> 14,5 лет;</a:t>
            </a:r>
          </a:p>
          <a:p>
            <a:r>
              <a:rPr lang="ru-RU" dirty="0"/>
              <a:t>Пол: 35,9% женщины, 64,1% мужчины;</a:t>
            </a:r>
          </a:p>
          <a:p>
            <a:r>
              <a:rPr lang="ru-RU" dirty="0"/>
              <a:t>Стаж ХСН: 2,1-5,5 лет;</a:t>
            </a:r>
          </a:p>
          <a:p>
            <a:r>
              <a:rPr lang="ru-RU" dirty="0"/>
              <a:t>Фракция выброса левого желудочка средняя: 47 </a:t>
            </a:r>
            <a:r>
              <a:rPr lang="en-US" dirty="0"/>
              <a:t>±</a:t>
            </a:r>
            <a:r>
              <a:rPr lang="ru-RU" dirty="0"/>
              <a:t> 14,1 %</a:t>
            </a:r>
          </a:p>
          <a:p>
            <a:endParaRPr lang="ru-RU" dirty="0"/>
          </a:p>
        </p:txBody>
      </p:sp>
      <p:sp>
        <p:nvSpPr>
          <p:cNvPr id="13" name="Скругленный прямоугольник 7">
            <a:extLst>
              <a:ext uri="{FF2B5EF4-FFF2-40B4-BE49-F238E27FC236}">
                <a16:creationId xmlns:a16="http://schemas.microsoft.com/office/drawing/2014/main" id="{A0FC457C-D0C0-C108-3560-3A43F960D2C9}"/>
              </a:ext>
            </a:extLst>
          </p:cNvPr>
          <p:cNvSpPr/>
          <p:nvPr/>
        </p:nvSpPr>
        <p:spPr>
          <a:xfrm>
            <a:off x="6103308" y="1197796"/>
            <a:ext cx="4392488" cy="550465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/>
              <a:t>Повышение приверженности пациентов к медикаментозной и немедикаментозной терапии сердечной недостаточности (по сравнению с группами очного и телефонного наблюдения);</a:t>
            </a:r>
          </a:p>
          <a:p>
            <a:pPr marL="342900" indent="-342900">
              <a:buAutoNum type="arabicPeriod"/>
            </a:pPr>
            <a:r>
              <a:rPr lang="ru-RU" dirty="0"/>
              <a:t>Уменьшение количества очных визитов к кардиологу поликлиники;</a:t>
            </a:r>
          </a:p>
          <a:p>
            <a:pPr marL="342900" indent="-342900">
              <a:buAutoNum type="arabicPeriod"/>
            </a:pPr>
            <a:r>
              <a:rPr lang="ru-RU" dirty="0"/>
              <a:t>Более ранее выявление случаев дестабилизации течения сердечной недостаточности;</a:t>
            </a:r>
          </a:p>
          <a:p>
            <a:pPr marL="342900" indent="-342900">
              <a:buAutoNum type="arabicPeriod"/>
            </a:pPr>
            <a:r>
              <a:rPr lang="ru-RU" b="1" dirty="0"/>
              <a:t>Повышение удовлетворенности пациентов качеством диспансерного наблюдения (в группе очного наблюдения удовлетворенность 63%, в группе телефонного мониторинга 72%, в группе </a:t>
            </a:r>
            <a:r>
              <a:rPr lang="en-US" b="1" dirty="0" err="1"/>
              <a:t>Medsenger</a:t>
            </a:r>
            <a:r>
              <a:rPr lang="ru-RU" b="1" dirty="0"/>
              <a:t> 96%);</a:t>
            </a:r>
          </a:p>
        </p:txBody>
      </p:sp>
    </p:spTree>
    <p:extLst>
      <p:ext uri="{BB962C8B-B14F-4D97-AF65-F5344CB8AC3E}">
        <p14:creationId xmlns:p14="http://schemas.microsoft.com/office/powerpoint/2010/main" val="394436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E938F15-523B-BE12-8494-A5DE8560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01" y="78011"/>
            <a:ext cx="10803798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наиболее популярных направления телемедицины</a:t>
            </a:r>
            <a:br>
              <a:rPr lang="ru-RU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«пациент-врач»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1B46ABF-D185-45CD-E240-D300BE7B37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848365"/>
              </p:ext>
            </p:extLst>
          </p:nvPr>
        </p:nvGraphicFramePr>
        <p:xfrm>
          <a:off x="730105" y="1407127"/>
          <a:ext cx="10803798" cy="532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: скругленные углы 2">
            <a:extLst>
              <a:ext uri="{FF2B5EF4-FFF2-40B4-BE49-F238E27FC236}">
                <a16:creationId xmlns:a16="http://schemas.microsoft.com/office/drawing/2014/main" id="{889C75DE-AAE5-3CBD-AB90-BF890702AAB5}"/>
              </a:ext>
            </a:extLst>
          </p:cNvPr>
          <p:cNvSpPr/>
          <p:nvPr/>
        </p:nvSpPr>
        <p:spPr>
          <a:xfrm>
            <a:off x="4449445" y="1388268"/>
            <a:ext cx="3365117" cy="5351840"/>
          </a:xfrm>
          <a:prstGeom prst="roundRect">
            <a:avLst>
              <a:gd name="adj" fmla="val 9705"/>
            </a:avLst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45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445522-81D0-6FB7-BDF6-5C98C4C620EC}"/>
              </a:ext>
            </a:extLst>
          </p:cNvPr>
          <p:cNvSpPr/>
          <p:nvPr/>
        </p:nvSpPr>
        <p:spPr>
          <a:xfrm>
            <a:off x="1851103" y="189571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Сценарии ведения пациентов с сердечно-сосудистой недостаточностью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8C5F18-A854-D70E-B2C3-F44F331E13A5}"/>
              </a:ext>
            </a:extLst>
          </p:cNvPr>
          <p:cNvSpPr/>
          <p:nvPr/>
        </p:nvSpPr>
        <p:spPr>
          <a:xfrm>
            <a:off x="1851102" y="189571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400" b="1" dirty="0"/>
              <a:t>Первые результаты дистанционного диспансерного наблюдения (ДДН) с помощью платформы </a:t>
            </a:r>
            <a:r>
              <a:rPr lang="en-US" sz="2400" b="1" dirty="0"/>
              <a:t>Medsenger.AI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3C1A4AC-8CB6-C43C-E6C5-97A329337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739544"/>
              </p:ext>
            </p:extLst>
          </p:nvPr>
        </p:nvGraphicFramePr>
        <p:xfrm>
          <a:off x="2246638" y="1674355"/>
          <a:ext cx="8462025" cy="508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672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B45C30-6D17-FCA0-F022-893E80D0202A}"/>
              </a:ext>
            </a:extLst>
          </p:cNvPr>
          <p:cNvSpPr/>
          <p:nvPr/>
        </p:nvSpPr>
        <p:spPr>
          <a:xfrm>
            <a:off x="375970" y="1226055"/>
            <a:ext cx="11440059" cy="4221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Данная услуга может быть активно востребована: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Пациентами, выписывающимися после операций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или иного стационарного лечения. Это позволяет им оставаться на связи со своим лечащим врачом на весь период домашнего долечивания и реабилитации.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Хроническими больными и пациентами, проходящими длительное лечение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  остающимися на связи со своим лечащим врачом в промежутках между очными визитами.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Родителями малолетних детей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находящимся на связи со своим педиатром.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Беременными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и другими категориями людей, постоянно следящими за своим здоровьем.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Детьми пожилых родителей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обеспечивающими их связь с лечащим врачом. 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cs typeface="Times New Roman" panose="02020603050405020304" pitchFamily="18" charset="0"/>
              </a:rPr>
              <a:t>Родственниками пациентов, проходящих стационарное лечение</a:t>
            </a:r>
            <a:r>
              <a:rPr lang="ru-RU" dirty="0">
                <a:cs typeface="Times New Roman" panose="02020603050405020304" pitchFamily="18" charset="0"/>
              </a:rPr>
              <a:t>: услуга может быть предложена для оперативного дистанционного взаимодействия с лечащим врачом, включая ответы на вопросы о состоянии пациента.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Гарантийное обеспечение» амбулаторного визита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– недельный абонемент на уточнение назначенного лечения </a:t>
            </a:r>
          </a:p>
        </p:txBody>
      </p:sp>
    </p:spTree>
    <p:extLst>
      <p:ext uri="{BB962C8B-B14F-4D97-AF65-F5344CB8AC3E}">
        <p14:creationId xmlns:p14="http://schemas.microsoft.com/office/powerpoint/2010/main" val="3079346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7EB996-E61B-814B-A530-A9EE7174B27E}"/>
              </a:ext>
            </a:extLst>
          </p:cNvPr>
          <p:cNvSpPr/>
          <p:nvPr/>
        </p:nvSpPr>
        <p:spPr>
          <a:xfrm>
            <a:off x="0" y="5512003"/>
            <a:ext cx="12192000" cy="1365049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Roboto" panose="02000000000000000000" pitchFamily="2" charset="0"/>
                <a:ea typeface="Roboto" panose="02000000000000000000" pitchFamily="2" charset="0"/>
              </a:rPr>
              <a:t>medsenger.ru</a:t>
            </a:r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/about</a:t>
            </a:r>
            <a:endParaRPr lang="ru-RU"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94B01-9FD5-5A4E-AF80-34B66C497A85}"/>
              </a:ext>
            </a:extLst>
          </p:cNvPr>
          <p:cNvSpPr txBox="1"/>
          <p:nvPr/>
        </p:nvSpPr>
        <p:spPr>
          <a:xfrm>
            <a:off x="243374" y="228731"/>
            <a:ext cx="493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Подключение к </a:t>
            </a:r>
            <a:r>
              <a:rPr lang="en-US" sz="2800" b="1" dirty="0" err="1">
                <a:solidFill>
                  <a:srgbClr val="24A8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Medsenger</a:t>
            </a:r>
            <a:endParaRPr lang="ru-RU" sz="2800" b="1" dirty="0">
              <a:solidFill>
                <a:srgbClr val="24A8B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C5D03-7C7D-0A4B-959C-5D224DE9A508}"/>
              </a:ext>
            </a:extLst>
          </p:cNvPr>
          <p:cNvSpPr txBox="1"/>
          <p:nvPr/>
        </p:nvSpPr>
        <p:spPr>
          <a:xfrm>
            <a:off x="1094328" y="1144956"/>
            <a:ext cx="954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Создать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демо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-аккаунт на сайте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medsenger.ru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зарегистрировать несколько врачей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попробовать сервис между собой.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62583-6208-A147-9330-A39E892F3F1D}"/>
              </a:ext>
            </a:extLst>
          </p:cNvPr>
          <p:cNvSpPr txBox="1"/>
          <p:nvPr/>
        </p:nvSpPr>
        <p:spPr>
          <a:xfrm>
            <a:off x="1094328" y="2162552"/>
            <a:ext cx="9408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Подписать договор на использование сервиса, подготовить прейскурант на услуги и текст информированного согласия.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Все расчеты с пациентом – на вашей стороне, шаблоны документов мы предоставим.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281C4AB-915B-534E-906B-EB2E3268AFEB}"/>
              </a:ext>
            </a:extLst>
          </p:cNvPr>
          <p:cNvSpPr/>
          <p:nvPr/>
        </p:nvSpPr>
        <p:spPr>
          <a:xfrm>
            <a:off x="1094328" y="3457147"/>
            <a:ext cx="9813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Выбрать готовые сценарии мониторинга, либо обсудить персонализированные варианты с нашими специалистами.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Мы подготовим сценарии для вас в течение двух недель.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3C8326-EBF1-7147-951C-5A6E25D87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2" y="4628345"/>
            <a:ext cx="609600" cy="60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300189-6C22-C74D-A289-253CFBCE1FD9}"/>
              </a:ext>
            </a:extLst>
          </p:cNvPr>
          <p:cNvSpPr txBox="1"/>
          <p:nvPr/>
        </p:nvSpPr>
        <p:spPr>
          <a:xfrm>
            <a:off x="1094328" y="4746926"/>
            <a:ext cx="789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Предложить услугу пациентам!</a:t>
            </a:r>
          </a:p>
        </p:txBody>
      </p:sp>
      <p:pic>
        <p:nvPicPr>
          <p:cNvPr id="17" name="Рисунок 1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AC0B3EC-876B-D549-ABB6-34FD132B8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43" y="3592436"/>
            <a:ext cx="652752" cy="65275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A71E8B-6F73-8844-BDC6-27CD5FFCB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74" y="1101273"/>
            <a:ext cx="798199" cy="7336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3B5AF0-C24C-DD4A-ABCA-9C5EA3CE1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71" y="2257368"/>
            <a:ext cx="733697" cy="7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13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EA98F4F5-E6CF-E94E-A4D2-4F056D4A5A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2020-04-02_15-24-51.png">
            <a:extLst>
              <a:ext uri="{FF2B5EF4-FFF2-40B4-BE49-F238E27FC236}">
                <a16:creationId xmlns:a16="http://schemas.microsoft.com/office/drawing/2014/main" id="{71E96C7E-F3ED-9E4A-902B-68C0B62950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48399" cy="34343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A4271C-E10E-1D43-8A84-0AE19F2DE2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45915"/>
            <a:ext cx="6248397" cy="506351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DB37CB6-29D0-F94D-9593-9CA8AFE0C4C8}"/>
              </a:ext>
            </a:extLst>
          </p:cNvPr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8238D-8C87-9F4B-99B8-026378BE9275}"/>
              </a:ext>
            </a:extLst>
          </p:cNvPr>
          <p:cNvSpPr txBox="1"/>
          <p:nvPr/>
        </p:nvSpPr>
        <p:spPr>
          <a:xfrm>
            <a:off x="6511089" y="452950"/>
            <a:ext cx="54182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Helvetica" pitchFamily="2" charset="0"/>
              </a:rPr>
              <a:t>Сердечная недостаточность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Ежедневный мониторинг давления и пульса с настраиваемым безопасным коридором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;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Мониторинг веса, обхвата голени и талии в динамике – изменения за неделю не должны выходить за Указываемые значения.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Напоминания и фиксация приема лекарств.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Еженедельный опросник о самочувствии и симптомах.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Рассылка информационных материалов для пациента.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Возможность описания деревьев самодиагностики для экстренных ситуаций.</a:t>
            </a:r>
            <a:br>
              <a:rPr lang="ru-RU" sz="1400" dirty="0">
                <a:solidFill>
                  <a:schemeClr val="bg1"/>
                </a:solidFill>
                <a:latin typeface="Helvetica" pitchFamily="2" charset="0"/>
              </a:rPr>
            </a:br>
            <a:endParaRPr lang="ru-RU" sz="14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EB543-D581-A843-B417-58BB5530FD03}"/>
              </a:ext>
            </a:extLst>
          </p:cNvPr>
          <p:cNvSpPr txBox="1"/>
          <p:nvPr/>
        </p:nvSpPr>
        <p:spPr>
          <a:xfrm>
            <a:off x="6511088" y="3860555"/>
            <a:ext cx="541822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Helvetica" pitchFamily="2" charset="0"/>
              </a:rPr>
              <a:t>Аритмия (фибрилляция предсердий)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Ежедневный мониторинг давления и пульса с настраиваемым безопасным коридором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;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Напоминания и фиксация приема лекарств.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Напоминание о необходимости сделать ЭКГ и интеграция с «Сердечком» БИОС.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Еженедельный опросник о самочувствии и симптомах.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Рассылка информационных материалов для пациента.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Возможность описания деревьев самодиагностики для экстренных ситуаций.</a:t>
            </a:r>
            <a:br>
              <a:rPr lang="ru-RU" sz="1400" dirty="0">
                <a:solidFill>
                  <a:schemeClr val="bg1"/>
                </a:solidFill>
                <a:latin typeface="Helvetica" pitchFamily="2" charset="0"/>
              </a:rPr>
            </a:br>
            <a:endParaRPr lang="ru-RU" sz="1400" dirty="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92B4B17-DEB6-1645-98CA-3D0B78FEB5A8}"/>
              </a:ext>
            </a:extLst>
          </p:cNvPr>
          <p:cNvCxnSpPr/>
          <p:nvPr/>
        </p:nvCxnSpPr>
        <p:spPr>
          <a:xfrm flipV="1">
            <a:off x="6511089" y="3489160"/>
            <a:ext cx="5418221" cy="2353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436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D608D5-F2BE-F543-9312-3BAF1E3BB3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1394" cy="685800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EA98F4F5-E6CF-E94E-A4D2-4F056D4A5A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DB37CB6-29D0-F94D-9593-9CA8AFE0C4C8}"/>
              </a:ext>
            </a:extLst>
          </p:cNvPr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8238D-8C87-9F4B-99B8-026378BE9275}"/>
              </a:ext>
            </a:extLst>
          </p:cNvPr>
          <p:cNvSpPr txBox="1"/>
          <p:nvPr/>
        </p:nvSpPr>
        <p:spPr>
          <a:xfrm>
            <a:off x="6511089" y="452950"/>
            <a:ext cx="5418221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Helvetica" pitchFamily="2" charset="0"/>
              </a:rPr>
              <a:t>Гипертония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Ежедневный мониторинг давления и пульса с настраиваемым безопасным коридором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;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Напоминания и фиксация приема лекарств.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Рассылка информационных материалов для пациента.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Возможность описания деревьев самодиагностики для экстренных ситуаций.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EB543-D581-A843-B417-58BB5530FD03}"/>
              </a:ext>
            </a:extLst>
          </p:cNvPr>
          <p:cNvSpPr txBox="1"/>
          <p:nvPr/>
        </p:nvSpPr>
        <p:spPr>
          <a:xfrm>
            <a:off x="6511086" y="3185762"/>
            <a:ext cx="5418221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Helvetica" pitchFamily="2" charset="0"/>
              </a:rPr>
              <a:t>Стенокардия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Ежедневный мониторинг давления и пульса с настраиваемым безопасным коридором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;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Напоминания и фиксация приема лекарств.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Еженедельный опросник о самочувствии и симптомах.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Рассылка информационных материалов для пациента.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Возможность описания деревьев самодиагностики для экстренных ситуаций.</a:t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92B4B17-DEB6-1645-98CA-3D0B78FEB5A8}"/>
              </a:ext>
            </a:extLst>
          </p:cNvPr>
          <p:cNvCxnSpPr/>
          <p:nvPr/>
        </p:nvCxnSpPr>
        <p:spPr>
          <a:xfrm flipV="1">
            <a:off x="6511087" y="2815392"/>
            <a:ext cx="5418221" cy="2353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05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5073" y="-21737"/>
            <a:ext cx="9290808" cy="69395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10349" y="0"/>
            <a:ext cx="3981651" cy="6939573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667" y="-21738"/>
            <a:ext cx="4042332" cy="2716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76BA6-3CDE-BD4B-B102-677B0FA81614}"/>
              </a:ext>
            </a:extLst>
          </p:cNvPr>
          <p:cNvSpPr txBox="1"/>
          <p:nvPr/>
        </p:nvSpPr>
        <p:spPr>
          <a:xfrm>
            <a:off x="8383893" y="2977298"/>
            <a:ext cx="33458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Спасибо за внимание!</a:t>
            </a:r>
          </a:p>
          <a:p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Бородин Ростислав</a:t>
            </a:r>
          </a:p>
          <a:p>
            <a:r>
              <a:rPr lang="ru-RU" sz="1600" dirty="0">
                <a:solidFill>
                  <a:srgbClr val="24A8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Ведущий разработчик</a:t>
            </a:r>
          </a:p>
          <a:p>
            <a:endParaRPr lang="ru-RU" sz="1600" b="1" dirty="0">
              <a:solidFill>
                <a:srgbClr val="24A8B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borodin@medsenger.ru</a:t>
            </a:r>
            <a:endParaRPr lang="ru-RU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b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medsenger.ru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/about</a:t>
            </a:r>
            <a:endParaRPr lang="ru-RU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2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8084BC-A462-EE4E-B571-ABC1F95CCE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321" y="379166"/>
            <a:ext cx="2823555" cy="6110884"/>
          </a:xfrm>
          <a:prstGeom prst="rect">
            <a:avLst/>
          </a:prstGeom>
        </p:spPr>
      </p:pic>
      <p:pic>
        <p:nvPicPr>
          <p:cNvPr id="2052" name="Picture 4" descr="Идеи на тему «Png mockup» (11) | корпоративные снимки, шаблон баннера,  баннер">
            <a:extLst>
              <a:ext uri="{FF2B5EF4-FFF2-40B4-BE49-F238E27FC236}">
                <a16:creationId xmlns:a16="http://schemas.microsoft.com/office/drawing/2014/main" id="{46ACF51C-C447-284D-A175-20FB36B2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3646" y="211015"/>
            <a:ext cx="4392857" cy="66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4391F7-83E8-7547-B431-0D4512D1EAFE}"/>
              </a:ext>
            </a:extLst>
          </p:cNvPr>
          <p:cNvSpPr txBox="1"/>
          <p:nvPr/>
        </p:nvSpPr>
        <p:spPr>
          <a:xfrm>
            <a:off x="361137" y="1491030"/>
            <a:ext cx="6546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ru-RU" sz="2100" b="1" err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edsenger</a:t>
            </a:r>
            <a:r>
              <a:rPr lang="en-US" sz="2100" b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100">
                <a:latin typeface="Roboto" panose="02000000000000000000" pitchFamily="2" charset="0"/>
                <a:ea typeface="Roboto" panose="02000000000000000000" pitchFamily="2" charset="0"/>
              </a:rPr>
              <a:t>–</a:t>
            </a:r>
            <a:r>
              <a:rPr lang="en-US" sz="210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1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облачная платформа, позволяющая </a:t>
            </a:r>
            <a:r>
              <a:rPr lang="ru-RU" sz="210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медорганизациям</a:t>
            </a:r>
            <a:r>
              <a:rPr lang="ru-RU" sz="21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 врачам предложить своим пациентам новую платную услугу: </a:t>
            </a:r>
            <a:r>
              <a:rPr lang="ru-RU" sz="2100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дистанционное консультирование </a:t>
            </a:r>
            <a:r>
              <a:rPr lang="ru-RU" sz="21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(сопровождение, мониторинг) пациента его лечащим врачом</a:t>
            </a:r>
            <a:r>
              <a:rPr 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1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между очными визитами.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EE098-941B-6B40-B088-93C9650B510E}"/>
              </a:ext>
            </a:extLst>
          </p:cNvPr>
          <p:cNvSpPr txBox="1"/>
          <p:nvPr/>
        </p:nvSpPr>
        <p:spPr>
          <a:xfrm>
            <a:off x="337088" y="3983456"/>
            <a:ext cx="6438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ru-RU" sz="2100" b="1" err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edsenger</a:t>
            </a:r>
            <a:r>
              <a:rPr lang="en-US" sz="2100" b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1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это более удобная</a:t>
            </a:r>
            <a:r>
              <a:rPr lang="ru-RU" sz="2100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sz="21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платная</a:t>
            </a:r>
            <a:r>
              <a:rPr lang="ru-RU" sz="2100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 </a:t>
            </a:r>
            <a:r>
              <a:rPr lang="ru-RU" sz="21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контролируемая и протоколируемая альтернатива предоставления врачом пациенту своего мобильного телефона или </a:t>
            </a:r>
            <a:r>
              <a:rPr lang="ru-RU" sz="210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e-mail</a:t>
            </a:r>
            <a:r>
              <a:rPr lang="ru-RU" sz="21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AEC01A-B978-E549-B186-E0CCC3EC2B0F}"/>
              </a:ext>
            </a:extLst>
          </p:cNvPr>
          <p:cNvSpPr txBox="1"/>
          <p:nvPr/>
        </p:nvSpPr>
        <p:spPr>
          <a:xfrm>
            <a:off x="337088" y="464483"/>
            <a:ext cx="481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Что такое </a:t>
            </a:r>
            <a:r>
              <a:rPr lang="en-US" sz="2800" b="1" err="1">
                <a:solidFill>
                  <a:srgbClr val="24A8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Medsenger</a:t>
            </a:r>
            <a:r>
              <a:rPr lang="en-US" sz="2800" b="1">
                <a:solidFill>
                  <a:srgbClr val="24A8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ru-RU" sz="2800" b="1">
              <a:solidFill>
                <a:srgbClr val="24A8B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2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7EB996-E61B-814B-A530-A9EE7174B27E}"/>
              </a:ext>
            </a:extLst>
          </p:cNvPr>
          <p:cNvSpPr/>
          <p:nvPr/>
        </p:nvSpPr>
        <p:spPr>
          <a:xfrm>
            <a:off x="0" y="4736787"/>
            <a:ext cx="12192000" cy="2121213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43B736-58AA-1240-9309-F703E96F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68" y="1899571"/>
            <a:ext cx="797169" cy="7971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0BA348-A86C-B64C-9448-BBB5197CB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39" y="1008510"/>
            <a:ext cx="726829" cy="7268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CDC130-F4F7-AF40-BCF1-1F4A371F7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51" y="3849543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494B01-9FD5-5A4E-AF80-34B66C497A85}"/>
              </a:ext>
            </a:extLst>
          </p:cNvPr>
          <p:cNvSpPr txBox="1"/>
          <p:nvPr/>
        </p:nvSpPr>
        <p:spPr>
          <a:xfrm>
            <a:off x="219857" y="187524"/>
            <a:ext cx="4543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Как работает </a:t>
            </a:r>
            <a:r>
              <a:rPr lang="en-US" sz="2800" b="1" err="1">
                <a:solidFill>
                  <a:srgbClr val="24A8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Medsenger</a:t>
            </a:r>
            <a:r>
              <a:rPr lang="en-US" sz="2800" b="1">
                <a:solidFill>
                  <a:srgbClr val="24A8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ru-RU" sz="2800" b="1">
              <a:solidFill>
                <a:srgbClr val="24A8B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C5D03-7C7D-0A4B-959C-5D224DE9A508}"/>
              </a:ext>
            </a:extLst>
          </p:cNvPr>
          <p:cNvSpPr txBox="1"/>
          <p:nvPr/>
        </p:nvSpPr>
        <p:spPr>
          <a:xfrm>
            <a:off x="1111737" y="1024614"/>
            <a:ext cx="637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Лечащий врач на приеме предлагает пациенту дистанционное консультирование.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62583-6208-A147-9330-A39E892F3F1D}"/>
              </a:ext>
            </a:extLst>
          </p:cNvPr>
          <p:cNvSpPr txBox="1"/>
          <p:nvPr/>
        </p:nvSpPr>
        <p:spPr>
          <a:xfrm>
            <a:off x="1114279" y="1876347"/>
            <a:ext cx="7297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Пациент сообщает в регистратуре свой 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email 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подписывает информированное согласие </a:t>
            </a:r>
            <a:r>
              <a:rPr lang="ru-RU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(консультирование не заменяет очный прием / не заменяет скорую помощь)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31CE1-1991-1D4F-9B97-69106EA006A0}"/>
              </a:ext>
            </a:extLst>
          </p:cNvPr>
          <p:cNvSpPr txBox="1"/>
          <p:nvPr/>
        </p:nvSpPr>
        <p:spPr>
          <a:xfrm>
            <a:off x="1111736" y="2949976"/>
            <a:ext cx="686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почту приходит ссылка для активации канала консультирования.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281C4AB-915B-534E-906B-EB2E3268AFEB}"/>
              </a:ext>
            </a:extLst>
          </p:cNvPr>
          <p:cNvSpPr/>
          <p:nvPr/>
        </p:nvSpPr>
        <p:spPr>
          <a:xfrm>
            <a:off x="1111736" y="3692576"/>
            <a:ext cx="7899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Пациент задает вопросы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ru-RU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текст / файлы / голос) 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через сайт или мобильное приложение, а врач отвечает, когда у него </a:t>
            </a:r>
            <a:r>
              <a:rPr lang="ru-RU" b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есть возможность 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(но в пределах оговоренного срока, например, суток).</a:t>
            </a:r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FEE768-226C-0445-90CD-C4C1D664E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51" y="2972265"/>
            <a:ext cx="609600" cy="609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3C8326-EBF1-7147-951C-5A6E25D87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351" y="4909374"/>
            <a:ext cx="609600" cy="60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300189-6C22-C74D-A289-253CFBCE1FD9}"/>
              </a:ext>
            </a:extLst>
          </p:cNvPr>
          <p:cNvSpPr txBox="1"/>
          <p:nvPr/>
        </p:nvSpPr>
        <p:spPr>
          <a:xfrm>
            <a:off x="1111736" y="4878048"/>
            <a:ext cx="7899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Пациент ощущает </a:t>
            </a:r>
            <a:r>
              <a:rPr lang="ru-RU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заботу</a:t>
            </a:r>
            <a:r>
              <a:rPr lang="ru-RU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снимается риск самолечения (доктор Яндекс) и декомпенсации между очными визитами.</a:t>
            </a:r>
          </a:p>
          <a:p>
            <a:endParaRPr lang="ru-RU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Клиника и врач получает </a:t>
            </a:r>
            <a:r>
              <a:rPr lang="ru-RU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дополнительный доход </a:t>
            </a:r>
            <a:r>
              <a:rPr lang="ru-RU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без коррекции расписания врачей. После завершения консультирования у пациента не остается контактов врача.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960D48-2151-F845-89AC-AFB3224116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27" y="5811390"/>
            <a:ext cx="532925" cy="5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5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56BE57-F6DD-574E-93B0-823053DFC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62" y="769816"/>
            <a:ext cx="765908" cy="7659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4BF67E-D489-BF43-9790-11129AF92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62" y="2543908"/>
            <a:ext cx="765908" cy="76590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22998ED-1420-E64C-8C9C-7149FCE39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62" y="-117230"/>
            <a:ext cx="765908" cy="76590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09DAD9-5C73-0547-B31F-49B81587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862" y="1656862"/>
            <a:ext cx="765908" cy="76590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D05394C-3AB8-7246-AE44-42C05D369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062" y="4318000"/>
            <a:ext cx="765908" cy="76590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EE57D35-C273-2948-B237-B35BF98C9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062" y="6092092"/>
            <a:ext cx="765908" cy="7659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C294E51-8889-4B42-B916-80B563A3E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062" y="3430954"/>
            <a:ext cx="765908" cy="76590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6CA5B70-2908-8246-9653-B6D6C90E8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62" y="5205046"/>
            <a:ext cx="765908" cy="76590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F1BAE6B-F900-F84D-9B69-B8D6B6B01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770" y="769816"/>
            <a:ext cx="765908" cy="76590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0FA91CB-D78E-BB42-9FEA-A3E6568E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770" y="2543908"/>
            <a:ext cx="765908" cy="76590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35AA8C6-B912-8846-AAB7-FFF869C8D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770" y="-117230"/>
            <a:ext cx="765908" cy="7659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B5F66FA-FABC-424F-BEA7-D9AD6B5B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70" y="1656862"/>
            <a:ext cx="765908" cy="76590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92B9AAB-D58B-AF40-AFED-B7ADF2976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70" y="4318000"/>
            <a:ext cx="765908" cy="76590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3D8F366-5EA2-DD40-B5BC-41F4BE5D0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70" y="6092092"/>
            <a:ext cx="765908" cy="76590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4CEFDE2-D093-1F4D-9DA8-3287AF99C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70" y="3430954"/>
            <a:ext cx="765908" cy="76590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745C5C4-E1F4-A040-B3A8-35AB4B5F7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770" y="5205046"/>
            <a:ext cx="765908" cy="76590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42E89F6-4DE9-B340-B65F-23219300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678" y="769816"/>
            <a:ext cx="765908" cy="76590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8D015BF-D8C7-644C-A97E-57BC619F6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678" y="2543908"/>
            <a:ext cx="765908" cy="765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8F279FA-F086-DC45-A872-B02016072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678" y="-117230"/>
            <a:ext cx="765908" cy="76590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CC0EB4E-5875-0046-8D57-E477ED084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078" y="1656862"/>
            <a:ext cx="765908" cy="76590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8BAF93A-0459-6943-9BD7-F492D9AB0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78" y="4318000"/>
            <a:ext cx="765908" cy="76590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9E70611-5A05-A541-9920-3D4A9C1F7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78" y="6092092"/>
            <a:ext cx="765908" cy="76590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9BEC2D8-AD48-EC42-BD6C-0187C2138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78" y="3430954"/>
            <a:ext cx="765908" cy="76590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1308A0F-E54E-9343-9F86-1490084CD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678" y="5205046"/>
            <a:ext cx="765908" cy="7659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DC88B4C-E4F5-B242-9E0E-CA9D4CABF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986" y="769816"/>
            <a:ext cx="765908" cy="7659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A044474-EDCC-7A49-8E0F-D1BDDACB5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986" y="2543908"/>
            <a:ext cx="765908" cy="7659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03EB835-6C10-4E41-9784-358F19198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986" y="-117230"/>
            <a:ext cx="765908" cy="76590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8774BE7-E0BC-A146-A692-DCEC6F139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86" y="1656862"/>
            <a:ext cx="765908" cy="7659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0CBF768-08CC-3E46-8BCF-209FDECCA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586" y="4318000"/>
            <a:ext cx="765908" cy="76590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74FBE6D-7511-4D42-A31B-B4BDCE9A8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586" y="6092092"/>
            <a:ext cx="765908" cy="7659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8701A63-517E-A14F-BAAB-EA8196545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586" y="3430954"/>
            <a:ext cx="765908" cy="76590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E5AF9DD-7892-FA4A-8C17-960F8441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986" y="5205046"/>
            <a:ext cx="765908" cy="76590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2E0CA26-2920-A74B-963E-32CB5E767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494" y="769816"/>
            <a:ext cx="765908" cy="76590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7920BD45-A234-F944-A40B-EE410E3B4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494" y="2543908"/>
            <a:ext cx="765908" cy="76590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4CA316C-CCB9-D844-9635-197A4BF8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494" y="-117230"/>
            <a:ext cx="765908" cy="76590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8551633-7EDB-584C-AB23-DB0B3EC47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894" y="1656862"/>
            <a:ext cx="765908" cy="7659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208F26A-6790-5144-ABBF-6EC84BF93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94" y="4318000"/>
            <a:ext cx="765908" cy="76590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5DB443E-9006-DF46-BDFC-5B38E2C8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94" y="6092092"/>
            <a:ext cx="765908" cy="7659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37B18C5-CDB5-F048-AF37-02F1D6ED9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94" y="3430954"/>
            <a:ext cx="765908" cy="76590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F92710F-2404-354D-800D-3AFE5035D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494" y="5205046"/>
            <a:ext cx="765908" cy="7659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F812249-CC53-B84E-80C9-325315F3F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2" y="769816"/>
            <a:ext cx="765908" cy="7659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4FF12E8-4560-844F-9107-0E1CBAB75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2" y="2543908"/>
            <a:ext cx="765908" cy="7659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834C364-D82A-A64F-A932-5223DAAB1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2" y="-117230"/>
            <a:ext cx="765908" cy="76590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7C80BE3-4B70-1140-9AAE-81B777F9E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2" y="1656862"/>
            <a:ext cx="765908" cy="765908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C7425EF-0A93-EA43-AE1C-3A43A7B8B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2" y="4318000"/>
            <a:ext cx="765908" cy="76590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E77B55E6-AB96-404B-8733-67DB4F717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2" y="6092092"/>
            <a:ext cx="765908" cy="765908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4AAE4D4-126A-754D-B6FF-C3F4317D0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2" y="3430954"/>
            <a:ext cx="765908" cy="76590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D17C1C1E-A625-3540-9249-7B73F760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2" y="5205046"/>
            <a:ext cx="765908" cy="765908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755DCB7-B064-154C-AB22-6CED674F7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710" y="769816"/>
            <a:ext cx="765908" cy="765908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D0B83AE4-B760-6046-A2BD-B0084907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710" y="-117230"/>
            <a:ext cx="765908" cy="76590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F556FE8-C962-A84B-9A2A-37F025C79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110" y="1656862"/>
            <a:ext cx="765908" cy="765908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4DC00CD6-3774-7545-AC8D-93F9A449F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310" y="4318000"/>
            <a:ext cx="765908" cy="76590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4134F2A9-0E59-D84B-83D4-041B708B7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310" y="6092092"/>
            <a:ext cx="765908" cy="76590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BCFDA93-1937-D340-9CAA-3A668C7C7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310" y="3430954"/>
            <a:ext cx="765908" cy="765908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3BC104D3-9C94-B143-89F1-AA5737E06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710" y="5205046"/>
            <a:ext cx="765908" cy="765908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CE0A22F-90EE-3249-B006-2D612322F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018" y="769816"/>
            <a:ext cx="765908" cy="765908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FD2ED675-FA51-314D-909C-106BC38CD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018" y="2543908"/>
            <a:ext cx="765908" cy="765908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DDA250F0-88FC-B34D-95EA-60220A841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018" y="-117230"/>
            <a:ext cx="765908" cy="765908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0758C83B-E69B-F048-A269-7F87C6774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418" y="1656862"/>
            <a:ext cx="765908" cy="765908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AE9A4C5D-7683-4C41-88BE-4AC595EB0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618" y="4318000"/>
            <a:ext cx="765908" cy="765908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B2967DF4-01B4-5940-8918-8594B94F5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618" y="6092092"/>
            <a:ext cx="765908" cy="76590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18141A28-4FE5-7B47-A918-508AD2755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618" y="3430954"/>
            <a:ext cx="765908" cy="765908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FAC9C3B-7FB1-DC43-BBE1-4A2511F77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018" y="5205046"/>
            <a:ext cx="765908" cy="765908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4BCCCD18-95F6-C74F-909B-37227F913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726" y="769816"/>
            <a:ext cx="765908" cy="765908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B89FC389-2B75-0C4E-BC58-4E566093F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726" y="2543908"/>
            <a:ext cx="765908" cy="76590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08E11F65-4078-824D-9BBE-317A13AD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726" y="-117230"/>
            <a:ext cx="765908" cy="765908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C9C5F3EB-0F31-0542-9D9C-374B9A45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126" y="1656862"/>
            <a:ext cx="765908" cy="765908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6ECDB1D5-459C-3341-9EE3-782B98FA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326" y="4318000"/>
            <a:ext cx="765908" cy="765908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B8FDA0F3-7DD6-FE42-AD13-3F2125311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326" y="6092092"/>
            <a:ext cx="765908" cy="765908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AA8BF367-848F-9F47-8EB7-FA0852469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326" y="3430954"/>
            <a:ext cx="765908" cy="765908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A8471B5-FA27-7945-B119-F839B034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726" y="5205046"/>
            <a:ext cx="765908" cy="765908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3342ABA1-F24F-E34A-BB39-BFBAFA160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034" y="769816"/>
            <a:ext cx="765908" cy="765908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F2447634-D452-3140-9D99-2DBDD35EF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034" y="2543908"/>
            <a:ext cx="765908" cy="765908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81474AD-D5AD-694B-86CF-E7E1807F7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034" y="-117230"/>
            <a:ext cx="765908" cy="765908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88E3B15C-D0BE-3C4A-98EB-AAF4969DA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434" y="1656862"/>
            <a:ext cx="765908" cy="765908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CF42C2CD-B52D-204D-811A-FDF28C7C4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34" y="4318000"/>
            <a:ext cx="765908" cy="765908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A9F957E2-91ED-9049-9476-3307CE0A8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34" y="6092092"/>
            <a:ext cx="765908" cy="765908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819D905-ED4D-B24F-ABDC-26E2081AB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34" y="3430954"/>
            <a:ext cx="765908" cy="765908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43CA5C37-1A0E-7343-B8A8-C3118963D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034" y="5205046"/>
            <a:ext cx="765908" cy="765908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150B5F2D-324D-3C40-9FF4-609764D20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1" y="769816"/>
            <a:ext cx="765908" cy="765908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7F965DA-7718-1340-AC1F-9BAE6DDBE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1" y="2543908"/>
            <a:ext cx="765908" cy="765908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216076EB-5A97-A54E-A5C1-D05AF998B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1" y="-117230"/>
            <a:ext cx="765908" cy="765908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86EC6CA9-3D79-FA48-A2EB-0F7113188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1" y="1656862"/>
            <a:ext cx="765908" cy="765908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8D59ED4D-C48E-304E-B317-9A081052F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1" y="4318000"/>
            <a:ext cx="765908" cy="765908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75724B96-AEB9-1E47-913B-DD576A79A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1" y="6092092"/>
            <a:ext cx="765908" cy="765908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1806B0A7-FFCB-4643-8592-2879875D3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1" y="3430954"/>
            <a:ext cx="765908" cy="765908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4A3B6E1-DD1E-6A40-B070-9FBD69A5F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1" y="5205046"/>
            <a:ext cx="765908" cy="765908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A72450E0-4DC7-834E-A817-4166E5C67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909" y="769816"/>
            <a:ext cx="765908" cy="765908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8552F3C0-71B9-014C-9C75-B3EF68FBD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909" y="2543908"/>
            <a:ext cx="765908" cy="765908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9478C6A6-2C4B-AA4A-8B8B-E93ED37A0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909" y="-117230"/>
            <a:ext cx="765908" cy="765908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E1AFA15D-C457-6C40-B56D-B88B57CB5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309" y="1656862"/>
            <a:ext cx="765908" cy="765908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EE600C21-6FD6-E948-8789-ABA1D1E0D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509" y="4318000"/>
            <a:ext cx="765908" cy="765908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F78CB3E9-54B8-E046-8C87-886BEF383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509" y="6092092"/>
            <a:ext cx="765908" cy="76590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C83A6C82-1C8E-C941-B3AB-C4CEB7121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509" y="3430954"/>
            <a:ext cx="765908" cy="765908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7155245C-9CDE-8D45-B896-32DE85C7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909" y="5205046"/>
            <a:ext cx="765908" cy="765908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35EB7074-6192-CF44-83CF-4AFCA4819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650" y="2563448"/>
            <a:ext cx="726829" cy="72682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508B7D-8503-E826-39C1-C56E3D346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14" y="769816"/>
            <a:ext cx="765908" cy="7659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BEB08D-DAE4-0FED-A85A-132B8B0B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14" y="2543908"/>
            <a:ext cx="765908" cy="7659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85C234-1416-395B-DC70-60EFAE717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14" y="-117230"/>
            <a:ext cx="765908" cy="7659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8C9568-2561-BE31-A4D3-6F7480DA3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14" y="1656862"/>
            <a:ext cx="765908" cy="7659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259A93-E365-76B1-294D-F6FA6CA2D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14" y="4318000"/>
            <a:ext cx="765908" cy="7659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C9FEB2-6899-AAAE-DBF9-F910F3A12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14" y="6092092"/>
            <a:ext cx="765908" cy="7659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0596B-05C5-CF79-3489-2A22F8B44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14" y="3430954"/>
            <a:ext cx="765908" cy="7659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558C31-45CF-BA26-9EC7-63F1153E1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14" y="5205046"/>
            <a:ext cx="765908" cy="7659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78922F-0554-19F0-EC9E-DC42F361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41" y="769816"/>
            <a:ext cx="765908" cy="7659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2A3D7-7126-8446-B74E-E08B9233C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41" y="2543908"/>
            <a:ext cx="765908" cy="7659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389019-5B9E-5B39-C2CC-12DED78AE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41" y="-117230"/>
            <a:ext cx="765908" cy="7659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B08ECF-196B-AB1A-1810-9981C91B4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41" y="1656862"/>
            <a:ext cx="765908" cy="7659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7A2EE4-07CE-F1D1-689C-98E2DA8ED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141" y="4318000"/>
            <a:ext cx="765908" cy="7659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59D52C-1CC7-A6B7-BAAB-C1DA32E4B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141" y="6092092"/>
            <a:ext cx="765908" cy="7659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A82206-8090-5A56-3FA0-2C259F91C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141" y="3430954"/>
            <a:ext cx="765908" cy="76590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F2A510D-F3F8-8202-34A5-3E5E0DA76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41" y="5205046"/>
            <a:ext cx="765908" cy="7659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DA86DA-D0D9-20C1-2E5D-F22584D88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094" y="769816"/>
            <a:ext cx="765908" cy="7659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4D1CA04-A4A3-1E43-4013-FB07AF751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094" y="2543908"/>
            <a:ext cx="765908" cy="76590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94DEC5C-D1CA-BB38-C727-4654700E8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094" y="-117230"/>
            <a:ext cx="765908" cy="7659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65372C9-995A-C49E-1D2E-986EC9F6B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494" y="1656862"/>
            <a:ext cx="765908" cy="7659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D566B9-305A-054B-9821-9A1983B4D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694" y="4318000"/>
            <a:ext cx="765908" cy="76590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27633E2-975E-D882-0232-EA12AC17F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694" y="6092092"/>
            <a:ext cx="765908" cy="7659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08A233E-2EE2-C4B8-5566-DE2F2C8E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694" y="3430954"/>
            <a:ext cx="765908" cy="7659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7A634A7-993C-D173-3247-7FE59F16C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094" y="5205046"/>
            <a:ext cx="765908" cy="76590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5418762-173F-B0EA-E89F-FA434C288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879" y="781539"/>
            <a:ext cx="765908" cy="7659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318CB11-2CE9-6C7E-DEE0-99D94B268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879" y="2555631"/>
            <a:ext cx="765908" cy="76590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740DD10-FEA7-A225-6099-C6DC4C1D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879" y="-105507"/>
            <a:ext cx="765908" cy="76590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05BCEE-E776-D779-8C0A-A0A5D8CE0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279" y="1668585"/>
            <a:ext cx="765908" cy="76590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C58EAB3-4D73-403F-B0E7-3551E314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479" y="4329723"/>
            <a:ext cx="765908" cy="765908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7A889027-EC6B-56E4-C297-CE7DE6530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479" y="6103815"/>
            <a:ext cx="765908" cy="765908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FD46C570-A0EE-943B-AADB-04726D07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479" y="3442677"/>
            <a:ext cx="765908" cy="765908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07020622-BEDB-AC63-5BBF-39462AD53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879" y="5216769"/>
            <a:ext cx="765908" cy="7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asie.ru/local/templates/.default/markup/img/ico_bio.png">
            <a:extLst>
              <a:ext uri="{FF2B5EF4-FFF2-40B4-BE49-F238E27FC236}">
                <a16:creationId xmlns:a16="http://schemas.microsoft.com/office/drawing/2014/main" id="{E0970E2B-8EB4-FC4A-9485-CC76126DD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658" y="1306483"/>
            <a:ext cx="172971" cy="2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fasie.ru/local/templates/.default/markup/img/ico_med.png">
            <a:extLst>
              <a:ext uri="{FF2B5EF4-FFF2-40B4-BE49-F238E27FC236}">
                <a16:creationId xmlns:a16="http://schemas.microsoft.com/office/drawing/2014/main" id="{3C633D13-D459-BF44-9B00-F07522B70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264" y="3407914"/>
            <a:ext cx="184764" cy="17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ttp://fasie.ru/local/templates/.default/markup/img/ico_mat.png">
            <a:extLst>
              <a:ext uri="{FF2B5EF4-FFF2-40B4-BE49-F238E27FC236}">
                <a16:creationId xmlns:a16="http://schemas.microsoft.com/office/drawing/2014/main" id="{71BF6FD3-DDFD-B44F-9708-7BFDF91CC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14" y="3391781"/>
            <a:ext cx="180735" cy="20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fasie.ru/local/templates/.default/markup/img/ico_it.png">
            <a:extLst>
              <a:ext uri="{FF2B5EF4-FFF2-40B4-BE49-F238E27FC236}">
                <a16:creationId xmlns:a16="http://schemas.microsoft.com/office/drawing/2014/main" id="{F6C69DB4-31B4-1C40-ACB2-4ED763AD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028" y="1952977"/>
            <a:ext cx="167856" cy="16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F1E281-604F-9F4B-AA8B-1993395046CB}"/>
              </a:ext>
            </a:extLst>
          </p:cNvPr>
          <p:cNvSpPr txBox="1"/>
          <p:nvPr/>
        </p:nvSpPr>
        <p:spPr>
          <a:xfrm>
            <a:off x="190370" y="2663873"/>
            <a:ext cx="52861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Интеллектуальные агенты </a:t>
            </a: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программы </a:t>
            </a:r>
            <a:r>
              <a:rPr lang="ru-RU" sz="16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(боты)</a:t>
            </a: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внутри канала консультирования, позволяющие автоматизировать рутинные аспекты взаимодействия с лечащим врачом.</a:t>
            </a:r>
          </a:p>
          <a:p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Параметры и поведение агентов настраиваются лечащим врачом, агенты не принимают медицинских решений.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AC77AD-8065-6D4F-958B-AB6A78820842}"/>
              </a:ext>
            </a:extLst>
          </p:cNvPr>
          <p:cNvSpPr txBox="1"/>
          <p:nvPr/>
        </p:nvSpPr>
        <p:spPr>
          <a:xfrm>
            <a:off x="6022749" y="2578616"/>
            <a:ext cx="5707037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Примеры:</a:t>
            </a:r>
          </a:p>
          <a:p>
            <a:pPr marL="214313" indent="-214313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Мониторинг давления и приема лекарств.</a:t>
            </a:r>
          </a:p>
          <a:p>
            <a:pPr marL="214313" indent="-214313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Контроль совместимости (допустимости) лекарственных препаратов. </a:t>
            </a:r>
          </a:p>
          <a:p>
            <a:pPr marL="214313" indent="-214313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Дневники пациентов (на примере мониторинга </a:t>
            </a:r>
            <a:r>
              <a:rPr lang="ru-RU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онкопациентов</a:t>
            </a: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  <a:p>
            <a:pPr marL="214313" indent="-214313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Предоставление </a:t>
            </a:r>
            <a:r>
              <a:rPr lang="ru-RU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персонализованных</a:t>
            </a: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информационных материалов.</a:t>
            </a:r>
          </a:p>
        </p:txBody>
      </p:sp>
      <p:pic>
        <p:nvPicPr>
          <p:cNvPr id="27" name="Рисунок 2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ED18714-3E25-124E-AE48-E650F948E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5788" y="1506471"/>
            <a:ext cx="678131" cy="6781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F0EDA48-5A26-2C49-8AEF-02A3C84A5252}"/>
              </a:ext>
            </a:extLst>
          </p:cNvPr>
          <p:cNvSpPr txBox="1"/>
          <p:nvPr/>
        </p:nvSpPr>
        <p:spPr>
          <a:xfrm>
            <a:off x="10933258" y="1179525"/>
            <a:ext cx="8831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Врач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8A8E518-A697-C845-B893-F4BFBD4ED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612" y="1463060"/>
            <a:ext cx="670862" cy="67086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E7E9626-671A-9C4C-8EF0-25F7A04A0075}"/>
              </a:ext>
            </a:extLst>
          </p:cNvPr>
          <p:cNvSpPr txBox="1"/>
          <p:nvPr/>
        </p:nvSpPr>
        <p:spPr>
          <a:xfrm>
            <a:off x="175347" y="1132481"/>
            <a:ext cx="1083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Пациент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542BC3A-7481-E849-B516-9F4DA254DDC0}"/>
              </a:ext>
            </a:extLst>
          </p:cNvPr>
          <p:cNvSpPr/>
          <p:nvPr/>
        </p:nvSpPr>
        <p:spPr>
          <a:xfrm>
            <a:off x="1258742" y="1037661"/>
            <a:ext cx="9576898" cy="1227922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665D345-EDF8-C948-83ED-E44FF2E99135}"/>
              </a:ext>
            </a:extLst>
          </p:cNvPr>
          <p:cNvCxnSpPr>
            <a:cxnSpLocks/>
            <a:stCxn id="29" idx="3"/>
            <a:endCxn id="27" idx="1"/>
          </p:cNvCxnSpPr>
          <p:nvPr/>
        </p:nvCxnSpPr>
        <p:spPr>
          <a:xfrm>
            <a:off x="1052474" y="1798491"/>
            <a:ext cx="9983314" cy="470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BBE9AE3-26A1-1245-B2BE-7A4C5F89D69D}"/>
              </a:ext>
            </a:extLst>
          </p:cNvPr>
          <p:cNvSpPr txBox="1"/>
          <p:nvPr/>
        </p:nvSpPr>
        <p:spPr>
          <a:xfrm>
            <a:off x="4368971" y="1087372"/>
            <a:ext cx="3307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Канал консультирования </a:t>
            </a:r>
            <a:r>
              <a:rPr lang="en-US" sz="1050" b="1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medsenger</a:t>
            </a:r>
            <a:endParaRPr lang="ru-RU" sz="1050" b="1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6800D53-D08A-E845-878B-C440F31DC5D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884" y="1350629"/>
            <a:ext cx="423642" cy="42364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5229BA4-72C3-4A42-9FC6-6085FE3B02D1}"/>
              </a:ext>
            </a:extLst>
          </p:cNvPr>
          <p:cNvSpPr txBox="1"/>
          <p:nvPr/>
        </p:nvSpPr>
        <p:spPr>
          <a:xfrm>
            <a:off x="5104729" y="2008662"/>
            <a:ext cx="198254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25" b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Интеллектуальные агенты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A2A432-C601-A246-8DFE-AE9B25CFB4B6}"/>
              </a:ext>
            </a:extLst>
          </p:cNvPr>
          <p:cNvSpPr txBox="1"/>
          <p:nvPr/>
        </p:nvSpPr>
        <p:spPr>
          <a:xfrm>
            <a:off x="5794442" y="1453991"/>
            <a:ext cx="993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Мониторинг</a:t>
            </a:r>
          </a:p>
        </p:txBody>
      </p:sp>
      <p:pic>
        <p:nvPicPr>
          <p:cNvPr id="40" name="Рисунок 3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D26B6F7-76BF-534A-A8FC-9CA47C5342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195" y="1342779"/>
            <a:ext cx="423642" cy="42364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F0F1545-3BD1-4942-A5BA-E1DE64D5A927}"/>
              </a:ext>
            </a:extLst>
          </p:cNvPr>
          <p:cNvSpPr txBox="1"/>
          <p:nvPr/>
        </p:nvSpPr>
        <p:spPr>
          <a:xfrm>
            <a:off x="4184992" y="1444830"/>
            <a:ext cx="962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Опросники</a:t>
            </a:r>
          </a:p>
        </p:txBody>
      </p:sp>
      <p:pic>
        <p:nvPicPr>
          <p:cNvPr id="42" name="Рисунок 4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4F9C775-9D4D-6140-A7D6-CFCD03A7BE9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539" y="1358814"/>
            <a:ext cx="423642" cy="42364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49469FE-8CD3-9742-8BF6-8062B859651D}"/>
              </a:ext>
            </a:extLst>
          </p:cNvPr>
          <p:cNvSpPr txBox="1"/>
          <p:nvPr/>
        </p:nvSpPr>
        <p:spPr>
          <a:xfrm>
            <a:off x="7329136" y="1453913"/>
            <a:ext cx="1036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Напоминания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BC72EA-52D1-FE46-8777-B787C6D91A4C}"/>
              </a:ext>
            </a:extLst>
          </p:cNvPr>
          <p:cNvSpPr txBox="1"/>
          <p:nvPr/>
        </p:nvSpPr>
        <p:spPr>
          <a:xfrm>
            <a:off x="199461" y="292034"/>
            <a:ext cx="9082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err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Medsenger.AI</a:t>
            </a:r>
            <a:r>
              <a:rPr lang="en-US" sz="2800" b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ru-RU" sz="280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сценарии и интеллектуальные агенты</a:t>
            </a:r>
            <a:endParaRPr lang="ru-RU" sz="2800">
              <a:solidFill>
                <a:srgbClr val="24A8B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04F7543-B7A7-334F-847C-41FDD72B31DD}"/>
              </a:ext>
            </a:extLst>
          </p:cNvPr>
          <p:cNvSpPr/>
          <p:nvPr/>
        </p:nvSpPr>
        <p:spPr>
          <a:xfrm>
            <a:off x="0" y="4947138"/>
            <a:ext cx="12192000" cy="1929912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D85647-81F2-1C48-967F-953B47C935AD}"/>
              </a:ext>
            </a:extLst>
          </p:cNvPr>
          <p:cNvSpPr txBox="1"/>
          <p:nvPr/>
        </p:nvSpPr>
        <p:spPr>
          <a:xfrm>
            <a:off x="163298" y="5241702"/>
            <a:ext cx="11566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Интеллектуальные агенты </a:t>
            </a:r>
            <a:r>
              <a:rPr lang="ru-RU"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создают у пациента ощущение ежедневной </a:t>
            </a:r>
            <a:r>
              <a:rPr lang="ru-RU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заботы</a:t>
            </a:r>
            <a:r>
              <a:rPr lang="ru-RU"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обеспечивают </a:t>
            </a:r>
            <a:r>
              <a:rPr lang="ru-RU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контроль </a:t>
            </a:r>
            <a:r>
              <a:rPr lang="ru-RU" sz="1600" b="1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комплаетности</a:t>
            </a:r>
            <a:r>
              <a:rPr lang="ru-RU"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 своевременный </a:t>
            </a:r>
            <a:r>
              <a:rPr lang="ru-RU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сбор необходимой информации</a:t>
            </a:r>
            <a:r>
              <a:rPr lang="ru-RU"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здоровье пациента.</a:t>
            </a:r>
          </a:p>
          <a:p>
            <a:endParaRPr lang="ru-RU" sz="1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Врач</a:t>
            </a:r>
            <a:r>
              <a:rPr lang="ru-RU"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подключается к процессу при декомпенсации для коррекции терапии и принятия медицинских решений на основании графиков и медкарты пациента.</a:t>
            </a:r>
          </a:p>
        </p:txBody>
      </p:sp>
    </p:spTree>
    <p:extLst>
      <p:ext uri="{BB962C8B-B14F-4D97-AF65-F5344CB8AC3E}">
        <p14:creationId xmlns:p14="http://schemas.microsoft.com/office/powerpoint/2010/main" val="2088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ACC014-3378-646C-E4C5-F3E80C099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" y="944894"/>
            <a:ext cx="8075838" cy="5305347"/>
          </a:xfrm>
          <a:prstGeom prst="rect">
            <a:avLst/>
          </a:prstGeom>
        </p:spPr>
      </p:pic>
      <p:pic>
        <p:nvPicPr>
          <p:cNvPr id="8" name="Picture 9" descr="http://fasie.ru/local/templates/.default/markup/img/ico_med.png">
            <a:extLst>
              <a:ext uri="{FF2B5EF4-FFF2-40B4-BE49-F238E27FC236}">
                <a16:creationId xmlns:a16="http://schemas.microsoft.com/office/drawing/2014/main" id="{3C633D13-D459-BF44-9B00-F07522B70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264" y="3407914"/>
            <a:ext cx="184764" cy="17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ttp://fasie.ru/local/templates/.default/markup/img/ico_mat.png">
            <a:extLst>
              <a:ext uri="{FF2B5EF4-FFF2-40B4-BE49-F238E27FC236}">
                <a16:creationId xmlns:a16="http://schemas.microsoft.com/office/drawing/2014/main" id="{71BF6FD3-DDFD-B44F-9708-7BFDF91CC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14" y="3391781"/>
            <a:ext cx="180735" cy="20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BC72EA-52D1-FE46-8777-B787C6D91A4C}"/>
              </a:ext>
            </a:extLst>
          </p:cNvPr>
          <p:cNvSpPr txBox="1"/>
          <p:nvPr/>
        </p:nvSpPr>
        <p:spPr>
          <a:xfrm>
            <a:off x="146850" y="146480"/>
            <a:ext cx="7750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Сценарии мониторинга и ведения пациентов</a:t>
            </a:r>
            <a:endParaRPr lang="ru-RU" sz="2600" b="1">
              <a:solidFill>
                <a:srgbClr val="24A8B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04F7543-B7A7-334F-847C-41FDD72B31DD}"/>
              </a:ext>
            </a:extLst>
          </p:cNvPr>
          <p:cNvSpPr/>
          <p:nvPr/>
        </p:nvSpPr>
        <p:spPr>
          <a:xfrm>
            <a:off x="7967667" y="-7815"/>
            <a:ext cx="4224333" cy="6877050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D85647-81F2-1C48-967F-953B47C935AD}"/>
              </a:ext>
            </a:extLst>
          </p:cNvPr>
          <p:cNvSpPr txBox="1"/>
          <p:nvPr/>
        </p:nvSpPr>
        <p:spPr>
          <a:xfrm>
            <a:off x="8113024" y="277911"/>
            <a:ext cx="37219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Сценарий мониторинга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это готовый набор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опросников / лекарств / алгоритмов / информационных сообщений для конкретного диагноза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Врач или администратор могут подключить сценарий </a:t>
            </a: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одной кнопкой 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(при необходимости можно скорректировать отдельные параметры).</a:t>
            </a:r>
          </a:p>
          <a:p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Сценарии могут быть как стандартными, так собранными под конкретную мед. организацию и конкретного врача.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B51438-C720-4E29-B0D8-DDBBBADEF82A}"/>
              </a:ext>
            </a:extLst>
          </p:cNvPr>
          <p:cNvSpPr/>
          <p:nvPr/>
        </p:nvSpPr>
        <p:spPr>
          <a:xfrm>
            <a:off x="8113024" y="4772939"/>
            <a:ext cx="3933618" cy="1747930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Сейчас в разработке более </a:t>
            </a: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ru-RU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 сценариев по разным медицинским специальностям</a:t>
            </a:r>
          </a:p>
        </p:txBody>
      </p:sp>
    </p:spTree>
    <p:extLst>
      <p:ext uri="{BB962C8B-B14F-4D97-AF65-F5344CB8AC3E}">
        <p14:creationId xmlns:p14="http://schemas.microsoft.com/office/powerpoint/2010/main" val="255347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9C92553D-23FA-29DA-E344-61642782A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4" t="967" r="1764" b="377"/>
          <a:stretch/>
        </p:blipFill>
        <p:spPr bwMode="auto">
          <a:xfrm>
            <a:off x="8797015" y="1097135"/>
            <a:ext cx="2448350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52F86F2-7B09-0AF0-416E-7D797BD81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4" t="967" r="1764" b="377"/>
          <a:stretch/>
        </p:blipFill>
        <p:spPr bwMode="auto">
          <a:xfrm>
            <a:off x="6127384" y="1096722"/>
            <a:ext cx="2448350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4CD0BCBD-C86E-A05B-20B1-1416DC3B6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4" t="967" r="1764" b="377"/>
          <a:stretch/>
        </p:blipFill>
        <p:spPr bwMode="auto">
          <a:xfrm>
            <a:off x="3496996" y="1106279"/>
            <a:ext cx="2448350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EC01A-B978-E549-B186-E0CCC3EC2B0F}"/>
              </a:ext>
            </a:extLst>
          </p:cNvPr>
          <p:cNvSpPr txBox="1"/>
          <p:nvPr/>
        </p:nvSpPr>
        <p:spPr>
          <a:xfrm>
            <a:off x="0" y="2435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Постоянное взаимодействие сценария с пациентом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4CC455-8FA4-41ED-1841-4DFD9AD5A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4" t="967" r="1764" b="377"/>
          <a:stretch/>
        </p:blipFill>
        <p:spPr bwMode="auto">
          <a:xfrm>
            <a:off x="699349" y="1107972"/>
            <a:ext cx="2448350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18BE1BB-7FE7-8435-A46E-500778FD3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20" y="1610336"/>
            <a:ext cx="2110270" cy="4392487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E02B4E3-3A11-D4EA-CDA6-31AA92CE6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98" y="1587269"/>
            <a:ext cx="2088106" cy="43463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DDE8AB-B25C-77F5-22B1-E3B63DB812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57" y="1610336"/>
            <a:ext cx="2088147" cy="434644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9A15177-889F-7824-02B0-E11D238C3E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66" y="1610336"/>
            <a:ext cx="2065987" cy="43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4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AEC01A-B978-E549-B186-E0CCC3EC2B0F}"/>
              </a:ext>
            </a:extLst>
          </p:cNvPr>
          <p:cNvSpPr txBox="1"/>
          <p:nvPr/>
        </p:nvSpPr>
        <p:spPr>
          <a:xfrm>
            <a:off x="0" y="2435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Интеграция с устройствами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09022-345B-786D-E582-E4D42A3ACA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84"/>
          <a:stretch/>
        </p:blipFill>
        <p:spPr>
          <a:xfrm>
            <a:off x="1523999" y="998984"/>
            <a:ext cx="9144001" cy="59461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777DBC-E704-B071-DFCE-D3F1A299C7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013" y="5301208"/>
            <a:ext cx="2171383" cy="12241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D7619E-7475-1789-2297-D5DD6F51A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0899" y="2960758"/>
            <a:ext cx="2300681" cy="1599736"/>
          </a:xfrm>
          <a:prstGeom prst="rect">
            <a:avLst/>
          </a:prstGeom>
        </p:spPr>
      </p:pic>
      <p:pic>
        <p:nvPicPr>
          <p:cNvPr id="10" name="Picture 2" descr="Распакованная упаковка: прибор, манжета, зарядка">
            <a:extLst>
              <a:ext uri="{FF2B5EF4-FFF2-40B4-BE49-F238E27FC236}">
                <a16:creationId xmlns:a16="http://schemas.microsoft.com/office/drawing/2014/main" id="{15DFD2FD-AB3C-BC1A-254B-580C144A2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 b="4242"/>
          <a:stretch/>
        </p:blipFill>
        <p:spPr bwMode="auto">
          <a:xfrm>
            <a:off x="8760296" y="1046217"/>
            <a:ext cx="1829559" cy="165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52DE4CA-8325-BCA8-840F-A521285B6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/>
          <a:stretch/>
        </p:blipFill>
        <p:spPr bwMode="auto">
          <a:xfrm>
            <a:off x="7300721" y="4210454"/>
            <a:ext cx="1167746" cy="10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07A3C2A6-8344-BBE9-8FFF-BDE2474105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35" y="4090939"/>
            <a:ext cx="1067386" cy="132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642DA53-0E07-7A4B-1F78-8C7A1BA9A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91" y="998984"/>
            <a:ext cx="670152" cy="19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43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1511</Words>
  <Application>Microsoft Macintosh PowerPoint</Application>
  <PresentationFormat>Широкоэкранный</PresentationFormat>
  <Paragraphs>194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Roboto</vt:lpstr>
      <vt:lpstr>Symbol</vt:lpstr>
      <vt:lpstr>Тема Office</vt:lpstr>
      <vt:lpstr>Презентация PowerPoint</vt:lpstr>
      <vt:lpstr>3 наиболее популярных направления телемедицины «пациент-врач»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Дизайн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roct bb</dc:creator>
  <cp:lastModifiedBy>roct bb</cp:lastModifiedBy>
  <cp:revision>23</cp:revision>
  <dcterms:created xsi:type="dcterms:W3CDTF">2021-04-22T21:08:55Z</dcterms:created>
  <dcterms:modified xsi:type="dcterms:W3CDTF">2023-04-06T11:27:27Z</dcterms:modified>
</cp:coreProperties>
</file>