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E831-4EE5-46E8-91FE-FA1720B1231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50A7E-2953-4DA2-86C8-C0D88CB69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1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77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узнаете, как медицинские учреждения могут применять ИИ, машинное обучение и облака для точной и оперативной постановки диагнозов и повышения рентабельности клиник, познакомитесь с платформами для диагностики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онкозаболеваний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описания КТ- и МРТ-снимков.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7B364-36DA-EA4B-9C46-2B31D796104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30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Graph_Text Slide" userDrawn="1">
  <p:cSld name="Graph_Tex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>
            <a:spLocks noGrp="1"/>
          </p:cNvSpPr>
          <p:nvPr>
            <p:ph type="chart" idx="2"/>
          </p:nvPr>
        </p:nvSpPr>
        <p:spPr bwMode="auto">
          <a:xfrm>
            <a:off x="5981700" y="1105989"/>
            <a:ext cx="6057900" cy="558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 bwMode="auto">
          <a:xfrm>
            <a:off x="790950" y="1853803"/>
            <a:ext cx="4213078" cy="111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35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 bwMode="auto">
          <a:xfrm>
            <a:off x="790576" y="3138487"/>
            <a:ext cx="4213622" cy="326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9" name="Google Shape;29;p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8200" y="742950"/>
            <a:ext cx="1428750" cy="385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89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8_Title Slide" userDrawn="1">
  <p:cSld name="8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ctrTitle"/>
          </p:nvPr>
        </p:nvSpPr>
        <p:spPr bwMode="auto">
          <a:xfrm>
            <a:off x="790950" y="1853803"/>
            <a:ext cx="5075649" cy="283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 bwMode="auto">
          <a:xfrm>
            <a:off x="790950" y="5128811"/>
            <a:ext cx="3933450" cy="97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 bwMode="auto">
          <a:xfrm>
            <a:off x="9239250" y="843250"/>
            <a:ext cx="2250830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rgbClr val="D9DAD9"/>
                </a:solidFill>
                <a:latin typeface="Arial"/>
                <a:ea typeface="Arial"/>
                <a:cs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50" name="Google Shape;15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8200" y="742950"/>
            <a:ext cx="1428750" cy="385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01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9_Title Slide" userDrawn="1">
  <p:cSld name="9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/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6256000" h="9144000" extrusionOk="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3" name="Google Shape;153;p17"/>
          <p:cNvSpPr txBox="1">
            <a:spLocks noGrp="1"/>
          </p:cNvSpPr>
          <p:nvPr>
            <p:ph type="ctrTitle"/>
          </p:nvPr>
        </p:nvSpPr>
        <p:spPr bwMode="auto">
          <a:xfrm>
            <a:off x="790950" y="1853803"/>
            <a:ext cx="5075649" cy="283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 bwMode="auto">
          <a:xfrm>
            <a:off x="790950" y="5128811"/>
            <a:ext cx="3933450" cy="97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dt" idx="10"/>
          </p:nvPr>
        </p:nvSpPr>
        <p:spPr bwMode="auto">
          <a:xfrm>
            <a:off x="9239250" y="843250"/>
            <a:ext cx="2250830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rgbClr val="D9DAD9"/>
                </a:solidFill>
                <a:latin typeface="Arial"/>
                <a:ea typeface="Arial"/>
                <a:cs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56" name="Google Shape;156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7447" y="742950"/>
            <a:ext cx="1429504" cy="385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01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mage_Title Slide" userDrawn="1">
  <p:cSld name="Image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ctrTitle"/>
          </p:nvPr>
        </p:nvSpPr>
        <p:spPr bwMode="auto">
          <a:xfrm>
            <a:off x="790950" y="1853803"/>
            <a:ext cx="5075649" cy="283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1"/>
          </p:nvPr>
        </p:nvSpPr>
        <p:spPr bwMode="auto">
          <a:xfrm>
            <a:off x="790950" y="5128811"/>
            <a:ext cx="3933450" cy="97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dt" idx="10"/>
          </p:nvPr>
        </p:nvSpPr>
        <p:spPr bwMode="auto">
          <a:xfrm>
            <a:off x="9239250" y="843250"/>
            <a:ext cx="2250830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rgbClr val="D9DAD9"/>
                </a:solidFill>
                <a:latin typeface="Arial"/>
                <a:ea typeface="Arial"/>
                <a:cs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1" name="Google Shape;161;p18"/>
          <p:cNvSpPr>
            <a:spLocks noGrp="1"/>
          </p:cNvSpPr>
          <p:nvPr>
            <p:ph type="pic" idx="2"/>
          </p:nvPr>
        </p:nvSpPr>
        <p:spPr bwMode="auto">
          <a:xfrm>
            <a:off x="6167437" y="1853803"/>
            <a:ext cx="6024563" cy="5004197"/>
          </a:xfrm>
          <a:prstGeom prst="rect">
            <a:avLst/>
          </a:prstGeom>
          <a:noFill/>
          <a:ln>
            <a:noFill/>
          </a:ln>
        </p:spPr>
      </p:sp>
      <p:pic>
        <p:nvPicPr>
          <p:cNvPr id="162" name="Google Shape;162;p1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8200" y="742950"/>
            <a:ext cx="1428750" cy="385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91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2_Title Slide" userDrawn="1">
  <p:cSld name="12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ctrTitle"/>
          </p:nvPr>
        </p:nvSpPr>
        <p:spPr bwMode="auto">
          <a:xfrm>
            <a:off x="790950" y="1853803"/>
            <a:ext cx="4213078" cy="111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35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dt" idx="10"/>
          </p:nvPr>
        </p:nvSpPr>
        <p:spPr bwMode="auto">
          <a:xfrm>
            <a:off x="9239250" y="843250"/>
            <a:ext cx="2250830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rgbClr val="D9DAD9"/>
                </a:solidFill>
                <a:latin typeface="Arial"/>
                <a:ea typeface="Arial"/>
                <a:cs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 bwMode="auto">
          <a:xfrm>
            <a:off x="790576" y="3138487"/>
            <a:ext cx="4213622" cy="326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67" name="Google Shape;167;p1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8200" y="742950"/>
            <a:ext cx="1428750" cy="385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45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8200" y="742950"/>
            <a:ext cx="1428750" cy="385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43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91EFA-7FEC-0A43-A2D5-D22AC378C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6538" y="2277270"/>
            <a:ext cx="9936162" cy="3816349"/>
          </a:xfrm>
        </p:spPr>
        <p:txBody>
          <a:bodyPr anchor="t">
            <a:normAutofit/>
          </a:bodyPr>
          <a:lstStyle>
            <a:lvl1pPr marL="342900" indent="-342900">
              <a:buClr>
                <a:srgbClr val="EE2023"/>
              </a:buClr>
              <a:buFont typeface="Arial" panose="020B0604020202020204" pitchFamily="34" charset="0"/>
              <a:buChar char="•"/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 marL="285750" indent="-2857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2pPr>
            <a:lvl3pPr marL="285750" indent="-2857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3pPr>
            <a:lvl4pPr marL="228600" indent="-22860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4pPr>
            <a:lvl5pPr marL="171450" indent="-1714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0DA2F31-1022-594F-B8AD-D15C09E92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804"/>
          <a:stretch/>
        </p:blipFill>
        <p:spPr>
          <a:xfrm rot="5400000">
            <a:off x="-3080613" y="3025906"/>
            <a:ext cx="6916782" cy="86496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A5A062B-567B-EF41-BDF5-DCD8AD20E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6380" y="571894"/>
            <a:ext cx="992632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78B8D-B3F3-0948-BE42-6107F523180D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251040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ext Slide" userDrawn="1">
  <p:cSld name="Tex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 bwMode="auto">
          <a:xfrm>
            <a:off x="790951" y="1853803"/>
            <a:ext cx="1933200" cy="111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35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 bwMode="auto">
          <a:xfrm>
            <a:off x="9239250" y="843250"/>
            <a:ext cx="2250830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rgbClr val="D9DAD9"/>
                </a:solidFill>
                <a:latin typeface="Arial"/>
                <a:ea typeface="Arial"/>
                <a:cs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 bwMode="auto">
          <a:xfrm>
            <a:off x="790576" y="5115633"/>
            <a:ext cx="1933575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 bwMode="auto">
          <a:xfrm>
            <a:off x="3216983" y="3295178"/>
            <a:ext cx="8543259" cy="321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106203" lvl="0" indent="-228600" algn="just">
              <a:lnSpc>
                <a:spcPct val="1065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35" name="Google Shape;35;p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8200" y="742950"/>
            <a:ext cx="1428750" cy="385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33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7_Title Slide" userDrawn="1">
  <p:cSld name="7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6256000" h="9144000" extrusionOk="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ctrTitle"/>
          </p:nvPr>
        </p:nvSpPr>
        <p:spPr bwMode="auto">
          <a:xfrm>
            <a:off x="790950" y="1853803"/>
            <a:ext cx="5075649" cy="283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 bwMode="auto">
          <a:xfrm>
            <a:off x="790950" y="5128811"/>
            <a:ext cx="3933450" cy="97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 bwMode="auto">
          <a:xfrm>
            <a:off x="9239250" y="843250"/>
            <a:ext cx="2250830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rgbClr val="D9DAD9"/>
                </a:solidFill>
                <a:latin typeface="Arial"/>
                <a:ea typeface="Arial"/>
                <a:cs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 bwMode="auto">
          <a:xfrm>
            <a:off x="4610100" y="1143000"/>
            <a:ext cx="8343900" cy="622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53200"/>
              <a:buNone/>
              <a:defRPr sz="53200" b="1" i="0">
                <a:latin typeface="Arial"/>
                <a:ea typeface="Arial"/>
                <a:cs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48" name="Google Shape;48;p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7447" y="742950"/>
            <a:ext cx="1429504" cy="385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1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End Slide" userDrawn="1">
  <p:cSld name="End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6256000" h="9144000" extrusionOk="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1" name="Google Shape;51;p8"/>
          <p:cNvGrpSpPr/>
          <p:nvPr/>
        </p:nvGrpSpPr>
        <p:grpSpPr bwMode="auto">
          <a:xfrm>
            <a:off x="3070565" y="3618576"/>
            <a:ext cx="9113834" cy="3239586"/>
            <a:chOff x="4094086" y="4824768"/>
            <a:chExt cx="12151779" cy="4319448"/>
          </a:xfrm>
        </p:grpSpPr>
        <p:sp>
          <p:nvSpPr>
            <p:cNvPr id="52" name="Google Shape;52;p8"/>
            <p:cNvSpPr/>
            <p:nvPr/>
          </p:nvSpPr>
          <p:spPr bwMode="auto">
            <a:xfrm>
              <a:off x="12785508" y="4824768"/>
              <a:ext cx="384810" cy="1438275"/>
            </a:xfrm>
            <a:custGeom>
              <a:avLst/>
              <a:gdLst/>
              <a:ahLst/>
              <a:cxnLst/>
              <a:rect l="l" t="t" r="r" b="b"/>
              <a:pathLst>
                <a:path w="384809" h="1438275" extrusionOk="0">
                  <a:moveTo>
                    <a:pt x="384771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384771" y="1438059"/>
                  </a:lnTo>
                  <a:lnTo>
                    <a:pt x="384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 bwMode="auto">
            <a:xfrm>
              <a:off x="15861055" y="5540375"/>
              <a:ext cx="384810" cy="722630"/>
            </a:xfrm>
            <a:custGeom>
              <a:avLst/>
              <a:gdLst/>
              <a:ahLst/>
              <a:cxnLst/>
              <a:rect l="l" t="t" r="r" b="b"/>
              <a:pathLst>
                <a:path w="384809" h="722629" extrusionOk="0">
                  <a:moveTo>
                    <a:pt x="384771" y="0"/>
                  </a:moveTo>
                  <a:lnTo>
                    <a:pt x="0" y="0"/>
                  </a:lnTo>
                  <a:lnTo>
                    <a:pt x="0" y="722096"/>
                  </a:lnTo>
                  <a:lnTo>
                    <a:pt x="384771" y="722096"/>
                  </a:lnTo>
                  <a:lnTo>
                    <a:pt x="384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 bwMode="auto">
            <a:xfrm>
              <a:off x="15476143" y="6262471"/>
              <a:ext cx="384810" cy="1438275"/>
            </a:xfrm>
            <a:custGeom>
              <a:avLst/>
              <a:gdLst/>
              <a:ahLst/>
              <a:cxnLst/>
              <a:rect l="l" t="t" r="r" b="b"/>
              <a:pathLst>
                <a:path w="384809" h="1438275" extrusionOk="0">
                  <a:moveTo>
                    <a:pt x="384746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384746" y="1438059"/>
                  </a:lnTo>
                  <a:lnTo>
                    <a:pt x="384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 bwMode="auto">
            <a:xfrm>
              <a:off x="13170420" y="6262471"/>
              <a:ext cx="1920875" cy="1438275"/>
            </a:xfrm>
            <a:custGeom>
              <a:avLst/>
              <a:gdLst/>
              <a:ahLst/>
              <a:cxnLst/>
              <a:rect l="l" t="t" r="r" b="b"/>
              <a:pathLst>
                <a:path w="1920875" h="1438275" extrusionOk="0">
                  <a:moveTo>
                    <a:pt x="1920633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1920633" y="1438059"/>
                  </a:lnTo>
                  <a:lnTo>
                    <a:pt x="1920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 bwMode="auto">
            <a:xfrm>
              <a:off x="11243867" y="6262471"/>
              <a:ext cx="1541780" cy="1438275"/>
            </a:xfrm>
            <a:custGeom>
              <a:avLst/>
              <a:gdLst/>
              <a:ahLst/>
              <a:cxnLst/>
              <a:rect l="l" t="t" r="r" b="b"/>
              <a:pathLst>
                <a:path w="1541779" h="1438275" extrusionOk="0">
                  <a:moveTo>
                    <a:pt x="1541462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1541462" y="1438059"/>
                  </a:lnTo>
                  <a:lnTo>
                    <a:pt x="15414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 bwMode="auto">
            <a:xfrm>
              <a:off x="8947798" y="7700173"/>
              <a:ext cx="2296160" cy="1438275"/>
            </a:xfrm>
            <a:custGeom>
              <a:avLst/>
              <a:gdLst/>
              <a:ahLst/>
              <a:cxnLst/>
              <a:rect l="l" t="t" r="r" b="b"/>
              <a:pathLst>
                <a:path w="2296159" h="1438275" extrusionOk="0">
                  <a:moveTo>
                    <a:pt x="2295829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2295829" y="1438059"/>
                  </a:lnTo>
                  <a:lnTo>
                    <a:pt x="22958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 bwMode="auto">
            <a:xfrm>
              <a:off x="10042906" y="6262471"/>
              <a:ext cx="384810" cy="1438275"/>
            </a:xfrm>
            <a:custGeom>
              <a:avLst/>
              <a:gdLst/>
              <a:ahLst/>
              <a:cxnLst/>
              <a:rect l="l" t="t" r="r" b="b"/>
              <a:pathLst>
                <a:path w="384809" h="1438275" extrusionOk="0">
                  <a:moveTo>
                    <a:pt x="384759" y="0"/>
                  </a:moveTo>
                  <a:lnTo>
                    <a:pt x="0" y="0"/>
                  </a:lnTo>
                  <a:lnTo>
                    <a:pt x="0" y="1437703"/>
                  </a:lnTo>
                  <a:lnTo>
                    <a:pt x="384759" y="1437703"/>
                  </a:lnTo>
                  <a:lnTo>
                    <a:pt x="384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 bwMode="auto">
            <a:xfrm>
              <a:off x="8562847" y="6269164"/>
              <a:ext cx="384810" cy="1431290"/>
            </a:xfrm>
            <a:custGeom>
              <a:avLst/>
              <a:gdLst/>
              <a:ahLst/>
              <a:cxnLst/>
              <a:rect l="l" t="t" r="r" b="b"/>
              <a:pathLst>
                <a:path w="384809" h="1431290" extrusionOk="0">
                  <a:moveTo>
                    <a:pt x="384771" y="0"/>
                  </a:moveTo>
                  <a:lnTo>
                    <a:pt x="0" y="0"/>
                  </a:lnTo>
                  <a:lnTo>
                    <a:pt x="0" y="1431010"/>
                  </a:lnTo>
                  <a:lnTo>
                    <a:pt x="384771" y="1431010"/>
                  </a:lnTo>
                  <a:lnTo>
                    <a:pt x="384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 bwMode="auto">
            <a:xfrm>
              <a:off x="15091193" y="7700173"/>
              <a:ext cx="384810" cy="722630"/>
            </a:xfrm>
            <a:custGeom>
              <a:avLst/>
              <a:gdLst/>
              <a:ahLst/>
              <a:cxnLst/>
              <a:rect l="l" t="t" r="r" b="b"/>
              <a:pathLst>
                <a:path w="384809" h="722629" extrusionOk="0">
                  <a:moveTo>
                    <a:pt x="384771" y="0"/>
                  </a:moveTo>
                  <a:lnTo>
                    <a:pt x="0" y="0"/>
                  </a:lnTo>
                  <a:lnTo>
                    <a:pt x="0" y="722083"/>
                  </a:lnTo>
                  <a:lnTo>
                    <a:pt x="384771" y="722083"/>
                  </a:lnTo>
                  <a:lnTo>
                    <a:pt x="384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 bwMode="auto">
            <a:xfrm>
              <a:off x="12785508" y="7700173"/>
              <a:ext cx="384810" cy="722630"/>
            </a:xfrm>
            <a:custGeom>
              <a:avLst/>
              <a:gdLst/>
              <a:ahLst/>
              <a:cxnLst/>
              <a:rect l="l" t="t" r="r" b="b"/>
              <a:pathLst>
                <a:path w="384809" h="722629" extrusionOk="0">
                  <a:moveTo>
                    <a:pt x="384771" y="0"/>
                  </a:moveTo>
                  <a:lnTo>
                    <a:pt x="0" y="0"/>
                  </a:lnTo>
                  <a:lnTo>
                    <a:pt x="0" y="722083"/>
                  </a:lnTo>
                  <a:lnTo>
                    <a:pt x="384771" y="722083"/>
                  </a:lnTo>
                  <a:lnTo>
                    <a:pt x="384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 bwMode="auto">
            <a:xfrm>
              <a:off x="5081193" y="7705941"/>
              <a:ext cx="2315210" cy="1438275"/>
            </a:xfrm>
            <a:custGeom>
              <a:avLst/>
              <a:gdLst/>
              <a:ahLst/>
              <a:cxnLst/>
              <a:rect l="l" t="t" r="r" b="b"/>
              <a:pathLst>
                <a:path w="2315209" h="1438275" extrusionOk="0">
                  <a:moveTo>
                    <a:pt x="2315171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2315171" y="1438059"/>
                  </a:lnTo>
                  <a:lnTo>
                    <a:pt x="2315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 bwMode="auto">
            <a:xfrm>
              <a:off x="4094086" y="7705941"/>
              <a:ext cx="612140" cy="1438275"/>
            </a:xfrm>
            <a:custGeom>
              <a:avLst/>
              <a:gdLst/>
              <a:ahLst/>
              <a:cxnLst/>
              <a:rect l="l" t="t" r="r" b="b"/>
              <a:pathLst>
                <a:path w="612139" h="1438275" extrusionOk="0">
                  <a:moveTo>
                    <a:pt x="611631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611631" y="1438059"/>
                  </a:lnTo>
                  <a:lnTo>
                    <a:pt x="611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 bwMode="auto">
          <a:xfrm>
            <a:off x="873529" y="4053457"/>
            <a:ext cx="4640598" cy="861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latin typeface="Arial"/>
                <a:ea typeface="Arial"/>
                <a:cs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 bwMode="auto">
          <a:xfrm>
            <a:off x="873529" y="5549545"/>
            <a:ext cx="2115929" cy="861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 i="0">
                <a:latin typeface="Arial"/>
                <a:ea typeface="Arial"/>
                <a:cs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6" name="Google Shape;66;p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7447" y="742950"/>
            <a:ext cx="1429504" cy="385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00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Title Slide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6256000" h="9144000" extrusionOk="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7" name="Google Shape;87;p1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864542" y="868298"/>
            <a:ext cx="6162675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>
            <a:spLocks noGrp="1"/>
          </p:cNvSpPr>
          <p:nvPr>
            <p:ph type="ctrTitle"/>
          </p:nvPr>
        </p:nvSpPr>
        <p:spPr bwMode="auto">
          <a:xfrm>
            <a:off x="790950" y="1853803"/>
            <a:ext cx="5075649" cy="283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1"/>
          </p:nvPr>
        </p:nvSpPr>
        <p:spPr bwMode="auto">
          <a:xfrm>
            <a:off x="790950" y="5128811"/>
            <a:ext cx="3933450" cy="97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pic>
        <p:nvPicPr>
          <p:cNvPr id="90" name="Google Shape;90;p1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37447" y="742950"/>
            <a:ext cx="1429504" cy="385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33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2_Title Slide" userDrawn="1">
  <p:cSld name="2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6256000" h="9144000" extrusionOk="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3" name="Google Shape;93;p1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866000" y="868298"/>
            <a:ext cx="6162675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>
            <a:spLocks noGrp="1"/>
          </p:cNvSpPr>
          <p:nvPr>
            <p:ph type="ctrTitle"/>
          </p:nvPr>
        </p:nvSpPr>
        <p:spPr bwMode="auto">
          <a:xfrm>
            <a:off x="790950" y="1853803"/>
            <a:ext cx="5075649" cy="283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ubTitle" idx="1"/>
          </p:nvPr>
        </p:nvSpPr>
        <p:spPr bwMode="auto">
          <a:xfrm>
            <a:off x="790950" y="5128811"/>
            <a:ext cx="3933450" cy="97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pic>
        <p:nvPicPr>
          <p:cNvPr id="96" name="Google Shape;96;p1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37447" y="742950"/>
            <a:ext cx="1429504" cy="385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53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4_Title Slide" userDrawn="1">
  <p:cSld name="4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/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6256000" h="9144000" extrusionOk="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ctrTitle"/>
          </p:nvPr>
        </p:nvSpPr>
        <p:spPr bwMode="auto">
          <a:xfrm>
            <a:off x="790950" y="1853803"/>
            <a:ext cx="7641951" cy="283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 bwMode="auto">
          <a:xfrm>
            <a:off x="790950" y="5128811"/>
            <a:ext cx="3933450" cy="97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grpSp>
        <p:nvGrpSpPr>
          <p:cNvPr id="119" name="Google Shape;119;p13"/>
          <p:cNvGrpSpPr/>
          <p:nvPr/>
        </p:nvGrpSpPr>
        <p:grpSpPr bwMode="auto">
          <a:xfrm>
            <a:off x="3070565" y="3618576"/>
            <a:ext cx="9113834" cy="3239586"/>
            <a:chOff x="4094086" y="4824768"/>
            <a:chExt cx="12151779" cy="4319448"/>
          </a:xfrm>
        </p:grpSpPr>
        <p:sp>
          <p:nvSpPr>
            <p:cNvPr id="120" name="Google Shape;120;p13"/>
            <p:cNvSpPr/>
            <p:nvPr/>
          </p:nvSpPr>
          <p:spPr bwMode="auto">
            <a:xfrm>
              <a:off x="12785508" y="4824768"/>
              <a:ext cx="384810" cy="1438275"/>
            </a:xfrm>
            <a:custGeom>
              <a:avLst/>
              <a:gdLst/>
              <a:ahLst/>
              <a:cxnLst/>
              <a:rect l="l" t="t" r="r" b="b"/>
              <a:pathLst>
                <a:path w="384809" h="1438275" extrusionOk="0">
                  <a:moveTo>
                    <a:pt x="384771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384771" y="1438059"/>
                  </a:lnTo>
                  <a:lnTo>
                    <a:pt x="384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 bwMode="auto">
            <a:xfrm>
              <a:off x="15861055" y="5540375"/>
              <a:ext cx="384810" cy="722630"/>
            </a:xfrm>
            <a:custGeom>
              <a:avLst/>
              <a:gdLst/>
              <a:ahLst/>
              <a:cxnLst/>
              <a:rect l="l" t="t" r="r" b="b"/>
              <a:pathLst>
                <a:path w="384809" h="722629" extrusionOk="0">
                  <a:moveTo>
                    <a:pt x="384771" y="0"/>
                  </a:moveTo>
                  <a:lnTo>
                    <a:pt x="0" y="0"/>
                  </a:lnTo>
                  <a:lnTo>
                    <a:pt x="0" y="722096"/>
                  </a:lnTo>
                  <a:lnTo>
                    <a:pt x="384771" y="722096"/>
                  </a:lnTo>
                  <a:lnTo>
                    <a:pt x="384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 bwMode="auto">
            <a:xfrm>
              <a:off x="15476143" y="6262471"/>
              <a:ext cx="384810" cy="1438275"/>
            </a:xfrm>
            <a:custGeom>
              <a:avLst/>
              <a:gdLst/>
              <a:ahLst/>
              <a:cxnLst/>
              <a:rect l="l" t="t" r="r" b="b"/>
              <a:pathLst>
                <a:path w="384809" h="1438275" extrusionOk="0">
                  <a:moveTo>
                    <a:pt x="384746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384746" y="1438059"/>
                  </a:lnTo>
                  <a:lnTo>
                    <a:pt x="384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 bwMode="auto">
            <a:xfrm>
              <a:off x="13170420" y="6262471"/>
              <a:ext cx="1920875" cy="1438275"/>
            </a:xfrm>
            <a:custGeom>
              <a:avLst/>
              <a:gdLst/>
              <a:ahLst/>
              <a:cxnLst/>
              <a:rect l="l" t="t" r="r" b="b"/>
              <a:pathLst>
                <a:path w="1920875" h="1438275" extrusionOk="0">
                  <a:moveTo>
                    <a:pt x="1920633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1920633" y="1438059"/>
                  </a:lnTo>
                  <a:lnTo>
                    <a:pt x="1920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 bwMode="auto">
            <a:xfrm>
              <a:off x="11243867" y="6262471"/>
              <a:ext cx="1541780" cy="1438275"/>
            </a:xfrm>
            <a:custGeom>
              <a:avLst/>
              <a:gdLst/>
              <a:ahLst/>
              <a:cxnLst/>
              <a:rect l="l" t="t" r="r" b="b"/>
              <a:pathLst>
                <a:path w="1541779" h="1438275" extrusionOk="0">
                  <a:moveTo>
                    <a:pt x="1541462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1541462" y="1438059"/>
                  </a:lnTo>
                  <a:lnTo>
                    <a:pt x="15414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 bwMode="auto">
            <a:xfrm>
              <a:off x="8947798" y="7700173"/>
              <a:ext cx="2296160" cy="1438275"/>
            </a:xfrm>
            <a:custGeom>
              <a:avLst/>
              <a:gdLst/>
              <a:ahLst/>
              <a:cxnLst/>
              <a:rect l="l" t="t" r="r" b="b"/>
              <a:pathLst>
                <a:path w="2296159" h="1438275" extrusionOk="0">
                  <a:moveTo>
                    <a:pt x="2295829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2295829" y="1438059"/>
                  </a:lnTo>
                  <a:lnTo>
                    <a:pt x="22958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 bwMode="auto">
            <a:xfrm>
              <a:off x="10042906" y="6262471"/>
              <a:ext cx="384810" cy="1438275"/>
            </a:xfrm>
            <a:custGeom>
              <a:avLst/>
              <a:gdLst/>
              <a:ahLst/>
              <a:cxnLst/>
              <a:rect l="l" t="t" r="r" b="b"/>
              <a:pathLst>
                <a:path w="384809" h="1438275" extrusionOk="0">
                  <a:moveTo>
                    <a:pt x="384759" y="0"/>
                  </a:moveTo>
                  <a:lnTo>
                    <a:pt x="0" y="0"/>
                  </a:lnTo>
                  <a:lnTo>
                    <a:pt x="0" y="1437703"/>
                  </a:lnTo>
                  <a:lnTo>
                    <a:pt x="384759" y="1437703"/>
                  </a:lnTo>
                  <a:lnTo>
                    <a:pt x="384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 bwMode="auto">
            <a:xfrm>
              <a:off x="8562847" y="6269164"/>
              <a:ext cx="384810" cy="1431290"/>
            </a:xfrm>
            <a:custGeom>
              <a:avLst/>
              <a:gdLst/>
              <a:ahLst/>
              <a:cxnLst/>
              <a:rect l="l" t="t" r="r" b="b"/>
              <a:pathLst>
                <a:path w="384809" h="1431290" extrusionOk="0">
                  <a:moveTo>
                    <a:pt x="384771" y="0"/>
                  </a:moveTo>
                  <a:lnTo>
                    <a:pt x="0" y="0"/>
                  </a:lnTo>
                  <a:lnTo>
                    <a:pt x="0" y="1431010"/>
                  </a:lnTo>
                  <a:lnTo>
                    <a:pt x="384771" y="1431010"/>
                  </a:lnTo>
                  <a:lnTo>
                    <a:pt x="384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 bwMode="auto">
            <a:xfrm>
              <a:off x="15091193" y="7700173"/>
              <a:ext cx="384810" cy="722630"/>
            </a:xfrm>
            <a:custGeom>
              <a:avLst/>
              <a:gdLst/>
              <a:ahLst/>
              <a:cxnLst/>
              <a:rect l="l" t="t" r="r" b="b"/>
              <a:pathLst>
                <a:path w="384809" h="722629" extrusionOk="0">
                  <a:moveTo>
                    <a:pt x="384771" y="0"/>
                  </a:moveTo>
                  <a:lnTo>
                    <a:pt x="0" y="0"/>
                  </a:lnTo>
                  <a:lnTo>
                    <a:pt x="0" y="722083"/>
                  </a:lnTo>
                  <a:lnTo>
                    <a:pt x="384771" y="722083"/>
                  </a:lnTo>
                  <a:lnTo>
                    <a:pt x="384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 bwMode="auto">
            <a:xfrm>
              <a:off x="12785508" y="7700173"/>
              <a:ext cx="384810" cy="722630"/>
            </a:xfrm>
            <a:custGeom>
              <a:avLst/>
              <a:gdLst/>
              <a:ahLst/>
              <a:cxnLst/>
              <a:rect l="l" t="t" r="r" b="b"/>
              <a:pathLst>
                <a:path w="384809" h="722629" extrusionOk="0">
                  <a:moveTo>
                    <a:pt x="384771" y="0"/>
                  </a:moveTo>
                  <a:lnTo>
                    <a:pt x="0" y="0"/>
                  </a:lnTo>
                  <a:lnTo>
                    <a:pt x="0" y="722083"/>
                  </a:lnTo>
                  <a:lnTo>
                    <a:pt x="384771" y="722083"/>
                  </a:lnTo>
                  <a:lnTo>
                    <a:pt x="384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 bwMode="auto">
            <a:xfrm>
              <a:off x="5081193" y="7705941"/>
              <a:ext cx="2315210" cy="1438275"/>
            </a:xfrm>
            <a:custGeom>
              <a:avLst/>
              <a:gdLst/>
              <a:ahLst/>
              <a:cxnLst/>
              <a:rect l="l" t="t" r="r" b="b"/>
              <a:pathLst>
                <a:path w="2315209" h="1438275" extrusionOk="0">
                  <a:moveTo>
                    <a:pt x="2315171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2315171" y="1438059"/>
                  </a:lnTo>
                  <a:lnTo>
                    <a:pt x="2315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 bwMode="auto">
            <a:xfrm>
              <a:off x="4094086" y="7705941"/>
              <a:ext cx="612140" cy="1438275"/>
            </a:xfrm>
            <a:custGeom>
              <a:avLst/>
              <a:gdLst/>
              <a:ahLst/>
              <a:cxnLst/>
              <a:rect l="l" t="t" r="r" b="b"/>
              <a:pathLst>
                <a:path w="612139" h="1438275" extrusionOk="0">
                  <a:moveTo>
                    <a:pt x="611631" y="0"/>
                  </a:moveTo>
                  <a:lnTo>
                    <a:pt x="0" y="0"/>
                  </a:lnTo>
                  <a:lnTo>
                    <a:pt x="0" y="1438059"/>
                  </a:lnTo>
                  <a:lnTo>
                    <a:pt x="611631" y="1438059"/>
                  </a:lnTo>
                  <a:lnTo>
                    <a:pt x="611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32" name="Google Shape;132;p1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7447" y="742950"/>
            <a:ext cx="1429504" cy="385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81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5_Title Slide" userDrawn="1">
  <p:cSld name="5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 bwMode="auto">
          <a:xfrm>
            <a:off x="790950" y="1853803"/>
            <a:ext cx="5075649" cy="283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 bwMode="auto">
          <a:xfrm>
            <a:off x="790950" y="5128811"/>
            <a:ext cx="3933450" cy="97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dt" idx="10"/>
          </p:nvPr>
        </p:nvSpPr>
        <p:spPr bwMode="auto">
          <a:xfrm>
            <a:off x="9239250" y="843250"/>
            <a:ext cx="2250830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rgbClr val="D9DAD9"/>
                </a:solidFill>
                <a:latin typeface="Arial"/>
                <a:ea typeface="Arial"/>
                <a:cs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2"/>
          </p:nvPr>
        </p:nvSpPr>
        <p:spPr bwMode="auto">
          <a:xfrm>
            <a:off x="4610100" y="1143000"/>
            <a:ext cx="8343900" cy="622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53200"/>
              <a:buNone/>
              <a:defRPr sz="53200" b="1" i="0">
                <a:latin typeface="Arial"/>
                <a:ea typeface="Arial"/>
                <a:cs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38" name="Google Shape;138;p1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8200" y="742950"/>
            <a:ext cx="1428750" cy="385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24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6_Title Slide" userDrawn="1">
  <p:cSld name="6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/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6256000" h="9144000" extrusionOk="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ctrTitle"/>
          </p:nvPr>
        </p:nvSpPr>
        <p:spPr bwMode="auto">
          <a:xfrm>
            <a:off x="790950" y="1853803"/>
            <a:ext cx="5075649" cy="283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1"/>
          </p:nvPr>
        </p:nvSpPr>
        <p:spPr bwMode="auto">
          <a:xfrm>
            <a:off x="790950" y="5128811"/>
            <a:ext cx="3933450" cy="97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dt" idx="10"/>
          </p:nvPr>
        </p:nvSpPr>
        <p:spPr bwMode="auto">
          <a:xfrm>
            <a:off x="9239250" y="843250"/>
            <a:ext cx="2250830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rgbClr val="D9DAD9"/>
                </a:solidFill>
                <a:latin typeface="Arial"/>
                <a:ea typeface="Arial"/>
                <a:cs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2"/>
          </p:nvPr>
        </p:nvSpPr>
        <p:spPr bwMode="auto">
          <a:xfrm>
            <a:off x="4610100" y="1143000"/>
            <a:ext cx="8343900" cy="622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53200"/>
              <a:buNone/>
              <a:defRPr sz="53200" b="1" i="0">
                <a:latin typeface="Arial"/>
                <a:ea typeface="Arial"/>
                <a:cs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45" name="Google Shape;145;p1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7447" y="742950"/>
            <a:ext cx="1429504" cy="385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12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838200" y="365523"/>
            <a:ext cx="10515600" cy="132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229"/>
            <a:ext cx="10515600" cy="435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748"/>
            <a:ext cx="2743200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D9DAD9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748"/>
            <a:ext cx="4114800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D9DAD9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748"/>
            <a:ext cx="2743200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350" b="0" i="0" u="none" strike="noStrike" cap="none">
                <a:solidFill>
                  <a:srgbClr val="D9DAD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350" b="0" i="0" u="none" strike="noStrike" cap="none">
                <a:solidFill>
                  <a:srgbClr val="D9DAD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350" b="0" i="0" u="none" strike="noStrike" cap="none">
                <a:solidFill>
                  <a:srgbClr val="D9DAD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350" b="0" i="0" u="none" strike="noStrike" cap="none">
                <a:solidFill>
                  <a:srgbClr val="D9DAD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350" b="0" i="0" u="none" strike="noStrike" cap="none">
                <a:solidFill>
                  <a:srgbClr val="D9DAD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350" b="0" i="0" u="none" strike="noStrike" cap="none">
                <a:solidFill>
                  <a:srgbClr val="D9DAD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350" b="0" i="0" u="none" strike="noStrike" cap="none">
                <a:solidFill>
                  <a:srgbClr val="D9DAD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350" b="0" i="0" u="none" strike="noStrike" cap="none">
                <a:solidFill>
                  <a:srgbClr val="D9DAD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350" b="0" i="0" u="none" strike="noStrike" cap="none">
                <a:solidFill>
                  <a:srgbClr val="D9DAD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1265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loud.mts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ctrTitle"/>
          </p:nvPr>
        </p:nvSpPr>
        <p:spPr bwMode="auto">
          <a:xfrm>
            <a:off x="858787" y="1395258"/>
            <a:ext cx="5944579" cy="15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ts val="3000"/>
            </a:pPr>
            <a:r>
              <a:rPr lang="ru-RU" sz="32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Медицинские цифровые платформы </a:t>
            </a:r>
            <a:r>
              <a:rPr lang="ru-RU" sz="3200" dirty="0">
                <a:solidFill>
                  <a:schemeClr val="accent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в облаке </a:t>
            </a:r>
            <a:r>
              <a:rPr lang="ru-RU" sz="32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– от миграции до эксплуатации</a:t>
            </a:r>
            <a:endParaRPr sz="3200" dirty="0">
              <a:solidFill>
                <a:schemeClr val="bg1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sp>
        <p:nvSpPr>
          <p:cNvPr id="268" name="Google Shape;268;p36"/>
          <p:cNvSpPr txBox="1"/>
          <p:nvPr/>
        </p:nvSpPr>
        <p:spPr bwMode="auto">
          <a:xfrm>
            <a:off x="858787" y="5517232"/>
            <a:ext cx="3355364" cy="76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Андрей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Пастухов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Product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presale #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CloudMTS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/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</a:b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240360"/>
            <a:ext cx="195267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/>
          <p:cNvSpPr/>
          <p:nvPr/>
        </p:nvSpPr>
        <p:spPr bwMode="auto">
          <a:xfrm>
            <a:off x="8747085" y="5163064"/>
            <a:ext cx="2849829" cy="1302851"/>
          </a:xfrm>
          <a:prstGeom prst="roundRect">
            <a:avLst/>
          </a:prstGeom>
          <a:solidFill>
            <a:srgbClr val="8B8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8891583" y="3079997"/>
            <a:ext cx="2821446" cy="1247993"/>
          </a:xfrm>
          <a:prstGeom prst="roundRect">
            <a:avLst/>
          </a:prstGeom>
          <a:solidFill>
            <a:srgbClr val="8B8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881546" y="5348196"/>
            <a:ext cx="3173505" cy="1135458"/>
          </a:xfrm>
          <a:prstGeom prst="roundRect">
            <a:avLst/>
          </a:prstGeom>
          <a:solidFill>
            <a:srgbClr val="8B8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0614" y="3051561"/>
            <a:ext cx="2717983" cy="134494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64905" y="2277273"/>
            <a:ext cx="4020370" cy="4020370"/>
          </a:xfrm>
          <a:prstGeom prst="ellipse">
            <a:avLst/>
          </a:prstGeom>
          <a:noFill/>
          <a:ln w="19050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itle 2"/>
          <p:cNvSpPr txBox="1"/>
          <p:nvPr/>
        </p:nvSpPr>
        <p:spPr bwMode="auto">
          <a:xfrm>
            <a:off x="745672" y="1151798"/>
            <a:ext cx="11341112" cy="10801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MTS Sans"/>
                <a:ea typeface="MTS Sans"/>
                <a:cs typeface="+mj-cs"/>
              </a:defRPr>
            </a:lvl1pPr>
          </a:lstStyle>
          <a:p>
            <a:pPr>
              <a:defRPr/>
            </a:pPr>
            <a:r>
              <a:rPr lang="ru-RU" sz="3200" dirty="0" err="1" smtClean="0">
                <a:solidFill>
                  <a:schemeClr val="accent2"/>
                </a:solidFill>
              </a:rPr>
              <a:t>Вебинар</a:t>
            </a:r>
            <a:r>
              <a:rPr lang="en-US" sz="3200" dirty="0" smtClean="0">
                <a:solidFill>
                  <a:schemeClr val="accent2"/>
                </a:solidFill>
              </a:rPr>
              <a:t> 25 </a:t>
            </a:r>
            <a:r>
              <a:rPr lang="ru-RU" sz="3200" dirty="0" smtClean="0">
                <a:solidFill>
                  <a:schemeClr val="accent2"/>
                </a:solidFill>
              </a:rPr>
              <a:t>апреля, 11.00 </a:t>
            </a:r>
            <a:r>
              <a:rPr lang="ru-RU" sz="3200" dirty="0" err="1" smtClean="0">
                <a:solidFill>
                  <a:schemeClr val="accent2"/>
                </a:solidFill>
              </a:rPr>
              <a:t>мск</a:t>
            </a:r>
            <a:endParaRPr lang="ru-RU" sz="32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sz="32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Цифровая </a:t>
            </a:r>
            <a:r>
              <a:rPr lang="ru-RU" sz="3200" dirty="0" smtClean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медицина: ИИ </a:t>
            </a:r>
            <a:r>
              <a:rPr lang="ru-RU" sz="32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и облачные технологии</a:t>
            </a:r>
            <a:endParaRPr lang="ru-RU" sz="3200" b="1" kern="0" dirty="0">
              <a:solidFill>
                <a:schemeClr val="accent1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71" y="2928422"/>
            <a:ext cx="2493638" cy="2493638"/>
          </a:xfrm>
          <a:prstGeom prst="rect">
            <a:avLst/>
          </a:prstGeom>
        </p:spPr>
      </p:pic>
      <p:sp>
        <p:nvSpPr>
          <p:cNvPr id="7" name="Дуга 6"/>
          <p:cNvSpPr/>
          <p:nvPr/>
        </p:nvSpPr>
        <p:spPr>
          <a:xfrm rot="16885806">
            <a:off x="2578908" y="4333226"/>
            <a:ext cx="2257730" cy="2257730"/>
          </a:xfrm>
          <a:prstGeom prst="arc">
            <a:avLst/>
          </a:prstGeom>
          <a:ln>
            <a:prstDash val="dash"/>
            <a:headEnd type="oval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007070" y="2486084"/>
            <a:ext cx="3197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1400" dirty="0">
              <a:solidFill>
                <a:schemeClr val="bg1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fontAlgn="base"/>
            <a:endParaRPr lang="ru-RU" sz="1400" dirty="0">
              <a:solidFill>
                <a:schemeClr val="bg1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fontAlgn="base"/>
            <a:endParaRPr lang="ru-RU" sz="1400" dirty="0">
              <a:solidFill>
                <a:schemeClr val="bg1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Как безопасно хранить и обрабатывать персональные данные в защищенном облаке #</a:t>
            </a:r>
            <a:r>
              <a:rPr lang="ru-RU" sz="1400" dirty="0" err="1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CloudMTS</a:t>
            </a:r>
            <a:r>
              <a:rPr lang="ru-RU" sz="14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, соответствующем требованиям 152-ФЗ</a:t>
            </a:r>
          </a:p>
          <a:p>
            <a:endParaRPr lang="ru-RU" sz="1400" dirty="0">
              <a:solidFill>
                <a:schemeClr val="bg1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0714" y="5438872"/>
            <a:ext cx="3156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Как работает и что умеет платформа для цифровой </a:t>
            </a:r>
            <a:r>
              <a:rPr lang="ru-RU" sz="1400" dirty="0" err="1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телепатологии</a:t>
            </a:r>
            <a:r>
              <a:rPr lang="ru-RU" sz="14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OneCell</a:t>
            </a:r>
            <a:r>
              <a:rPr lang="ru-RU" sz="14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 в облаке с встроенными алгоритмами ML и AI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1732" y="3139260"/>
            <a:ext cx="27179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Как организовать надежное облачное хранилище и обмен медицинскими изображениями с удаленных рабочих мест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40465" y="5229713"/>
            <a:ext cx="30033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Как работает диагностическая платформа </a:t>
            </a:r>
            <a:r>
              <a:rPr lang="ru-RU" sz="1400" dirty="0" err="1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iRIS</a:t>
            </a:r>
            <a:r>
              <a:rPr lang="ru-RU" sz="14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 в облаке с возможностью быстрой обработки данных КТ- и МРТ-обследований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9E78212-A792-DA41-91DE-EA393C1105ED}"/>
              </a:ext>
            </a:extLst>
          </p:cNvPr>
          <p:cNvSpPr/>
          <p:nvPr/>
        </p:nvSpPr>
        <p:spPr bwMode="auto">
          <a:xfrm>
            <a:off x="4893580" y="5374392"/>
            <a:ext cx="2285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55650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b="1" dirty="0" smtClean="0">
                <a:solidFill>
                  <a:srgbClr val="FE5958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Регистрация на сайте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/>
            </a:endParaRPr>
          </a:p>
        </p:txBody>
      </p:sp>
      <p:sp>
        <p:nvSpPr>
          <p:cNvPr id="14" name="Дуга 13"/>
          <p:cNvSpPr/>
          <p:nvPr/>
        </p:nvSpPr>
        <p:spPr>
          <a:xfrm rot="17979219">
            <a:off x="2843499" y="2232028"/>
            <a:ext cx="2710886" cy="2628443"/>
          </a:xfrm>
          <a:prstGeom prst="arc">
            <a:avLst/>
          </a:prstGeom>
          <a:ln>
            <a:prstDash val="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9767840">
            <a:off x="6769434" y="2303324"/>
            <a:ext cx="2591879" cy="2510759"/>
          </a:xfrm>
          <a:prstGeom prst="arc">
            <a:avLst/>
          </a:prstGeom>
          <a:ln>
            <a:prstDash val="dash"/>
            <a:headEnd type="stealt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 bwMode="auto">
          <a:xfrm rot="20308540">
            <a:off x="7608146" y="4375472"/>
            <a:ext cx="2003943" cy="1941224"/>
          </a:xfrm>
          <a:prstGeom prst="arc">
            <a:avLst/>
          </a:prstGeom>
          <a:ln>
            <a:prstDash val="dash"/>
            <a:headEnd type="stealt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6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8" name="Google Shape;658;p57"/>
          <p:cNvSpPr txBox="1">
            <a:spLocks noGrp="1"/>
          </p:cNvSpPr>
          <p:nvPr>
            <p:ph type="body" idx="2"/>
          </p:nvPr>
        </p:nvSpPr>
        <p:spPr bwMode="auto">
          <a:xfrm>
            <a:off x="843608" y="6154091"/>
            <a:ext cx="21159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/>
            </a:pPr>
            <a:r>
              <a:rPr lang="ru-RU" u="sng" dirty="0" smtClean="0">
                <a:solidFill>
                  <a:srgbClr val="FFFFFF"/>
                </a:solidFill>
                <a:latin typeface="Arial"/>
                <a:ea typeface="Arial"/>
                <a:cs typeface="Arial"/>
                <a:hlinkClick r:id="rId2" tooltip="http://www.cloud.mts.ru/"/>
              </a:rPr>
              <a:t>www.cloud.mts.ru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60" name="Google Shape;660;p57"/>
          <p:cNvSpPr txBox="1"/>
          <p:nvPr/>
        </p:nvSpPr>
        <p:spPr bwMode="auto">
          <a:xfrm>
            <a:off x="767408" y="4221088"/>
            <a:ext cx="36909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lt1"/>
                </a:solidFill>
              </a:rPr>
              <a:t>Андрей Пастухов</a:t>
            </a:r>
            <a:endParaRPr sz="1400" dirty="0">
              <a:solidFill>
                <a:schemeClr val="lt1"/>
              </a:solidFill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1" dirty="0">
              <a:solidFill>
                <a:schemeClr val="lt1"/>
              </a:solidFill>
            </a:endParaRPr>
          </a:p>
          <a:p>
            <a:pPr lvl="0">
              <a:buSzPts val="800"/>
              <a:defRPr/>
            </a:pPr>
            <a:r>
              <a:rPr lang="en-US" dirty="0" smtClean="0">
                <a:solidFill>
                  <a:schemeClr val="lt1"/>
                </a:solidFill>
                <a:latin typeface="MTS Sans"/>
                <a:ea typeface="MTS Sans"/>
              </a:rPr>
              <a:t>Product</a:t>
            </a:r>
            <a:r>
              <a:rPr lang="ru-RU" dirty="0" smtClean="0">
                <a:solidFill>
                  <a:schemeClr val="lt1"/>
                </a:solidFill>
                <a:latin typeface="MTS Sans"/>
                <a:ea typeface="MTS Sans"/>
              </a:rPr>
              <a:t> </a:t>
            </a:r>
            <a:r>
              <a:rPr lang="en-US" dirty="0" smtClean="0">
                <a:solidFill>
                  <a:schemeClr val="lt1"/>
                </a:solidFill>
                <a:latin typeface="MTS Sans"/>
                <a:ea typeface="MTS Sans"/>
              </a:rPr>
              <a:t>presale #</a:t>
            </a:r>
            <a:r>
              <a:rPr lang="en-US" dirty="0" err="1" smtClean="0">
                <a:solidFill>
                  <a:schemeClr val="lt1"/>
                </a:solidFill>
                <a:latin typeface="MTS Sans"/>
                <a:ea typeface="MTS Sans"/>
              </a:rPr>
              <a:t>CloudMTS</a:t>
            </a:r>
            <a:r>
              <a:rPr lang="ru-RU" dirty="0">
                <a:solidFill>
                  <a:schemeClr val="lt1"/>
                </a:solidFill>
              </a:rPr>
              <a:t/>
            </a:r>
            <a:br>
              <a:rPr lang="ru-RU" dirty="0">
                <a:solidFill>
                  <a:schemeClr val="lt1"/>
                </a:solidFill>
              </a:rPr>
            </a:br>
            <a:r>
              <a:rPr lang="ru-RU" dirty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/>
            </a:r>
            <a:br>
              <a:rPr lang="ru-RU" dirty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</a:br>
            <a:r>
              <a:rPr lang="ru-RU" dirty="0" smtClean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+7</a:t>
            </a:r>
            <a:r>
              <a:rPr lang="en-US" dirty="0" smtClean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 </a:t>
            </a:r>
            <a:r>
              <a:rPr lang="ru-RU" dirty="0" smtClean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921</a:t>
            </a:r>
            <a:r>
              <a:rPr lang="en-US" dirty="0" smtClean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 </a:t>
            </a:r>
            <a:r>
              <a:rPr lang="ru-RU" dirty="0" smtClean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858</a:t>
            </a:r>
            <a:r>
              <a:rPr lang="en-US" dirty="0" smtClean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 </a:t>
            </a:r>
            <a:r>
              <a:rPr lang="ru-RU" dirty="0" smtClean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96</a:t>
            </a:r>
            <a:r>
              <a:rPr lang="en-US" dirty="0" smtClean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 </a:t>
            </a:r>
            <a:r>
              <a:rPr lang="ru-RU" dirty="0" smtClean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61</a:t>
            </a:r>
            <a:endParaRPr lang="en-US" dirty="0" smtClean="0">
              <a:solidFill>
                <a:schemeClr val="lt1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lvl="0">
              <a:buSzPts val="800"/>
              <a:defRPr/>
            </a:pPr>
            <a:endParaRPr lang="en-US" dirty="0" smtClean="0">
              <a:solidFill>
                <a:schemeClr val="lt1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lvl="0">
              <a:buSzPts val="800"/>
              <a:defRPr/>
            </a:pPr>
            <a:r>
              <a:rPr lang="en-US" dirty="0" smtClean="0">
                <a:solidFill>
                  <a:schemeClr val="lt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aspastu6@mts.ru</a:t>
            </a:r>
            <a:endParaRPr lang="ru-RU" dirty="0">
              <a:solidFill>
                <a:schemeClr val="lt1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lvl="0">
              <a:buSzPts val="800"/>
              <a:defRPr/>
            </a:pPr>
            <a:endParaRPr lang="ru-RU" dirty="0">
              <a:solidFill>
                <a:schemeClr val="lt1"/>
              </a:solidFill>
            </a:endParaRPr>
          </a:p>
          <a:p>
            <a:pPr lvl="0">
              <a:buSzPts val="800"/>
              <a:defRPr/>
            </a:pPr>
            <a:endParaRPr lang="ru-RU" dirty="0">
              <a:solidFill>
                <a:schemeClr val="lt1"/>
              </a:solidFill>
            </a:endParaRPr>
          </a:p>
          <a:p>
            <a:pPr lvl="0">
              <a:buSzPts val="800"/>
              <a:defRPr/>
            </a:pPr>
            <a:r>
              <a:rPr lang="ru-RU" sz="1350" b="1" dirty="0">
                <a:solidFill>
                  <a:srgbClr val="1F1F1F"/>
                </a:solidFill>
              </a:rPr>
              <a:t/>
            </a:r>
            <a:br>
              <a:rPr lang="ru-RU" sz="1350" b="1" dirty="0">
                <a:solidFill>
                  <a:srgbClr val="1F1F1F"/>
                </a:solidFill>
              </a:rPr>
            </a:br>
            <a:r>
              <a:rPr lang="ru-RU" sz="1400" dirty="0">
                <a:solidFill>
                  <a:schemeClr val="lt1"/>
                </a:solidFill>
              </a:rPr>
              <a:t/>
            </a:r>
            <a:br>
              <a:rPr lang="ru-RU" sz="1400" dirty="0">
                <a:solidFill>
                  <a:schemeClr val="lt1"/>
                </a:solidFill>
              </a:rPr>
            </a:br>
            <a:endParaRPr sz="1400" dirty="0">
              <a:solidFill>
                <a:schemeClr val="l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7" y="1700807"/>
            <a:ext cx="2208166" cy="2493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772816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416" y="2276872"/>
            <a:ext cx="5075649" cy="283249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Спасибо!</a:t>
            </a:r>
            <a:endParaRPr lang="ru-RU" dirty="0">
              <a:solidFill>
                <a:schemeClr val="tx2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>
          <a:xfrm>
            <a:off x="832203" y="1916832"/>
            <a:ext cx="10646988" cy="4615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1"/>
                </a:solidFill>
                <a:latin typeface="MTS Sans"/>
                <a:ea typeface="MTS Sans"/>
              </a:rPr>
              <a:t>Основной вопрос клиента — владельца </a:t>
            </a:r>
            <a:r>
              <a:rPr lang="ru-RU" sz="2800" dirty="0" err="1">
                <a:latin typeface="MTS Sans"/>
                <a:ea typeface="MTS Sans"/>
              </a:rPr>
              <a:t>ИСПДн</a:t>
            </a:r>
            <a:endParaRPr sz="2800" dirty="0"/>
          </a:p>
        </p:txBody>
      </p:sp>
      <p:sp>
        <p:nvSpPr>
          <p:cNvPr id="35" name="Заголовок 2"/>
          <p:cNvSpPr txBox="1"/>
          <p:nvPr/>
        </p:nvSpPr>
        <p:spPr bwMode="auto">
          <a:xfrm>
            <a:off x="9957289" y="3888196"/>
            <a:ext cx="1399916" cy="2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75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5958"/>
              </a:buClr>
              <a:buSzPts val="135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Database Servers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FE5958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</p:txBody>
      </p:sp>
      <p:sp>
        <p:nvSpPr>
          <p:cNvPr id="8" name="Заголовок 2"/>
          <p:cNvSpPr txBox="1"/>
          <p:nvPr/>
        </p:nvSpPr>
        <p:spPr bwMode="auto">
          <a:xfrm>
            <a:off x="874994" y="2780928"/>
            <a:ext cx="7306021" cy="46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5958"/>
              </a:buClr>
              <a:buSzPts val="135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Можно ли в России пользоваться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«облачными технологиями»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при обработке персональных данных?</a:t>
            </a:r>
            <a:endParaRPr kumimoji="0" sz="1350" b="1" i="0" u="none" strike="noStrike" kern="0" cap="none" spc="0" normalizeH="0" baseline="0" noProof="0" dirty="0">
              <a:ln>
                <a:noFill/>
              </a:ln>
              <a:solidFill>
                <a:srgbClr val="FE595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95400" y="3501008"/>
            <a:ext cx="17393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54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800" b="1" i="0" u="none" strike="noStrike" kern="0" cap="none" spc="0" normalizeH="0" baseline="0" noProof="0">
                <a:ln>
                  <a:noFill/>
                </a:ln>
                <a:solidFill>
                  <a:srgbClr val="FE5958"/>
                </a:solidFill>
                <a:effectLst/>
                <a:uLnTx/>
                <a:uFillTx/>
                <a:latin typeface="MTS Sans Black"/>
                <a:ea typeface="MTS Sans Black"/>
                <a:cs typeface="Arial"/>
              </a:rPr>
              <a:t>«ДА!»</a:t>
            </a:r>
            <a:endParaRPr kumimoji="0" lang="ru-RU" sz="3800" b="1" i="0" u="none" strike="noStrike" kern="0" cap="none" spc="0" normalizeH="0" baseline="0" noProof="0">
              <a:ln>
                <a:noFill/>
              </a:ln>
              <a:solidFill>
                <a:srgbClr val="FE5958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2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quarter" idx="4294967295"/>
          </p:nvPr>
        </p:nvSpPr>
        <p:spPr>
          <a:xfrm>
            <a:off x="1199456" y="2604418"/>
            <a:ext cx="10009112" cy="3816350"/>
          </a:xfrm>
        </p:spPr>
        <p:txBody>
          <a:bodyPr>
            <a:noAutofit/>
          </a:bodyPr>
          <a:lstStyle/>
          <a:p>
            <a:pPr marL="0" lvl="2" indent="0">
              <a:spcBef>
                <a:spcPts val="1333"/>
              </a:spcBef>
              <a:buNone/>
            </a:pP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Аудит существующей ИС. </a:t>
            </a:r>
            <a:b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</a:b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При разработке </a:t>
            </a:r>
            <a:r>
              <a:rPr lang="en-US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“</a:t>
            </a: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с нуля</a:t>
            </a:r>
            <a:r>
              <a:rPr lang="en-US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” </a:t>
            </a: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начинаем с разработки модели угроз</a:t>
            </a:r>
          </a:p>
          <a:p>
            <a:pPr marL="0" lvl="2" indent="0">
              <a:spcBef>
                <a:spcPts val="1333"/>
              </a:spcBef>
              <a:buNone/>
            </a:pP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Модель угроз и нарушителя</a:t>
            </a:r>
          </a:p>
          <a:p>
            <a:pPr marL="0" lvl="2" indent="0">
              <a:spcBef>
                <a:spcPts val="1333"/>
              </a:spcBef>
              <a:buNone/>
            </a:pP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Технический проект системы </a:t>
            </a:r>
            <a:r>
              <a:rPr lang="ru-RU" sz="1600" b="0" dirty="0" smtClean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защиты включает </a:t>
            </a: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 себя список средств защиты в соответствии с уровнем защищенности используемых ПДн и актуальным для данной системы типом угроз</a:t>
            </a:r>
          </a:p>
          <a:p>
            <a:pPr marL="0" lvl="2" indent="0">
              <a:spcBef>
                <a:spcPts val="1333"/>
              </a:spcBef>
              <a:buNone/>
            </a:pPr>
            <a:r>
              <a:rPr lang="ru-RU" sz="1600" b="0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Размещение или миграция в Защищенной сегмент облака #</a:t>
            </a:r>
            <a:r>
              <a:rPr lang="en-US" sz="1600" b="0" dirty="0" err="1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CloudMTS</a:t>
            </a:r>
            <a:r>
              <a:rPr lang="ru-RU" sz="1600" b="0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+ реализация технического проекта</a:t>
            </a:r>
          </a:p>
          <a:p>
            <a:pPr marL="0" lvl="2" indent="0">
              <a:spcBef>
                <a:spcPts val="1333"/>
              </a:spcBef>
              <a:buNone/>
            </a:pP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Разработка пакета документов </a:t>
            </a:r>
            <a:b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</a:b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(модель угроз, технический проект, организационная документация, </a:t>
            </a:r>
            <a:r>
              <a:rPr lang="ru-RU" sz="1600" b="0" dirty="0" smtClean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письмо </a:t>
            </a: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 </a:t>
            </a:r>
            <a:r>
              <a:rPr lang="ru-RU" sz="1600" b="0" dirty="0" err="1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Роскомнадзор</a:t>
            </a: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)</a:t>
            </a:r>
          </a:p>
          <a:p>
            <a:pPr marL="0" lvl="2" indent="0">
              <a:spcBef>
                <a:spcPts val="1333"/>
              </a:spcBef>
              <a:buNone/>
            </a:pP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Аттестация </a:t>
            </a:r>
            <a:r>
              <a:rPr lang="ru-RU" sz="1600" b="0" dirty="0" smtClean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или оценка соответствия ИС </a:t>
            </a: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(проверка </a:t>
            </a:r>
            <a:r>
              <a:rPr lang="ru-RU" sz="1600" b="0" dirty="0" smtClean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соответствия </a:t>
            </a: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системы модели угроз и техническому проекту</a:t>
            </a:r>
            <a:r>
              <a:rPr lang="ru-RU" sz="1600" b="0" dirty="0" smtClean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)</a:t>
            </a:r>
            <a:endParaRPr lang="ru-RU" sz="1600" b="0" dirty="0">
              <a:solidFill>
                <a:schemeClr val="bg2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pPr marL="0" lvl="2" indent="0">
              <a:spcBef>
                <a:spcPts val="1333"/>
              </a:spcBef>
              <a:buNone/>
            </a:pPr>
            <a:r>
              <a:rPr lang="ru-RU" sz="1600" b="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Подача документов в </a:t>
            </a:r>
            <a:r>
              <a:rPr lang="ru-RU" sz="1600" b="0" dirty="0" err="1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Роскомнадзор</a:t>
            </a:r>
            <a:endParaRPr lang="ru-RU" sz="1600" b="0" dirty="0">
              <a:solidFill>
                <a:schemeClr val="bg2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11424" y="1628800"/>
            <a:ext cx="10369152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Что делать если строить защиту </a:t>
            </a:r>
            <a:r>
              <a:rPr lang="ru-RU" dirty="0" err="1" smtClean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ПДн</a:t>
            </a:r>
            <a:r>
              <a:rPr lang="ru-RU" dirty="0" smtClean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“</a:t>
            </a:r>
            <a:r>
              <a:rPr lang="ru-RU" dirty="0" smtClean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с нуля</a:t>
            </a:r>
            <a:r>
              <a:rPr lang="en-US" dirty="0" smtClean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”</a:t>
            </a:r>
            <a:r>
              <a:rPr lang="ru-RU" dirty="0" smtClean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: шаги и план действий</a:t>
            </a:r>
            <a:endParaRPr lang="ru-RU" dirty="0">
              <a:solidFill>
                <a:schemeClr val="bg2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CD79BF0-4E04-6D4B-AAB2-6BF9AD87A9FF}"/>
              </a:ext>
            </a:extLst>
          </p:cNvPr>
          <p:cNvCxnSpPr>
            <a:cxnSpLocks/>
          </p:cNvCxnSpPr>
          <p:nvPr/>
        </p:nvCxnSpPr>
        <p:spPr>
          <a:xfrm>
            <a:off x="1127448" y="2852936"/>
            <a:ext cx="0" cy="3567832"/>
          </a:xfrm>
          <a:prstGeom prst="line">
            <a:avLst/>
          </a:prstGeom>
          <a:noFill/>
          <a:ln w="38100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97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Заголовок 2"/>
          <p:cNvSpPr txBox="1"/>
          <p:nvPr/>
        </p:nvSpPr>
        <p:spPr bwMode="auto">
          <a:xfrm>
            <a:off x="9957289" y="3888196"/>
            <a:ext cx="1399916" cy="2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2500"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5958"/>
              </a:buClr>
              <a:buSzPts val="135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Database Servers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E5958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37810" y="3284984"/>
            <a:ext cx="475818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Высокие единовременные затраты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и стоимость владения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Уникальность каждой системы защиты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ПДн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Долгий срок реализации (проект, поставка, внедрение)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Необходимость мониторинга и изучения законодательства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Необходимость разработки документации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на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ИСПДн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Необходимость иметь в штате высококвалифицированных специалистов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37812" y="2597344"/>
            <a:ext cx="43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54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Реализация на собственной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0" indent="0" algn="l" defTabSz="8254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Инфраструктуре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</p:txBody>
      </p:sp>
      <p:sp>
        <p:nvSpPr>
          <p:cNvPr id="13" name="Заголовок 2"/>
          <p:cNvSpPr>
            <a:spLocks noGrp="1"/>
          </p:cNvSpPr>
          <p:nvPr>
            <p:ph type="ctrTitle"/>
          </p:nvPr>
        </p:nvSpPr>
        <p:spPr bwMode="auto">
          <a:xfrm>
            <a:off x="829263" y="1916832"/>
            <a:ext cx="10646988" cy="4615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chemeClr val="accent1"/>
                </a:solidFill>
                <a:latin typeface="MTS Sans"/>
                <a:ea typeface="MTS Sans"/>
              </a:rPr>
              <a:t>Реализация ИСПДн: </a:t>
            </a:r>
            <a:r>
              <a:rPr lang="ru-RU" sz="2800">
                <a:latin typeface="MTS Sans"/>
                <a:ea typeface="MTS Sans"/>
              </a:rPr>
              <a:t>плюсы облачного решения</a:t>
            </a:r>
            <a:endParaRPr sz="280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378368" y="3284984"/>
            <a:ext cx="52410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Низкие единовременные затраты и стоимость владения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Отработанное типовое решение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в облачной инфраструктуре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Оперативное развертывание (от 1 дня)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Мониторинг и обеспечение соответствия законодательству — зона ответственности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исполнителя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Все необходимые шаблоны документов предоставляет исполнитель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2" indent="0" algn="l" defTabSz="8254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611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Сертифицированные специалисты исполнителя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384512" y="2585084"/>
            <a:ext cx="43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54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Реализация на облачной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  <a:p>
            <a:pPr marL="0" marR="0" lvl="0" indent="0" algn="l" defTabSz="8254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Инфраструктуре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/>
              <a:ea typeface="MTS Sans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88098" y="2643206"/>
            <a:ext cx="415803" cy="4158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9571" y="2643206"/>
            <a:ext cx="431738" cy="431738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cxnSpLocks/>
          </p:cNvCxnSpPr>
          <p:nvPr/>
        </p:nvCxnSpPr>
        <p:spPr bwMode="auto">
          <a:xfrm>
            <a:off x="1055440" y="3284984"/>
            <a:ext cx="0" cy="309634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 bwMode="auto">
          <a:xfrm flipH="1">
            <a:off x="6095999" y="3284984"/>
            <a:ext cx="2" cy="300082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88904E-4B4C-6541-B757-84AB8728C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0" y="2564904"/>
            <a:ext cx="7366930" cy="425503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09678" y="1806947"/>
            <a:ext cx="7325280" cy="111799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MTS Sans"/>
                <a:ea typeface="MTS Sans"/>
              </a:rPr>
              <a:t>Архитектура </a:t>
            </a:r>
            <a:r>
              <a:rPr lang="ru-RU" sz="2800" dirty="0" smtClean="0">
                <a:latin typeface="MTS Sans"/>
                <a:ea typeface="MTS Sans"/>
              </a:rPr>
              <a:t>защищенного сегмента </a:t>
            </a:r>
            <a:r>
              <a:rPr lang="ru-RU" sz="2800" dirty="0" smtClean="0">
                <a:solidFill>
                  <a:schemeClr val="bg2"/>
                </a:solidFill>
                <a:latin typeface="MTS Sans"/>
                <a:ea typeface="MTS Sans"/>
              </a:rPr>
              <a:t>#</a:t>
            </a:r>
            <a:r>
              <a:rPr lang="en-US" sz="2800" dirty="0">
                <a:solidFill>
                  <a:schemeClr val="bg2"/>
                </a:solidFill>
                <a:latin typeface="MTS Sans"/>
                <a:ea typeface="MTS Sans"/>
              </a:rPr>
              <a:t>C</a:t>
            </a:r>
            <a:r>
              <a:rPr lang="ru-RU" sz="2800" dirty="0" err="1" smtClean="0">
                <a:solidFill>
                  <a:schemeClr val="bg2"/>
                </a:solidFill>
                <a:latin typeface="MTS Sans"/>
                <a:ea typeface="MTS Sans"/>
              </a:rPr>
              <a:t>loud</a:t>
            </a:r>
            <a:r>
              <a:rPr lang="en-US" sz="2800" dirty="0" smtClean="0">
                <a:solidFill>
                  <a:schemeClr val="bg2"/>
                </a:solidFill>
                <a:latin typeface="MTS Sans"/>
                <a:ea typeface="MTS Sans"/>
              </a:rPr>
              <a:t>MTS</a:t>
            </a:r>
            <a:r>
              <a:rPr lang="ru-RU" sz="2800" dirty="0" smtClean="0">
                <a:solidFill>
                  <a:schemeClr val="bg2"/>
                </a:solidFill>
                <a:latin typeface="MTS Sans"/>
                <a:ea typeface="MTS Sans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MTS Sans"/>
                <a:ea typeface="MTS Sans"/>
              </a:rPr>
              <a:t>и сервисов ИБ </a:t>
            </a:r>
            <a:endParaRPr lang="ru-RU" sz="2800" dirty="0">
              <a:solidFill>
                <a:schemeClr val="accent1"/>
              </a:solidFill>
              <a:latin typeface="MTS Sans"/>
              <a:ea typeface="MTS San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343632" y="1344074"/>
            <a:ext cx="3662238" cy="3262313"/>
          </a:xfrm>
        </p:spPr>
        <p:txBody>
          <a:bodyPr>
            <a:noAutofit/>
          </a:bodyPr>
          <a:lstStyle/>
          <a:p>
            <a:pPr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СЗИ на уровне Инфраструктуры Облака и средств управления Облаком</a:t>
            </a:r>
          </a:p>
          <a:p>
            <a:pPr>
              <a:buClrTx/>
              <a:buFont typeface="+mj-lt"/>
              <a:buAutoNum type="arabicPeriod"/>
            </a:pPr>
            <a:endParaRPr lang="ru-RU" sz="1400" dirty="0">
              <a:solidFill>
                <a:schemeClr val="bg2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СЗИ на уровне ИС Заказчика в Виртуальной инфраструктуре</a:t>
            </a:r>
          </a:p>
          <a:p>
            <a:pPr>
              <a:buClrTx/>
              <a:buFont typeface="+mj-lt"/>
              <a:buAutoNum type="arabicPeriod"/>
            </a:pPr>
            <a:endParaRPr lang="ru-RU" sz="1400" dirty="0">
              <a:solidFill>
                <a:schemeClr val="bg2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СЗИ на площадке/на стороне Заказчика</a:t>
            </a:r>
          </a:p>
          <a:p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4EA952B0-71E4-824E-A3DF-870192AA9770}"/>
              </a:ext>
            </a:extLst>
          </p:cNvPr>
          <p:cNvSpPr txBox="1">
            <a:spLocks/>
          </p:cNvSpPr>
          <p:nvPr/>
        </p:nvSpPr>
        <p:spPr>
          <a:xfrm>
            <a:off x="8638277" y="3717032"/>
            <a:ext cx="3353449" cy="25014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1D10"/>
                </a:solidFill>
                <a:effectLst/>
                <a:uLnTx/>
                <a:uFillTx/>
                <a:latin typeface="MTS Sans" charset="0"/>
                <a:ea typeface="MTS Sans" charset="0"/>
                <a:cs typeface="Arial"/>
              </a:rPr>
              <a:t>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31D10"/>
                </a:solidFill>
                <a:effectLst/>
                <a:uLnTx/>
                <a:uFillTx/>
                <a:latin typeface="MTS Sans" charset="0"/>
                <a:ea typeface="MTS Sans" charset="0"/>
                <a:cs typeface="Arial"/>
              </a:rPr>
              <a:t>нашей инфраструктуре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31D10"/>
                </a:solidFill>
                <a:effectLst/>
                <a:uLnTx/>
                <a:uFillTx/>
                <a:latin typeface="MTS Sans" charset="0"/>
                <a:ea typeface="MTS Sans" charset="0"/>
                <a:cs typeface="Arial"/>
              </a:rPr>
              <a:t>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E31D10"/>
              </a:solidFill>
              <a:effectLst/>
              <a:uLnTx/>
              <a:uFillTx/>
              <a:latin typeface="MTS Sans" charset="0"/>
              <a:ea typeface="MTS Sans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+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Аттестат УЗ-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1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 , К-1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 panose="02000000000000000000" pitchFamily="2" charset="0"/>
              <a:ea typeface="MTS Sans" panose="02000000000000000000" pitchFamily="2" charset="0"/>
              <a:cs typeface="MTS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Arial"/>
              </a:rPr>
              <a:t>+ Подключена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Arial"/>
              </a:rPr>
              <a:t>к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Arial"/>
              </a:rPr>
              <a:t>SOC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Arial"/>
              </a:rPr>
              <a:t>+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Arial"/>
              </a:rPr>
              <a:t>СОВ\ЗВИ\АНЗ и т.д.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 panose="02000000000000000000" pitchFamily="2" charset="0"/>
              <a:ea typeface="MTS Sans" panose="02000000000000000000" pitchFamily="2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Arial"/>
              </a:rPr>
              <a:t>+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Arial"/>
              </a:rPr>
              <a:t>Backup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Arial"/>
              </a:rPr>
              <a:t>инфраструктуры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 panose="02000000000000000000" pitchFamily="2" charset="0"/>
              <a:ea typeface="MTS Sans" panose="02000000000000000000" pitchFamily="2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1D10"/>
                </a:solidFill>
                <a:effectLst/>
                <a:uLnTx/>
                <a:uFillTx/>
                <a:latin typeface="MTS Sans" charset="0"/>
                <a:ea typeface="MTS Sans" charset="0"/>
                <a:cs typeface="MTS Sans" charset="0"/>
              </a:rPr>
              <a:t>Платные опции для ИС клиента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1D10"/>
                </a:solidFill>
                <a:effectLst/>
                <a:uLnTx/>
                <a:uFillTx/>
                <a:latin typeface="MTS Sans" charset="0"/>
                <a:ea typeface="MTS Sans" charset="0"/>
                <a:cs typeface="MTS Sans" charset="0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31D10"/>
              </a:solidFill>
              <a:effectLst/>
              <a:uLnTx/>
              <a:uFillTx/>
              <a:latin typeface="MTS Sans" charset="0"/>
              <a:ea typeface="MTS Sans" charset="0"/>
              <a:cs typeface="MTS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+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SOC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 panose="02000000000000000000" pitchFamily="2" charset="0"/>
              <a:ea typeface="MTS Sans" panose="02000000000000000000" pitchFamily="2" charset="0"/>
              <a:cs typeface="MTS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+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WAF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 panose="02000000000000000000" pitchFamily="2" charset="0"/>
              <a:ea typeface="MTS Sans" panose="02000000000000000000" pitchFamily="2" charset="0"/>
              <a:cs typeface="MTS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+ AntiDDoS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 panose="02000000000000000000" pitchFamily="2" charset="0"/>
              <a:ea typeface="MTS Sans" panose="02000000000000000000" pitchFamily="2" charset="0"/>
              <a:cs typeface="MTS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+ Антивирус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 panose="02000000000000000000" pitchFamily="2" charset="0"/>
              <a:ea typeface="MTS Sans" panose="02000000000000000000" pitchFamily="2" charset="0"/>
              <a:cs typeface="MTS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+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BaaS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 panose="02000000000000000000" pitchFamily="2" charset="0"/>
                <a:ea typeface="MTS Sans" panose="02000000000000000000" pitchFamily="2" charset="0"/>
                <a:cs typeface="MTS Sans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MTS Sans" panose="02000000000000000000" pitchFamily="2" charset="0"/>
              <a:ea typeface="MTS Sans" panose="02000000000000000000" pitchFamily="2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BCCCB"/>
              </a:solidFill>
              <a:effectLst/>
              <a:uLnTx/>
              <a:uFillTx/>
              <a:latin typeface="MTS Sans" charset="0"/>
              <a:ea typeface="MTS Sans" charset="0"/>
              <a:cs typeface="MTS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BCCCB"/>
              </a:solidFill>
              <a:effectLst/>
              <a:uLnTx/>
              <a:uFillTx/>
              <a:latin typeface="MTS Sans" charset="0"/>
              <a:ea typeface="MTS Sans" charset="0"/>
              <a:cs typeface="MTS Sans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A473D39-B197-DC44-AC32-E50630E47921}"/>
              </a:ext>
            </a:extLst>
          </p:cNvPr>
          <p:cNvSpPr/>
          <p:nvPr/>
        </p:nvSpPr>
        <p:spPr>
          <a:xfrm>
            <a:off x="5028686" y="3146372"/>
            <a:ext cx="2360172" cy="1050413"/>
          </a:xfrm>
          <a:prstGeom prst="roundRect">
            <a:avLst/>
          </a:prstGeom>
          <a:noFill/>
          <a:ln w="28575" cap="flat">
            <a:solidFill>
              <a:srgbClr val="E31D1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 Medium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B76ED439-78FA-4F44-B36D-4D29D2C190A3}"/>
              </a:ext>
            </a:extLst>
          </p:cNvPr>
          <p:cNvSpPr/>
          <p:nvPr/>
        </p:nvSpPr>
        <p:spPr>
          <a:xfrm>
            <a:off x="1675031" y="3572482"/>
            <a:ext cx="1924331" cy="828754"/>
          </a:xfrm>
          <a:prstGeom prst="roundRect">
            <a:avLst/>
          </a:prstGeom>
          <a:noFill/>
          <a:ln w="28575" cap="flat">
            <a:solidFill>
              <a:srgbClr val="E31D1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 Medium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76CA64CE-84A2-964C-A7D0-B0A8050F9633}"/>
              </a:ext>
            </a:extLst>
          </p:cNvPr>
          <p:cNvSpPr/>
          <p:nvPr/>
        </p:nvSpPr>
        <p:spPr>
          <a:xfrm>
            <a:off x="1214316" y="5134970"/>
            <a:ext cx="2235560" cy="1047464"/>
          </a:xfrm>
          <a:prstGeom prst="roundRect">
            <a:avLst/>
          </a:prstGeom>
          <a:noFill/>
          <a:ln w="28575" cap="flat">
            <a:solidFill>
              <a:srgbClr val="E31D1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 Medium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803730" y="3261542"/>
            <a:ext cx="449912" cy="46959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3382477" y="4891371"/>
            <a:ext cx="449912" cy="4567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1</a:t>
            </a:r>
          </a:p>
        </p:txBody>
      </p:sp>
      <p:sp>
        <p:nvSpPr>
          <p:cNvPr id="19" name="Овал 18"/>
          <p:cNvSpPr/>
          <p:nvPr/>
        </p:nvSpPr>
        <p:spPr>
          <a:xfrm>
            <a:off x="2059620" y="3389537"/>
            <a:ext cx="449912" cy="45992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2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22B1620-65D3-BD4C-806D-F8FBB62B1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46" y="3765540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9" name="Google Shape;349;p40"/>
          <p:cNvSpPr txBox="1">
            <a:spLocks noGrp="1"/>
          </p:cNvSpPr>
          <p:nvPr>
            <p:ph type="ctrTitle"/>
          </p:nvPr>
        </p:nvSpPr>
        <p:spPr bwMode="auto">
          <a:xfrm>
            <a:off x="839788" y="1837277"/>
            <a:ext cx="8885614" cy="76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400"/>
              <a:defRPr/>
            </a:pPr>
            <a:r>
              <a:rPr lang="ru-RU" sz="2800" dirty="0">
                <a:solidFill>
                  <a:schemeClr val="accent1"/>
                </a:solidFill>
                <a:latin typeface="MTS Sans"/>
                <a:ea typeface="MTS Sans"/>
              </a:rPr>
              <a:t>Что </a:t>
            </a:r>
            <a:r>
              <a:rPr lang="ru-RU" sz="2800" dirty="0">
                <a:latin typeface="MTS Sans"/>
                <a:ea typeface="MTS Sans"/>
              </a:rPr>
              <a:t>получает клиент </a:t>
            </a:r>
            <a:r>
              <a:rPr lang="ru-RU" sz="2800" dirty="0">
                <a:solidFill>
                  <a:schemeClr val="accent1"/>
                </a:solidFill>
                <a:latin typeface="MTS Sans"/>
                <a:ea typeface="MTS Sans"/>
              </a:rPr>
              <a:t/>
            </a:r>
            <a:br>
              <a:rPr lang="ru-RU" sz="2800" dirty="0">
                <a:solidFill>
                  <a:schemeClr val="accent1"/>
                </a:solidFill>
                <a:latin typeface="MTS Sans"/>
                <a:ea typeface="MTS Sans"/>
              </a:rPr>
            </a:br>
            <a:r>
              <a:rPr lang="ru-RU" sz="2800" dirty="0">
                <a:solidFill>
                  <a:schemeClr val="accent1"/>
                </a:solidFill>
                <a:latin typeface="MTS Sans"/>
                <a:ea typeface="MTS Sans"/>
              </a:rPr>
              <a:t>в защищенном сегменте #</a:t>
            </a:r>
            <a:r>
              <a:rPr lang="en" sz="2800" dirty="0">
                <a:solidFill>
                  <a:schemeClr val="accent1"/>
                </a:solidFill>
                <a:latin typeface="MTS Sans"/>
                <a:ea typeface="MTS Sans"/>
              </a:rPr>
              <a:t>CloudMTS</a:t>
            </a:r>
            <a:endParaRPr sz="2800" dirty="0">
              <a:solidFill>
                <a:schemeClr val="accent1"/>
              </a:solidFill>
              <a:latin typeface="MTS Sans"/>
              <a:ea typeface="MTS Sans"/>
            </a:endParaRPr>
          </a:p>
        </p:txBody>
      </p:sp>
      <p:grpSp>
        <p:nvGrpSpPr>
          <p:cNvPr id="19" name="Google Shape;807;p75"/>
          <p:cNvGrpSpPr/>
          <p:nvPr/>
        </p:nvGrpSpPr>
        <p:grpSpPr bwMode="auto">
          <a:xfrm>
            <a:off x="4669702" y="3095172"/>
            <a:ext cx="2714509" cy="2673803"/>
            <a:chOff x="6496740" y="4548812"/>
            <a:chExt cx="3300900" cy="3251400"/>
          </a:xfrm>
        </p:grpSpPr>
        <p:sp>
          <p:nvSpPr>
            <p:cNvPr id="20" name="Google Shape;808;p75"/>
            <p:cNvSpPr/>
            <p:nvPr/>
          </p:nvSpPr>
          <p:spPr bwMode="auto">
            <a:xfrm>
              <a:off x="6496740" y="4548812"/>
              <a:ext cx="3300900" cy="3251400"/>
            </a:xfrm>
            <a:prstGeom prst="ellipse">
              <a:avLst/>
            </a:prstGeom>
            <a:noFill/>
            <a:ln w="28575" cap="rnd" cmpd="sng">
              <a:solidFill>
                <a:srgbClr val="B7B7B7"/>
              </a:solidFill>
              <a:prstDash val="dot"/>
              <a:bevel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809;p75"/>
            <p:cNvSpPr/>
            <p:nvPr/>
          </p:nvSpPr>
          <p:spPr bwMode="auto">
            <a:xfrm>
              <a:off x="6973578" y="4867825"/>
              <a:ext cx="145500" cy="145500"/>
            </a:xfrm>
            <a:prstGeom prst="ellipse">
              <a:avLst/>
            </a:prstGeom>
            <a:solidFill>
              <a:srgbClr val="FF595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810;p75"/>
            <p:cNvSpPr/>
            <p:nvPr/>
          </p:nvSpPr>
          <p:spPr bwMode="auto">
            <a:xfrm>
              <a:off x="9173876" y="4867825"/>
              <a:ext cx="145500" cy="145500"/>
            </a:xfrm>
            <a:prstGeom prst="ellipse">
              <a:avLst/>
            </a:prstGeom>
            <a:solidFill>
              <a:srgbClr val="FF595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811;p75"/>
            <p:cNvSpPr/>
            <p:nvPr/>
          </p:nvSpPr>
          <p:spPr bwMode="auto">
            <a:xfrm>
              <a:off x="6973578" y="7311220"/>
              <a:ext cx="145500" cy="145500"/>
            </a:xfrm>
            <a:prstGeom prst="ellipse">
              <a:avLst/>
            </a:prstGeom>
            <a:solidFill>
              <a:srgbClr val="FF595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812;p75"/>
            <p:cNvSpPr/>
            <p:nvPr/>
          </p:nvSpPr>
          <p:spPr bwMode="auto">
            <a:xfrm>
              <a:off x="9173876" y="7311220"/>
              <a:ext cx="145500" cy="145500"/>
            </a:xfrm>
            <a:prstGeom prst="ellipse">
              <a:avLst/>
            </a:prstGeom>
            <a:solidFill>
              <a:srgbClr val="FF595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</p:txBody>
        </p:sp>
        <p:pic>
          <p:nvPicPr>
            <p:cNvPr id="25" name="Google Shape;813;p75"/>
            <p:cNvPicPr/>
            <p:nvPr/>
          </p:nvPicPr>
          <p:blipFill>
            <a:blip r:embed="rId2">
              <a:alphaModFix/>
            </a:blip>
            <a:stretch/>
          </p:blipFill>
          <p:spPr bwMode="auto">
            <a:xfrm>
              <a:off x="7595938" y="5505975"/>
              <a:ext cx="1102525" cy="1337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Прямоугольник 25"/>
          <p:cNvSpPr/>
          <p:nvPr/>
        </p:nvSpPr>
        <p:spPr bwMode="auto">
          <a:xfrm>
            <a:off x="7400501" y="5307310"/>
            <a:ext cx="3232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825459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Поддержку в случае проведения проверок РКН, ФСТЭК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-771573" y="5307310"/>
            <a:ext cx="5355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r" defTabSz="825459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Набор типовой документации,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частную модель угроз для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ИСПДн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 в облаке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90575" y="3164417"/>
            <a:ext cx="37983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r" defTabSz="825459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Гарантию выполнения требований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21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 и 17 Приказов ФСТЭК России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/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на уровне средств связи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и инфраструктуры  — аттестат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на облако (на  продукты IaaS)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402945" y="3186918"/>
            <a:ext cx="3805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825459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СЗИ и СКЗИ для реализации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ИСПДн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"/>
                <a:ea typeface="MTS Sans"/>
                <a:cs typeface="Arial"/>
              </a:rPr>
              <a:t> на уровне виртуальных машин и локальной вычислительной сети по схеме аренды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E3F3E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3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/>
          </p:cNvSpPr>
          <p:nvPr>
            <p:ph type="ctrTitle"/>
          </p:nvPr>
        </p:nvSpPr>
        <p:spPr>
          <a:xfrm>
            <a:off x="809678" y="1806947"/>
            <a:ext cx="7325280" cy="111799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TS Sans"/>
                <a:ea typeface="MTS Sans"/>
              </a:rPr>
              <a:t>Обновление </a:t>
            </a:r>
            <a:r>
              <a:rPr lang="ru-RU" sz="2800" dirty="0" smtClean="0">
                <a:solidFill>
                  <a:schemeClr val="accent1"/>
                </a:solidFill>
                <a:latin typeface="MTS Sans"/>
                <a:ea typeface="MTS Sans"/>
              </a:rPr>
              <a:t>сегмента </a:t>
            </a:r>
            <a:r>
              <a:rPr lang="en-US" sz="2800" dirty="0" smtClean="0">
                <a:solidFill>
                  <a:schemeClr val="accent1"/>
                </a:solidFill>
                <a:latin typeface="MTS Sans"/>
                <a:ea typeface="MTS Sans"/>
              </a:rPr>
              <a:t>IAAS-</a:t>
            </a:r>
            <a:r>
              <a:rPr lang="ru-RU" sz="2800" dirty="0" smtClean="0">
                <a:solidFill>
                  <a:schemeClr val="accent1"/>
                </a:solidFill>
                <a:latin typeface="MTS Sans"/>
                <a:ea typeface="MTS Sans"/>
              </a:rPr>
              <a:t>ФЗ</a:t>
            </a:r>
            <a:r>
              <a:rPr lang="en-US" sz="2800" dirty="0" smtClean="0">
                <a:solidFill>
                  <a:schemeClr val="accent1"/>
                </a:solidFill>
                <a:latin typeface="MTS Sans"/>
                <a:ea typeface="MTS Sans"/>
              </a:rPr>
              <a:t>-152</a:t>
            </a:r>
            <a:endParaRPr lang="ru-RU" sz="2800" dirty="0">
              <a:solidFill>
                <a:schemeClr val="accent1"/>
              </a:solidFill>
              <a:latin typeface="MTS Sans"/>
              <a:ea typeface="MTS Sans"/>
            </a:endParaRP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5E76DDA9-B143-9344-A0C1-7BA482E06B3F}"/>
              </a:ext>
            </a:extLst>
          </p:cNvPr>
          <p:cNvGrpSpPr/>
          <p:nvPr/>
        </p:nvGrpSpPr>
        <p:grpSpPr>
          <a:xfrm>
            <a:off x="6960096" y="1340768"/>
            <a:ext cx="4402541" cy="5218609"/>
            <a:chOff x="6941742" y="2298126"/>
            <a:chExt cx="3819430" cy="4527411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C62E58F4-252A-9144-9295-3040EFE3A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0225" y="2661047"/>
              <a:ext cx="393700" cy="393700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C8A03630-532A-2248-A29D-4F8292C2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3560" y="3503248"/>
              <a:ext cx="533770" cy="183234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CD5413B6-1486-9A48-8118-E522C5698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89525" y="3503248"/>
              <a:ext cx="533770" cy="183234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E0DDEB2-2BDA-444E-A295-0AE2E611BED3}"/>
                </a:ext>
              </a:extLst>
            </p:cNvPr>
            <p:cNvSpPr txBox="1"/>
            <p:nvPr/>
          </p:nvSpPr>
          <p:spPr>
            <a:xfrm>
              <a:off x="8458112" y="2298126"/>
              <a:ext cx="757925" cy="329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INTERNET</a:t>
              </a: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/>
              </a:r>
              <a:b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</a:b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10 ГБИТ/СЕК</a:t>
              </a:r>
              <a:endPara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 Black" panose="02000000000000000000" pitchFamily="2" charset="0"/>
                <a:ea typeface="MTS Sans Black" panose="02000000000000000000" pitchFamily="2" charset="0"/>
                <a:cs typeface="MTS Sans" charset="0"/>
                <a:sym typeface="Helvetica Neue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5CB84B5-2828-964C-8274-79927B4844F2}"/>
                </a:ext>
              </a:extLst>
            </p:cNvPr>
            <p:cNvSpPr txBox="1"/>
            <p:nvPr/>
          </p:nvSpPr>
          <p:spPr>
            <a:xfrm>
              <a:off x="8033748" y="3221766"/>
              <a:ext cx="1604853" cy="209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СЕТЕВАЯ </a:t>
              </a: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ИНФРАСТРУКТУРА</a:t>
              </a:r>
              <a:endPara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 Black" panose="02000000000000000000" pitchFamily="2" charset="0"/>
                <a:ea typeface="MTS Sans Black" panose="02000000000000000000" pitchFamily="2" charset="0"/>
                <a:cs typeface="MTS Sans" charset="0"/>
              </a:endParaRPr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5217467B-B995-4043-A7D5-12938CA121BE}"/>
                </a:ext>
              </a:extLst>
            </p:cNvPr>
            <p:cNvSpPr/>
            <p:nvPr/>
          </p:nvSpPr>
          <p:spPr>
            <a:xfrm>
              <a:off x="7911241" y="3136551"/>
              <a:ext cx="1849866" cy="61278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3C8DAD56-70B3-6C47-AEB2-DCCD76D5D5B9}"/>
                </a:ext>
              </a:extLst>
            </p:cNvPr>
            <p:cNvGrpSpPr/>
            <p:nvPr/>
          </p:nvGrpSpPr>
          <p:grpSpPr>
            <a:xfrm>
              <a:off x="7384192" y="4284724"/>
              <a:ext cx="879369" cy="908061"/>
              <a:chOff x="2581430" y="5305549"/>
              <a:chExt cx="879369" cy="908061"/>
            </a:xfrm>
          </p:grpSpPr>
          <p:pic>
            <p:nvPicPr>
              <p:cNvPr id="145" name="Рисунок 144">
                <a:extLst>
                  <a:ext uri="{FF2B5EF4-FFF2-40B4-BE49-F238E27FC236}">
                    <a16:creationId xmlns:a16="http://schemas.microsoft.com/office/drawing/2014/main" id="{94D7EE14-C246-0640-AB18-C4E8528E3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9910" y="5340274"/>
                <a:ext cx="475795" cy="407824"/>
              </a:xfrm>
              <a:prstGeom prst="rect">
                <a:avLst/>
              </a:prstGeom>
            </p:spPr>
          </p:pic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00BB085-FC40-DC4D-9F2A-2C603E21601C}"/>
                  </a:ext>
                </a:extLst>
              </p:cNvPr>
              <p:cNvSpPr txBox="1"/>
              <p:nvPr/>
            </p:nvSpPr>
            <p:spPr>
              <a:xfrm>
                <a:off x="2684227" y="5816520"/>
                <a:ext cx="617465" cy="3453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 Black" panose="02000000000000000000" pitchFamily="2" charset="0"/>
                    <a:ea typeface="MTS Sans Black" panose="02000000000000000000" pitchFamily="2" charset="0"/>
                    <a:cs typeface="MTS Sans" charset="0"/>
                    <a:sym typeface="Helvetica Neue"/>
                  </a:rPr>
                  <a:t>Bronze </a:t>
                </a:r>
              </a:p>
              <a:p>
                <a:pPr marL="0" marR="0" lvl="0" indent="0" algn="ctr" defTabSz="825500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" panose="02000000000000000000" pitchFamily="50" charset="0"/>
                    <a:ea typeface="MTS Sans" panose="02000000000000000000" pitchFamily="50" charset="0"/>
                    <a:cs typeface="MTS Sans" charset="0"/>
                  </a:rPr>
                  <a:t>XEON 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" panose="02000000000000000000" pitchFamily="50" charset="0"/>
                    <a:ea typeface="MTS Sans" panose="02000000000000000000" pitchFamily="50" charset="0"/>
                    <a:cs typeface="MTS Sans" charset="0"/>
                  </a:rPr>
                  <a:t>GOLD </a:t>
                </a:r>
              </a:p>
              <a:p>
                <a:pPr marL="0" marR="0" lvl="0" indent="0" algn="ctr" defTabSz="825500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" panose="02000000000000000000" pitchFamily="50" charset="0"/>
                    <a:ea typeface="MTS Sans" panose="02000000000000000000" pitchFamily="50" charset="0"/>
                    <a:cs typeface="MTS Sans" charset="0"/>
                  </a:rPr>
                  <a:t>2,3 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" panose="02000000000000000000" pitchFamily="50" charset="0"/>
                    <a:ea typeface="MTS Sans" panose="02000000000000000000" pitchFamily="50" charset="0"/>
                    <a:cs typeface="MTS Sans" charset="0"/>
                  </a:rPr>
                  <a:t>GHZ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" panose="02000000000000000000" pitchFamily="50" charset="0"/>
                  <a:ea typeface="MTS Sans" panose="02000000000000000000" pitchFamily="50" charset="0"/>
                  <a:cs typeface="MTS Sans" charset="0"/>
                  <a:sym typeface="Helvetica Neue"/>
                </a:endParaRPr>
              </a:p>
            </p:txBody>
          </p: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id="{9B6F2DEE-1460-7B46-ACA7-3D66397439CA}"/>
                  </a:ext>
                </a:extLst>
              </p:cNvPr>
              <p:cNvSpPr/>
              <p:nvPr/>
            </p:nvSpPr>
            <p:spPr>
              <a:xfrm>
                <a:off x="2581430" y="5305549"/>
                <a:ext cx="879369" cy="90806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125DEC01-3C17-B549-A2A8-566F89BE13D1}"/>
                </a:ext>
              </a:extLst>
            </p:cNvPr>
            <p:cNvGrpSpPr/>
            <p:nvPr/>
          </p:nvGrpSpPr>
          <p:grpSpPr>
            <a:xfrm>
              <a:off x="8406542" y="4275199"/>
              <a:ext cx="879369" cy="908061"/>
              <a:chOff x="3603780" y="5296024"/>
              <a:chExt cx="879369" cy="908061"/>
            </a:xfrm>
          </p:grpSpPr>
          <p:pic>
            <p:nvPicPr>
              <p:cNvPr id="142" name="Рисунок 141">
                <a:extLst>
                  <a:ext uri="{FF2B5EF4-FFF2-40B4-BE49-F238E27FC236}">
                    <a16:creationId xmlns:a16="http://schemas.microsoft.com/office/drawing/2014/main" id="{1CF6DF51-E116-2141-8CE1-F566166B4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2260" y="5330749"/>
                <a:ext cx="475795" cy="407824"/>
              </a:xfrm>
              <a:prstGeom prst="rect">
                <a:avLst/>
              </a:prstGeom>
            </p:spPr>
          </p:pic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F36FF7D9-EE02-AF43-89B0-F1F2C5DCB1E5}"/>
                  </a:ext>
                </a:extLst>
              </p:cNvPr>
              <p:cNvSpPr txBox="1"/>
              <p:nvPr/>
            </p:nvSpPr>
            <p:spPr>
              <a:xfrm>
                <a:off x="3714401" y="5801656"/>
                <a:ext cx="572963" cy="3560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 Black" panose="02000000000000000000" pitchFamily="2" charset="0"/>
                    <a:ea typeface="MTS Sans Black" panose="02000000000000000000" pitchFamily="2" charset="0"/>
                    <a:cs typeface="MTS Sans" charset="0"/>
                    <a:sym typeface="Helvetica Neue"/>
                  </a:rPr>
                  <a:t>GOLD 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  <a:sym typeface="Helvetica Neue"/>
                </a:endParaRPr>
              </a:p>
              <a:p>
                <a:pPr marL="0" marR="0" lvl="0" indent="0" algn="ctr" defTabSz="825500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" panose="02000000000000000000" pitchFamily="50" charset="0"/>
                    <a:ea typeface="MTS Sans" panose="02000000000000000000" pitchFamily="50" charset="0"/>
                    <a:cs typeface="MTS Sans" charset="0"/>
                  </a:rPr>
                  <a:t>XEON 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" panose="02000000000000000000" pitchFamily="50" charset="0"/>
                    <a:ea typeface="MTS Sans" panose="02000000000000000000" pitchFamily="50" charset="0"/>
                    <a:cs typeface="MTS Sans" charset="0"/>
                  </a:rPr>
                  <a:t>GOLD</a:t>
                </a:r>
              </a:p>
              <a:p>
                <a:pPr marL="0" marR="0" lvl="0" indent="0" algn="ctr" defTabSz="825500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" panose="02000000000000000000" pitchFamily="50" charset="0"/>
                    <a:ea typeface="MTS Sans" panose="02000000000000000000" pitchFamily="50" charset="0"/>
                    <a:cs typeface="MTS Sans" charset="0"/>
                  </a:rPr>
                  <a:t>3,5 GHZ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" panose="02000000000000000000" pitchFamily="50" charset="0"/>
                  <a:ea typeface="MTS Sans" panose="02000000000000000000" pitchFamily="50" charset="0"/>
                  <a:cs typeface="MTS Sans" charset="0"/>
                  <a:sym typeface="Helvetica Neue"/>
                </a:endParaRPr>
              </a:p>
            </p:txBody>
          </p:sp>
          <p:sp>
            <p:nvSpPr>
              <p:cNvPr id="144" name="Прямоугольник 143">
                <a:extLst>
                  <a:ext uri="{FF2B5EF4-FFF2-40B4-BE49-F238E27FC236}">
                    <a16:creationId xmlns:a16="http://schemas.microsoft.com/office/drawing/2014/main" id="{F6F928D8-3BA5-FA45-912D-C8485126E692}"/>
                  </a:ext>
                </a:extLst>
              </p:cNvPr>
              <p:cNvSpPr/>
              <p:nvPr/>
            </p:nvSpPr>
            <p:spPr>
              <a:xfrm>
                <a:off x="3603780" y="5296024"/>
                <a:ext cx="879369" cy="90806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B1EC18C4-7685-EC4C-819D-6D108499C1FF}"/>
                </a:ext>
              </a:extLst>
            </p:cNvPr>
            <p:cNvGrpSpPr/>
            <p:nvPr/>
          </p:nvGrpSpPr>
          <p:grpSpPr>
            <a:xfrm>
              <a:off x="9422542" y="4278374"/>
              <a:ext cx="879369" cy="908061"/>
              <a:chOff x="4619780" y="5299199"/>
              <a:chExt cx="879369" cy="908061"/>
            </a:xfrm>
          </p:grpSpPr>
          <p:sp>
            <p:nvSpPr>
              <p:cNvPr id="141" name="Прямоугольник 140">
                <a:extLst>
                  <a:ext uri="{FF2B5EF4-FFF2-40B4-BE49-F238E27FC236}">
                    <a16:creationId xmlns:a16="http://schemas.microsoft.com/office/drawing/2014/main" id="{EDB8FB06-029B-FA42-A62D-1EFE7980E24D}"/>
                  </a:ext>
                </a:extLst>
              </p:cNvPr>
              <p:cNvSpPr/>
              <p:nvPr/>
            </p:nvSpPr>
            <p:spPr>
              <a:xfrm>
                <a:off x="4619780" y="5299199"/>
                <a:ext cx="879369" cy="908061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pic>
            <p:nvPicPr>
              <p:cNvPr id="139" name="Рисунок 138">
                <a:extLst>
                  <a:ext uri="{FF2B5EF4-FFF2-40B4-BE49-F238E27FC236}">
                    <a16:creationId xmlns:a16="http://schemas.microsoft.com/office/drawing/2014/main" id="{ACAF49F8-826F-0847-B1E6-A4F8CEB87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8260" y="5333924"/>
                <a:ext cx="475795" cy="407824"/>
              </a:xfrm>
              <a:prstGeom prst="rect">
                <a:avLst/>
              </a:prstGeom>
            </p:spPr>
          </p:pic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CC7978F-E06A-D44C-8AF0-73BD3599AB3B}"/>
                  </a:ext>
                </a:extLst>
              </p:cNvPr>
              <p:cNvSpPr txBox="1"/>
              <p:nvPr/>
            </p:nvSpPr>
            <p:spPr>
              <a:xfrm>
                <a:off x="4709319" y="5788811"/>
                <a:ext cx="632763" cy="3880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 Black" panose="02000000000000000000" pitchFamily="2" charset="0"/>
                    <a:ea typeface="MTS Sans Black" panose="02000000000000000000" pitchFamily="2" charset="0"/>
                    <a:cs typeface="MTS Sans" charset="0"/>
                    <a:sym typeface="Helvetica Neue"/>
                  </a:rPr>
                  <a:t>GOLD 3.0</a:t>
                </a:r>
              </a:p>
              <a:p>
                <a:pPr marL="0" marR="0" lvl="0" indent="0" algn="ctr" defTabSz="825500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" panose="02000000000000000000" pitchFamily="50" charset="0"/>
                    <a:ea typeface="MTS Sans" panose="02000000000000000000" pitchFamily="50" charset="0"/>
                    <a:cs typeface="MTS Sans" charset="0"/>
                  </a:rPr>
                  <a:t>XEON GOLD</a:t>
                </a:r>
              </a:p>
              <a:p>
                <a:pPr marL="0" marR="0" lvl="0" indent="0" algn="ctr" defTabSz="825500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" panose="02000000000000000000" pitchFamily="50" charset="0"/>
                    <a:ea typeface="MTS Sans" panose="02000000000000000000" pitchFamily="50" charset="0"/>
                    <a:cs typeface="MTS Sans" charset="0"/>
                  </a:rPr>
                  <a:t>3,0 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F3E"/>
                    </a:solidFill>
                    <a:effectLst/>
                    <a:uLnTx/>
                    <a:uFillTx/>
                    <a:latin typeface="MTS Sans" panose="02000000000000000000" pitchFamily="50" charset="0"/>
                    <a:ea typeface="MTS Sans" panose="02000000000000000000" pitchFamily="50" charset="0"/>
                    <a:cs typeface="MTS Sans" charset="0"/>
                  </a:rPr>
                  <a:t>GHZ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" panose="02000000000000000000" pitchFamily="50" charset="0"/>
                  <a:ea typeface="MTS Sans" panose="02000000000000000000" pitchFamily="50" charset="0"/>
                  <a:cs typeface="MTS Sans" charset="0"/>
                  <a:sym typeface="Helvetica Neue"/>
                </a:endParaRPr>
              </a:p>
            </p:txBody>
          </p:sp>
        </p:grp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61FDAC42-7869-2146-B237-75D16A43D206}"/>
                </a:ext>
              </a:extLst>
            </p:cNvPr>
            <p:cNvSpPr/>
            <p:nvPr/>
          </p:nvSpPr>
          <p:spPr>
            <a:xfrm>
              <a:off x="7311166" y="3961671"/>
              <a:ext cx="3083539" cy="13838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0845ADC-7A76-5B46-B930-7184D6E7DCB4}"/>
                </a:ext>
              </a:extLst>
            </p:cNvPr>
            <p:cNvSpPr txBox="1"/>
            <p:nvPr/>
          </p:nvSpPr>
          <p:spPr>
            <a:xfrm>
              <a:off x="8107454" y="4032875"/>
              <a:ext cx="1457441" cy="209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ФЕРМА </a:t>
              </a: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ВИРТУАЛИЗАЦИ</a:t>
              </a: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И</a:t>
              </a:r>
            </a:p>
          </p:txBody>
        </p:sp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D3FC153C-8324-2545-BD2B-D6A6D74D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5025" y="5673337"/>
              <a:ext cx="533770" cy="183234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459AB042-9AFF-7F40-B0E5-A81151AC6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9361724" y="5653365"/>
              <a:ext cx="533770" cy="183234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C43AFC2-69C9-F54A-9D86-07B572B9DE3F}"/>
                </a:ext>
              </a:extLst>
            </p:cNvPr>
            <p:cNvSpPr txBox="1"/>
            <p:nvPr/>
          </p:nvSpPr>
          <p:spPr bwMode="auto">
            <a:xfrm>
              <a:off x="8427367" y="5461759"/>
              <a:ext cx="947059" cy="329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КОММУТАТОРЫ</a:t>
              </a:r>
            </a:p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SAN</a:t>
              </a:r>
              <a:endPara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 Black" panose="02000000000000000000" pitchFamily="2" charset="0"/>
                <a:ea typeface="MTS Sans Black" panose="02000000000000000000" pitchFamily="2" charset="0"/>
                <a:cs typeface="MTS Sans" charset="0"/>
              </a:endParaRPr>
            </a:p>
          </p:txBody>
        </p: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E2C402BA-2103-CE40-B39A-0DACEFA12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2818" y="6123597"/>
              <a:ext cx="333671" cy="356293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B1D0D590-50FD-4546-8043-FBE441400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0505" y="6132288"/>
              <a:ext cx="333671" cy="356293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A1A37216-F34B-8342-9B5D-2D1C44BEA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3079" y="6112460"/>
              <a:ext cx="333671" cy="356293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05AF859-7110-2344-B8FD-88FE4ED7AF72}"/>
                </a:ext>
              </a:extLst>
            </p:cNvPr>
            <p:cNvSpPr txBox="1"/>
            <p:nvPr/>
          </p:nvSpPr>
          <p:spPr bwMode="auto">
            <a:xfrm>
              <a:off x="6941742" y="6496222"/>
              <a:ext cx="1340293" cy="329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  <a:sym typeface="Helvetica Neue"/>
                </a:rPr>
                <a:t>HUAWEI</a:t>
              </a:r>
            </a:p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DORADO</a:t>
              </a: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  <a:sym typeface="Helvetica Neue"/>
                </a:rPr>
                <a:t>(SSD)</a:t>
              </a:r>
              <a:endPara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 Black" panose="02000000000000000000" pitchFamily="2" charset="0"/>
                <a:ea typeface="MTS Sans Black" panose="02000000000000000000" pitchFamily="2" charset="0"/>
                <a:cs typeface="MTS Sans" charset="0"/>
                <a:sym typeface="Helvetica Neue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11ECCA9-D042-1144-9B72-6690C281911D}"/>
                </a:ext>
              </a:extLst>
            </p:cNvPr>
            <p:cNvSpPr txBox="1"/>
            <p:nvPr/>
          </p:nvSpPr>
          <p:spPr bwMode="auto">
            <a:xfrm>
              <a:off x="8415939" y="6496222"/>
              <a:ext cx="1067428" cy="329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  <a:sym typeface="Helvetica Neue"/>
                </a:rPr>
                <a:t>HUAWEI</a:t>
              </a:r>
            </a:p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DORADO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  <a:sym typeface="Helvetica Neue"/>
                </a:rPr>
                <a:t>(SSD)</a:t>
              </a:r>
              <a:endPara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 Black" panose="02000000000000000000" pitchFamily="2" charset="0"/>
                <a:ea typeface="MTS Sans Black" panose="02000000000000000000" pitchFamily="2" charset="0"/>
                <a:cs typeface="MTS Sans" charset="0"/>
                <a:sym typeface="Helvetica Neue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0EDE52B-259D-D143-AC9B-63C495B00E75}"/>
                </a:ext>
              </a:extLst>
            </p:cNvPr>
            <p:cNvSpPr txBox="1"/>
            <p:nvPr/>
          </p:nvSpPr>
          <p:spPr bwMode="auto">
            <a:xfrm>
              <a:off x="9629153" y="6496222"/>
              <a:ext cx="1132019" cy="329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ХРАНИЛИЩЕ</a:t>
              </a:r>
            </a:p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  <a:sym typeface="Helvetica Neue"/>
                </a:rPr>
                <a:t>РЕЗЕРВНЫХ </a:t>
              </a: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E3F3E"/>
                  </a:solidFill>
                  <a:effectLst/>
                  <a:uLnTx/>
                  <a:uFillTx/>
                  <a:latin typeface="MTS Sans Black" panose="02000000000000000000" pitchFamily="2" charset="0"/>
                  <a:ea typeface="MTS Sans Black" panose="02000000000000000000" pitchFamily="2" charset="0"/>
                  <a:cs typeface="MTS Sans" charset="0"/>
                </a:rPr>
                <a:t>КОПИЙ</a:t>
              </a:r>
              <a:endPara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3E3F3E"/>
                </a:solidFill>
                <a:effectLst/>
                <a:uLnTx/>
                <a:uFillTx/>
                <a:latin typeface="MTS Sans Black" panose="02000000000000000000" pitchFamily="2" charset="0"/>
                <a:ea typeface="MTS Sans Black" panose="02000000000000000000" pitchFamily="2" charset="0"/>
                <a:cs typeface="MTS Sans" charset="0"/>
                <a:sym typeface="Helvetica Neue"/>
              </a:endParaRPr>
            </a:p>
          </p:txBody>
        </p:sp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id="{BF23D918-296C-074C-B2AD-D5A9E07E90D9}"/>
                </a:ext>
              </a:extLst>
            </p:cNvPr>
            <p:cNvCxnSpPr>
              <a:cxnSpLocks/>
              <a:stCxn id="103" idx="3"/>
            </p:cNvCxnSpPr>
            <p:nvPr/>
          </p:nvCxnSpPr>
          <p:spPr>
            <a:xfrm>
              <a:off x="9033925" y="2857897"/>
              <a:ext cx="239968" cy="2736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E9313958-0BB8-F245-8205-CDE91C14B26B}"/>
                </a:ext>
              </a:extLst>
            </p:cNvPr>
            <p:cNvCxnSpPr>
              <a:cxnSpLocks/>
              <a:stCxn id="103" idx="1"/>
            </p:cNvCxnSpPr>
            <p:nvPr/>
          </p:nvCxnSpPr>
          <p:spPr>
            <a:xfrm flipH="1">
              <a:off x="8400256" y="2857897"/>
              <a:ext cx="239969" cy="2876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id="{0430C848-0C54-C34B-AA2B-4DD915CE29C1}"/>
                </a:ext>
              </a:extLst>
            </p:cNvPr>
            <p:cNvCxnSpPr>
              <a:cxnSpLocks/>
            </p:cNvCxnSpPr>
            <p:nvPr/>
          </p:nvCxnSpPr>
          <p:spPr>
            <a:xfrm>
              <a:off x="9167275" y="3746897"/>
              <a:ext cx="385685" cy="2137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8E4AE28A-7273-B64F-AB45-FEBF1630A0D7}"/>
                </a:ext>
              </a:extLst>
            </p:cNvPr>
            <p:cNvCxnSpPr>
              <a:cxnSpLocks/>
            </p:cNvCxnSpPr>
            <p:nvPr/>
          </p:nvCxnSpPr>
          <p:spPr>
            <a:xfrm>
              <a:off x="8617978" y="3753585"/>
              <a:ext cx="385685" cy="2137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346774E5-7235-E749-86EA-96FCDBD87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32213" y="3759310"/>
              <a:ext cx="335062" cy="22024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3F597606-468B-1943-9374-248CBA9B23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3888" y="3750310"/>
              <a:ext cx="335062" cy="22024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ADABB120-7E4E-8941-B28F-BC9CC42FA176}"/>
                </a:ext>
              </a:extLst>
            </p:cNvPr>
            <p:cNvCxnSpPr>
              <a:cxnSpLocks/>
              <a:endCxn id="114" idx="0"/>
            </p:cNvCxnSpPr>
            <p:nvPr/>
          </p:nvCxnSpPr>
          <p:spPr>
            <a:xfrm>
              <a:off x="7812417" y="5345777"/>
              <a:ext cx="359493" cy="32756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D34E353B-CD46-984A-AE48-5A4A922D21BA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>
              <a:off x="9320343" y="5345549"/>
              <a:ext cx="308266" cy="3078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>
              <a:extLst>
                <a:ext uri="{FF2B5EF4-FFF2-40B4-BE49-F238E27FC236}">
                  <a16:creationId xmlns:a16="http://schemas.microsoft.com/office/drawing/2014/main" id="{63113FB8-8034-3E4F-B00F-EF8D79EC19A7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 flipH="1">
              <a:off x="9628609" y="5345549"/>
              <a:ext cx="300164" cy="3078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>
              <a:extLst>
                <a:ext uri="{FF2B5EF4-FFF2-40B4-BE49-F238E27FC236}">
                  <a16:creationId xmlns:a16="http://schemas.microsoft.com/office/drawing/2014/main" id="{71E10EC2-BC37-0A4F-9EF0-F3271B2C9B9D}"/>
                </a:ext>
              </a:extLst>
            </p:cNvPr>
            <p:cNvCxnSpPr>
              <a:cxnSpLocks/>
              <a:endCxn id="114" idx="0"/>
            </p:cNvCxnSpPr>
            <p:nvPr/>
          </p:nvCxnSpPr>
          <p:spPr>
            <a:xfrm flipH="1">
              <a:off x="8171910" y="5340747"/>
              <a:ext cx="302084" cy="3325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>
              <a:extLst>
                <a:ext uri="{FF2B5EF4-FFF2-40B4-BE49-F238E27FC236}">
                  <a16:creationId xmlns:a16="http://schemas.microsoft.com/office/drawing/2014/main" id="{B71B156E-28D1-FF4D-9683-9B1419D8C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8912" y="5856571"/>
              <a:ext cx="551894" cy="26702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>
              <a:extLst>
                <a:ext uri="{FF2B5EF4-FFF2-40B4-BE49-F238E27FC236}">
                  <a16:creationId xmlns:a16="http://schemas.microsoft.com/office/drawing/2014/main" id="{5885D3E6-17EA-754A-86E2-C13BF83DAE25}"/>
                </a:ext>
              </a:extLst>
            </p:cNvPr>
            <p:cNvCxnSpPr>
              <a:cxnSpLocks/>
              <a:stCxn id="115" idx="2"/>
            </p:cNvCxnSpPr>
            <p:nvPr/>
          </p:nvCxnSpPr>
          <p:spPr>
            <a:xfrm flipH="1">
              <a:off x="8934821" y="5836599"/>
              <a:ext cx="693788" cy="29205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id="{F16910A6-FB88-724F-916C-14E400F57499}"/>
                </a:ext>
              </a:extLst>
            </p:cNvPr>
            <p:cNvCxnSpPr>
              <a:cxnSpLocks/>
            </p:cNvCxnSpPr>
            <p:nvPr/>
          </p:nvCxnSpPr>
          <p:spPr>
            <a:xfrm>
              <a:off x="9634867" y="5837902"/>
              <a:ext cx="493581" cy="2553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>
              <a:extLst>
                <a:ext uri="{FF2B5EF4-FFF2-40B4-BE49-F238E27FC236}">
                  <a16:creationId xmlns:a16="http://schemas.microsoft.com/office/drawing/2014/main" id="{9AEB9616-4BA3-F446-BD48-E40231F9C9C7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8171910" y="5856571"/>
              <a:ext cx="777744" cy="26702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767408" y="2468265"/>
            <a:ext cx="627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В сегменте могут размещаться ИС, требовательные к вычислительным ресурсам.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767409" y="3249159"/>
            <a:ext cx="6277795" cy="1001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Times New Roman" panose="02020603050405020304" pitchFamily="18" charset="0"/>
              </a:rPr>
              <a:t>Узлы вычислений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2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x Xeon Gold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6248R 3,0 Ghz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/ 1536 GB RAM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/>
            </a:endParaRPr>
          </a:p>
          <a:p>
            <a:pPr marL="742950" marR="0" lvl="1" indent="-28575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778947" y="4095380"/>
            <a:ext cx="635187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Система хранения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д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анных -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Huawei Dorado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: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SSD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Basic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 - производительность 0,4 IOPS  на 1 ГБ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SSD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Fast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 - производительность 2 IOPS  на 1 ГБ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SSD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Ultra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 – производительность 10 IOPS  на 1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ГБ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SSD Ultra+ -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производительность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3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0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/>
              </a:rPr>
              <a:t>IOPS  на 1 ГБ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8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 flipH="1">
            <a:off x="1537097" y="1268652"/>
            <a:ext cx="23489" cy="5020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5ABCFECE-66A2-C24C-9175-35126332F0D2}"/>
              </a:ext>
            </a:extLst>
          </p:cNvPr>
          <p:cNvSpPr txBox="1">
            <a:spLocks/>
          </p:cNvSpPr>
          <p:nvPr/>
        </p:nvSpPr>
        <p:spPr>
          <a:xfrm>
            <a:off x="2417629" y="219844"/>
            <a:ext cx="8006031" cy="1023455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7500"/>
          </a:bodyPr>
          <a:lstStyle>
            <a:lvl1pPr algn="ctr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2"/>
                </a:solidFill>
                <a:latin typeface="MTS Sans Black" panose="02000000000000000000" pitchFamily="2" charset="0"/>
                <a:ea typeface="MTS Sans Black" panose="02000000000000000000" pitchFamily="2" charset="0"/>
              </a:rPr>
              <a:t>«</a:t>
            </a:r>
            <a:r>
              <a:rPr lang="ru-RU" sz="2800" b="1" dirty="0" err="1">
                <a:solidFill>
                  <a:schemeClr val="bg2"/>
                </a:solidFill>
                <a:latin typeface="MTS Sans Black" panose="02000000000000000000" pitchFamily="2" charset="0"/>
                <a:ea typeface="MTS Sans Black" panose="02000000000000000000" pitchFamily="2" charset="0"/>
              </a:rPr>
              <a:t>Медси</a:t>
            </a:r>
            <a:r>
              <a:rPr lang="ru-RU" sz="2800" b="1" dirty="0">
                <a:solidFill>
                  <a:schemeClr val="bg2"/>
                </a:solidFill>
                <a:latin typeface="MTS Sans Black" panose="02000000000000000000" pitchFamily="2" charset="0"/>
                <a:ea typeface="MTS Sans Black" panose="02000000000000000000" pitchFamily="2" charset="0"/>
              </a:rPr>
              <a:t>» выбрала защищенный сегмент облака #CloudMTS для проекта </a:t>
            </a:r>
            <a:r>
              <a:rPr lang="ru-RU" sz="2800" b="1" dirty="0" err="1">
                <a:solidFill>
                  <a:schemeClr val="bg2"/>
                </a:solidFill>
                <a:latin typeface="MTS Sans Black" panose="02000000000000000000" pitchFamily="2" charset="0"/>
                <a:ea typeface="MTS Sans Black" panose="02000000000000000000" pitchFamily="2" charset="0"/>
              </a:rPr>
              <a:t>SmartMed</a:t>
            </a:r>
            <a:endParaRPr lang="ru-RU" sz="2800" b="1" dirty="0">
              <a:solidFill>
                <a:schemeClr val="bg2"/>
              </a:solidFill>
              <a:latin typeface="MTS Sans Black" panose="02000000000000000000" pitchFamily="2" charset="0"/>
              <a:ea typeface="MTS Sans Black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011FC-3FA1-B345-B69A-4E8EC6F8023A}"/>
              </a:ext>
            </a:extLst>
          </p:cNvPr>
          <p:cNvSpPr txBox="1"/>
          <p:nvPr/>
        </p:nvSpPr>
        <p:spPr>
          <a:xfrm>
            <a:off x="3117274" y="711472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70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14431FA-5025-1A4E-BF53-428570868957}"/>
              </a:ext>
            </a:extLst>
          </p:cNvPr>
          <p:cNvCxnSpPr>
            <a:cxnSpLocks/>
          </p:cNvCxnSpPr>
          <p:nvPr/>
        </p:nvCxnSpPr>
        <p:spPr>
          <a:xfrm>
            <a:off x="10306040" y="1308550"/>
            <a:ext cx="0" cy="52687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4718" y="1342230"/>
            <a:ext cx="154689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1996</a:t>
            </a:r>
            <a:r>
              <a:rPr lang="ru-RU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год</a:t>
            </a:r>
          </a:p>
          <a:p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Основания</a:t>
            </a:r>
          </a:p>
          <a:p>
            <a:endParaRPr lang="en-US" sz="1200" b="1" dirty="0"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endParaRPr lang="ru-RU" sz="1200" b="1" dirty="0"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r>
              <a:rPr lang="en-US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25</a:t>
            </a:r>
            <a:endParaRPr lang="ru-RU" sz="1650" b="1" dirty="0">
              <a:solidFill>
                <a:srgbClr val="E31D10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клиник </a:t>
            </a:r>
            <a:r>
              <a:rPr lang="en-US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/>
            </a:r>
            <a:br>
              <a:rPr lang="en-US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</a:b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 Москве и МО</a:t>
            </a:r>
            <a:endParaRPr lang="en-US" sz="1200" dirty="0">
              <a:solidFill>
                <a:schemeClr val="bg2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endParaRPr lang="en-US" sz="1650" b="1" dirty="0">
              <a:solidFill>
                <a:srgbClr val="E31D10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endParaRPr lang="ru-RU" sz="1650" b="1" dirty="0">
              <a:solidFill>
                <a:srgbClr val="E31D10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r>
              <a:rPr lang="en-US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13</a:t>
            </a:r>
            <a:endParaRPr lang="ru-RU" sz="1650" b="1" dirty="0">
              <a:solidFill>
                <a:srgbClr val="E31D10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клиник в</a:t>
            </a:r>
            <a:r>
              <a:rPr lang="en-US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регионах</a:t>
            </a:r>
          </a:p>
          <a:p>
            <a:endParaRPr lang="ru-RU" sz="1650" b="1" dirty="0">
              <a:solidFill>
                <a:srgbClr val="E31D10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322743" y="4066053"/>
            <a:ext cx="185617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50" b="1" dirty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IaaS 152-</a:t>
            </a:r>
            <a:r>
              <a:rPr lang="ru-RU" sz="1650" b="1" dirty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ФЗ</a:t>
            </a:r>
          </a:p>
          <a:p>
            <a:r>
              <a:rPr lang="ru-RU" sz="12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Аттестованная Виртуальная ИТ-инфраструктура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9967" y="1210125"/>
            <a:ext cx="85778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АО Группа компаний «</a:t>
            </a:r>
            <a:r>
              <a:rPr lang="ru-RU" sz="1200" dirty="0" err="1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Медси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» – ведущая национальная сеть частных медицинских клиник, предоставляющая полный спектр медицинских услуг: от первичного приема и скорой медицинской помощи до</a:t>
            </a:r>
            <a:r>
              <a:rPr lang="en-US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высокотехнологичной диагностики, сложных хирургических вмешательств и реабилитации.</a:t>
            </a:r>
            <a:r>
              <a:rPr lang="en-US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«</a:t>
            </a:r>
            <a:r>
              <a:rPr lang="ru-RU" sz="1200" dirty="0" err="1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Медси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» запустили приложение </a:t>
            </a:r>
            <a:r>
              <a:rPr lang="ru-RU" sz="1200" dirty="0" err="1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SmartMed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в апреле 2018 года. </a:t>
            </a:r>
            <a:r>
              <a:rPr lang="ru-RU" sz="1200" dirty="0" err="1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SmartMed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позволяет получать консультации с врачами «</a:t>
            </a:r>
            <a:r>
              <a:rPr lang="ru-RU" sz="1200" dirty="0" err="1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Медси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» по видеосвязи или в чате</a:t>
            </a:r>
            <a:r>
              <a:rPr lang="en-US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, 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/>
            </a:r>
            <a:b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</a:b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вызывать врача на дом, неотложную помощь и записываться на очные приемы в клиники «</a:t>
            </a:r>
            <a:r>
              <a:rPr lang="ru-RU" sz="1200" dirty="0" err="1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Медси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». </a:t>
            </a:r>
          </a:p>
          <a:p>
            <a:endParaRPr lang="en-US" sz="1200" dirty="0">
              <a:solidFill>
                <a:schemeClr val="bg2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r>
              <a:rPr lang="ru-RU" sz="1200" b="1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Предпосылки: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Плохо предсказуемый рост и высокие требования к эластичности объема ИТ-ресурсов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Необходимость защиты персональных данных в соответствии с требованиями ФЗ-152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Требования высокой доступности к медицинским документам, истории приёмов и онлайн-консультаций в электронной медкарте в приложении </a:t>
            </a:r>
          </a:p>
          <a:p>
            <a:r>
              <a:rPr lang="ru-RU" sz="1200" b="1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Задача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Выбрать комплексное решения виртуальной ИТ-инфраструктуры, удовлетворяющей требованиям высокой доступности, эластичности по объему с учетом полного соответствия законодательству РФ по защите информации, для размещения медицинских информационных систем и персональных данных клиентов </a:t>
            </a:r>
          </a:p>
          <a:p>
            <a:r>
              <a:rPr lang="ru-RU" sz="1200" b="1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Решение:</a:t>
            </a:r>
            <a:endParaRPr lang="ru-RU" sz="1200" dirty="0">
              <a:solidFill>
                <a:schemeClr val="bg2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Размещение всей инфраструктуры проекта </a:t>
            </a:r>
            <a:r>
              <a:rPr lang="ru-RU" sz="1200" dirty="0" err="1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SmartMed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в различных сегментах Облака, включая среду разработки, тестирования и непосредственно </a:t>
            </a:r>
            <a:r>
              <a:rPr lang="en-US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“</a:t>
            </a:r>
            <a:r>
              <a:rPr lang="ru-RU" sz="1200" dirty="0" err="1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продакшен</a:t>
            </a:r>
            <a:r>
              <a:rPr lang="en-US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”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систем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Использование аттестованной виртуальной инфраструктуры для обеспечения уровня защищенности персональных данных в соответствии с требованиями законодательства.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Минимизация непредвиденных капитальных расходов на замену и ремонт оборудования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Оплата ресурсов проекта по факту их потребления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Обеспечения высокой доступности данных проекта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7781" y="5587538"/>
            <a:ext cx="858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Выгоды</a:t>
            </a:r>
          </a:p>
          <a:p>
            <a:pPr lvl="1"/>
            <a:r>
              <a:rPr lang="ru-RU" sz="1200" dirty="0" smtClean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Заказчик получил гибкую эластичную и </a:t>
            </a:r>
            <a:r>
              <a:rPr lang="ru-RU" sz="1200" dirty="0" err="1" smtClean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высокодоступную</a:t>
            </a:r>
            <a:r>
              <a:rPr lang="ru-RU" sz="1200" dirty="0" smtClean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IT инфраструктуру</a:t>
            </a:r>
            <a:r>
              <a:rPr lang="en-US" sz="1200" dirty="0" smtClean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,</a:t>
            </a:r>
            <a:r>
              <a:rPr lang="ru-RU" sz="1200" dirty="0" smtClean="0">
                <a:solidFill>
                  <a:schemeClr val="bg2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при соблюдении необходимых требований регуляции.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20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314392" y="1342230"/>
            <a:ext cx="1856175" cy="27930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1650" b="1" dirty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Существенное</a:t>
            </a:r>
          </a:p>
          <a:p>
            <a:r>
              <a:rPr lang="ru-RU" sz="12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Минимизация временных и денежных затрат на аттестацию </a:t>
            </a:r>
            <a:r>
              <a:rPr lang="ru-RU" sz="1200" dirty="0" err="1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ИСПДн</a:t>
            </a:r>
            <a:endParaRPr lang="ru-RU" sz="1200" dirty="0">
              <a:solidFill>
                <a:schemeClr val="bg2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endParaRPr lang="en-US" sz="1200" dirty="0">
              <a:solidFill>
                <a:schemeClr val="bg2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r>
              <a:rPr lang="ru-RU" sz="12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Сокращение финансовых затрат проекта на </a:t>
            </a:r>
            <a:r>
              <a:rPr lang="en-US" sz="12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CAPEX </a:t>
            </a:r>
            <a:endParaRPr lang="ru-RU" sz="1200" dirty="0">
              <a:solidFill>
                <a:schemeClr val="bg2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spcAft>
                <a:spcPts val="900"/>
              </a:spcAft>
            </a:pPr>
            <a:endParaRPr lang="en-US" sz="1650" b="1" dirty="0">
              <a:solidFill>
                <a:schemeClr val="bg2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spcAft>
                <a:spcPts val="900"/>
              </a:spcAft>
            </a:pPr>
            <a:r>
              <a:rPr lang="ru-RU" sz="12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Выбор </a:t>
            </a:r>
            <a:r>
              <a:rPr lang="en-US" sz="12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OPEX </a:t>
            </a:r>
            <a:r>
              <a:rPr lang="ru-RU" sz="12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модели</a:t>
            </a:r>
            <a:endParaRPr lang="en-US" sz="1650" b="1" dirty="0">
              <a:solidFill>
                <a:schemeClr val="bg2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spcAft>
                <a:spcPts val="900"/>
              </a:spcAft>
            </a:pPr>
            <a:endParaRPr lang="ru-RU" sz="1200" dirty="0"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22743" y="4987374"/>
            <a:ext cx="18561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b="1" dirty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Антивирусная защита </a:t>
            </a:r>
            <a:r>
              <a:rPr lang="en-US" sz="1650" b="1" dirty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VM</a:t>
            </a:r>
            <a:endParaRPr lang="ru-RU" sz="1200" dirty="0"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688" t="17705" r="17846" b="20574"/>
          <a:stretch/>
        </p:blipFill>
        <p:spPr>
          <a:xfrm>
            <a:off x="7966" y="5839511"/>
            <a:ext cx="1631015" cy="10130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1" y="5154962"/>
            <a:ext cx="1329983" cy="684549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0"/>
              </a:prstClr>
            </a:inn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0322743" y="5698470"/>
            <a:ext cx="18561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50" b="1" dirty="0" smtClean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Virtual </a:t>
            </a:r>
            <a:r>
              <a:rPr lang="en-US" sz="1650" b="1" dirty="0" err="1" smtClean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Infrustructure</a:t>
            </a:r>
            <a:endParaRPr lang="ru-RU" sz="1650" b="1" dirty="0">
              <a:solidFill>
                <a:srgbClr val="E31D10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r>
              <a:rPr lang="ru-RU" sz="1200" dirty="0">
                <a:solidFill>
                  <a:schemeClr val="bg2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Виртуальная ИТ-инфраструктура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834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 flipH="1">
            <a:off x="1537097" y="1268652"/>
            <a:ext cx="23489" cy="5020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5ABCFECE-66A2-C24C-9175-35126332F0D2}"/>
              </a:ext>
            </a:extLst>
          </p:cNvPr>
          <p:cNvSpPr txBox="1">
            <a:spLocks/>
          </p:cNvSpPr>
          <p:nvPr/>
        </p:nvSpPr>
        <p:spPr>
          <a:xfrm>
            <a:off x="2434496" y="245197"/>
            <a:ext cx="7813281" cy="1023455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7500"/>
          </a:bodyPr>
          <a:lstStyle>
            <a:lvl1pPr algn="ctr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45"/>
            <a:r>
              <a:rPr lang="ru-RU" sz="2800" b="1" dirty="0">
                <a:solidFill>
                  <a:prstClr val="black"/>
                </a:solidFill>
                <a:latin typeface="MTS Sans Black" panose="02000000000000000000" pitchFamily="2" charset="0"/>
                <a:ea typeface="MTS Sans Black" panose="02000000000000000000" pitchFamily="2" charset="0"/>
              </a:rPr>
              <a:t>ООО «</a:t>
            </a:r>
            <a:r>
              <a:rPr lang="ru-RU" sz="2800" b="1" dirty="0" err="1">
                <a:solidFill>
                  <a:prstClr val="black"/>
                </a:solidFill>
                <a:latin typeface="MTS Sans Black" panose="02000000000000000000" pitchFamily="2" charset="0"/>
                <a:ea typeface="MTS Sans Black" panose="02000000000000000000" pitchFamily="2" charset="0"/>
              </a:rPr>
              <a:t>Нетрика</a:t>
            </a:r>
            <a:r>
              <a:rPr lang="ru-RU" sz="2800" b="1" dirty="0">
                <a:solidFill>
                  <a:prstClr val="black"/>
                </a:solidFill>
                <a:latin typeface="MTS Sans Black" panose="02000000000000000000" pitchFamily="2" charset="0"/>
                <a:ea typeface="MTS Sans Black" panose="02000000000000000000" pitchFamily="2" charset="0"/>
              </a:rPr>
              <a:t>»: цифровые платформы и отраслевые ИТ-решения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011FC-3FA1-B345-B69A-4E8EC6F8023A}"/>
              </a:ext>
            </a:extLst>
          </p:cNvPr>
          <p:cNvSpPr txBox="1"/>
          <p:nvPr/>
        </p:nvSpPr>
        <p:spPr>
          <a:xfrm>
            <a:off x="3117274" y="711472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14431FA-5025-1A4E-BF53-428570868957}"/>
              </a:ext>
            </a:extLst>
          </p:cNvPr>
          <p:cNvCxnSpPr>
            <a:cxnSpLocks/>
          </p:cNvCxnSpPr>
          <p:nvPr/>
        </p:nvCxnSpPr>
        <p:spPr>
          <a:xfrm>
            <a:off x="10306040" y="1308550"/>
            <a:ext cx="0" cy="52687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4718" y="1342231"/>
            <a:ext cx="15468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2010 год</a:t>
            </a:r>
          </a:p>
          <a:p>
            <a:pPr defTabSz="685800"/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Основания</a:t>
            </a:r>
          </a:p>
          <a:p>
            <a:pPr defTabSz="685800"/>
            <a:endParaRPr lang="ru-RU" sz="1200" b="1" dirty="0">
              <a:solidFill>
                <a:prstClr val="black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pPr defTabSz="685800"/>
            <a:r>
              <a:rPr lang="ru-RU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16</a:t>
            </a:r>
          </a:p>
          <a:p>
            <a:pPr defTabSz="685800"/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Регионов России</a:t>
            </a:r>
          </a:p>
          <a:p>
            <a:pPr defTabSz="685800"/>
            <a:endParaRPr lang="ru-RU" sz="1650" b="1" dirty="0">
              <a:solidFill>
                <a:srgbClr val="E31D10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pPr defTabSz="685800"/>
            <a:r>
              <a:rPr lang="ru-RU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Более </a:t>
            </a:r>
            <a:br>
              <a:rPr lang="ru-RU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</a:br>
            <a:r>
              <a:rPr lang="ru-RU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90</a:t>
            </a:r>
          </a:p>
          <a:p>
            <a:pPr defTabSz="685800"/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проектов </a:t>
            </a:r>
            <a:b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</a:b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 сфере здравоохранения</a:t>
            </a:r>
          </a:p>
          <a:p>
            <a:pPr defTabSz="685800"/>
            <a:endParaRPr lang="ru-RU" sz="1200" dirty="0">
              <a:solidFill>
                <a:prstClr val="black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pPr defTabSz="685800"/>
            <a:r>
              <a:rPr lang="ru-RU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Более </a:t>
            </a:r>
            <a:br>
              <a:rPr lang="ru-RU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</a:br>
            <a:r>
              <a:rPr lang="ru-RU" sz="1650" b="1" dirty="0">
                <a:solidFill>
                  <a:srgbClr val="E31D10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30 МИС 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подключены к интеграционной платформе</a:t>
            </a:r>
          </a:p>
          <a:p>
            <a:pPr defTabSz="685800"/>
            <a:endParaRPr lang="ru-RU" sz="1650" b="1" dirty="0">
              <a:solidFill>
                <a:srgbClr val="E31D10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328676" y="5957106"/>
            <a:ext cx="185617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650" b="1" dirty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IaaS 152-</a:t>
            </a:r>
            <a:r>
              <a:rPr lang="ru-RU" sz="1650" b="1" dirty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ФЗ</a:t>
            </a:r>
          </a:p>
          <a:p>
            <a:pPr defTabSz="685800"/>
            <a:r>
              <a:rPr lang="ru-RU" sz="1200" dirty="0">
                <a:solidFill>
                  <a:prstClr val="black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Аттестованная Виртуальная ИТ-инфраструктура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9879" y="1269920"/>
            <a:ext cx="82696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«</a:t>
            </a:r>
            <a:r>
              <a:rPr lang="ru-RU" sz="1200" dirty="0" err="1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Нетрика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» – это многопрофильная компания, специализирующаяся на создании цифровых платформ и ИТ-решений для государственных структур. Компания «</a:t>
            </a:r>
            <a:r>
              <a:rPr lang="ru-RU" sz="1200" dirty="0" err="1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Нетрика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» — российский разработчик и эксперт в области комплексных IТ-решений в здравоохранении. В 2019 году ГК </a:t>
            </a:r>
            <a:r>
              <a:rPr lang="en-US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“</a:t>
            </a:r>
            <a:r>
              <a:rPr lang="ru-RU" sz="1200" dirty="0" err="1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Нетрика</a:t>
            </a:r>
            <a:r>
              <a:rPr lang="en-US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”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открыла специализированное подразделение </a:t>
            </a:r>
            <a:r>
              <a:rPr lang="en-US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“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СЦТ </a:t>
            </a:r>
            <a:r>
              <a:rPr lang="ru-RU" sz="1200" dirty="0" err="1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Лаб</a:t>
            </a:r>
            <a:r>
              <a:rPr lang="en-US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”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по развитию направления сквозных цифровых технологий в государственном секторе. Первый коммерческий сервис для частных клиник и страховых компаний </a:t>
            </a:r>
            <a:r>
              <a:rPr lang="en-US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N3.Health 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зарегистрирован в Единой государственной информационной системе в сфере здравоохранения. </a:t>
            </a:r>
          </a:p>
          <a:p>
            <a:pPr defTabSz="685800"/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Головной офис находится в</a:t>
            </a:r>
            <a:r>
              <a:rPr lang="en-US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Санкт-Петербург.</a:t>
            </a:r>
          </a:p>
          <a:p>
            <a:pPr defTabSz="685800"/>
            <a:endParaRPr lang="ru-RU" sz="1200" b="1" dirty="0" smtClean="0">
              <a:solidFill>
                <a:prstClr val="black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pPr defTabSz="685800"/>
            <a:r>
              <a:rPr lang="ru-RU" sz="1200" b="1" dirty="0" smtClean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Предпосылки</a:t>
            </a:r>
            <a:r>
              <a:rPr lang="ru-RU" sz="1200" b="1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: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Высокий рост необходимых ИТ-ресурсов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Выполнение требований Постановления Правительства РФ № 555 по передаче сведений об оказанной медицинской помощи гражданам РФ в Единую государственную информационную систему в сфере здравоохранения Министерства здравоохранения РФ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Необходимость защиты персональных данных в соответствии с требованиями ФЗ-152, с которыми работают компании-клиенты</a:t>
            </a:r>
          </a:p>
          <a:p>
            <a:pPr defTabSz="685800"/>
            <a:r>
              <a:rPr lang="ru-RU" sz="1200" b="1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Задача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: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Выбрать облачного провайдера виртуальной ИТ-инфраструктуры, удовлетворяющей требованиям законодательства РФ по защите информации, для размещения медицинских информационных систем и персональных данных клиентов </a:t>
            </a:r>
          </a:p>
          <a:p>
            <a:pPr defTabSz="685800"/>
            <a:r>
              <a:rPr lang="ru-RU" sz="1200" b="1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Решение:</a:t>
            </a:r>
            <a:endParaRPr lang="ru-RU" sz="1200" dirty="0">
              <a:solidFill>
                <a:prstClr val="black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Использование сервиса </a:t>
            </a:r>
            <a:r>
              <a:rPr lang="en-US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IaaS 152-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ФЗ - размещение на аттестованной виртуальной инфраструктуре серверов для обеспечения уровня защищенности персональных данных в соответствии с требованиями законодательства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Снижение затрат на ИТ оборудование и ТП, обеспечение доступа ко всем ресурсам из любой точки, оплата ресурсов по факту потребления.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1197" y="5928835"/>
            <a:ext cx="858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b="1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Выгоды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Заказчик получил возможность гибко масштабировать свою IT инфраструктуру при этом полностью соответствовать необходимым требованиям </a:t>
            </a:r>
            <a:r>
              <a:rPr lang="ru-RU" sz="1200" dirty="0" smtClean="0">
                <a:solidFill>
                  <a:prstClr val="black"/>
                </a:solidFill>
                <a:latin typeface="MTS Sans" panose="02000000000000000000" pitchFamily="2" charset="0"/>
                <a:ea typeface="MTS Sans" panose="02000000000000000000" pitchFamily="2" charset="0"/>
              </a:rPr>
              <a:t>российского законодательства.</a:t>
            </a:r>
            <a:endParaRPr lang="ru-RU" sz="1200" dirty="0">
              <a:solidFill>
                <a:prstClr val="black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314392" y="1342231"/>
            <a:ext cx="1856175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spcAft>
                <a:spcPts val="900"/>
              </a:spcAft>
            </a:pPr>
            <a:r>
              <a:rPr lang="ru-RU" sz="1650" b="1" dirty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Существенное</a:t>
            </a:r>
          </a:p>
          <a:p>
            <a:pPr defTabSz="685800"/>
            <a:r>
              <a:rPr lang="ru-RU" sz="1200" dirty="0">
                <a:solidFill>
                  <a:prstClr val="black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Сокращение финансовых затрат на </a:t>
            </a:r>
            <a:r>
              <a:rPr lang="en-US" sz="1200" dirty="0">
                <a:solidFill>
                  <a:prstClr val="black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CAPEX </a:t>
            </a:r>
            <a:endParaRPr lang="ru-RU" sz="1200" dirty="0">
              <a:solidFill>
                <a:prstClr val="black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defTabSz="685800">
              <a:spcAft>
                <a:spcPts val="900"/>
              </a:spcAft>
            </a:pPr>
            <a:endParaRPr lang="ru-RU" sz="1650" b="1" dirty="0">
              <a:solidFill>
                <a:srgbClr val="E31D10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defTabSz="685800"/>
            <a:r>
              <a:rPr lang="ru-RU" sz="1200" dirty="0">
                <a:solidFill>
                  <a:prstClr val="black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Минимизация затрат на аттестацию и стоимости владения </a:t>
            </a:r>
            <a:r>
              <a:rPr lang="ru-RU" sz="1200" dirty="0" err="1">
                <a:solidFill>
                  <a:prstClr val="black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ИСПДн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 и МИС</a:t>
            </a:r>
          </a:p>
          <a:p>
            <a:pPr defTabSz="685800"/>
            <a:endParaRPr lang="ru-RU" sz="1200" dirty="0">
              <a:solidFill>
                <a:prstClr val="black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defTabSz="685800"/>
            <a:endParaRPr lang="ru-RU" sz="1200" dirty="0">
              <a:solidFill>
                <a:prstClr val="black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defTabSz="685800"/>
            <a:r>
              <a:rPr lang="ru-RU" sz="1200" dirty="0">
                <a:solidFill>
                  <a:prstClr val="black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Выбор </a:t>
            </a:r>
            <a:r>
              <a:rPr lang="en-US" sz="1200" dirty="0">
                <a:solidFill>
                  <a:prstClr val="black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OPEX </a:t>
            </a:r>
            <a:r>
              <a:rPr lang="ru-RU" sz="1200" dirty="0">
                <a:solidFill>
                  <a:prstClr val="black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модели</a:t>
            </a:r>
          </a:p>
          <a:p>
            <a:pPr defTabSz="685800"/>
            <a:endParaRPr lang="ru-RU" sz="1200" dirty="0">
              <a:solidFill>
                <a:prstClr val="black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7702"/>
            <a:ext cx="1971675" cy="6286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297689" y="5129870"/>
            <a:ext cx="18561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50" b="1" dirty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Антивирусная защита </a:t>
            </a:r>
            <a:r>
              <a:rPr lang="en-US" sz="1650" b="1" dirty="0">
                <a:solidFill>
                  <a:srgbClr val="E31D1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VM</a:t>
            </a:r>
            <a:endParaRPr lang="ru-RU" sz="1200" dirty="0">
              <a:solidFill>
                <a:prstClr val="black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6">
      <a:dk1>
        <a:srgbClr val="CBCCCB"/>
      </a:dk1>
      <a:lt1>
        <a:srgbClr val="FFFFFF"/>
      </a:lt1>
      <a:dk2>
        <a:srgbClr val="3E3F3E"/>
      </a:dk2>
      <a:lt2>
        <a:srgbClr val="FEFFFE"/>
      </a:lt2>
      <a:accent1>
        <a:srgbClr val="3E3F3E"/>
      </a:accent1>
      <a:accent2>
        <a:srgbClr val="FE5958"/>
      </a:accent2>
      <a:accent3>
        <a:srgbClr val="CBCCCB"/>
      </a:accent3>
      <a:accent4>
        <a:srgbClr val="435B5E"/>
      </a:accent4>
      <a:accent5>
        <a:srgbClr val="7D7E7D"/>
      </a:accent5>
      <a:accent6>
        <a:srgbClr val="D17858"/>
      </a:accent6>
      <a:hlink>
        <a:srgbClr val="CBCCCB"/>
      </a:hlink>
      <a:folHlink>
        <a:srgbClr val="CBCCC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1206</Words>
  <Application>Microsoft Office PowerPoint</Application>
  <PresentationFormat>Широкоэкранный</PresentationFormat>
  <Paragraphs>195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Helvetica Neue</vt:lpstr>
      <vt:lpstr>Helvetica Neue Medium</vt:lpstr>
      <vt:lpstr>MTS Sans</vt:lpstr>
      <vt:lpstr>MTS Sans Black</vt:lpstr>
      <vt:lpstr>Times New Roman</vt:lpstr>
      <vt:lpstr>Wingdings</vt:lpstr>
      <vt:lpstr>Custom Design</vt:lpstr>
      <vt:lpstr>Медицинские цифровые платформы в облаке – от миграции до эксплуатации</vt:lpstr>
      <vt:lpstr>Основной вопрос клиента — владельца ИСПДн</vt:lpstr>
      <vt:lpstr>Что делать если строить защиту ПДн “с нуля”: шаги и план действий</vt:lpstr>
      <vt:lpstr>Реализация ИСПДн: плюсы облачного решения</vt:lpstr>
      <vt:lpstr>Архитектура защищенного сегмента #CloudMTS и сервисов ИБ </vt:lpstr>
      <vt:lpstr>Что получает клиент  в защищенном сегменте #CloudMTS</vt:lpstr>
      <vt:lpstr>Обновление сегмента IAAS-ФЗ-152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Медицинские цифровые платформы в облаке – от миграции до эксплуатации</dc:title>
  <dc:creator>Pastukhov, Andrey</dc:creator>
  <cp:lastModifiedBy>934287 Претендент</cp:lastModifiedBy>
  <cp:revision>5</cp:revision>
  <dcterms:created xsi:type="dcterms:W3CDTF">2023-04-05T13:06:45Z</dcterms:created>
  <dcterms:modified xsi:type="dcterms:W3CDTF">2023-04-06T09:20:47Z</dcterms:modified>
</cp:coreProperties>
</file>