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737" r:id="rId3"/>
    <p:sldId id="1620" r:id="rId4"/>
    <p:sldId id="1669" r:id="rId5"/>
    <p:sldId id="291" r:id="rId6"/>
    <p:sldId id="819" r:id="rId7"/>
    <p:sldId id="364" r:id="rId8"/>
    <p:sldId id="293" r:id="rId9"/>
    <p:sldId id="1660" r:id="rId10"/>
    <p:sldId id="825" r:id="rId11"/>
    <p:sldId id="1631" r:id="rId12"/>
    <p:sldId id="1661" r:id="rId13"/>
    <p:sldId id="283" r:id="rId14"/>
    <p:sldId id="282" r:id="rId15"/>
    <p:sldId id="1632" r:id="rId16"/>
    <p:sldId id="1633" r:id="rId17"/>
    <p:sldId id="284" r:id="rId18"/>
    <p:sldId id="258" r:id="rId19"/>
    <p:sldId id="1662" r:id="rId20"/>
    <p:sldId id="267" r:id="rId21"/>
    <p:sldId id="1626" r:id="rId22"/>
    <p:sldId id="290" r:id="rId23"/>
    <p:sldId id="1643" r:id="rId24"/>
    <p:sldId id="1644" r:id="rId25"/>
    <p:sldId id="1645" r:id="rId26"/>
    <p:sldId id="1646" r:id="rId27"/>
    <p:sldId id="1673" r:id="rId28"/>
    <p:sldId id="295" r:id="rId29"/>
    <p:sldId id="297" r:id="rId30"/>
    <p:sldId id="303" r:id="rId31"/>
    <p:sldId id="1647" r:id="rId32"/>
    <p:sldId id="263" r:id="rId33"/>
    <p:sldId id="1651" r:id="rId34"/>
    <p:sldId id="1657" r:id="rId35"/>
    <p:sldId id="1617" r:id="rId36"/>
    <p:sldId id="1629" r:id="rId37"/>
    <p:sldId id="1618" r:id="rId38"/>
    <p:sldId id="821" r:id="rId39"/>
    <p:sldId id="1667" r:id="rId40"/>
    <p:sldId id="1630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C9BD"/>
    <a:srgbClr val="319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365771586244029E-2"/>
          <c:y val="2.9151856017997753E-2"/>
          <c:w val="0.90880801758754515"/>
          <c:h val="0.89182304522542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6.6530946452206322E-3"/>
                  <c:y val="1.68067226890756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2022</a:t>
                    </a:r>
                    <a:r>
                      <a:rPr lang="en-US" baseline="0" dirty="0"/>
                      <a:t>     3370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26930928505731"/>
                      <c:h val="6.2554621848739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C737-F14B-AB9A-9DC140F532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АТП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DD-7D41-86A1-072D90B32F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3074231105727167E-2"/>
                  <c:y val="6.722689075630252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2021</a:t>
                    </a:r>
                    <a:r>
                      <a:rPr lang="en-US" baseline="0"/>
                      <a:t>      3000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21652421652421"/>
                      <c:h val="7.26386554621848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737-F14B-AB9A-9DC140F532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</c:f>
              <c:strCache>
                <c:ptCount val="1"/>
                <c:pt idx="0">
                  <c:v>АТП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DDD-7D41-86A1-072D90B32F8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5024900733562258E-2"/>
                  <c:y val="8.40349368093694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3F7F522-65D2-4740-BEB7-5D5BCA37C1A4}" type="SERIESNAME">
                      <a:rPr lang="en-US" smtClean="0"/>
                      <a:pPr>
                        <a:defRPr/>
                      </a:pPr>
                      <a:t>[ИМЯ РЯДА]</a:t>
                    </a:fld>
                    <a:r>
                      <a:rPr lang="en-US" baseline="0" dirty="0"/>
                      <a:t>                 2900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83738250667385"/>
                      <c:h val="8.294130880698734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737-F14B-AB9A-9DC140F532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АТП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37-F14B-AB9A-9DC140F5321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0.12962962962962965"/>
                  <c:y val="1.00840336134453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         </a:t>
                    </a:r>
                    <a:fld id="{C92353CA-C475-42AC-9DAB-81787CB52233}" type="SERIESNAME">
                      <a:rPr lang="en-US" smtClean="0"/>
                      <a:pPr>
                        <a:defRPr/>
                      </a:pPr>
                      <a:t>[ИМЯ РЯДА]</a:t>
                    </a:fld>
                    <a:r>
                      <a:rPr lang="en-US" baseline="0" dirty="0"/>
                      <a:t>                                 </a:t>
                    </a:r>
                    <a:fld id="{285F592E-0D61-46A3-8155-5B42C09A12A2}" type="VALUE">
                      <a:rPr lang="en-US" baseline="0" smtClean="0"/>
                      <a:pPr>
                        <a:defRPr/>
                      </a:pPr>
                      <a:t>[ЗНАЧЕНИЕ]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663638199071263"/>
                      <c:h val="7.957996426917222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737-F14B-AB9A-9DC140F532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АТП 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37-F14B-AB9A-9DC140F5321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0.13532769141036868"/>
                  <c:y val="8.769933170118440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2018</a:t>
                    </a:r>
                    <a:r>
                      <a:rPr lang="en-US" baseline="0" dirty="0"/>
                      <a:t>                          </a:t>
                    </a:r>
                    <a:r>
                      <a:rPr lang="en-US" dirty="0"/>
                      <a:t>2589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4420216703679"/>
                      <c:h val="7.285727519354198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C737-F14B-AB9A-9DC140F532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АТП 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37-F14B-AB9A-9DC140F5321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9.1168091168091214E-2"/>
                  <c:y val="8.40336134453775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354F623-5D33-4A09-9B95-C02FC410993F}" type="SERIESNAME">
                      <a:rPr lang="en-US" smtClean="0"/>
                      <a:pPr>
                        <a:defRPr/>
                      </a:pPr>
                      <a:t>[ИМЯ РЯДА]</a:t>
                    </a:fld>
                    <a:r>
                      <a:rPr lang="en-US" baseline="0" dirty="0"/>
                      <a:t>                                               </a:t>
                    </a:r>
                    <a:fld id="{EE26165C-CA3D-4F99-A342-590146AA3079}" type="VALUE">
                      <a:rPr lang="en-US" baseline="0" smtClean="0"/>
                      <a:pPr>
                        <a:defRPr/>
                      </a:pPr>
                      <a:t>[ЗНАЧЕНИЕ]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4162370729299867"/>
                      <c:h val="7.621861973135711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737-F14B-AB9A-9DC140F532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АТП 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37-F14B-AB9A-9DC140F5321E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0.32336187944455663"/>
                  <c:y val="1.51260504201680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78DBBA1-239E-4078-9D9C-20513B8D47FB}" type="SERIESNAME">
                      <a:rPr lang="en-US" smtClean="0"/>
                      <a:pPr>
                        <a:defRPr/>
                      </a:pPr>
                      <a:t>[ИМЯ РЯДА]</a:t>
                    </a:fld>
                    <a:r>
                      <a:rPr lang="en-US" baseline="0" dirty="0"/>
                      <a:t>                                                      </a:t>
                    </a:r>
                    <a:fld id="{3DFFE799-9C43-4AE1-8CC1-94CECD047FF9}" type="VALUE">
                      <a:rPr lang="en-US" baseline="0"/>
                      <a:pPr>
                        <a:defRPr/>
                      </a:pPr>
                      <a:t>[ЗНАЧЕНИЕ]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970085470085464"/>
                      <c:h val="8.966399788261761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737-F14B-AB9A-9DC140F532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АТП 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1850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37-F14B-AB9A-9DC140F5321E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2005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0.16025629809094377"/>
                  <c:y val="3.36134453781511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A58F95B-BD1D-4426-B1C6-ED8573EA6E4C}" type="SERIESNAME">
                      <a:rPr lang="en-US" smtClean="0"/>
                      <a:pPr>
                        <a:defRPr/>
                      </a:pPr>
                      <a:t>[ИМЯ РЯДА]</a:t>
                    </a:fld>
                    <a:r>
                      <a:rPr lang="en-US" baseline="0" dirty="0"/>
                      <a:t>                  </a:t>
                    </a:r>
                    <a:fld id="{EFCBC946-4E22-44CA-93B9-8C194F17F59D}" type="VALUE">
                      <a:rPr lang="en-US" baseline="0" smtClean="0"/>
                      <a:pPr>
                        <a:defRPr/>
                      </a:pPr>
                      <a:t>[ЗНАЧЕНИЕ]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25071225071227"/>
                      <c:h val="7.285727519354198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737-F14B-AB9A-9DC140F532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АТП 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1150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737-F14B-AB9A-9DC140F53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83493936"/>
        <c:axId val="328852400"/>
      </c:barChart>
      <c:catAx>
        <c:axId val="2834939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8852400"/>
        <c:crosses val="autoZero"/>
        <c:auto val="1"/>
        <c:lblAlgn val="ctr"/>
        <c:lblOffset val="100"/>
        <c:noMultiLvlLbl val="0"/>
      </c:catAx>
      <c:valAx>
        <c:axId val="328852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349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55A25-3706-A647-9E3F-C66E38D69C68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847FB-59C4-F447-B831-D38DC5531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86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9ECA9-E2DE-229C-7773-4AC736D1A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65C724-C9F5-4372-CBA5-D0130F6F0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7D513-E5A9-FFD1-21DD-F5D1E412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383AFD-06F3-26C8-8D4C-2FA1EFDA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165285-EF57-C9A9-1796-D99961B4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71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903F0-17B6-AD36-FFBC-7F3B399C7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A2E1B8-A865-2063-217C-3C856ACD0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D76C46-77BD-41A1-FFA0-0A8B42B8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DD44C1-B62A-9E31-8FED-962C89CB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DFF908-8E8D-F613-A265-9EAC0B1D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03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B9944D-BC79-A4DA-6F85-9E8097B00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3E96AA-C55F-93CA-1E2E-2E82AD343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D7F5F-A0F7-04A0-42ED-4DA506C93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E45AEC-BA90-1610-71AD-AC0824BF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992564-32DE-4D68-38B8-9C45AF1D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1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6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AEFE5-C747-69BD-4755-AD1BBD0B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FD93D-4B73-84F4-83E8-1253728A0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AD3714-0089-7A0C-176F-740765C7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6FA868-0A07-B1A9-6736-3B57B040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48907C-820F-EC78-C071-E4F4FF37C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1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67576-A09A-70A3-C056-3C2CBAD8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6EE338-5593-6FD5-86BA-862C23FDD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17D632-BA4B-0D02-4BDB-0E874BB87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83B52E-C43C-DA0B-442A-7D5638D8F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B510D3-E3E2-5046-D10F-50DD5E8D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7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DA60D-A1EE-2789-55CE-92A1D065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9753AB-A3FD-8561-55FD-11609B847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13F942-6A05-AC6E-4C45-3411F66CF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479744-2114-7D5E-7DDC-384DB404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34B8DB-CE8E-32A1-02D8-412638639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A4FFB4-2CC1-3A07-4254-BE390504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10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F7413-C887-920E-AC7D-46A4415A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8D3B2A-CE8D-487E-45CA-91268A812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8D7989-F6E7-54C9-696C-8AD5CFC95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7A4399-5979-DACF-5517-6916C960C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1EF1BB-E271-961D-4069-284840367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01369B-AF48-BC31-1929-FD1DF9111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49FFA7-E514-4401-4920-7C74C101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E71671-9E0A-49BF-2777-2D3A6E22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0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425B-F96D-DF60-1388-7635EE77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83C4D6-C40F-604F-CCA7-AC0622A5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C0091E-F739-C302-5B35-6661380A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219299-408C-23CB-C181-1DB98321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5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556FC41-8DD1-0422-B584-52F2999F9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392EDF-C503-EC4E-59C3-5A259118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A2C16C-A979-D804-F32A-BDDB7E20E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82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5F50B-1BA9-A87B-AD30-1B67C361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F83DAE-994E-51E4-DEAD-427D27180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5FFD39-7CA4-8567-D519-B9435A9C6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C09173-3AE2-3FD2-6FD6-8EA03884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0DE2F3-C033-EC33-C936-5B6CFA8F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053F51-B519-DC39-F01F-1ACB577D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04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2EC4D-47C8-6559-ED72-43768562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FE1A1A-8528-1554-305A-40C8648E7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6183A9-0423-B4C7-7D67-B11DAF782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6CBC44-FF87-EF04-DDEC-950B3B069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4FE536-023C-5F44-411D-63AE4C091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066BAD-F676-EC35-15A9-CACEF7B6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92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A8074-53EC-2767-DC54-EF0715F3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04D691-21B9-2E94-D4C7-9B95C3C55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634B40-9E94-4EEE-EC59-793FAC4E8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0764F-381B-AC45-A976-D06B1463B059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B1664-A2CE-785D-02BF-86B7697BF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ACA951-3F55-B5BB-E5C2-6F1A1713A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469E-7C9D-8645-A7DA-7B4B06A1B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45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4.png"/><Relationship Id="rId7" Type="http://schemas.openxmlformats.org/officeDocument/2006/relationships/image" Target="../media/image5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68B282-AA7E-AF45-7512-59292BB074BE}"/>
              </a:ext>
            </a:extLst>
          </p:cNvPr>
          <p:cNvSpPr txBox="1"/>
          <p:nvPr/>
        </p:nvSpPr>
        <p:spPr>
          <a:xfrm>
            <a:off x="107565" y="2044226"/>
            <a:ext cx="632039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Телемедицина врач-пациент в нефрологии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асинхронного мониторинга реципиентов донорской почки в целях снижения вирусной нагрузки во время пандемии 2020-2021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FBE3CB-A56E-DB49-B39D-396257A44289}"/>
              </a:ext>
            </a:extLst>
          </p:cNvPr>
          <p:cNvSpPr txBox="1"/>
          <p:nvPr/>
        </p:nvSpPr>
        <p:spPr>
          <a:xfrm>
            <a:off x="1" y="5827638"/>
            <a:ext cx="12192000" cy="103036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50367C-D5E2-4941-946C-22E4CD4F3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847372" cy="15574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CBC90-A26E-E347-8CB4-FB387786B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1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6BE7E8-EB94-96A4-18A6-E35E40AA3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67" y="0"/>
            <a:ext cx="10816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1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940A79-70DA-36DF-EE3A-D644427E480F}"/>
              </a:ext>
            </a:extLst>
          </p:cNvPr>
          <p:cNvSpPr txBox="1"/>
          <p:nvPr/>
        </p:nvSpPr>
        <p:spPr>
          <a:xfrm>
            <a:off x="322635" y="774022"/>
            <a:ext cx="29367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Тепловая карта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F150A-8759-FE4C-5E88-C21451FBC6D7}"/>
              </a:ext>
            </a:extLst>
          </p:cNvPr>
          <p:cNvSpPr txBox="1"/>
          <p:nvPr/>
        </p:nvSpPr>
        <p:spPr>
          <a:xfrm>
            <a:off x="8892435" y="5583572"/>
            <a:ext cx="3882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для изображения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3"/>
            <a:ext cx="7286157" cy="38344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6788D-61F1-444F-8A26-716253A1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5523E2-4FD3-ED43-9AE7-E59582DE3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012" y="2238253"/>
            <a:ext cx="5919787" cy="3591540"/>
          </a:xfrm>
          <a:prstGeom prst="rect">
            <a:avLst/>
          </a:prstGeom>
        </p:spPr>
      </p:pic>
      <p:sp>
        <p:nvSpPr>
          <p:cNvPr id="8" name="Стрелка влево 7">
            <a:extLst>
              <a:ext uri="{FF2B5EF4-FFF2-40B4-BE49-F238E27FC236}">
                <a16:creationId xmlns:a16="http://schemas.microsoft.com/office/drawing/2014/main" id="{6D5D45AA-8E26-704A-8394-5F6584B9B45C}"/>
              </a:ext>
            </a:extLst>
          </p:cNvPr>
          <p:cNvSpPr/>
          <p:nvPr/>
        </p:nvSpPr>
        <p:spPr>
          <a:xfrm>
            <a:off x="1943100" y="2545434"/>
            <a:ext cx="1928812" cy="328613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0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AAA9A-006F-D8D7-9A32-4E4970764E8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7621" r="-37621"/>
          <a:stretch/>
        </p:blipFill>
        <p:spPr>
          <a:xfrm>
            <a:off x="-1" y="0"/>
            <a:ext cx="6400801" cy="5829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40A79-70DA-36DF-EE3A-D644427E480F}"/>
              </a:ext>
            </a:extLst>
          </p:cNvPr>
          <p:cNvSpPr txBox="1"/>
          <p:nvPr/>
        </p:nvSpPr>
        <p:spPr>
          <a:xfrm>
            <a:off x="168157" y="844361"/>
            <a:ext cx="4687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A1844-B0B3-1500-6F4F-C2505405DB8D}"/>
              </a:ext>
            </a:extLst>
          </p:cNvPr>
          <p:cNvSpPr txBox="1"/>
          <p:nvPr/>
        </p:nvSpPr>
        <p:spPr>
          <a:xfrm>
            <a:off x="361749" y="3677907"/>
            <a:ext cx="3446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любой момент доктор может изменить схему лечения или добавить новое измерение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F150A-8759-FE4C-5E88-C21451FBC6D7}"/>
              </a:ext>
            </a:extLst>
          </p:cNvPr>
          <p:cNvSpPr txBox="1"/>
          <p:nvPr/>
        </p:nvSpPr>
        <p:spPr>
          <a:xfrm>
            <a:off x="8892435" y="5583572"/>
            <a:ext cx="3882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для изображения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49" y="243281"/>
            <a:ext cx="8190451" cy="55865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090A8B-3A81-E74A-A018-6F45EB2B2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1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AAA9A-006F-D8D7-9A32-4E4970764E8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7621" r="-37621"/>
          <a:stretch/>
        </p:blipFill>
        <p:spPr>
          <a:xfrm>
            <a:off x="-1" y="0"/>
            <a:ext cx="5813572" cy="5829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40A79-70DA-36DF-EE3A-D644427E480F}"/>
              </a:ext>
            </a:extLst>
          </p:cNvPr>
          <p:cNvSpPr txBox="1"/>
          <p:nvPr/>
        </p:nvSpPr>
        <p:spPr>
          <a:xfrm>
            <a:off x="0" y="774022"/>
            <a:ext cx="4687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F150A-8759-FE4C-5E88-C21451FBC6D7}"/>
              </a:ext>
            </a:extLst>
          </p:cNvPr>
          <p:cNvSpPr txBox="1"/>
          <p:nvPr/>
        </p:nvSpPr>
        <p:spPr>
          <a:xfrm>
            <a:off x="8892435" y="5583572"/>
            <a:ext cx="3882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для изображения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77" y="184002"/>
            <a:ext cx="8553823" cy="56457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6CCDF1-26AC-6042-BF68-298A6F3E2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AAA9A-006F-D8D7-9A32-4E4970764E8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7621" r="-37621"/>
          <a:stretch/>
        </p:blipFill>
        <p:spPr>
          <a:xfrm>
            <a:off x="-1" y="0"/>
            <a:ext cx="5889073" cy="5829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40A79-70DA-36DF-EE3A-D644427E480F}"/>
              </a:ext>
            </a:extLst>
          </p:cNvPr>
          <p:cNvSpPr txBox="1"/>
          <p:nvPr/>
        </p:nvSpPr>
        <p:spPr>
          <a:xfrm>
            <a:off x="214690" y="854409"/>
            <a:ext cx="294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Тепловая карта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F150A-8759-FE4C-5E88-C21451FBC6D7}"/>
              </a:ext>
            </a:extLst>
          </p:cNvPr>
          <p:cNvSpPr txBox="1"/>
          <p:nvPr/>
        </p:nvSpPr>
        <p:spPr>
          <a:xfrm>
            <a:off x="8892435" y="5583572"/>
            <a:ext cx="3882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для изображения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83" y="0"/>
            <a:ext cx="8517117" cy="58297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F1FEF5-557A-644C-BA08-0F5342929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64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AAA9A-006F-D8D7-9A32-4E4970764E8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7621" r="-37621"/>
          <a:stretch/>
        </p:blipFill>
        <p:spPr>
          <a:xfrm>
            <a:off x="0" y="0"/>
            <a:ext cx="7617205" cy="5829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40A79-70DA-36DF-EE3A-D644427E480F}"/>
              </a:ext>
            </a:extLst>
          </p:cNvPr>
          <p:cNvSpPr txBox="1"/>
          <p:nvPr/>
        </p:nvSpPr>
        <p:spPr>
          <a:xfrm>
            <a:off x="730865" y="774022"/>
            <a:ext cx="31678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Тепловая карта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A1844-B0B3-1500-6F4F-C2505405DB8D}"/>
              </a:ext>
            </a:extLst>
          </p:cNvPr>
          <p:cNvSpPr txBox="1"/>
          <p:nvPr/>
        </p:nvSpPr>
        <p:spPr>
          <a:xfrm>
            <a:off x="361749" y="3677907"/>
            <a:ext cx="382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Оценить «проблему» быстро, не открывая карту пациента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F150A-8759-FE4C-5E88-C21451FBC6D7}"/>
              </a:ext>
            </a:extLst>
          </p:cNvPr>
          <p:cNvSpPr txBox="1"/>
          <p:nvPr/>
        </p:nvSpPr>
        <p:spPr>
          <a:xfrm>
            <a:off x="8892435" y="5583572"/>
            <a:ext cx="3882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для изображения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47" y="1460"/>
            <a:ext cx="7427053" cy="56739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B29264-EB24-9E47-88C1-8BB3F1055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69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AAA9A-006F-D8D7-9A32-4E4970764E8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7621" r="-37621"/>
          <a:stretch/>
        </p:blipFill>
        <p:spPr>
          <a:xfrm>
            <a:off x="222249" y="268447"/>
            <a:ext cx="5675211" cy="5561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1A1844-B0B3-1500-6F4F-C2505405DB8D}"/>
              </a:ext>
            </a:extLst>
          </p:cNvPr>
          <p:cNvSpPr txBox="1"/>
          <p:nvPr/>
        </p:nvSpPr>
        <p:spPr>
          <a:xfrm>
            <a:off x="582812" y="1378303"/>
            <a:ext cx="2783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 пациента дополнен разделами «заметки» (пациент их не видит) и прикрепленными документами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F150A-8759-FE4C-5E88-C21451FBC6D7}"/>
              </a:ext>
            </a:extLst>
          </p:cNvPr>
          <p:cNvSpPr txBox="1"/>
          <p:nvPr/>
        </p:nvSpPr>
        <p:spPr>
          <a:xfrm>
            <a:off x="8892435" y="5583572"/>
            <a:ext cx="3882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для изображения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94" y="268447"/>
            <a:ext cx="8305157" cy="55613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BEEA09-2271-B04C-8EC7-383F2F19C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37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AAA9A-006F-D8D7-9A32-4E4970764E8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7621" r="-37621"/>
          <a:stretch/>
        </p:blipFill>
        <p:spPr>
          <a:xfrm>
            <a:off x="-1" y="0"/>
            <a:ext cx="5729681" cy="5829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40A79-70DA-36DF-EE3A-D644427E480F}"/>
              </a:ext>
            </a:extLst>
          </p:cNvPr>
          <p:cNvSpPr txBox="1"/>
          <p:nvPr/>
        </p:nvSpPr>
        <p:spPr>
          <a:xfrm>
            <a:off x="100300" y="583268"/>
            <a:ext cx="3372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возможности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A1844-B0B3-1500-6F4F-C2505405DB8D}"/>
              </a:ext>
            </a:extLst>
          </p:cNvPr>
          <p:cNvSpPr txBox="1"/>
          <p:nvPr/>
        </p:nvSpPr>
        <p:spPr>
          <a:xfrm>
            <a:off x="221063" y="2512088"/>
            <a:ext cx="2990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спектр образовательных школ,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видеоуроков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ЛФК упражнений, а так же информационный материал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 же добавить к совместному мониторингу коллегу-врача.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F150A-8759-FE4C-5E88-C21451FBC6D7}"/>
              </a:ext>
            </a:extLst>
          </p:cNvPr>
          <p:cNvSpPr txBox="1"/>
          <p:nvPr/>
        </p:nvSpPr>
        <p:spPr>
          <a:xfrm>
            <a:off x="8892435" y="5583572"/>
            <a:ext cx="3882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для изображения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50" y="-1"/>
            <a:ext cx="8618550" cy="58297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3374DB-C4E1-6941-BB49-D9AFF81EF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79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3C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F43202F-2B5A-9A3C-859D-B71750012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7" b="-1"/>
          <a:stretch/>
        </p:blipFill>
        <p:spPr>
          <a:xfrm>
            <a:off x="6489700" y="639763"/>
            <a:ext cx="4672013" cy="271780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EBF884F7-068A-DCAA-5FC7-E316AFD15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9700" y="3425825"/>
            <a:ext cx="4672013" cy="27924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4940B-3047-BC73-0ABD-8848D371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29" y="636417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Общая координация , сортировка   и отправление врачу только “опасных пациентов”может  быть возложена на телеассистент</a:t>
            </a:r>
            <a:r>
              <a:rPr lang="ru-RU" sz="41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а</a:t>
            </a:r>
            <a:endParaRPr lang="en-US" sz="4100" kern="12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454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AAA9A-006F-D8D7-9A32-4E4970764E8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7621" r="-37621"/>
          <a:stretch/>
        </p:blipFill>
        <p:spPr>
          <a:xfrm>
            <a:off x="-1" y="0"/>
            <a:ext cx="5729681" cy="5829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40A79-70DA-36DF-EE3A-D644427E480F}"/>
              </a:ext>
            </a:extLst>
          </p:cNvPr>
          <p:cNvSpPr txBox="1"/>
          <p:nvPr/>
        </p:nvSpPr>
        <p:spPr>
          <a:xfrm>
            <a:off x="322635" y="774022"/>
            <a:ext cx="29367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Профильпациента</a:t>
            </a:r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F150A-8759-FE4C-5E88-C21451FBC6D7}"/>
              </a:ext>
            </a:extLst>
          </p:cNvPr>
          <p:cNvSpPr txBox="1"/>
          <p:nvPr/>
        </p:nvSpPr>
        <p:spPr>
          <a:xfrm>
            <a:off x="8892435" y="5583572"/>
            <a:ext cx="3882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для изображения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54" y="117112"/>
            <a:ext cx="8609946" cy="55583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79C9A6-6F7D-8B46-A08A-07B6C75D2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3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8DBA2E-E590-6AFF-17F0-CE6EF0C6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solidFill>
                  <a:srgbClr val="5AC9BD"/>
                </a:solidFill>
              </a:rPr>
              <a:t>Цифровая трансформация   </a:t>
            </a:r>
            <a:r>
              <a:rPr lang="en-US" sz="1800" b="1" dirty="0">
                <a:solidFill>
                  <a:srgbClr val="5AC9BD"/>
                </a:solidFill>
              </a:rPr>
              <a:t>, </a:t>
            </a:r>
            <a:r>
              <a:rPr lang="ru-RU" sz="1800" b="1" dirty="0">
                <a:solidFill>
                  <a:srgbClr val="5AC9BD"/>
                </a:solidFill>
              </a:rPr>
              <a:t>согласно  паспорту национального проекта Здравоохранение </a:t>
            </a:r>
            <a:r>
              <a:rPr lang="en-US" sz="1800" b="1" dirty="0">
                <a:solidFill>
                  <a:srgbClr val="5AC9BD"/>
                </a:solidFill>
              </a:rPr>
              <a:t>, </a:t>
            </a:r>
            <a:r>
              <a:rPr lang="ru-RU" sz="1800" b="1" dirty="0">
                <a:solidFill>
                  <a:srgbClr val="5AC9BD"/>
                </a:solidFill>
              </a:rPr>
              <a:t>должна помочь в Программе борьбы с  хроническими   заболеваниями не только в организации цифровых нозологических  кластеров внутри регионов </a:t>
            </a:r>
            <a:r>
              <a:rPr lang="en-US" sz="1800" b="1" dirty="0">
                <a:solidFill>
                  <a:srgbClr val="5AC9BD"/>
                </a:solidFill>
              </a:rPr>
              <a:t>, </a:t>
            </a:r>
            <a:r>
              <a:rPr lang="ru-RU" sz="1800" b="1" dirty="0">
                <a:solidFill>
                  <a:srgbClr val="5AC9BD"/>
                </a:solidFill>
              </a:rPr>
              <a:t>но и в  улучшении результатов лечения путем организации дистанционного мониторинга и доступа к восстановлению после лечения путем поэтапной медицинской реабилитации 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FF3E0D2-F38C-9B37-DAF9-244FA4CE5F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4" y="2116666"/>
            <a:ext cx="5727846" cy="4233333"/>
          </a:xfr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386A1169-0F21-5FD2-2F60-1B1EF0A80F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12" y="1941494"/>
            <a:ext cx="5666934" cy="4408505"/>
          </a:xfrm>
        </p:spPr>
      </p:pic>
    </p:spTree>
    <p:extLst>
      <p:ext uri="{BB962C8B-B14F-4D97-AF65-F5344CB8AC3E}">
        <p14:creationId xmlns:p14="http://schemas.microsoft.com/office/powerpoint/2010/main" val="2122032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E80F41EA-4AB6-CF5D-C8C1-C919A73DE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00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F6885-24C0-53AE-8AFD-ADC82C7D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Большая библиотека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видеошкол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и образовательного контента для пациентов 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439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4419D-DC05-89EB-89C9-0ED9A34F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800" b="1" dirty="0">
                <a:solidFill>
                  <a:srgbClr val="31978C"/>
                </a:solidFill>
              </a:rPr>
              <a:t>Кабинет пациента </a:t>
            </a:r>
            <a:r>
              <a:rPr lang="en-US" sz="2800" b="1" dirty="0">
                <a:solidFill>
                  <a:srgbClr val="31978C"/>
                </a:solidFill>
              </a:rPr>
              <a:t>, </a:t>
            </a:r>
            <a:r>
              <a:rPr lang="ru-RU" sz="2800" b="1" dirty="0">
                <a:solidFill>
                  <a:srgbClr val="31978C"/>
                </a:solidFill>
              </a:rPr>
              <a:t>где врач делает назначения в виде рекомендаций материалов для самостоятельного изучения и </a:t>
            </a:r>
            <a:r>
              <a:rPr lang="ru-RU" sz="2800" b="1" dirty="0" err="1">
                <a:solidFill>
                  <a:srgbClr val="31978C"/>
                </a:solidFill>
              </a:rPr>
              <a:t>самореабилитации</a:t>
            </a:r>
            <a:r>
              <a:rPr lang="ru-RU" sz="2800" b="1" dirty="0">
                <a:solidFill>
                  <a:srgbClr val="31978C"/>
                </a:solidFill>
              </a:rPr>
              <a:t> </a:t>
            </a:r>
            <a:endParaRPr lang="en-US" sz="2800" b="1" dirty="0">
              <a:solidFill>
                <a:srgbClr val="31978C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2128101-DB35-617A-00AC-C27764D59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8" r="-2" b="3508"/>
          <a:stretch/>
        </p:blipFill>
        <p:spPr>
          <a:xfrm>
            <a:off x="484632" y="1359360"/>
            <a:ext cx="3529109" cy="2931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B24012-0471-53F4-6463-816F7E647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18" r="-2" b="21401"/>
          <a:stretch/>
        </p:blipFill>
        <p:spPr>
          <a:xfrm>
            <a:off x="4332788" y="525518"/>
            <a:ext cx="3526424" cy="34855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0F82BA-3673-7E1A-2DC6-8BAC8C951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079293"/>
            <a:ext cx="3553968" cy="29317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27F4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131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2708" y="138078"/>
            <a:ext cx="8911687" cy="15094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Динамика прироста пациентов после трансплантации органов и тканей</a:t>
            </a:r>
            <a:br>
              <a:rPr lang="ru-RU" dirty="0"/>
            </a:br>
            <a:r>
              <a:rPr lang="ru-RU" sz="1400" dirty="0"/>
              <a:t>Все пациенты после трансплантации почки (москвичи) наблюдаются в КДНО</a:t>
            </a:r>
            <a:br>
              <a:rPr lang="ru-RU" sz="1400" dirty="0"/>
            </a:br>
            <a:r>
              <a:rPr lang="ru-RU" sz="1400" dirty="0"/>
              <a:t>Последние 5 года отмечается значительный прирост  пациентов после АТП  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394727" y="1647568"/>
          <a:ext cx="8915400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0DDA79-DC7F-F445-AA8E-A976D843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19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73158"/>
          <a:stretch>
            <a:fillRect/>
          </a:stretch>
        </p:blipFill>
        <p:spPr bwMode="auto">
          <a:xfrm>
            <a:off x="246031" y="214071"/>
            <a:ext cx="3320551" cy="336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952712" y="214072"/>
            <a:ext cx="585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/>
              <a:t>Диарея</a:t>
            </a:r>
          </a:p>
          <a:p>
            <a:pPr algn="ctr"/>
            <a:r>
              <a:rPr lang="ru-RU" sz="2400" b="1"/>
              <a:t>после </a:t>
            </a:r>
            <a:r>
              <a:rPr lang="ru-RU" sz="2400" b="1" dirty="0"/>
              <a:t>трансплантации почки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10182" y="1357298"/>
            <a:ext cx="500066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u="sng">
                <a:solidFill>
                  <a:schemeClr val="tx1"/>
                </a:solidFill>
              </a:rPr>
              <a:t>Причины:</a:t>
            </a:r>
          </a:p>
          <a:p>
            <a:pPr>
              <a:buFont typeface="Arial" pitchFamily="34" charset="0"/>
              <a:buChar char="•"/>
            </a:pPr>
            <a:r>
              <a:rPr lang="ru-RU" sz="1800">
                <a:solidFill>
                  <a:schemeClr val="tx1"/>
                </a:solidFill>
              </a:rPr>
              <a:t> лекарственные препараты (ММФ, а/б)</a:t>
            </a:r>
          </a:p>
          <a:p>
            <a:pPr>
              <a:buFont typeface="Arial" pitchFamily="34" charset="0"/>
              <a:buChar char="•"/>
            </a:pPr>
            <a:r>
              <a:rPr lang="ru-RU" sz="1800">
                <a:solidFill>
                  <a:schemeClr val="tx1"/>
                </a:solidFill>
              </a:rPr>
              <a:t> инфекции (ЦМВ и т.д.)</a:t>
            </a:r>
          </a:p>
          <a:p>
            <a:pPr>
              <a:buFont typeface="Arial" pitchFamily="34" charset="0"/>
              <a:buChar char="•"/>
            </a:pPr>
            <a:r>
              <a:rPr lang="ru-RU" sz="1800">
                <a:solidFill>
                  <a:schemeClr val="tx1"/>
                </a:solidFill>
              </a:rPr>
              <a:t> заболевания ЖКТ (панкреатит, колит и т.д.)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38876" y="2714620"/>
            <a:ext cx="100013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/>
              <a:t>Тас </a:t>
            </a:r>
            <a:r>
              <a:rPr lang="ru-RU" sz="1800">
                <a:latin typeface="Calibri"/>
                <a:cs typeface="Calibri"/>
              </a:rPr>
              <a:t>↑</a:t>
            </a:r>
            <a:endParaRPr lang="ru-RU" sz="180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10446" y="2714620"/>
            <a:ext cx="100013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Cs</a:t>
            </a:r>
            <a:r>
              <a:rPr lang="ru-RU" sz="1800"/>
              <a:t> </a:t>
            </a:r>
            <a:r>
              <a:rPr lang="ru-RU" sz="1800">
                <a:latin typeface="Calibri"/>
                <a:cs typeface="Calibri"/>
              </a:rPr>
              <a:t>↓</a:t>
            </a:r>
            <a:endParaRPr lang="ru-RU" sz="1800"/>
          </a:p>
        </p:txBody>
      </p:sp>
      <p:sp>
        <p:nvSpPr>
          <p:cNvPr id="7" name="Стрелка вниз 6"/>
          <p:cNvSpPr/>
          <p:nvPr/>
        </p:nvSpPr>
        <p:spPr>
          <a:xfrm>
            <a:off x="7024694" y="2214554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53388" y="3714752"/>
            <a:ext cx="221457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/>
              <a:t>Отторжение ПТ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24364" y="3714752"/>
            <a:ext cx="214310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/>
              <a:t>Нефротоксичность  </a:t>
            </a:r>
            <a:r>
              <a:rPr lang="en-US" sz="1800"/>
              <a:t>CNI</a:t>
            </a:r>
            <a:endParaRPr lang="ru-RU" sz="180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10380" y="3857628"/>
            <a:ext cx="1000132" cy="57150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Pcr</a:t>
            </a:r>
            <a:r>
              <a:rPr lang="ru-RU" sz="1800"/>
              <a:t> </a:t>
            </a:r>
            <a:r>
              <a:rPr lang="ru-RU" sz="1800">
                <a:latin typeface="Calibri"/>
                <a:cs typeface="Calibri"/>
              </a:rPr>
              <a:t>↑</a:t>
            </a:r>
            <a:endParaRPr lang="ru-RU" sz="1800"/>
          </a:p>
        </p:txBody>
      </p:sp>
      <p:sp>
        <p:nvSpPr>
          <p:cNvPr id="12" name="Стрелка вниз 11"/>
          <p:cNvSpPr/>
          <p:nvPr/>
        </p:nvSpPr>
        <p:spPr>
          <a:xfrm>
            <a:off x="7024694" y="3357562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Стрелка вниз 14"/>
          <p:cNvSpPr/>
          <p:nvPr/>
        </p:nvSpPr>
        <p:spPr>
          <a:xfrm rot="2700000">
            <a:off x="6338110" y="3278201"/>
            <a:ext cx="35719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Стрелка вниз 15"/>
          <p:cNvSpPr/>
          <p:nvPr/>
        </p:nvSpPr>
        <p:spPr>
          <a:xfrm rot="18900000" flipH="1">
            <a:off x="8052621" y="3278201"/>
            <a:ext cx="35719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09720" y="5286388"/>
            <a:ext cx="2714644" cy="11430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1800"/>
              <a:t> отмена ММФ</a:t>
            </a:r>
          </a:p>
          <a:p>
            <a:pPr>
              <a:buFontTx/>
              <a:buChar char="-"/>
            </a:pPr>
            <a:r>
              <a:rPr lang="ru-RU" sz="1800"/>
              <a:t> диета, регидратация</a:t>
            </a:r>
          </a:p>
          <a:p>
            <a:pPr>
              <a:buFontTx/>
              <a:buChar char="-"/>
            </a:pPr>
            <a:r>
              <a:rPr lang="ru-RU" sz="1800"/>
              <a:t> лекарственная терапия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95868" y="4725539"/>
            <a:ext cx="2428892" cy="1714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>
                <a:solidFill>
                  <a:schemeClr val="tx1"/>
                </a:solidFill>
              </a:rPr>
              <a:t>Очный визит:</a:t>
            </a:r>
          </a:p>
          <a:p>
            <a:pPr>
              <a:buFontTx/>
              <a:buChar char="-"/>
            </a:pPr>
            <a:r>
              <a:rPr lang="ru-RU" sz="1800">
                <a:solidFill>
                  <a:schemeClr val="tx1"/>
                </a:solidFill>
              </a:rPr>
              <a:t> Тас С0, </a:t>
            </a:r>
            <a:r>
              <a:rPr lang="en-US" sz="1800">
                <a:solidFill>
                  <a:schemeClr val="tx1"/>
                </a:solidFill>
              </a:rPr>
              <a:t>Cs C0</a:t>
            </a:r>
            <a:endParaRPr lang="ru-RU" sz="180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ru-RU" sz="1800">
                <a:solidFill>
                  <a:schemeClr val="tx1"/>
                </a:solidFill>
              </a:rPr>
              <a:t> БАК (</a:t>
            </a:r>
            <a:r>
              <a:rPr lang="en-US" sz="1800">
                <a:solidFill>
                  <a:schemeClr val="tx1"/>
                </a:solidFill>
              </a:rPr>
              <a:t>Pcr</a:t>
            </a:r>
            <a:r>
              <a:rPr lang="ru-RU" sz="1800">
                <a:solidFill>
                  <a:schemeClr val="tx1"/>
                </a:solidFill>
              </a:rPr>
              <a:t>!)</a:t>
            </a:r>
          </a:p>
          <a:p>
            <a:pPr>
              <a:buFontTx/>
              <a:buChar char="-"/>
            </a:pPr>
            <a:r>
              <a:rPr lang="ru-RU" sz="1800">
                <a:solidFill>
                  <a:schemeClr val="tx1"/>
                </a:solidFill>
              </a:rPr>
              <a:t> кровь ПЦР к ЦМВ</a:t>
            </a:r>
          </a:p>
          <a:p>
            <a:pPr>
              <a:buFontTx/>
              <a:buChar char="-"/>
            </a:pPr>
            <a:r>
              <a:rPr lang="ru-RU" sz="1800">
                <a:solidFill>
                  <a:schemeClr val="tx1"/>
                </a:solidFill>
              </a:rPr>
              <a:t> ан. кала</a:t>
            </a:r>
          </a:p>
          <a:p>
            <a:pPr>
              <a:buFontTx/>
              <a:buChar char="-"/>
            </a:pPr>
            <a:r>
              <a:rPr lang="ru-RU" sz="1800">
                <a:solidFill>
                  <a:schemeClr val="tx1"/>
                </a:solidFill>
              </a:rPr>
              <a:t>УЗИ ОБП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53388" y="5286388"/>
            <a:ext cx="2286016" cy="114300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/>
              <a:t>Вызов СМП, </a:t>
            </a:r>
          </a:p>
          <a:p>
            <a:pPr algn="ctr"/>
            <a:r>
              <a:rPr lang="ru-RU" sz="1800"/>
              <a:t>экстренная госпитализация</a:t>
            </a:r>
          </a:p>
        </p:txBody>
      </p:sp>
      <p:sp>
        <p:nvSpPr>
          <p:cNvPr id="20" name="Стрелка вниз 19"/>
          <p:cNvSpPr/>
          <p:nvPr/>
        </p:nvSpPr>
        <p:spPr>
          <a:xfrm>
            <a:off x="5953124" y="4572008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1" name="Стрелка вниз 20"/>
          <p:cNvSpPr/>
          <p:nvPr/>
        </p:nvSpPr>
        <p:spPr>
          <a:xfrm>
            <a:off x="2809852" y="4643446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2" name="Стрелка вниз 21"/>
          <p:cNvSpPr/>
          <p:nvPr/>
        </p:nvSpPr>
        <p:spPr>
          <a:xfrm>
            <a:off x="8810644" y="4643446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994202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r="69979"/>
          <a:stretch>
            <a:fillRect/>
          </a:stretch>
        </p:blipFill>
        <p:spPr bwMode="auto">
          <a:xfrm>
            <a:off x="232819" y="111118"/>
            <a:ext cx="271461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 r="70000"/>
          <a:stretch>
            <a:fillRect/>
          </a:stretch>
        </p:blipFill>
        <p:spPr bwMode="auto">
          <a:xfrm>
            <a:off x="452430" y="2924979"/>
            <a:ext cx="2714612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947431" y="316404"/>
            <a:ext cx="6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/>
              <a:t>Одышка и кашель</a:t>
            </a:r>
          </a:p>
          <a:p>
            <a:pPr algn="ctr"/>
            <a:r>
              <a:rPr lang="ru-RU" sz="2400" b="1"/>
              <a:t>после </a:t>
            </a:r>
            <a:r>
              <a:rPr lang="ru-RU" sz="2400" b="1" dirty="0"/>
              <a:t>трансплантации почки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38744" y="1147401"/>
            <a:ext cx="5000660" cy="135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u="sng">
                <a:solidFill>
                  <a:schemeClr val="tx1"/>
                </a:solidFill>
              </a:rPr>
              <a:t>Причины:</a:t>
            </a:r>
            <a:endParaRPr lang="ru-RU" sz="180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800">
                <a:solidFill>
                  <a:schemeClr val="tx1"/>
                </a:solidFill>
              </a:rPr>
              <a:t> инфекции (ЦМВ, </a:t>
            </a:r>
            <a:r>
              <a:rPr lang="en-US" sz="1800">
                <a:solidFill>
                  <a:schemeClr val="tx1"/>
                </a:solidFill>
              </a:rPr>
              <a:t>COVID19</a:t>
            </a:r>
            <a:r>
              <a:rPr lang="ru-RU" sz="1800">
                <a:solidFill>
                  <a:schemeClr val="tx1"/>
                </a:solidFill>
              </a:rPr>
              <a:t>, ОРВИ, ОРЗ, пневмония)</a:t>
            </a:r>
          </a:p>
          <a:p>
            <a:pPr>
              <a:buFont typeface="Arial" pitchFamily="34" charset="0"/>
              <a:buChar char="•"/>
            </a:pPr>
            <a:r>
              <a:rPr lang="ru-RU" sz="1800">
                <a:solidFill>
                  <a:schemeClr val="tx1"/>
                </a:solidFill>
              </a:rPr>
              <a:t> заболевания сердца (ХСН, ИБС)</a:t>
            </a:r>
          </a:p>
          <a:p>
            <a:pPr>
              <a:buFont typeface="Arial" pitchFamily="34" charset="0"/>
              <a:buChar char="•"/>
            </a:pPr>
            <a:r>
              <a:rPr lang="ru-RU" sz="1800">
                <a:solidFill>
                  <a:schemeClr val="tx1"/>
                </a:solidFill>
              </a:rPr>
              <a:t> лекарственные препараты (иАПФ, эверолимус)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09720" y="5286388"/>
            <a:ext cx="2714644" cy="11430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1800"/>
              <a:t> коррекция ИСТ</a:t>
            </a:r>
          </a:p>
          <a:p>
            <a:pPr>
              <a:buFontTx/>
              <a:buChar char="-"/>
            </a:pPr>
            <a:r>
              <a:rPr lang="ru-RU" sz="1800"/>
              <a:t> диета, водный режим</a:t>
            </a:r>
          </a:p>
          <a:p>
            <a:pPr>
              <a:buFontTx/>
              <a:buChar char="-"/>
            </a:pPr>
            <a:r>
              <a:rPr lang="ru-RU" sz="1800"/>
              <a:t> лекарственная терапия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81554" y="5143512"/>
            <a:ext cx="2857520" cy="15716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>
                <a:solidFill>
                  <a:schemeClr val="tx1"/>
                </a:solidFill>
              </a:rPr>
              <a:t>Очный визит:</a:t>
            </a:r>
          </a:p>
          <a:p>
            <a:pPr>
              <a:buFontTx/>
              <a:buChar char="-"/>
            </a:pPr>
            <a:r>
              <a:rPr lang="ru-RU" sz="1800">
                <a:solidFill>
                  <a:schemeClr val="tx1"/>
                </a:solidFill>
              </a:rPr>
              <a:t> обследование на ифекции (ЦМВ, </a:t>
            </a:r>
            <a:r>
              <a:rPr lang="en-US" sz="1800">
                <a:solidFill>
                  <a:schemeClr val="tx1"/>
                </a:solidFill>
              </a:rPr>
              <a:t>COVID19)</a:t>
            </a:r>
            <a:endParaRPr lang="ru-RU" sz="180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ru-RU" sz="1800">
                <a:solidFill>
                  <a:schemeClr val="tx1"/>
                </a:solidFill>
              </a:rPr>
              <a:t> БАК (</a:t>
            </a:r>
            <a:r>
              <a:rPr lang="en-US" sz="1800">
                <a:solidFill>
                  <a:schemeClr val="tx1"/>
                </a:solidFill>
              </a:rPr>
              <a:t>Pcr</a:t>
            </a:r>
            <a:r>
              <a:rPr lang="ru-RU" sz="1800">
                <a:solidFill>
                  <a:schemeClr val="tx1"/>
                </a:solidFill>
              </a:rPr>
              <a:t>!), Тас С0, </a:t>
            </a:r>
            <a:r>
              <a:rPr lang="en-US" sz="1800">
                <a:solidFill>
                  <a:schemeClr val="tx1"/>
                </a:solidFill>
              </a:rPr>
              <a:t>Cs C0</a:t>
            </a:r>
            <a:endParaRPr lang="ru-RU" sz="180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ru-RU" sz="1800">
                <a:solidFill>
                  <a:schemeClr val="tx1"/>
                </a:solidFill>
              </a:rPr>
              <a:t>  МСКТ ОКГ, ЭХОКГ, ЭКГ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53388" y="5286388"/>
            <a:ext cx="2286016" cy="114300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/>
              <a:t>Вызов СМП, </a:t>
            </a:r>
          </a:p>
          <a:p>
            <a:pPr algn="ctr"/>
            <a:r>
              <a:rPr lang="ru-RU" sz="1800"/>
              <a:t>экстренная госпитализация</a:t>
            </a:r>
          </a:p>
        </p:txBody>
      </p:sp>
      <p:pic>
        <p:nvPicPr>
          <p:cNvPr id="11" name="Picture 3" descr="C:\Users\nefr4\Downloads\1.2.392.200036.9116.2.6.1.37.2418728643.1520414160.581055-f1.jpeg">
            <a:extLst>
              <a:ext uri="{FF2B5EF4-FFF2-40B4-BE49-F238E27FC236}">
                <a16:creationId xmlns:a16="http://schemas.microsoft.com/office/drawing/2014/main" id="{C20456F5-5EC5-42C3-B89A-B1833E0C4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-991" t="17091" b="15094"/>
          <a:stretch/>
        </p:blipFill>
        <p:spPr bwMode="auto">
          <a:xfrm>
            <a:off x="7604024" y="2853310"/>
            <a:ext cx="2984743" cy="2111838"/>
          </a:xfrm>
          <a:prstGeom prst="rect">
            <a:avLst/>
          </a:prstGeom>
          <a:noFill/>
        </p:spPr>
      </p:pic>
      <p:pic>
        <p:nvPicPr>
          <p:cNvPr id="12" name="Picture 2" descr="C:\Users\nefr4\Desktop\Зюзина КТ 6.jpeg"/>
          <p:cNvPicPr>
            <a:picLocks noChangeAspect="1" noChangeArrowheads="1"/>
          </p:cNvPicPr>
          <p:nvPr/>
        </p:nvPicPr>
        <p:blipFill>
          <a:blip r:embed="rId5" cstate="print"/>
          <a:srcRect l="4310" t="23006" r="4310" b="19451"/>
          <a:stretch>
            <a:fillRect/>
          </a:stretch>
        </p:blipFill>
        <p:spPr bwMode="auto">
          <a:xfrm>
            <a:off x="4402656" y="2924979"/>
            <a:ext cx="3075579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8599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r="-1053"/>
          <a:stretch>
            <a:fillRect/>
          </a:stretch>
        </p:blipFill>
        <p:spPr bwMode="auto">
          <a:xfrm>
            <a:off x="-166722" y="1076187"/>
            <a:ext cx="11768820" cy="164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942145" y="178570"/>
            <a:ext cx="6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/>
              <a:t>Кожные проявления</a:t>
            </a:r>
          </a:p>
          <a:p>
            <a:pPr algn="ctr"/>
            <a:r>
              <a:rPr lang="ru-RU" sz="2400" b="1"/>
              <a:t>после </a:t>
            </a:r>
            <a:r>
              <a:rPr lang="ru-RU" sz="2400" b="1" dirty="0"/>
              <a:t>трансплантации почки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44" y="4643447"/>
            <a:ext cx="2714644" cy="203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48750" t="15000" b="18333"/>
          <a:stretch>
            <a:fillRect/>
          </a:stretch>
        </p:blipFill>
        <p:spPr bwMode="auto">
          <a:xfrm>
            <a:off x="6172771" y="4000480"/>
            <a:ext cx="2709312" cy="264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l="18619" t="7544" r="15891" b="27448"/>
          <a:stretch>
            <a:fillRect/>
          </a:stretch>
        </p:blipFill>
        <p:spPr bwMode="auto">
          <a:xfrm>
            <a:off x="3881422" y="3714752"/>
            <a:ext cx="22129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6DAE19-7778-4A7F-9FAB-7C57E036C3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87" t="12843" r="9357"/>
          <a:stretch/>
        </p:blipFill>
        <p:spPr>
          <a:xfrm>
            <a:off x="8236828" y="2786058"/>
            <a:ext cx="2431173" cy="2797320"/>
          </a:xfrm>
          <a:prstGeom prst="rect">
            <a:avLst/>
          </a:prstGeom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 t="53030" r="35286"/>
          <a:stretch>
            <a:fillRect/>
          </a:stretch>
        </p:blipFill>
        <p:spPr bwMode="auto">
          <a:xfrm>
            <a:off x="1738282" y="2643182"/>
            <a:ext cx="2000264" cy="193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48997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2350" y="94640"/>
            <a:ext cx="7429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/>
              <a:t>Контроль нервной системы и эмоционального фона  </a:t>
            </a:r>
          </a:p>
          <a:p>
            <a:pPr algn="ctr"/>
            <a:r>
              <a:rPr lang="ru-RU" sz="2400" b="1"/>
              <a:t>после </a:t>
            </a:r>
            <a:r>
              <a:rPr lang="ru-RU" sz="2400" b="1" dirty="0"/>
              <a:t>трансплантации почки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2191" b="33011"/>
          <a:stretch>
            <a:fillRect/>
          </a:stretch>
        </p:blipFill>
        <p:spPr bwMode="auto">
          <a:xfrm>
            <a:off x="1738282" y="857232"/>
            <a:ext cx="400052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643182"/>
            <a:ext cx="4357686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24" y="2643182"/>
            <a:ext cx="4714876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4530" y="857232"/>
            <a:ext cx="4843471" cy="102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1205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752259" y="310742"/>
            <a:ext cx="9325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Государственное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бюджетное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учреждение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здравоохранения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Москвы</a:t>
            </a:r>
            <a:endParaRPr sz="1600" b="1" dirty="0">
              <a:solidFill>
                <a:srgbClr val="1AA4AB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ctr"/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Городская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клиническая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больница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№ 52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Департамента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здравоохранения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Москвы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</p:txBody>
      </p:sp>
      <p:pic>
        <p:nvPicPr>
          <p:cNvPr id="96" name="Picture 96"/>
          <p:cNvPicPr/>
          <p:nvPr/>
        </p:nvPicPr>
        <p:blipFill>
          <a:blip r:embed="rId2"/>
          <a:stretch/>
        </p:blipFill>
        <p:spPr>
          <a:xfrm>
            <a:off x="10766201" y="356225"/>
            <a:ext cx="539291" cy="539290"/>
          </a:xfrm>
          <a:prstGeom prst="rect">
            <a:avLst/>
          </a:prstGeom>
        </p:spPr>
      </p:pic>
      <p:pic>
        <p:nvPicPr>
          <p:cNvPr id="98" name="Picture 98"/>
          <p:cNvPicPr/>
          <p:nvPr/>
        </p:nvPicPr>
        <p:blipFill>
          <a:blip r:embed="rId3"/>
          <a:stretch/>
        </p:blipFill>
        <p:spPr>
          <a:xfrm>
            <a:off x="11305493" y="412627"/>
            <a:ext cx="627943" cy="463336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14" y="1196754"/>
            <a:ext cx="11102751" cy="542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998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752259" y="310742"/>
            <a:ext cx="9325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Государственное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бюджетное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учреждение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здравоохранения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Москвы</a:t>
            </a:r>
            <a:endParaRPr sz="1600" b="1" dirty="0">
              <a:solidFill>
                <a:srgbClr val="1AA4AB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ctr"/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Городская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клиническая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больница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№ 52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Департамента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здравоохранения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Москвы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</p:txBody>
      </p:sp>
      <p:pic>
        <p:nvPicPr>
          <p:cNvPr id="96" name="Picture 96"/>
          <p:cNvPicPr/>
          <p:nvPr/>
        </p:nvPicPr>
        <p:blipFill>
          <a:blip r:embed="rId2"/>
          <a:stretch/>
        </p:blipFill>
        <p:spPr>
          <a:xfrm>
            <a:off x="10766201" y="356225"/>
            <a:ext cx="539291" cy="539290"/>
          </a:xfrm>
          <a:prstGeom prst="rect">
            <a:avLst/>
          </a:prstGeom>
        </p:spPr>
      </p:pic>
      <p:pic>
        <p:nvPicPr>
          <p:cNvPr id="98" name="Picture 98"/>
          <p:cNvPicPr/>
          <p:nvPr/>
        </p:nvPicPr>
        <p:blipFill>
          <a:blip r:embed="rId3"/>
          <a:stretch/>
        </p:blipFill>
        <p:spPr>
          <a:xfrm>
            <a:off x="11305493" y="412627"/>
            <a:ext cx="627943" cy="463336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78" y="1134548"/>
            <a:ext cx="4729735" cy="271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123561"/>
            <a:ext cx="4715207" cy="27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51" y="3934079"/>
            <a:ext cx="4499560" cy="264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2" y="3940421"/>
            <a:ext cx="4705321" cy="262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394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752259" y="310742"/>
            <a:ext cx="9325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Государственное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бюджетное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учреждение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здравоохранения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Москвы</a:t>
            </a:r>
            <a:endParaRPr sz="1600" b="1" dirty="0">
              <a:solidFill>
                <a:srgbClr val="1AA4AB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ctr"/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Городская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клиническая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больница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№ 52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Департамента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здравоохранения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Москвы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</p:txBody>
      </p:sp>
      <p:pic>
        <p:nvPicPr>
          <p:cNvPr id="96" name="Picture 96"/>
          <p:cNvPicPr/>
          <p:nvPr/>
        </p:nvPicPr>
        <p:blipFill>
          <a:blip r:embed="rId2"/>
          <a:stretch/>
        </p:blipFill>
        <p:spPr>
          <a:xfrm>
            <a:off x="10766201" y="356225"/>
            <a:ext cx="539291" cy="539290"/>
          </a:xfrm>
          <a:prstGeom prst="rect">
            <a:avLst/>
          </a:prstGeom>
        </p:spPr>
      </p:pic>
      <p:pic>
        <p:nvPicPr>
          <p:cNvPr id="98" name="Picture 98"/>
          <p:cNvPicPr/>
          <p:nvPr/>
        </p:nvPicPr>
        <p:blipFill>
          <a:blip r:embed="rId3"/>
          <a:stretch/>
        </p:blipFill>
        <p:spPr>
          <a:xfrm>
            <a:off x="11305493" y="412627"/>
            <a:ext cx="627943" cy="463336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1056743" y="602376"/>
            <a:ext cx="2700300" cy="374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5676" y="3372175"/>
            <a:ext cx="2782435" cy="374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8063" y="789945"/>
            <a:ext cx="2700300" cy="34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87340" y="3872904"/>
            <a:ext cx="3408763" cy="2743576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68" t="-1302" r="3438" b="6025"/>
          <a:stretch/>
        </p:blipFill>
        <p:spPr bwMode="auto">
          <a:xfrm>
            <a:off x="7996103" y="1340768"/>
            <a:ext cx="3937332" cy="46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378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C2076-9255-1E1A-F4CE-5A78E2DE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340750"/>
            <a:ext cx="10192849" cy="1902916"/>
          </a:xfrm>
        </p:spPr>
        <p:txBody>
          <a:bodyPr>
            <a:noAutofit/>
          </a:bodyPr>
          <a:lstStyle/>
          <a:p>
            <a:r>
              <a:rPr lang="ru-RU" sz="1400" b="1" i="0" dirty="0">
                <a:solidFill>
                  <a:srgbClr val="31978C"/>
                </a:solidFill>
                <a:effectLst/>
                <a:latin typeface="UICTFontTextStyleBody"/>
              </a:rPr>
              <a:t>Асинхронное </a:t>
            </a:r>
            <a:r>
              <a:rPr lang="ru-RU" sz="1400" b="1" i="0" dirty="0" err="1">
                <a:solidFill>
                  <a:srgbClr val="31978C"/>
                </a:solidFill>
                <a:effectLst/>
                <a:latin typeface="UICTFontTextStyleBody"/>
              </a:rPr>
              <a:t>телездравоохранение</a:t>
            </a:r>
            <a:r>
              <a:rPr lang="ru-RU" sz="1400" b="1" i="0" dirty="0">
                <a:solidFill>
                  <a:srgbClr val="31978C"/>
                </a:solidFill>
                <a:effectLst/>
                <a:latin typeface="UICTFontTextStyleBody"/>
              </a:rPr>
              <a:t>, в отличие от синхронного </a:t>
            </a:r>
            <a:r>
              <a:rPr lang="ru-RU" sz="1400" b="1" i="0" dirty="0" err="1">
                <a:solidFill>
                  <a:srgbClr val="31978C"/>
                </a:solidFill>
                <a:effectLst/>
                <a:latin typeface="UICTFontTextStyleBody"/>
              </a:rPr>
              <a:t>телездравоохранения</a:t>
            </a:r>
            <a:r>
              <a:rPr lang="ru-RU" sz="1400" b="1" i="0" dirty="0">
                <a:solidFill>
                  <a:srgbClr val="31978C"/>
                </a:solidFill>
                <a:effectLst/>
                <a:latin typeface="UICTFontTextStyleBody"/>
              </a:rPr>
              <a:t>, относится к визиту, при котором пациент и врач  не взаимодействуют по телемедицине в  режиме реального времени. Обычно пациент вводит свои данные и симптомы в платформу </a:t>
            </a:r>
            <a:r>
              <a:rPr lang="en-US" sz="1400" b="1" i="0" dirty="0">
                <a:solidFill>
                  <a:srgbClr val="31978C"/>
                </a:solidFill>
                <a:effectLst/>
                <a:latin typeface="UICTFontTextStyleBody"/>
              </a:rPr>
              <a:t>, </a:t>
            </a:r>
            <a:r>
              <a:rPr lang="ru-RU" sz="1400" b="1" i="0" dirty="0">
                <a:solidFill>
                  <a:srgbClr val="31978C"/>
                </a:solidFill>
                <a:effectLst/>
                <a:latin typeface="UICTFontTextStyleBody"/>
              </a:rPr>
              <a:t> а врач просматривает их позже  и рекомендует коррекцию лечения , используя  опросник на основе искусственного интеллекта, который оценивает состояние пациента еще до того, как его оценит  </a:t>
            </a:r>
            <a:r>
              <a:rPr lang="ru-RU" sz="1400" b="1" dirty="0">
                <a:solidFill>
                  <a:srgbClr val="31978C"/>
                </a:solidFill>
                <a:latin typeface="UICTFontTextStyleBody"/>
              </a:rPr>
              <a:t>лечащий врач</a:t>
            </a:r>
            <a:r>
              <a:rPr lang="en-US" sz="1400" b="1" dirty="0">
                <a:solidFill>
                  <a:srgbClr val="31978C"/>
                </a:solidFill>
                <a:latin typeface="UICTFontTextStyleBody"/>
              </a:rPr>
              <a:t>.</a:t>
            </a:r>
            <a:r>
              <a:rPr lang="ru-RU" sz="1400" b="1" dirty="0">
                <a:solidFill>
                  <a:srgbClr val="31978C"/>
                </a:solidFill>
                <a:latin typeface="UICTFontTextStyleBody"/>
              </a:rPr>
              <a:t>Асинхронные </a:t>
            </a:r>
            <a:r>
              <a:rPr lang="ru-RU" sz="1400" b="1" i="0" dirty="0">
                <a:solidFill>
                  <a:srgbClr val="31978C"/>
                </a:solidFill>
                <a:effectLst/>
                <a:latin typeface="UICTFontTextStyleBody"/>
              </a:rPr>
              <a:t> визиты </a:t>
            </a:r>
            <a:r>
              <a:rPr lang="ru-RU" sz="1400" b="0" i="0" dirty="0">
                <a:solidFill>
                  <a:srgbClr val="31978C"/>
                </a:solidFill>
                <a:effectLst/>
                <a:latin typeface="UICTFontTextStyleBody"/>
              </a:rPr>
              <a:t>- </a:t>
            </a:r>
            <a:r>
              <a:rPr lang="ru-RU" sz="1400" b="1" i="0" dirty="0">
                <a:solidFill>
                  <a:srgbClr val="31978C"/>
                </a:solidFill>
                <a:effectLst/>
                <a:latin typeface="UICTFontTextStyleBody"/>
              </a:rPr>
              <a:t>это способ для пациента пройти через серию вопросов, за которыми стоит алгоритм, который интуитивно задает  вопрос, а затем выдает рекомендации по самоуправлению состоянием еще до обращения к врачу </a:t>
            </a:r>
            <a:r>
              <a:rPr lang="en-US" sz="1400" b="1" i="0" dirty="0">
                <a:solidFill>
                  <a:srgbClr val="31978C"/>
                </a:solidFill>
                <a:effectLst/>
                <a:latin typeface="UICTFontTextStyleBody"/>
              </a:rPr>
              <a:t> . </a:t>
            </a:r>
            <a:r>
              <a:rPr lang="ru-RU" sz="1400" b="1" i="0" dirty="0">
                <a:solidFill>
                  <a:srgbClr val="31978C"/>
                </a:solidFill>
                <a:effectLst/>
                <a:latin typeface="UICTFontTextStyleBody"/>
              </a:rPr>
              <a:t>Врач может принять, отклонить или изменить рекомендацию , пациент получает сообщение через платформу о дальнейших действиях, которые могут варьироваться от сообщения о том, что рецепт отправлен в выбранную им аптеку, до предложения принять явиться очно на консультацию или госпитализацию</a:t>
            </a:r>
            <a:br>
              <a:rPr lang="ru-RU" sz="1500" b="1" dirty="0">
                <a:effectLst/>
                <a:latin typeface=".AppleSystemUIFont"/>
              </a:rPr>
            </a:br>
            <a:endParaRPr lang="ru-RU" sz="1500" b="1" dirty="0">
              <a:solidFill>
                <a:schemeClr val="accent1">
                  <a:lumMod val="50000"/>
                </a:schemeClr>
              </a:solidFill>
              <a:effectLst/>
              <a:latin typeface=".AppleSystemUIFont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05B3D9B-7226-938F-21CF-25D33EDD1C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2450" y="2453634"/>
            <a:ext cx="4612217" cy="4509905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44104E9-9C96-B1F5-73BA-513A4FBA4B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65917"/>
            <a:ext cx="5181600" cy="398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88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752259" y="310742"/>
            <a:ext cx="9325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Государственное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бюджетное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учреждение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здравоохранения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Москвы</a:t>
            </a:r>
            <a:endParaRPr sz="1600" b="1" dirty="0">
              <a:solidFill>
                <a:srgbClr val="1AA4AB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ctr"/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Городская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клиническая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больница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№ 52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Департамента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здравоохранения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города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600" b="1" dirty="0" err="1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Москвы</a:t>
            </a:r>
            <a:r>
              <a:rPr sz="1600" b="1" dirty="0">
                <a:solidFill>
                  <a:srgbClr val="1AA4AB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</p:txBody>
      </p:sp>
      <p:pic>
        <p:nvPicPr>
          <p:cNvPr id="96" name="Picture 96"/>
          <p:cNvPicPr/>
          <p:nvPr/>
        </p:nvPicPr>
        <p:blipFill>
          <a:blip r:embed="rId2"/>
          <a:stretch/>
        </p:blipFill>
        <p:spPr>
          <a:xfrm>
            <a:off x="10766201" y="356225"/>
            <a:ext cx="539291" cy="539290"/>
          </a:xfrm>
          <a:prstGeom prst="rect">
            <a:avLst/>
          </a:prstGeom>
        </p:spPr>
      </p:pic>
      <p:pic>
        <p:nvPicPr>
          <p:cNvPr id="98" name="Picture 98"/>
          <p:cNvPicPr/>
          <p:nvPr/>
        </p:nvPicPr>
        <p:blipFill>
          <a:blip r:embed="rId3"/>
          <a:stretch/>
        </p:blipFill>
        <p:spPr>
          <a:xfrm>
            <a:off x="11305493" y="412627"/>
            <a:ext cx="627943" cy="463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384" y="1340768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9816" y="1347172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8248" y="1340768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6587" y="3429000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9816" y="3429000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28248" y="3429000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5174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E1DFF-C655-D968-EC70-FEE2A81D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0" y="243417"/>
            <a:ext cx="10194494" cy="610479"/>
          </a:xfrm>
        </p:spPr>
        <p:txBody>
          <a:bodyPr>
            <a:normAutofit/>
          </a:bodyPr>
          <a:lstStyle/>
          <a:p>
            <a:r>
              <a:rPr lang="ru-RU" sz="2800" dirty="0"/>
              <a:t>Групповые </a:t>
            </a:r>
            <a:r>
              <a:rPr lang="ru-RU" sz="2800" dirty="0" err="1"/>
              <a:t>телеподдерживающие</a:t>
            </a:r>
            <a:r>
              <a:rPr lang="ru-RU" sz="2800" dirty="0"/>
              <a:t> занятия ЛФК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443D04-1596-E707-C3C0-7BFB527C4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1231A1-8C6D-6200-4D54-DBCA9DA25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4" y="1026583"/>
            <a:ext cx="5973233" cy="28469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BACEA3-EF88-0EAC-9928-634CB9274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4" y="3700811"/>
            <a:ext cx="6068483" cy="30196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D76009-C0F8-A3AA-C606-CACB57AF6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749" y="1137967"/>
            <a:ext cx="5058833" cy="51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55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9E4D4-8F36-A765-7EF9-38800A18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9" y="5190554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Возможность проводить онлайн </a:t>
            </a:r>
            <a:r>
              <a:rPr lang="ru-RU" sz="3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пациентские</a:t>
            </a:r>
            <a:r>
              <a:rPr lang="ru-RU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школы и группы психологической взаимоподдержки или лечебной физкультуры </a:t>
            </a:r>
            <a:endParaRPr lang="en-US" sz="3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97CBA4-7F8C-047A-9BB1-2FF246B3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8" y="84667"/>
            <a:ext cx="4218079" cy="4445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CB31DE49-D54C-2495-59A6-96E94524B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0944" y="253599"/>
            <a:ext cx="5455917" cy="3997637"/>
          </a:xfrm>
          <a:prstGeom prst="rect">
            <a:avLst/>
          </a:prstGeom>
        </p:spPr>
      </p:pic>
      <p:cxnSp>
        <p:nvCxnSpPr>
          <p:cNvPr id="32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990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3C1069-FEC8-E6D3-6ADC-A9D9723C3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333" y="227542"/>
            <a:ext cx="7196667" cy="64029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C98841-6408-E71A-C9C6-010223E03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227667"/>
            <a:ext cx="4550833" cy="54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9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16FCA-925A-300E-5F24-8409FC4F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365125"/>
            <a:ext cx="9544050" cy="661458"/>
          </a:xfrm>
        </p:spPr>
        <p:txBody>
          <a:bodyPr>
            <a:normAutofit fontScale="90000"/>
          </a:bodyPr>
          <a:lstStyle/>
          <a:p>
            <a:r>
              <a:rPr lang="en-US"/>
              <a:t>https://nefrocentr.ru/usr/selfrecording</a:t>
            </a:r>
            <a:endParaRPr lang="ru-RU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073A345-32AF-C856-EE7D-37C58DFCC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54" y="1173787"/>
            <a:ext cx="6939280" cy="37948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97F983-5F8F-B66D-4DCD-8AFDF25D3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66" y="4004596"/>
            <a:ext cx="10058400" cy="2562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E7DF0F-AFED-3670-B877-D5671D633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00" y="1304162"/>
            <a:ext cx="3376933" cy="242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55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38020-A9B3-D964-5372-A28E9C6A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533"/>
            <a:ext cx="10401300" cy="131115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Организована работа  центра по второму мнению в нефрологии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D636DDA-D7FA-A095-090D-869E4D44CE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8818" y="1915583"/>
            <a:ext cx="5903383" cy="4577291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2B585D5-E229-09F7-CC22-CCD94D4EE1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8250" y="1690687"/>
            <a:ext cx="5604932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16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477857-1813-A0CC-42F6-83D1F36EB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4521"/>
            <a:ext cx="10905066" cy="52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69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B947D8-EF3C-4C55-E54E-1CEEC690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762" y="307731"/>
            <a:ext cx="2428564" cy="399763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334B4-2F34-23D2-C92A-F494FC7D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Поддержка и консультирование </a:t>
            </a:r>
            <a:r>
              <a:rPr lang="ru-RU" sz="32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амбулатрных</a:t>
            </a:r>
            <a:r>
              <a:rPr lang="ru-RU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врачей напрямую в КДЦ </a:t>
            </a:r>
            <a:r>
              <a:rPr lang="ru-RU" sz="32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нефрологический</a:t>
            </a:r>
            <a:r>
              <a:rPr lang="ru-RU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центр ГКБ 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52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A80BAD-7575-B526-E79F-7A5A8616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799" y="477748"/>
            <a:ext cx="2648372" cy="3827619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E447A68D-A89D-040C-375A-E5654705D8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125917" y="137712"/>
            <a:ext cx="2338617" cy="3997637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1C22134-B61D-D5E4-9C89-B76189ECDE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98492" y="102184"/>
            <a:ext cx="2648372" cy="4479755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49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703FFD-883A-32FF-781C-15884C453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338561"/>
            <a:ext cx="6716272" cy="41808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36457B-87C8-70A6-3246-75645D9F1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0" y="84668"/>
            <a:ext cx="3878609" cy="67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53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4C235-4123-C08C-249C-1AF9FCBE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Возможность вести дневник самонаблюдения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https://play.google.com/store/apps/details?id=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ru.nefrocentr.app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425C73E-E55B-8287-2611-950605402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481668"/>
            <a:ext cx="7893049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6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88245" y="-73689"/>
            <a:ext cx="8915399" cy="1458097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Начало пандемии </a:t>
            </a:r>
            <a:r>
              <a:rPr lang="en-US" sz="3200" dirty="0"/>
              <a:t>COVID-19 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816580" y="1016694"/>
            <a:ext cx="9848806" cy="448138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endParaRPr lang="ru-RU" sz="6400" dirty="0"/>
          </a:p>
          <a:p>
            <a:r>
              <a:rPr lang="ru-RU" sz="6400" dirty="0" err="1">
                <a:solidFill>
                  <a:schemeClr val="tx1"/>
                </a:solidFill>
              </a:rPr>
              <a:t>Лавинонообразное</a:t>
            </a:r>
            <a:r>
              <a:rPr lang="ru-RU" sz="6400" dirty="0">
                <a:solidFill>
                  <a:schemeClr val="tx1"/>
                </a:solidFill>
              </a:rPr>
              <a:t> распространение новой </a:t>
            </a:r>
            <a:r>
              <a:rPr lang="ru-RU" sz="6400" dirty="0" err="1">
                <a:solidFill>
                  <a:schemeClr val="tx1"/>
                </a:solidFill>
              </a:rPr>
              <a:t>коронавирусной</a:t>
            </a:r>
            <a:r>
              <a:rPr lang="ru-RU" sz="6400" dirty="0">
                <a:solidFill>
                  <a:schemeClr val="tx1"/>
                </a:solidFill>
              </a:rPr>
              <a:t> инфекции </a:t>
            </a:r>
            <a:r>
              <a:rPr lang="en-US" sz="6400" dirty="0">
                <a:solidFill>
                  <a:schemeClr val="tx1"/>
                </a:solidFill>
              </a:rPr>
              <a:t>COVID</a:t>
            </a:r>
            <a:r>
              <a:rPr lang="ru-RU" sz="6400" dirty="0">
                <a:solidFill>
                  <a:schemeClr val="tx1"/>
                </a:solidFill>
              </a:rPr>
              <a:t>-19 потребовало оперативных решений в организации медицинской помощи людям с хроническими заболеваниями, и особенно пациентам, которым необходимо постоянно принимать </a:t>
            </a:r>
            <a:r>
              <a:rPr lang="ru-RU" sz="6400" dirty="0" err="1">
                <a:solidFill>
                  <a:schemeClr val="tx1"/>
                </a:solidFill>
              </a:rPr>
              <a:t>иммуносупрессивные</a:t>
            </a:r>
            <a:r>
              <a:rPr lang="ru-RU" sz="6400" dirty="0">
                <a:solidFill>
                  <a:schemeClr val="tx1"/>
                </a:solidFill>
              </a:rPr>
              <a:t> препараты, к которым относятся пациенты после трансплантации органов. Предотвратить, когда возможно, инфицирование и организовать консультативную помощь пациентам в условиях быстроразвивающейся пандемии, а так же маршрутизацией пациентов </a:t>
            </a:r>
            <a:r>
              <a:rPr lang="ru-RU" sz="6400" dirty="0" err="1">
                <a:solidFill>
                  <a:schemeClr val="tx1"/>
                </a:solidFill>
              </a:rPr>
              <a:t>нефрологического</a:t>
            </a:r>
            <a:r>
              <a:rPr lang="ru-RU" sz="6400" dirty="0">
                <a:solidFill>
                  <a:schemeClr val="tx1"/>
                </a:solidFill>
              </a:rPr>
              <a:t> профиля являлось главной задачей врачей консультативно-диагностического </a:t>
            </a:r>
            <a:r>
              <a:rPr lang="ru-RU" sz="6400" dirty="0" err="1">
                <a:solidFill>
                  <a:schemeClr val="tx1"/>
                </a:solidFill>
              </a:rPr>
              <a:t>нефрологического</a:t>
            </a:r>
            <a:r>
              <a:rPr lang="ru-RU" sz="6400" dirty="0">
                <a:solidFill>
                  <a:schemeClr val="tx1"/>
                </a:solidFill>
              </a:rPr>
              <a:t> отделения (КДНО) ГБУЗ «ГКБ№52 ДЗМ». </a:t>
            </a:r>
          </a:p>
          <a:p>
            <a:r>
              <a:rPr lang="ru-RU" sz="6400" dirty="0">
                <a:solidFill>
                  <a:schemeClr val="tx1"/>
                </a:solidFill>
              </a:rPr>
              <a:t> 1. Горячая линия для пациентов </a:t>
            </a:r>
            <a:r>
              <a:rPr lang="ru-RU" sz="6400" dirty="0" err="1">
                <a:solidFill>
                  <a:schemeClr val="tx1"/>
                </a:solidFill>
              </a:rPr>
              <a:t>нефрологического</a:t>
            </a:r>
            <a:r>
              <a:rPr lang="ru-RU" sz="6400" dirty="0">
                <a:solidFill>
                  <a:schemeClr val="tx1"/>
                </a:solidFill>
              </a:rPr>
              <a:t> профиля  </a:t>
            </a:r>
            <a:endParaRPr lang="en-US" sz="6400" dirty="0">
              <a:solidFill>
                <a:schemeClr val="tx1"/>
              </a:solidFill>
            </a:endParaRPr>
          </a:p>
          <a:p>
            <a:r>
              <a:rPr lang="en-US" sz="6400" dirty="0">
                <a:solidFill>
                  <a:schemeClr val="tx1"/>
                </a:solidFill>
              </a:rPr>
              <a:t> 2</a:t>
            </a:r>
            <a:r>
              <a:rPr lang="ru-RU" sz="6400" dirty="0">
                <a:solidFill>
                  <a:schemeClr val="tx1"/>
                </a:solidFill>
              </a:rPr>
              <a:t>. Реестр пациентов раннего срока АТП. Регистр пациентов АТП с </a:t>
            </a:r>
            <a:r>
              <a:rPr lang="en-US" sz="6400" dirty="0">
                <a:solidFill>
                  <a:schemeClr val="tx1"/>
                </a:solidFill>
              </a:rPr>
              <a:t>COVID-19</a:t>
            </a:r>
            <a:endParaRPr lang="ru-RU" sz="6400" dirty="0">
              <a:solidFill>
                <a:schemeClr val="tx1"/>
              </a:solidFill>
            </a:endParaRPr>
          </a:p>
          <a:p>
            <a:r>
              <a:rPr lang="ru-RU" sz="6400" dirty="0">
                <a:solidFill>
                  <a:schemeClr val="tx1"/>
                </a:solidFill>
              </a:rPr>
              <a:t> 3. Научная работа</a:t>
            </a:r>
          </a:p>
          <a:p>
            <a:r>
              <a:rPr lang="ru-RU" sz="6400" dirty="0">
                <a:solidFill>
                  <a:schemeClr val="tx1"/>
                </a:solidFill>
              </a:rPr>
              <a:t> 4. Дистанционное наблюдение (ресурс </a:t>
            </a:r>
            <a:r>
              <a:rPr lang="ru-RU" sz="6400" dirty="0" err="1">
                <a:solidFill>
                  <a:schemeClr val="tx1"/>
                </a:solidFill>
              </a:rPr>
              <a:t>Трансплант</a:t>
            </a:r>
            <a:r>
              <a:rPr lang="ru-RU" sz="6400" dirty="0">
                <a:solidFill>
                  <a:schemeClr val="tx1"/>
                </a:solidFill>
              </a:rPr>
              <a:t>.</a:t>
            </a:r>
            <a:r>
              <a:rPr lang="en-US" sz="6400" dirty="0">
                <a:solidFill>
                  <a:schemeClr val="tx1"/>
                </a:solidFill>
              </a:rPr>
              <a:t>net</a:t>
            </a:r>
            <a:r>
              <a:rPr lang="ru-RU" sz="6400" dirty="0">
                <a:solidFill>
                  <a:schemeClr val="tx1"/>
                </a:solidFill>
              </a:rPr>
              <a:t>, далее </a:t>
            </a:r>
            <a:r>
              <a:rPr lang="ru-RU" sz="6400" dirty="0" err="1">
                <a:solidFill>
                  <a:schemeClr val="tx1"/>
                </a:solidFill>
              </a:rPr>
              <a:t>ТелеНефроЦентр</a:t>
            </a:r>
            <a:r>
              <a:rPr lang="ru-RU" sz="6400" dirty="0">
                <a:solidFill>
                  <a:schemeClr val="tx1"/>
                </a:solidFill>
              </a:rPr>
              <a:t>)</a:t>
            </a:r>
          </a:p>
          <a:p>
            <a:r>
              <a:rPr lang="ru-RU" sz="6400" dirty="0">
                <a:solidFill>
                  <a:schemeClr val="tx1"/>
                </a:solidFill>
              </a:rPr>
              <a:t> 5. Организация наблюдения пациентов с АГУС и б-ю Фабри  и трансплантированной почкой</a:t>
            </a:r>
          </a:p>
          <a:p>
            <a:r>
              <a:rPr lang="ru-RU" sz="6400" dirty="0">
                <a:solidFill>
                  <a:schemeClr val="tx1"/>
                </a:solidFill>
              </a:rPr>
              <a:t> 6. Маршрутизация пациентов </a:t>
            </a:r>
            <a:r>
              <a:rPr lang="ru-RU" sz="6400" dirty="0" err="1">
                <a:solidFill>
                  <a:schemeClr val="tx1"/>
                </a:solidFill>
              </a:rPr>
              <a:t>нефрологического</a:t>
            </a:r>
            <a:r>
              <a:rPr lang="ru-RU" sz="6400" dirty="0">
                <a:solidFill>
                  <a:schemeClr val="tx1"/>
                </a:solidFill>
              </a:rPr>
              <a:t> профиля и пациентов после трансплантации почки.    </a:t>
            </a:r>
          </a:p>
          <a:p>
            <a:endParaRPr lang="ru-RU" sz="3300" dirty="0">
              <a:solidFill>
                <a:schemeClr val="tx1"/>
              </a:solidFill>
            </a:endParaRPr>
          </a:p>
          <a:p>
            <a:endParaRPr lang="ru-RU" dirty="0"/>
          </a:p>
          <a:p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F5D56B-0262-3F4E-831E-46813AC93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0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4A3AB-662E-7F6C-4B0E-A7A5FCF43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33546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5400" b="1" kern="1200" dirty="0">
                <a:solidFill>
                  <a:srgbClr val="5AC9BD"/>
                </a:solidFill>
                <a:latin typeface="+mj-lt"/>
                <a:ea typeface="+mj-ea"/>
                <a:cs typeface="+mj-cs"/>
              </a:rPr>
              <a:t>Спасибо</a:t>
            </a:r>
            <a:endParaRPr lang="en-US" sz="5400" b="1" kern="1200" dirty="0">
              <a:solidFill>
                <a:srgbClr val="5AC9B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4BFFE4-B12E-9A51-86E2-B01DF323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2000" kern="1200" dirty="0">
                <a:solidFill>
                  <a:srgbClr val="E97659"/>
                </a:solidFill>
                <a:latin typeface="+mn-lt"/>
                <a:ea typeface="+mn-ea"/>
                <a:cs typeface="+mn-cs"/>
              </a:rPr>
              <a:t>Каргальская Ирина Геннадьевна </a:t>
            </a:r>
            <a:r>
              <a:rPr lang="en-US" sz="2000" kern="1200" dirty="0" err="1">
                <a:solidFill>
                  <a:srgbClr val="E97659"/>
                </a:solidFill>
                <a:latin typeface="+mn-lt"/>
                <a:ea typeface="+mn-ea"/>
                <a:cs typeface="+mn-cs"/>
              </a:rPr>
              <a:t>kargalska@yandex.ru</a:t>
            </a:r>
            <a:endParaRPr lang="en-US" sz="2000" kern="1200" dirty="0">
              <a:solidFill>
                <a:srgbClr val="E97659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6CB50-54CE-4F30-FC1C-0B7BE1744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13" y="307731"/>
            <a:ext cx="7995274" cy="3997637"/>
          </a:xfrm>
          <a:prstGeom prst="rect">
            <a:avLst/>
          </a:prstGeom>
        </p:spPr>
      </p:pic>
      <p:cxnSp>
        <p:nvCxnSpPr>
          <p:cNvPr id="25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74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2595" y="-146959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Горячая линия для пациентов </a:t>
            </a:r>
            <a:r>
              <a:rPr lang="ru-RU" dirty="0" err="1"/>
              <a:t>нефрологического</a:t>
            </a:r>
            <a:r>
              <a:rPr lang="ru-RU" dirty="0"/>
              <a:t>  профиля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45603" y="1457009"/>
            <a:ext cx="10087704" cy="4629665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Информация для </a:t>
            </a:r>
            <a:r>
              <a:rPr lang="ru-RU" dirty="0" err="1"/>
              <a:t>нефрологических</a:t>
            </a:r>
            <a:r>
              <a:rPr lang="ru-RU" dirty="0"/>
              <a:t> пациентов, жителей </a:t>
            </a:r>
            <a:r>
              <a:rPr lang="ru-RU" dirty="0" err="1"/>
              <a:t>г.Москвы</a:t>
            </a:r>
            <a:endParaRPr lang="ru-RU" dirty="0"/>
          </a:p>
          <a:p>
            <a:r>
              <a:rPr lang="ru-RU" dirty="0"/>
              <a:t>Вниманию пациентов, наблюдающихся в </a:t>
            </a:r>
            <a:r>
              <a:rPr lang="ru-RU" dirty="0" err="1"/>
              <a:t>нефроцентре</a:t>
            </a:r>
            <a:r>
              <a:rPr lang="ru-RU" dirty="0"/>
              <a:t>, особенно после трансплантации органов!</a:t>
            </a:r>
          </a:p>
          <a:p>
            <a:r>
              <a:rPr lang="ru-RU" dirty="0"/>
              <a:t>Для того, чтобы минимизировать риски инфицирования этой особой группы пациентов в период </a:t>
            </a:r>
            <a:r>
              <a:rPr lang="ru-RU" dirty="0" err="1"/>
              <a:t>коронавирусной</a:t>
            </a:r>
            <a:r>
              <a:rPr lang="ru-RU" dirty="0"/>
              <a:t> эпидемии, мы создали все условия для получения консультативной помощи дистанционно. </a:t>
            </a:r>
            <a:r>
              <a:rPr lang="ru-RU" b="1" dirty="0"/>
              <a:t>В большинстве случаев для решения текущих вопросов наблюдения не требуется визит в клинику</a:t>
            </a:r>
            <a:r>
              <a:rPr lang="ru-RU" dirty="0"/>
              <a:t>.</a:t>
            </a:r>
          </a:p>
          <a:p>
            <a:r>
              <a:rPr lang="ru-RU" dirty="0"/>
              <a:t>Просим вас быть на связи с вашим лечащим врачом и принимать решение о необходимости очной консультации после разговора по телефону.</a:t>
            </a:r>
            <a:br>
              <a:rPr lang="ru-RU" dirty="0"/>
            </a:br>
            <a:r>
              <a:rPr lang="ru-RU" dirty="0"/>
              <a:t>С 10.00 до 16.00 по будням (кроме субботы, воскресенья и праздничных дней) на все вопросы отвечают специалисты по ведению пациентов после трансплантации.</a:t>
            </a:r>
          </a:p>
          <a:p>
            <a:pPr lvl="0"/>
            <a:r>
              <a:rPr lang="ru-RU" dirty="0"/>
              <a:t>Эндокринолог - консультация пациентов после пересадки почки и пациентов </a:t>
            </a:r>
            <a:r>
              <a:rPr lang="ru-RU" dirty="0" err="1"/>
              <a:t>нефрологического</a:t>
            </a:r>
            <a:r>
              <a:rPr lang="ru-RU" dirty="0"/>
              <a:t> профиля;</a:t>
            </a:r>
          </a:p>
          <a:p>
            <a:pPr lvl="0"/>
            <a:r>
              <a:rPr lang="ru-RU" dirty="0"/>
              <a:t>Консультация для пациентов после пересадки почки;</a:t>
            </a:r>
          </a:p>
          <a:p>
            <a:pPr lvl="0"/>
            <a:r>
              <a:rPr lang="ru-RU" dirty="0"/>
              <a:t>Консультации врачей 2-го </a:t>
            </a:r>
            <a:r>
              <a:rPr lang="ru-RU" dirty="0" err="1"/>
              <a:t>нефрологического</a:t>
            </a:r>
            <a:r>
              <a:rPr lang="ru-RU" dirty="0"/>
              <a:t> отделения для пациентов, продолжающих наблюдение амбулаторно;</a:t>
            </a:r>
          </a:p>
          <a:p>
            <a:pPr lvl="0"/>
            <a:r>
              <a:rPr lang="ru-RU" dirty="0"/>
              <a:t> Консультации врачей 4-го </a:t>
            </a:r>
            <a:r>
              <a:rPr lang="ru-RU" dirty="0" err="1"/>
              <a:t>нефрологического</a:t>
            </a:r>
            <a:r>
              <a:rPr lang="ru-RU" dirty="0"/>
              <a:t> отделения для пациентов на </a:t>
            </a:r>
            <a:r>
              <a:rPr lang="ru-RU" dirty="0" err="1"/>
              <a:t>перитонеальном</a:t>
            </a:r>
            <a:r>
              <a:rPr lang="ru-RU" dirty="0"/>
              <a:t> диализе;  </a:t>
            </a:r>
          </a:p>
          <a:p>
            <a:pPr lvl="0"/>
            <a:r>
              <a:rPr lang="ru-RU" dirty="0"/>
              <a:t> Информация о готовности рецептов/сроках обеспечения препаратами для пациентов на программном гемодиализе </a:t>
            </a:r>
          </a:p>
          <a:p>
            <a:pPr lvl="0"/>
            <a:r>
              <a:rPr lang="ru-RU" dirty="0"/>
              <a:t>На общие вопросы отвечает регистратура КДНО </a:t>
            </a:r>
            <a:r>
              <a:rPr lang="ru-RU" b="1" dirty="0"/>
              <a:t>Также мы отвечаем на все ваши письма, направленные на почту КДНО.</a:t>
            </a:r>
            <a:br>
              <a:rPr lang="ru-RU" dirty="0"/>
            </a:br>
            <a:r>
              <a:rPr lang="ru-RU" dirty="0"/>
              <a:t>Почта для пациентов </a:t>
            </a:r>
            <a:r>
              <a:rPr lang="ru-RU" dirty="0" err="1"/>
              <a:t>нефрологического</a:t>
            </a:r>
            <a:r>
              <a:rPr lang="ru-RU" dirty="0"/>
              <a:t> профиля  служит для передачи информации для врачей (анализы, вопросы к врачу) и переноса записи на консультацию. Просим пациентов указывать в теме письма ФИО доктора, которому адресовано сообщение.</a:t>
            </a:r>
            <a:br>
              <a:rPr lang="ru-RU" dirty="0"/>
            </a:br>
            <a:r>
              <a:rPr lang="ru-RU" dirty="0"/>
              <a:t>Почта для пациентов после трансплантации  служит для передачи информации для врачей (анализы, вопросы к врачу), и решения вопросов о выписке </a:t>
            </a:r>
            <a:r>
              <a:rPr lang="ru-RU" dirty="0" err="1"/>
              <a:t>иммуносупрессивных</a:t>
            </a:r>
            <a:r>
              <a:rPr lang="ru-RU" dirty="0"/>
              <a:t> препаратов. Просим указывать в теме письма ФИО доктора, которому адресовано сообщение.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4543F-D099-3442-9A3C-5993C0498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28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0C54EF5D-8173-E64F-9825-AE21A85E1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68" y="22143"/>
            <a:ext cx="9112250" cy="68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38200" y="1227691"/>
            <a:ext cx="6059700" cy="5493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Ст. 36.2 п.2, п.3, п.4 ФЗ № 323:</a:t>
            </a:r>
          </a:p>
          <a:p>
            <a:pPr marL="0" indent="0">
              <a:buNone/>
            </a:pPr>
            <a:r>
              <a:rPr lang="ru-RU" sz="1600" b="1" dirty="0"/>
              <a:t>2</a:t>
            </a:r>
            <a:r>
              <a:rPr lang="ru-RU" sz="1600" dirty="0"/>
              <a:t>. Консультации пациента или его законного представителя медицинским работником с применением телемедицинских технологий осуществляются в целях:</a:t>
            </a:r>
          </a:p>
          <a:p>
            <a:pPr marL="0" indent="0">
              <a:buNone/>
            </a:pPr>
            <a:r>
              <a:rPr lang="ru-RU" sz="1600" dirty="0"/>
              <a:t>1) профилактики, сбора, анализа жалоб пациента и данных анамнеза, оценки эффективности лечебно-диагностических мероприятий, медицинского наблюдения за состоянием здоровья пациента;</a:t>
            </a:r>
          </a:p>
          <a:p>
            <a:pPr marL="0" indent="0">
              <a:buNone/>
            </a:pPr>
            <a:r>
              <a:rPr lang="ru-RU" sz="1600" dirty="0"/>
              <a:t>2) принятия решения о необходимости проведения очного приема (осмотра, консультации).</a:t>
            </a:r>
          </a:p>
          <a:p>
            <a:pPr marL="0" indent="0">
              <a:buNone/>
            </a:pPr>
            <a:r>
              <a:rPr lang="ru-RU" sz="1600" b="1" dirty="0"/>
              <a:t>3</a:t>
            </a:r>
            <a:r>
              <a:rPr lang="ru-RU" sz="1600" dirty="0"/>
              <a:t>. …может осуществляться коррекция ранее назначенного лечения при условии установления им диагноза и назначения лечения на очном приеме (осмотре, консультации)... </a:t>
            </a:r>
          </a:p>
          <a:p>
            <a:pPr marL="0" indent="0">
              <a:buNone/>
            </a:pPr>
            <a:r>
              <a:rPr lang="ru-RU" sz="1600" b="1" dirty="0"/>
              <a:t>4</a:t>
            </a:r>
            <a:r>
              <a:rPr lang="ru-RU" sz="1600" dirty="0"/>
              <a:t>. Дистанционное наблюдение за состоянием здоровья пациента назначается лечащим врачом после очного приема (осмотра, консультации)…</a:t>
            </a:r>
          </a:p>
          <a:p>
            <a:pPr marL="0" indent="0">
              <a:buNone/>
            </a:pPr>
            <a:r>
              <a:rPr lang="ru-RU" sz="1600" b="1" dirty="0"/>
              <a:t>5</a:t>
            </a:r>
            <a:r>
              <a:rPr lang="ru-RU" sz="1600" dirty="0"/>
              <a:t>. … с соблюдением требований, установленных законодательством Российской Федерации в области персональных данных, и соблюдением врачебной тайны.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136525"/>
            <a:ext cx="9144000" cy="90872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31978C"/>
                </a:solidFill>
              </a:rPr>
              <a:t>Дистанционное ТМ консультирование Врач-Пациент возможно</a:t>
            </a:r>
            <a:r>
              <a:rPr lang="en-US" sz="2400" b="1" dirty="0">
                <a:solidFill>
                  <a:srgbClr val="31978C"/>
                </a:solidFill>
              </a:rPr>
              <a:t>? </a:t>
            </a:r>
            <a:endParaRPr lang="ru-RU" sz="2400" b="1" dirty="0">
              <a:solidFill>
                <a:srgbClr val="31978C"/>
              </a:solidFill>
            </a:endParaRPr>
          </a:p>
        </p:txBody>
      </p:sp>
      <p:pic>
        <p:nvPicPr>
          <p:cNvPr id="17412" name="Picture 4" descr="https://cdn.eksmo.ru/v2/ITD000000000186016/COVER/cover1__w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2209" y="3933057"/>
            <a:ext cx="1703068" cy="2469449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3F3583-F5E0-489A-8232-2D12675933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949" y="1196753"/>
            <a:ext cx="2485588" cy="26003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11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196" y="0"/>
            <a:ext cx="10515600" cy="1107883"/>
          </a:xfrm>
        </p:spPr>
        <p:txBody>
          <a:bodyPr/>
          <a:lstStyle/>
          <a:p>
            <a:r>
              <a:rPr lang="en-US"/>
              <a:t>         </a:t>
            </a:r>
            <a:r>
              <a:rPr lang="ru-RU"/>
              <a:t>    ТелеНефроЦентр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2624" y="1306285"/>
            <a:ext cx="9972374" cy="4342427"/>
          </a:xfrm>
        </p:spPr>
        <p:txBody>
          <a:bodyPr>
            <a:normAutofit/>
          </a:bodyPr>
          <a:lstStyle/>
          <a:p>
            <a:r>
              <a:rPr lang="ru-RU" sz="1800" dirty="0"/>
              <a:t>Система представляет собой многоплановую информационную базу, позволяющую собирать данные о самочувствии пациента за пределами медицинского учреждения. Система уже функционирует для пациентов с трансплантированными органами, пациентов на диализе, пациентов, находящихся в листе ожидания и пациентов на патогенетической терапии</a:t>
            </a:r>
          </a:p>
          <a:p>
            <a:r>
              <a:rPr lang="ru-RU" sz="1800" dirty="0"/>
              <a:t>Система дает возможность врачу корректировать назначение препаратов, экстренно реагировать на проблемы пациентов, а также задать правильный алгоритм поведения в критической ситуации</a:t>
            </a:r>
          </a:p>
          <a:p>
            <a:r>
              <a:rPr lang="ru-RU" sz="1800" dirty="0"/>
              <a:t>Мониторинг базируется на опросниках, на которые пациент отвечает по расписанию, заданному врачом. Анкета содержит набор симптомов, которые пациент выбирает с учетом интенсивности цвета. Все ответы образуют «тепловую карту» самочувствия, при взгляде на которую врач дистанционно видит, есть ли у пациента проблемы, и какие. В результате врач обоснованно принимает решения о дальнейшем лечении.</a:t>
            </a:r>
          </a:p>
          <a:p>
            <a:r>
              <a:rPr lang="ru-RU" sz="1800" dirty="0"/>
              <a:t>Ресурс позволяет пациентам ознакомится с обширным информационным материалом</a:t>
            </a:r>
          </a:p>
          <a:p>
            <a:r>
              <a:rPr lang="ru-RU" sz="1800" dirty="0"/>
              <a:t>Система дает возможность двусторонней связи врач\пациент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FC9AF1-3B8D-FE46-8353-75ECB1C62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196" y="0"/>
            <a:ext cx="10515600" cy="1107883"/>
          </a:xfrm>
        </p:spPr>
        <p:txBody>
          <a:bodyPr/>
          <a:lstStyle/>
          <a:p>
            <a:r>
              <a:rPr lang="en-US"/>
              <a:t>         </a:t>
            </a:r>
            <a:r>
              <a:rPr lang="ru-RU"/>
              <a:t>    ТелеНефроЦентр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FC9AF1-3B8D-FE46-8353-75ECB1C62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5442"/>
            <a:ext cx="12192000" cy="118255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4CE9A08-24B5-C143-9644-288900C9B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4830" y="1115993"/>
            <a:ext cx="8981440" cy="4657574"/>
          </a:xfrm>
        </p:spPr>
      </p:pic>
    </p:spTree>
    <p:extLst>
      <p:ext uri="{BB962C8B-B14F-4D97-AF65-F5344CB8AC3E}">
        <p14:creationId xmlns:p14="http://schemas.microsoft.com/office/powerpoint/2010/main" val="40311827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40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Цифровая трансформация   , согласно  паспорту национального проекта Здравоохранение , должна помочь в Программе борьбы с  хроническими   заболеваниями не только в организации цифровых нозологических  кластеров внутри регионов , но и в  улучшении результатов лечения путем организации дистанционного мониторинга и доступа к восстановлению после лечения путем поэтапной медицинской реабилитации </vt:lpstr>
      <vt:lpstr>Асинхронное телездравоохранение, в отличие от синхронного телездравоохранения, относится к визиту, при котором пациент и врач  не взаимодействуют по телемедицине в  режиме реального времени. Обычно пациент вводит свои данные и симптомы в платформу ,  а врач просматривает их позже  и рекомендует коррекцию лечения , используя  опросник на основе искусственного интеллекта, который оценивает состояние пациента еще до того, как его оценит  лечащий врач.Асинхронные  визиты - это способ для пациента пройти через серию вопросов, за которыми стоит алгоритм, который интуитивно задает  вопрос, а затем выдает рекомендации по самоуправлению состоянием еще до обращения к врачу  . Врач может принять, отклонить или изменить рекомендацию , пациент получает сообщение через платформу о дальнейших действиях, которые могут варьироваться от сообщения о том, что рецепт отправлен в выбранную им аптеку, до предложения принять явиться очно на консультацию или госпитализацию </vt:lpstr>
      <vt:lpstr>Начало пандемии COVID-19 </vt:lpstr>
      <vt:lpstr>Горячая линия для пациентов нефрологического  профиля </vt:lpstr>
      <vt:lpstr>Презентация PowerPoint</vt:lpstr>
      <vt:lpstr>Дистанционное ТМ консультирование Врач-Пациент возможно? </vt:lpstr>
      <vt:lpstr>             ТелеНефроЦентр</vt:lpstr>
      <vt:lpstr>             ТелеНефроЦентр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Общая координация , сортировка   и отправление врачу только “опасных пациентов”может  быть возложена на телеассистента</vt:lpstr>
      <vt:lpstr>Презентация PowerPoint</vt:lpstr>
      <vt:lpstr>Большая библиотека видеошкол и образовательного контента для пациентов </vt:lpstr>
      <vt:lpstr>Кабинет пациента , где врач делает назначения в виде рекомендаций материалов для самостоятельного изучения и самореабилитации </vt:lpstr>
      <vt:lpstr>Динамика прироста пациентов после трансплантации органов и тканей Все пациенты после трансплантации почки (москвичи) наблюдаются в КДНО Последние 5 года отмечается значительный прирост  пациентов после АТП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Групповые телеподдерживающие занятия ЛФК </vt:lpstr>
      <vt:lpstr>Возможность проводить онлайн пациентские школы и группы психологической взаимоподдержки или лечебной физкультуры </vt:lpstr>
      <vt:lpstr>Презентация PowerPoint</vt:lpstr>
      <vt:lpstr>https://nefrocentr.ru/usr/selfrecording</vt:lpstr>
      <vt:lpstr>Организована работа  центра по второму мнению в нефрологии </vt:lpstr>
      <vt:lpstr>Презентация PowerPoint</vt:lpstr>
      <vt:lpstr>Поддержка и консультирование амбулатрных врачей напрямую в КДЦ нефрологический центр ГКБ 52</vt:lpstr>
      <vt:lpstr>Презентация PowerPoint</vt:lpstr>
      <vt:lpstr>Возможность вести дневник самонаблюдения https://play.google.com/store/apps/details?id=ru.nefrocentr.app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Асинхронная  телемедицинская поддержка нефропациентов на платформе Теленефроцентр</dc:title>
  <dc:creator>Captain Beefheart</dc:creator>
  <cp:lastModifiedBy>Captain Beefheart</cp:lastModifiedBy>
  <cp:revision>21</cp:revision>
  <dcterms:created xsi:type="dcterms:W3CDTF">2022-10-02T17:41:18Z</dcterms:created>
  <dcterms:modified xsi:type="dcterms:W3CDTF">2023-04-06T09:04:52Z</dcterms:modified>
</cp:coreProperties>
</file>