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Заг + текст + лиг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Прямоугольник 6"/>
          <p:cNvSpPr/>
          <p:nvPr/>
        </p:nvSpPr>
        <p:spPr>
          <a:xfrm>
            <a:off x="2" y="3597"/>
            <a:ext cx="24384001" cy="13708810"/>
          </a:xfrm>
          <a:prstGeom prst="rect">
            <a:avLst/>
          </a:prstGeom>
          <a:gradFill>
            <a:gsLst>
              <a:gs pos="51000">
                <a:srgbClr val="03010A"/>
              </a:gs>
              <a:gs pos="100000">
                <a:srgbClr val="1C4C67"/>
              </a:gs>
            </a:gsLst>
            <a:lin ang="36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7673">
              <a:defRPr sz="26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endParaRPr/>
          </a:p>
        </p:txBody>
      </p:sp>
      <p:pic>
        <p:nvPicPr>
          <p:cNvPr id="150" name="Рисунок 10" descr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288" y="1017858"/>
            <a:ext cx="1008131" cy="1008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Прямоугольник 1"/>
          <p:cNvGrpSpPr/>
          <p:nvPr/>
        </p:nvGrpSpPr>
        <p:grpSpPr>
          <a:xfrm>
            <a:off x="24383999" y="1247273"/>
            <a:ext cx="4937762" cy="1247275"/>
            <a:chOff x="0" y="0"/>
            <a:chExt cx="4937760" cy="1247274"/>
          </a:xfrm>
        </p:grpSpPr>
        <p:sp>
          <p:nvSpPr>
            <p:cNvPr id="151" name="Прямоугольник"/>
            <p:cNvSpPr/>
            <p:nvPr/>
          </p:nvSpPr>
          <p:spPr>
            <a:xfrm>
              <a:off x="-1" y="-1"/>
              <a:ext cx="4937762" cy="1247276"/>
            </a:xfrm>
            <a:prstGeom prst="rect">
              <a:avLst/>
            </a:prstGeom>
            <a:solidFill>
              <a:srgbClr val="DCDCE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152" name="Заголовок 2"/>
            <p:cNvSpPr txBox="1"/>
            <p:nvPr/>
          </p:nvSpPr>
          <p:spPr>
            <a:xfrm>
              <a:off x="91439" y="252797"/>
              <a:ext cx="4754882" cy="741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4000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Заголовок 2</a:t>
              </a:r>
            </a:p>
          </p:txBody>
        </p:sp>
      </p:grpSp>
      <p:grpSp>
        <p:nvGrpSpPr>
          <p:cNvPr id="156" name="Прямоугольник 2"/>
          <p:cNvGrpSpPr/>
          <p:nvPr/>
        </p:nvGrpSpPr>
        <p:grpSpPr>
          <a:xfrm>
            <a:off x="24383999" y="2494547"/>
            <a:ext cx="4937762" cy="1247275"/>
            <a:chOff x="0" y="0"/>
            <a:chExt cx="4937760" cy="1247274"/>
          </a:xfrm>
        </p:grpSpPr>
        <p:sp>
          <p:nvSpPr>
            <p:cNvPr id="154" name="Прямоугольник"/>
            <p:cNvSpPr/>
            <p:nvPr/>
          </p:nvSpPr>
          <p:spPr>
            <a:xfrm>
              <a:off x="-1" y="-1"/>
              <a:ext cx="4937762" cy="1247276"/>
            </a:xfrm>
            <a:prstGeom prst="rect">
              <a:avLst/>
            </a:prstGeom>
            <a:solidFill>
              <a:srgbClr val="B6B6C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155" name="Основной текст"/>
            <p:cNvSpPr txBox="1"/>
            <p:nvPr/>
          </p:nvSpPr>
          <p:spPr>
            <a:xfrm>
              <a:off x="91439" y="367096"/>
              <a:ext cx="4754882" cy="51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Основной текст</a:t>
              </a:r>
            </a:p>
          </p:txBody>
        </p:sp>
      </p:grpSp>
      <p:grpSp>
        <p:nvGrpSpPr>
          <p:cNvPr id="159" name="Прямоугольник 3"/>
          <p:cNvGrpSpPr/>
          <p:nvPr/>
        </p:nvGrpSpPr>
        <p:grpSpPr>
          <a:xfrm>
            <a:off x="24383999" y="-1"/>
            <a:ext cx="4937762" cy="1247276"/>
            <a:chOff x="0" y="0"/>
            <a:chExt cx="4937760" cy="1247274"/>
          </a:xfrm>
        </p:grpSpPr>
        <p:sp>
          <p:nvSpPr>
            <p:cNvPr id="157" name="Прямоугольник"/>
            <p:cNvSpPr/>
            <p:nvPr/>
          </p:nvSpPr>
          <p:spPr>
            <a:xfrm>
              <a:off x="-1" y="-1"/>
              <a:ext cx="4937762" cy="124727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158" name="Заголовок 1"/>
            <p:cNvSpPr txBox="1"/>
            <p:nvPr/>
          </p:nvSpPr>
          <p:spPr>
            <a:xfrm>
              <a:off x="91439" y="252797"/>
              <a:ext cx="4754882" cy="741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4000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Заголовок 1</a:t>
              </a:r>
            </a:p>
          </p:txBody>
        </p:sp>
      </p:grpSp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1E1E1E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399" y="730250"/>
            <a:ext cx="21031201" cy="2651126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42092" y="12805391"/>
            <a:ext cx="565509" cy="54487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399" y="730250"/>
            <a:ext cx="21031201" cy="2651126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76399" y="3651250"/>
            <a:ext cx="21031201" cy="8702679"/>
          </a:xfrm>
          <a:prstGeom prst="rect">
            <a:avLst/>
          </a:prstGeom>
        </p:spPr>
        <p:txBody>
          <a:bodyPr lIns="121919" tIns="121919" rIns="121919" bIns="121919"/>
          <a:lstStyle>
            <a:lvl1pPr marL="457200" indent="-457200" defTabSz="1828800">
              <a:spcBef>
                <a:spcPts val="18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876300" indent="-533400" defTabSz="1828800">
              <a:spcBef>
                <a:spcPts val="18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325879" indent="-640079" defTabSz="1828800">
              <a:spcBef>
                <a:spcPts val="18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1767253" indent="-738553" defTabSz="1828800">
              <a:spcBef>
                <a:spcPts val="18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110153" indent="-738553" defTabSz="1828800">
              <a:spcBef>
                <a:spcPts val="18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42092" y="12805391"/>
            <a:ext cx="565509" cy="54487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3" Type="http://schemas.openxmlformats.org/officeDocument/2006/relationships/image" Target="../media/image23.tif"/><Relationship Id="rId7" Type="http://schemas.openxmlformats.org/officeDocument/2006/relationships/image" Target="../media/image27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10" Type="http://schemas.openxmlformats.org/officeDocument/2006/relationships/hyperlink" Target="https://www.fiercebiotech.com/medtech/ada-twin-healths-ai-powered-digital-twin-tech-leads-diabetes-remission-study-finds" TargetMode="External"/><Relationship Id="rId4" Type="http://schemas.openxmlformats.org/officeDocument/2006/relationships/image" Target="../media/image24.tif"/><Relationship Id="rId9" Type="http://schemas.openxmlformats.org/officeDocument/2006/relationships/image" Target="../media/image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eline.ru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mailto:alsarutyunyan@beeline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-technews.com/news/Covid-19-Medtech-News/ai-programme-yields-promising-results/?utm_source=The+Medical+Futurist+Newsletter&amp;utm_campaign=15c1e2d85a-EMAIL_CAMPAIGN_2022_02_01_COPY_01&amp;utm_medium=email&amp;utm_term=0_efd6a3cd08-15c1e2d85a-420505305" TargetMode="External"/><Relationship Id="rId3" Type="http://schemas.openxmlformats.org/officeDocument/2006/relationships/hyperlink" Target="https://www.futurity.org/heart-attacks-arrhythmia-artificial-intelligence-2723382-2/?utm_source=The+Medical+Futurist+Newsletter&amp;utm_campaign=450eee4b0f-EMAIL_CAMPAIGN_2022_02_01_COPY_01&amp;utm_medium=email&amp;utm_term=0_efd6a3cd08-450eee4b0f-420505305&amp;mc_cid=45" TargetMode="External"/><Relationship Id="rId7" Type="http://schemas.openxmlformats.org/officeDocument/2006/relationships/hyperlink" Target="https://www.sciencedaily.com/releases/2021/12/211216145926.htm" TargetMode="External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studyfinds.org/artificial-intelligence-heart-voice/" TargetMode="External"/><Relationship Id="rId5" Type="http://schemas.openxmlformats.org/officeDocument/2006/relationships/hyperlink" Target="https://www.forbes.com/sites/simonchandler/2020/09/30/artificial-intelligence-used-to-predict-loneliness-in-senior-citizens/?sh=7973f1a750a4" TargetMode="External"/><Relationship Id="rId4" Type="http://schemas.openxmlformats.org/officeDocument/2006/relationships/hyperlink" Target="https://www.digitalhealthnews.eu/index.php?option=com_content&amp;view=article&amp;id=6693:using-ai-to-analyze-large-amounts-of-biological-data&amp;catid=164:resear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7.tif"/><Relationship Id="rId4" Type="http://schemas.openxmlformats.org/officeDocument/2006/relationships/image" Target="../media/image3.ti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nco.mosreg.ru/full_news/statistika-v-onkologii-kto-bolee-chashe?ysclid=l640ayn023980653154" TargetMode="External"/><Relationship Id="rId2" Type="http://schemas.openxmlformats.org/officeDocument/2006/relationships/hyperlink" Target="http://viperson.ru/uploads/attachment/file/953307/%D0%A2%D0%BE%D0%BC_846_888_._%D0%9E%D0%9D%D0%9A%D0%9E%D0%9B%D0%9E%D0%93%D0%98%D0%A7%D0%95%D0%A1%D0%9A%D0%98%D0%95_%D0%97%D0%90%D0%91%D0%9E%D0%9B%D0%95%D0%92%D0%90%D0%9D%D0%98%D0%AF__%D0%92_%D0%A0%D0%9E%D0%A1%D0%A1%D0%98%D0%98_%D0%98_%D0%9C%D0%98%D0%A0%D0%95._docx.pdf?ysclid=l63cfqmk1d171203472" TargetMode="Externa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rost.com/news/press-releases/global-medical-imaging-informatics-market-thrives-with-ai-and-cloud-as-healthcare-sector-focuses-on-quadruple-aim/" TargetMode="External"/><Relationship Id="rId4" Type="http://schemas.openxmlformats.org/officeDocument/2006/relationships/hyperlink" Target="https://www.interfax.ru/russia/69457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t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406" y="8164592"/>
            <a:ext cx="10190821" cy="509541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Заголовок 6"/>
          <p:cNvSpPr txBox="1"/>
          <p:nvPr/>
        </p:nvSpPr>
        <p:spPr>
          <a:xfrm>
            <a:off x="1521668" y="6229544"/>
            <a:ext cx="16802192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6400">
                <a:solidFill>
                  <a:srgbClr val="D5D5D5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Стратегическое партнёрство Сеченовский Университет и Билайн</a:t>
            </a:r>
          </a:p>
        </p:txBody>
      </p:sp>
      <p:sp>
        <p:nvSpPr>
          <p:cNvPr id="188" name="TextBox 2"/>
          <p:cNvSpPr txBox="1"/>
          <p:nvPr/>
        </p:nvSpPr>
        <p:spPr>
          <a:xfrm>
            <a:off x="1521667" y="4586596"/>
            <a:ext cx="19688827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108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ИИ в Медицине </a:t>
            </a:r>
          </a:p>
        </p:txBody>
      </p:sp>
      <p:sp>
        <p:nvSpPr>
          <p:cNvPr id="189" name="Александр Арутюнян…"/>
          <p:cNvSpPr txBox="1">
            <a:spLocks noGrp="1"/>
          </p:cNvSpPr>
          <p:nvPr>
            <p:ph type="body" sz="quarter" idx="4294967295"/>
          </p:nvPr>
        </p:nvSpPr>
        <p:spPr>
          <a:xfrm>
            <a:off x="1521454" y="10171552"/>
            <a:ext cx="12195361" cy="10737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1645919">
              <a:lnSpc>
                <a:spcPct val="100000"/>
              </a:lnSpc>
              <a:spcBef>
                <a:spcPts val="700"/>
              </a:spcBef>
              <a:buSzTx/>
              <a:buNone/>
              <a:defRPr sz="3230">
                <a:solidFill>
                  <a:srgbClr val="5E5E5E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Александр Арутюнян </a:t>
            </a:r>
          </a:p>
          <a:p>
            <a:pPr marL="0" indent="0" defTabSz="1645919">
              <a:lnSpc>
                <a:spcPct val="100000"/>
              </a:lnSpc>
              <a:spcBef>
                <a:spcPts val="700"/>
              </a:spcBef>
              <a:buSzTx/>
              <a:buNone/>
              <a:defRPr sz="3230">
                <a:solidFill>
                  <a:srgbClr val="5E5E5E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Руководитель по продуктам на основе ИИ для медицины </a:t>
            </a:r>
          </a:p>
        </p:txBody>
      </p:sp>
      <p:sp>
        <p:nvSpPr>
          <p:cNvPr id="190" name="Текст 3"/>
          <p:cNvSpPr/>
          <p:nvPr/>
        </p:nvSpPr>
        <p:spPr>
          <a:xfrm>
            <a:off x="1521454" y="8164592"/>
            <a:ext cx="12195361" cy="220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1645919">
              <a:spcBef>
                <a:spcPts val="1200"/>
              </a:spcBef>
              <a:defRPr sz="4930"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Дирекция по искусственному интеллекту и инновационным продуктам</a:t>
            </a:r>
          </a:p>
        </p:txBody>
      </p:sp>
      <p:sp>
        <p:nvSpPr>
          <p:cNvPr id="191" name="Text Placeholder 13"/>
          <p:cNvSpPr/>
          <p:nvPr/>
        </p:nvSpPr>
        <p:spPr>
          <a:xfrm>
            <a:off x="1521454" y="12156649"/>
            <a:ext cx="12195361" cy="67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1936376">
              <a:spcBef>
                <a:spcPts val="600"/>
              </a:spcBef>
              <a:defRPr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rPr dirty="0" err="1"/>
              <a:t>Москва</a:t>
            </a:r>
            <a:r>
              <a:rPr dirty="0"/>
              <a:t>, </a:t>
            </a:r>
            <a:r>
              <a:rPr lang="en-US" dirty="0" err="1"/>
              <a:t>MedSoft</a:t>
            </a:r>
            <a:r>
              <a:rPr lang="en-US" dirty="0"/>
              <a:t>, </a:t>
            </a:r>
            <a:r>
              <a:rPr lang="ru-RU" dirty="0"/>
              <a:t>апрель 2023</a:t>
            </a:r>
            <a:endParaRPr dirty="0"/>
          </a:p>
        </p:txBody>
      </p:sp>
      <p:sp>
        <p:nvSpPr>
          <p:cNvPr id="192" name="1 - программное обеспечение, основанное на модели машинного обучения, для распознавания и анализа медицинских изображений"/>
          <p:cNvSpPr txBox="1"/>
          <p:nvPr/>
        </p:nvSpPr>
        <p:spPr>
          <a:xfrm>
            <a:off x="1486467" y="13073172"/>
            <a:ext cx="1190885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1 - программное обеспечение, основанное на модели машинного обучения, для распознавания и анализа медицинских изображений</a:t>
            </a:r>
          </a:p>
        </p:txBody>
      </p:sp>
      <p:sp>
        <p:nvSpPr>
          <p:cNvPr id="193" name="1"/>
          <p:cNvSpPr txBox="1"/>
          <p:nvPr/>
        </p:nvSpPr>
        <p:spPr>
          <a:xfrm>
            <a:off x="5777563" y="4511192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Цифровой двойник может помочь обратить симптомы диабет 2 типа вспять"/>
          <p:cNvSpPr txBox="1"/>
          <p:nvPr/>
        </p:nvSpPr>
        <p:spPr>
          <a:xfrm>
            <a:off x="1476666" y="3187495"/>
            <a:ext cx="1856286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rPr dirty="0" err="1"/>
              <a:t>Цифровой</a:t>
            </a:r>
            <a:r>
              <a:rPr dirty="0"/>
              <a:t> </a:t>
            </a:r>
            <a:r>
              <a:rPr dirty="0" err="1"/>
              <a:t>двойник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помочь</a:t>
            </a:r>
            <a:r>
              <a:rPr dirty="0"/>
              <a:t> </a:t>
            </a:r>
            <a:r>
              <a:rPr dirty="0" err="1"/>
              <a:t>обратить</a:t>
            </a:r>
            <a:r>
              <a:rPr dirty="0"/>
              <a:t> </a:t>
            </a:r>
            <a:r>
              <a:rPr dirty="0" err="1"/>
              <a:t>симптомы</a:t>
            </a:r>
            <a:r>
              <a:rPr dirty="0"/>
              <a:t> </a:t>
            </a:r>
            <a:r>
              <a:rPr dirty="0" err="1"/>
              <a:t>диабет</a:t>
            </a:r>
            <a:r>
              <a:rPr dirty="0"/>
              <a:t> 2 </a:t>
            </a:r>
            <a:r>
              <a:rPr dirty="0" err="1"/>
              <a:t>типа</a:t>
            </a:r>
            <a:r>
              <a:rPr dirty="0"/>
              <a:t> </a:t>
            </a:r>
            <a:r>
              <a:rPr dirty="0" err="1"/>
              <a:t>вспять</a:t>
            </a:r>
            <a:endParaRPr dirty="0"/>
          </a:p>
        </p:txBody>
      </p:sp>
      <p:sp>
        <p:nvSpPr>
          <p:cNvPr id="390" name="У 95% участников уровень A1C снизился ниже 6,5%."/>
          <p:cNvSpPr txBox="1"/>
          <p:nvPr/>
        </p:nvSpPr>
        <p:spPr>
          <a:xfrm>
            <a:off x="2154988" y="14143116"/>
            <a:ext cx="95321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lnSpc>
                <a:spcPct val="90000"/>
              </a:lnSpc>
              <a:defRPr sz="33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У 95% участников уровень A1C снизился ниже 6,5%. </a:t>
            </a:r>
          </a:p>
        </p:txBody>
      </p:sp>
      <p:sp>
        <p:nvSpPr>
          <p:cNvPr id="391" name="Они сообщили о среднем снижении на 3,3 пункта по сравнению с улучшением всего на 0,39 пункта в контрольной группе, которая получала стандартное лечение диабета 2 типа."/>
          <p:cNvSpPr txBox="1"/>
          <p:nvPr/>
        </p:nvSpPr>
        <p:spPr>
          <a:xfrm>
            <a:off x="2055909" y="15910738"/>
            <a:ext cx="19260031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33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Они сообщили о среднем снижении на 3,3 пункта по сравнению с улучшением всего на 0,39 пункта в контрольной группе, которая получала стандартное лечение диабета 2 типа.</a:t>
            </a:r>
          </a:p>
        </p:txBody>
      </p:sp>
      <p:sp>
        <p:nvSpPr>
          <p:cNvPr id="392" name="199 пациентов со средним уровнем A1C 9%."/>
          <p:cNvSpPr txBox="1"/>
          <p:nvPr/>
        </p:nvSpPr>
        <p:spPr>
          <a:xfrm>
            <a:off x="2143589" y="15026927"/>
            <a:ext cx="1064057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33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199 пациентов со средним уровнем A1C 9%.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8C6496-1E69-4D91-7314-105BBD9E9B67}"/>
              </a:ext>
            </a:extLst>
          </p:cNvPr>
          <p:cNvGrpSpPr/>
          <p:nvPr/>
        </p:nvGrpSpPr>
        <p:grpSpPr>
          <a:xfrm>
            <a:off x="1874348" y="5746841"/>
            <a:ext cx="7419913" cy="2506682"/>
            <a:chOff x="1874348" y="5746841"/>
            <a:chExt cx="7419913" cy="2506682"/>
          </a:xfrm>
        </p:grpSpPr>
        <p:grpSp>
          <p:nvGrpSpPr>
            <p:cNvPr id="395" name="Сгруппировать"/>
            <p:cNvGrpSpPr/>
            <p:nvPr/>
          </p:nvGrpSpPr>
          <p:grpSpPr>
            <a:xfrm>
              <a:off x="8019676" y="5746841"/>
              <a:ext cx="1274585" cy="2506682"/>
              <a:chOff x="0" y="0"/>
              <a:chExt cx="1274583" cy="2506680"/>
            </a:xfrm>
          </p:grpSpPr>
          <p:pic>
            <p:nvPicPr>
              <p:cNvPr id="393" name="Рисунок 20" descr="Рисунок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74584" cy="25066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4" name="Изображение" descr="Изображение"/>
              <p:cNvPicPr>
                <a:picLocks noChangeAspect="1"/>
              </p:cNvPicPr>
              <p:nvPr/>
            </p:nvPicPr>
            <p:blipFill>
              <a:blip r:embed="rId3"/>
              <a:srcRect l="60196" t="1865" r="17672" b="16692"/>
              <a:stretch>
                <a:fillRect/>
              </a:stretch>
            </p:blipFill>
            <p:spPr>
              <a:xfrm>
                <a:off x="72692" y="218415"/>
                <a:ext cx="1129258" cy="2095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6" name="Самоописания пациентов"/>
            <p:cNvSpPr txBox="1"/>
            <p:nvPr/>
          </p:nvSpPr>
          <p:spPr>
            <a:xfrm>
              <a:off x="1874348" y="6647751"/>
              <a:ext cx="5602324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33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rPr dirty="0" err="1"/>
                <a:t>Самоописания</a:t>
              </a:r>
              <a:r>
                <a:rPr dirty="0"/>
                <a:t> </a:t>
              </a:r>
              <a:r>
                <a:rPr dirty="0" err="1"/>
                <a:t>пациентов</a:t>
              </a:r>
              <a:endParaRPr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1688E3-E8C6-391A-82F9-47332D263624}"/>
              </a:ext>
            </a:extLst>
          </p:cNvPr>
          <p:cNvGrpSpPr/>
          <p:nvPr/>
        </p:nvGrpSpPr>
        <p:grpSpPr>
          <a:xfrm>
            <a:off x="1874349" y="8514430"/>
            <a:ext cx="7458843" cy="2236729"/>
            <a:chOff x="1874349" y="8514430"/>
            <a:chExt cx="7458843" cy="2236729"/>
          </a:xfrm>
        </p:grpSpPr>
        <p:pic>
          <p:nvPicPr>
            <p:cNvPr id="398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rcRect l="21311"/>
            <a:stretch>
              <a:fillRect/>
            </a:stretch>
          </p:blipFill>
          <p:spPr>
            <a:xfrm>
              <a:off x="7980892" y="8514430"/>
              <a:ext cx="1352300" cy="2236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Данные с носимых датчиков"/>
            <p:cNvSpPr txBox="1"/>
            <p:nvPr/>
          </p:nvSpPr>
          <p:spPr>
            <a:xfrm>
              <a:off x="1874349" y="9280395"/>
              <a:ext cx="549668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33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rPr dirty="0" err="1"/>
                <a:t>Данные</a:t>
              </a:r>
              <a:r>
                <a:rPr dirty="0"/>
                <a:t> </a:t>
              </a:r>
              <a:r>
                <a:rPr dirty="0" err="1"/>
                <a:t>с</a:t>
              </a:r>
              <a:r>
                <a:rPr dirty="0"/>
                <a:t> </a:t>
              </a:r>
              <a:r>
                <a:rPr dirty="0" err="1"/>
                <a:t>носимых</a:t>
              </a:r>
              <a:r>
                <a:rPr dirty="0"/>
                <a:t> </a:t>
              </a:r>
              <a:r>
                <a:rPr dirty="0" err="1"/>
                <a:t>датчиков</a:t>
              </a: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09C8C98-D342-1E55-C227-9EA8116407E7}"/>
              </a:ext>
            </a:extLst>
          </p:cNvPr>
          <p:cNvGrpSpPr/>
          <p:nvPr/>
        </p:nvGrpSpPr>
        <p:grpSpPr>
          <a:xfrm>
            <a:off x="1874349" y="11053119"/>
            <a:ext cx="7496024" cy="2011482"/>
            <a:chOff x="1874349" y="11053119"/>
            <a:chExt cx="7496024" cy="2011482"/>
          </a:xfrm>
        </p:grpSpPr>
        <p:pic>
          <p:nvPicPr>
            <p:cNvPr id="401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rcRect l="19971" t="9848" r="44058"/>
            <a:stretch>
              <a:fillRect/>
            </a:stretch>
          </p:blipFill>
          <p:spPr>
            <a:xfrm>
              <a:off x="7943586" y="11053119"/>
              <a:ext cx="1426787" cy="2011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2" name="Результаты анализов крови"/>
            <p:cNvSpPr txBox="1"/>
            <p:nvPr/>
          </p:nvSpPr>
          <p:spPr>
            <a:xfrm>
              <a:off x="1874349" y="11706371"/>
              <a:ext cx="549668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33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rPr dirty="0" err="1"/>
                <a:t>Результаты</a:t>
              </a:r>
              <a:r>
                <a:rPr dirty="0"/>
                <a:t> </a:t>
              </a:r>
              <a:r>
                <a:rPr dirty="0" err="1"/>
                <a:t>анализов</a:t>
              </a:r>
              <a:r>
                <a:rPr dirty="0"/>
                <a:t> </a:t>
              </a:r>
              <a:r>
                <a:rPr dirty="0" err="1"/>
                <a:t>крови</a:t>
              </a:r>
              <a:endParaRPr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58A12F8-2591-FCC5-2DA7-8CAC97A50F7C}"/>
              </a:ext>
            </a:extLst>
          </p:cNvPr>
          <p:cNvGrpSpPr/>
          <p:nvPr/>
        </p:nvGrpSpPr>
        <p:grpSpPr>
          <a:xfrm>
            <a:off x="1638606" y="4128934"/>
            <a:ext cx="5231751" cy="1746865"/>
            <a:chOff x="1638606" y="4128934"/>
            <a:chExt cx="5231751" cy="1746865"/>
          </a:xfrm>
        </p:grpSpPr>
        <p:sp>
          <p:nvSpPr>
            <p:cNvPr id="5" name="Прямоугольник 18">
              <a:extLst>
                <a:ext uri="{FF2B5EF4-FFF2-40B4-BE49-F238E27FC236}">
                  <a16:creationId xmlns:a16="http://schemas.microsoft.com/office/drawing/2014/main" id="{12F3F44F-4BBE-0EA1-32A0-EDB66152E1D0}"/>
                </a:ext>
              </a:extLst>
            </p:cNvPr>
            <p:cNvSpPr/>
            <p:nvPr/>
          </p:nvSpPr>
          <p:spPr>
            <a:xfrm>
              <a:off x="1638606" y="4635475"/>
              <a:ext cx="5041397" cy="686769"/>
            </a:xfrm>
            <a:prstGeom prst="rect">
              <a:avLst/>
            </a:prstGeom>
            <a:solidFill>
              <a:srgbClr val="FFC8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1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406" name="199 пациентов А1С 9%"/>
            <p:cNvSpPr txBox="1"/>
            <p:nvPr/>
          </p:nvSpPr>
          <p:spPr>
            <a:xfrm>
              <a:off x="1828960" y="4128934"/>
              <a:ext cx="5041397" cy="1746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200000"/>
                </a:lnSpc>
                <a:defRPr sz="4400" b="1">
                  <a:solidFill>
                    <a:srgbClr val="000000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rPr dirty="0">
                  <a:solidFill>
                    <a:schemeClr val="bg2">
                      <a:lumMod val="10000"/>
                    </a:schemeClr>
                  </a:solidFill>
                </a:rPr>
                <a:t>199 </a:t>
              </a:r>
              <a:r>
                <a:rPr dirty="0" err="1">
                  <a:solidFill>
                    <a:schemeClr val="bg2">
                      <a:lumMod val="10000"/>
                    </a:schemeClr>
                  </a:solidFill>
                </a:rPr>
                <a:t>пациентов</a:t>
              </a:r>
              <a:r>
                <a:rPr dirty="0">
                  <a:solidFill>
                    <a:schemeClr val="bg2">
                      <a:lumMod val="10000"/>
                    </a:schemeClr>
                  </a:solidFill>
                </a:rPr>
                <a:t> А1С</a:t>
              </a:r>
            </a:p>
          </p:txBody>
        </p:sp>
      </p:grpSp>
      <p:grpSp>
        <p:nvGrpSpPr>
          <p:cNvPr id="412" name="Сгруппировать"/>
          <p:cNvGrpSpPr/>
          <p:nvPr/>
        </p:nvGrpSpPr>
        <p:grpSpPr>
          <a:xfrm>
            <a:off x="11118874" y="5486745"/>
            <a:ext cx="8015720" cy="3749947"/>
            <a:chOff x="0" y="0"/>
            <a:chExt cx="8015718" cy="3749946"/>
          </a:xfrm>
        </p:grpSpPr>
        <p:grpSp>
          <p:nvGrpSpPr>
            <p:cNvPr id="410" name="Сгруппировать"/>
            <p:cNvGrpSpPr/>
            <p:nvPr/>
          </p:nvGrpSpPr>
          <p:grpSpPr>
            <a:xfrm>
              <a:off x="-1" y="-1"/>
              <a:ext cx="3495948" cy="3749948"/>
              <a:chOff x="0" y="0"/>
              <a:chExt cx="3495946" cy="3749946"/>
            </a:xfrm>
          </p:grpSpPr>
          <p:pic>
            <p:nvPicPr>
              <p:cNvPr id="408" name="Изображение" descr="Изображение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128683"/>
                <a:ext cx="2621264" cy="2621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9" name="Изображение" descr="Изображение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8854" y="0"/>
                <a:ext cx="2877093" cy="2877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1" name="Проблемные зоны в метаболизме пациента"/>
            <p:cNvSpPr txBox="1"/>
            <p:nvPr/>
          </p:nvSpPr>
          <p:spPr>
            <a:xfrm>
              <a:off x="2413396" y="2619477"/>
              <a:ext cx="5602323" cy="868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33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Проблемные зоны в метаболизме пациента</a:t>
              </a:r>
            </a:p>
          </p:txBody>
        </p:sp>
      </p:grpSp>
      <p:grpSp>
        <p:nvGrpSpPr>
          <p:cNvPr id="416" name="Сгруппировать"/>
          <p:cNvGrpSpPr/>
          <p:nvPr/>
        </p:nvGrpSpPr>
        <p:grpSpPr>
          <a:xfrm>
            <a:off x="9788962" y="6796207"/>
            <a:ext cx="1747827" cy="5425577"/>
            <a:chOff x="0" y="0"/>
            <a:chExt cx="1747825" cy="5425575"/>
          </a:xfrm>
        </p:grpSpPr>
        <p:pic>
          <p:nvPicPr>
            <p:cNvPr id="413" name="Изображение" descr="Изображение"/>
            <p:cNvPicPr>
              <a:picLocks noChangeAspect="1"/>
            </p:cNvPicPr>
            <p:nvPr/>
          </p:nvPicPr>
          <p:blipFill>
            <a:blip r:embed="rId8"/>
            <a:srcRect l="39810" b="41875"/>
            <a:stretch>
              <a:fillRect/>
            </a:stretch>
          </p:blipFill>
          <p:spPr>
            <a:xfrm rot="2708302">
              <a:off x="295559" y="772351"/>
              <a:ext cx="1215344" cy="1173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Линия"/>
            <p:cNvSpPr/>
            <p:nvPr/>
          </p:nvSpPr>
          <p:spPr>
            <a:xfrm flipV="1">
              <a:off x="90443" y="-1"/>
              <a:ext cx="1" cy="5425577"/>
            </a:xfrm>
            <a:prstGeom prst="line">
              <a:avLst/>
            </a:prstGeom>
            <a:noFill/>
            <a:ln w="25400" cap="flat">
              <a:solidFill>
                <a:srgbClr val="A675E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15" name="Линия"/>
            <p:cNvSpPr/>
            <p:nvPr/>
          </p:nvSpPr>
          <p:spPr>
            <a:xfrm flipV="1">
              <a:off x="-1" y="-1"/>
              <a:ext cx="2" cy="5425577"/>
            </a:xfrm>
            <a:prstGeom prst="line">
              <a:avLst/>
            </a:prstGeom>
            <a:noFill/>
            <a:ln w="25400" cap="flat">
              <a:solidFill>
                <a:srgbClr val="A675E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24" name="Сгруппировать"/>
          <p:cNvGrpSpPr/>
          <p:nvPr/>
        </p:nvGrpSpPr>
        <p:grpSpPr>
          <a:xfrm>
            <a:off x="11906008" y="10778030"/>
            <a:ext cx="6098793" cy="2286452"/>
            <a:chOff x="0" y="0"/>
            <a:chExt cx="6098791" cy="2286451"/>
          </a:xfrm>
        </p:grpSpPr>
        <p:sp>
          <p:nvSpPr>
            <p:cNvPr id="417" name="Рекомендации по улучшению"/>
            <p:cNvSpPr txBox="1"/>
            <p:nvPr/>
          </p:nvSpPr>
          <p:spPr>
            <a:xfrm>
              <a:off x="0" y="0"/>
              <a:ext cx="5924725" cy="863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90000"/>
                </a:lnSpc>
                <a:defRPr sz="33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Рекомендации по улучшению</a:t>
              </a:r>
            </a:p>
          </p:txBody>
        </p:sp>
        <p:grpSp>
          <p:nvGrpSpPr>
            <p:cNvPr id="422" name="Сгруппировать"/>
            <p:cNvGrpSpPr/>
            <p:nvPr/>
          </p:nvGrpSpPr>
          <p:grpSpPr>
            <a:xfrm>
              <a:off x="1557587" y="863279"/>
              <a:ext cx="4541205" cy="1423173"/>
              <a:chOff x="0" y="0"/>
              <a:chExt cx="4541203" cy="1423172"/>
            </a:xfrm>
          </p:grpSpPr>
          <p:sp>
            <p:nvSpPr>
              <p:cNvPr id="418" name="Питания"/>
              <p:cNvSpPr txBox="1"/>
              <p:nvPr/>
            </p:nvSpPr>
            <p:spPr>
              <a:xfrm>
                <a:off x="0" y="0"/>
                <a:ext cx="1871098" cy="4543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l" defTabSz="914400">
                  <a:lnSpc>
                    <a:spcPct val="90000"/>
                  </a:lnSpc>
                  <a:defRPr sz="33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Питания</a:t>
                </a:r>
              </a:p>
            </p:txBody>
          </p:sp>
          <p:sp>
            <p:nvSpPr>
              <p:cNvPr id="419" name="Активности"/>
              <p:cNvSpPr txBox="1"/>
              <p:nvPr/>
            </p:nvSpPr>
            <p:spPr>
              <a:xfrm>
                <a:off x="24101" y="968814"/>
                <a:ext cx="2622498" cy="4543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l" defTabSz="914400">
                  <a:lnSpc>
                    <a:spcPct val="90000"/>
                  </a:lnSpc>
                  <a:defRPr sz="33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Активности</a:t>
                </a:r>
              </a:p>
            </p:txBody>
          </p:sp>
          <p:sp>
            <p:nvSpPr>
              <p:cNvPr id="420" name="Сна"/>
              <p:cNvSpPr txBox="1"/>
              <p:nvPr/>
            </p:nvSpPr>
            <p:spPr>
              <a:xfrm>
                <a:off x="3065211" y="968814"/>
                <a:ext cx="1252327" cy="4543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l" defTabSz="914400">
                  <a:lnSpc>
                    <a:spcPct val="90000"/>
                  </a:lnSpc>
                  <a:defRPr sz="33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Сна</a:t>
                </a:r>
              </a:p>
            </p:txBody>
          </p:sp>
          <p:sp>
            <p:nvSpPr>
              <p:cNvPr id="421" name="Дыхания"/>
              <p:cNvSpPr txBox="1"/>
              <p:nvPr/>
            </p:nvSpPr>
            <p:spPr>
              <a:xfrm>
                <a:off x="2265607" y="0"/>
                <a:ext cx="2275597" cy="4543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l" defTabSz="914400">
                  <a:lnSpc>
                    <a:spcPct val="90000"/>
                  </a:lnSpc>
                  <a:defRPr sz="33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Дыхания</a:t>
                </a:r>
              </a:p>
            </p:txBody>
          </p:sp>
        </p:grpSp>
        <p:pic>
          <p:nvPicPr>
            <p:cNvPr id="423" name="Изображение" descr="Изображение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17" y="1138697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5" name="Изображение" descr="Изображение"/>
          <p:cNvPicPr>
            <a:picLocks noChangeAspect="1"/>
          </p:cNvPicPr>
          <p:nvPr/>
        </p:nvPicPr>
        <p:blipFill>
          <a:blip r:embed="rId8"/>
          <a:srcRect l="39810" b="41875"/>
          <a:stretch>
            <a:fillRect/>
          </a:stretch>
        </p:blipFill>
        <p:spPr>
          <a:xfrm rot="8055211">
            <a:off x="14091288" y="9260759"/>
            <a:ext cx="1215343" cy="1173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0" name="Сгруппировать"/>
          <p:cNvGrpSpPr/>
          <p:nvPr/>
        </p:nvGrpSpPr>
        <p:grpSpPr>
          <a:xfrm>
            <a:off x="18417218" y="6647752"/>
            <a:ext cx="5216129" cy="5561410"/>
            <a:chOff x="-531812" y="0"/>
            <a:chExt cx="5216128" cy="5561409"/>
          </a:xfrm>
        </p:grpSpPr>
        <p:sp>
          <p:nvSpPr>
            <p:cNvPr id="426" name="Прямоугольный комментарий"/>
            <p:cNvSpPr/>
            <p:nvPr/>
          </p:nvSpPr>
          <p:spPr>
            <a:xfrm>
              <a:off x="-531813" y="0"/>
              <a:ext cx="5216129" cy="556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05" y="0"/>
                  </a:moveTo>
                  <a:cubicBezTo>
                    <a:pt x="2473" y="0"/>
                    <a:pt x="2202" y="253"/>
                    <a:pt x="2202" y="566"/>
                  </a:cubicBezTo>
                  <a:lnTo>
                    <a:pt x="2202" y="19764"/>
                  </a:lnTo>
                  <a:lnTo>
                    <a:pt x="0" y="21600"/>
                  </a:lnTo>
                  <a:lnTo>
                    <a:pt x="9249" y="21073"/>
                  </a:lnTo>
                  <a:lnTo>
                    <a:pt x="20997" y="21073"/>
                  </a:lnTo>
                  <a:cubicBezTo>
                    <a:pt x="21330" y="21073"/>
                    <a:pt x="21600" y="20819"/>
                    <a:pt x="21600" y="20507"/>
                  </a:cubicBezTo>
                  <a:lnTo>
                    <a:pt x="21600" y="566"/>
                  </a:lnTo>
                  <a:cubicBezTo>
                    <a:pt x="21600" y="253"/>
                    <a:pt x="21330" y="0"/>
                    <a:pt x="20997" y="0"/>
                  </a:cubicBezTo>
                  <a:lnTo>
                    <a:pt x="280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66CF6"/>
                </a:gs>
                <a:gs pos="100000">
                  <a:srgbClr val="B136F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После полугода уровень А1С снизился у…"/>
            <p:cNvSpPr txBox="1"/>
            <p:nvPr/>
          </p:nvSpPr>
          <p:spPr>
            <a:xfrm>
              <a:off x="364822" y="288100"/>
              <a:ext cx="3422859" cy="169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914400">
                <a:lnSpc>
                  <a:spcPct val="90000"/>
                </a:lnSpc>
                <a:defRPr sz="3300" b="1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После полугода уровень А1С снизился у </a:t>
              </a:r>
            </a:p>
            <a:p>
              <a:pPr algn="l" defTabSz="914400">
                <a:lnSpc>
                  <a:spcPct val="90000"/>
                </a:lnSpc>
                <a:defRPr sz="3300" b="1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95% пациентов</a:t>
              </a:r>
            </a:p>
          </p:txBody>
        </p:sp>
        <p:sp>
          <p:nvSpPr>
            <p:cNvPr id="428" name="3,3      VS    0,39"/>
            <p:cNvSpPr txBox="1"/>
            <p:nvPr/>
          </p:nvSpPr>
          <p:spPr>
            <a:xfrm>
              <a:off x="692449" y="2297607"/>
              <a:ext cx="3338023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3900" b="1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3,3      VS    0,39</a:t>
              </a:r>
            </a:p>
          </p:txBody>
        </p:sp>
        <p:sp>
          <p:nvSpPr>
            <p:cNvPr id="429" name="84% пациентов после полугода признаны находящимися в состоянии ремиссии"/>
            <p:cNvSpPr txBox="1"/>
            <p:nvPr/>
          </p:nvSpPr>
          <p:spPr>
            <a:xfrm>
              <a:off x="361835" y="3408633"/>
              <a:ext cx="3999249" cy="169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914400">
                <a:lnSpc>
                  <a:spcPct val="90000"/>
                </a:lnSpc>
                <a:defRPr sz="33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b="1"/>
                <a:t>84%</a:t>
              </a:r>
              <a:r>
                <a:t> пациентов после полугода признаны находящимися в </a:t>
              </a:r>
              <a:r>
                <a:rPr b="1"/>
                <a:t>состоянии ремиссии</a:t>
              </a:r>
            </a:p>
          </p:txBody>
        </p:sp>
      </p:grpSp>
      <p:sp>
        <p:nvSpPr>
          <p:cNvPr id="431" name="TextBox 12"/>
          <p:cNvSpPr txBox="1"/>
          <p:nvPr/>
        </p:nvSpPr>
        <p:spPr>
          <a:xfrm>
            <a:off x="1404396" y="994024"/>
            <a:ext cx="16667534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Возможности ИИ в медицине</a:t>
            </a:r>
          </a:p>
        </p:txBody>
      </p:sp>
      <p:sp>
        <p:nvSpPr>
          <p:cNvPr id="432" name="Материал подготовлен на основе публикаци ADA: Twin Health’s AI tech leads to Type 2 diabetes remissions, study finds">
            <a:hlinkClick r:id="rId10"/>
          </p:cNvPr>
          <p:cNvSpPr txBox="1"/>
          <p:nvPr/>
        </p:nvSpPr>
        <p:spPr>
          <a:xfrm>
            <a:off x="425873" y="13183553"/>
            <a:ext cx="1031909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Материал подготовлен на основе публикаци ADA: Twin Health’s AI tech leads to Type 2 diabetes remissions, study finds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3" animBg="1" advAuto="0"/>
      <p:bldP spid="416" grpId="2" animBg="1" advAuto="0"/>
      <p:bldP spid="424" grpId="5" animBg="1" advAuto="0"/>
      <p:bldP spid="425" grpId="4" animBg="1" advAuto="0"/>
      <p:bldP spid="430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будьте здоровы!"/>
          <p:cNvSpPr txBox="1">
            <a:spLocks noGrp="1"/>
          </p:cNvSpPr>
          <p:nvPr>
            <p:ph type="title" idx="4294967295"/>
          </p:nvPr>
        </p:nvSpPr>
        <p:spPr>
          <a:xfrm>
            <a:off x="1252781" y="5503793"/>
            <a:ext cx="12195360" cy="4480142"/>
          </a:xfrm>
          <a:prstGeom prst="rect">
            <a:avLst/>
          </a:prstGeom>
        </p:spPr>
        <p:txBody>
          <a:bodyPr lIns="0" tIns="0" rIns="0" bIns="0"/>
          <a:lstStyle/>
          <a:p>
            <a:pPr defTabSz="1936376">
              <a:lnSpc>
                <a:spcPts val="10100"/>
              </a:lnSpc>
              <a:defRPr sz="11400" b="0" spc="211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будьте</a:t>
            </a:r>
            <a:br/>
            <a:r>
              <a:t>здоровы!</a:t>
            </a:r>
          </a:p>
        </p:txBody>
      </p:sp>
      <p:pic>
        <p:nvPicPr>
          <p:cNvPr id="451" name="Изображение" descr="Изображе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35624" y="3272851"/>
            <a:ext cx="6109618" cy="418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859" y="3275126"/>
            <a:ext cx="6012303" cy="4137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193" y="7915803"/>
            <a:ext cx="6042480" cy="418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5859" y="7896206"/>
            <a:ext cx="6012303" cy="41814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7" name="Сгруппировать"/>
          <p:cNvGrpSpPr/>
          <p:nvPr/>
        </p:nvGrpSpPr>
        <p:grpSpPr>
          <a:xfrm>
            <a:off x="5060327" y="9518070"/>
            <a:ext cx="2526815" cy="2363265"/>
            <a:chOff x="0" y="0"/>
            <a:chExt cx="2526813" cy="2363263"/>
          </a:xfrm>
        </p:grpSpPr>
        <p:pic>
          <p:nvPicPr>
            <p:cNvPr id="455" name="IMG_6080.JPG" descr="IMG_6080.JPG"/>
            <p:cNvPicPr>
              <a:picLocks noChangeAspect="1"/>
            </p:cNvPicPr>
            <p:nvPr/>
          </p:nvPicPr>
          <p:blipFill>
            <a:blip r:embed="rId6"/>
            <a:srcRect l="18288" t="34476" r="18609" b="37065"/>
            <a:stretch>
              <a:fillRect/>
            </a:stretch>
          </p:blipFill>
          <p:spPr>
            <a:xfrm>
              <a:off x="493147" y="0"/>
              <a:ext cx="2033667" cy="1984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Изображение" descr="Изображение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675600"/>
              <a:ext cx="810052" cy="687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8" name="Данный материал носит информационный характер и не является офертой. С условиями оказания упомянутых в тексте услуг, тарифов билайн, а также с ограничениями и требованиями к ним, Вы можете ознакомиться на сайте www.beeline.ru в разделе «Бизнесу»."/>
          <p:cNvSpPr txBox="1"/>
          <p:nvPr/>
        </p:nvSpPr>
        <p:spPr>
          <a:xfrm>
            <a:off x="10236331" y="12795970"/>
            <a:ext cx="13484335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90000"/>
              </a:lnSpc>
              <a:defRPr sz="1700">
                <a:solidFill>
                  <a:srgbClr val="D5D5D5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Данный материал носит информационный характер и не является офертой. С условиями оказания упомянутых в тексте услуг, тарифов билайн, а также с ограничениями и требованиями к ним, Вы можете ознакомиться на сайте </a:t>
            </a:r>
            <a:r>
              <a:rPr>
                <a:hlinkClick r:id="rId8"/>
              </a:rPr>
              <a:t>www.beeline.ru</a:t>
            </a:r>
            <a:r>
              <a:t> в разделе «Бизнесу».</a:t>
            </a:r>
          </a:p>
        </p:txBody>
      </p:sp>
      <p:sp>
        <p:nvSpPr>
          <p:cNvPr id="459" name="Александр Арутюнян…"/>
          <p:cNvSpPr txBox="1">
            <a:spLocks noGrp="1"/>
          </p:cNvSpPr>
          <p:nvPr>
            <p:ph type="body" sz="quarter" idx="4294967295"/>
          </p:nvPr>
        </p:nvSpPr>
        <p:spPr>
          <a:xfrm>
            <a:off x="1356093" y="9639051"/>
            <a:ext cx="4125749" cy="1489218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marL="0" indent="0" defTabSz="1142462">
              <a:lnSpc>
                <a:spcPct val="100000"/>
              </a:lnSpc>
              <a:spcBef>
                <a:spcPts val="500"/>
              </a:spcBef>
              <a:buSzTx/>
              <a:buNone/>
              <a:defRPr sz="2241">
                <a:solidFill>
                  <a:srgbClr val="D5D5D5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Александр Арутюнян </a:t>
            </a:r>
          </a:p>
          <a:p>
            <a:pPr marL="0" indent="0" defTabSz="1142462">
              <a:lnSpc>
                <a:spcPct val="100000"/>
              </a:lnSpc>
              <a:spcBef>
                <a:spcPts val="500"/>
              </a:spcBef>
              <a:buSzTx/>
              <a:buNone/>
              <a:defRPr sz="2241">
                <a:solidFill>
                  <a:srgbClr val="D5D5D5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Руководитель по продуктам на основе ИИ для медицины</a:t>
            </a:r>
          </a:p>
          <a:p>
            <a:pPr marL="0" indent="0" defTabSz="1142462">
              <a:lnSpc>
                <a:spcPct val="100000"/>
              </a:lnSpc>
              <a:spcBef>
                <a:spcPts val="500"/>
              </a:spcBef>
              <a:buSzTx/>
              <a:buNone/>
              <a:defRPr sz="2241">
                <a:solidFill>
                  <a:srgbClr val="D5D5D5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rPr u="sng">
                <a:hlinkClick r:id="rId9"/>
              </a:rPr>
              <a:t>alsarutyunyan@beeline.ru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5" animBg="1" advAuto="0"/>
      <p:bldP spid="451" grpId="1" animBg="1" advAuto="0"/>
      <p:bldP spid="452" grpId="2" animBg="1" advAuto="0"/>
      <p:bldP spid="453" grpId="3" animBg="1" advAuto="0"/>
      <p:bldP spid="454" grpId="4" animBg="1" advAuto="0"/>
      <p:bldP spid="457" grpId="6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Box 12"/>
          <p:cNvSpPr txBox="1"/>
          <p:nvPr/>
        </p:nvSpPr>
        <p:spPr>
          <a:xfrm>
            <a:off x="1404396" y="994024"/>
            <a:ext cx="16667534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Возможности ИИ в медицине</a:t>
            </a:r>
          </a:p>
        </p:txBody>
      </p:sp>
      <p:sp>
        <p:nvSpPr>
          <p:cNvPr id="196" name="Искусственный интеллект в медицине"/>
          <p:cNvSpPr txBox="1"/>
          <p:nvPr/>
        </p:nvSpPr>
        <p:spPr>
          <a:xfrm>
            <a:off x="1744242" y="3317543"/>
            <a:ext cx="1856286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Искусственный интеллект в медицине</a:t>
            </a:r>
          </a:p>
        </p:txBody>
      </p:sp>
      <p:grpSp>
        <p:nvGrpSpPr>
          <p:cNvPr id="199" name="Сгруппировать"/>
          <p:cNvGrpSpPr/>
          <p:nvPr/>
        </p:nvGrpSpPr>
        <p:grpSpPr>
          <a:xfrm>
            <a:off x="1798658" y="4435916"/>
            <a:ext cx="18540726" cy="952337"/>
            <a:chOff x="0" y="0"/>
            <a:chExt cx="18540724" cy="952336"/>
          </a:xfrm>
        </p:grpSpPr>
        <p:sp>
          <p:nvSpPr>
            <p:cNvPr id="197" name="Диагностирует COVID-19 по рентгенограмме грудной клетки"/>
            <p:cNvSpPr txBox="1"/>
            <p:nvPr/>
          </p:nvSpPr>
          <p:spPr>
            <a:xfrm>
              <a:off x="1365583" y="197786"/>
              <a:ext cx="17175142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Диагностирует COVID-19 по рентгенограмме грудной клетки</a:t>
              </a:r>
            </a:p>
          </p:txBody>
        </p:sp>
        <p:pic>
          <p:nvPicPr>
            <p:cNvPr id="198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2" name="Сгруппировать"/>
          <p:cNvGrpSpPr/>
          <p:nvPr/>
        </p:nvGrpSpPr>
        <p:grpSpPr>
          <a:xfrm>
            <a:off x="1798658" y="5811666"/>
            <a:ext cx="18585113" cy="952338"/>
            <a:chOff x="0" y="0"/>
            <a:chExt cx="18585112" cy="952336"/>
          </a:xfrm>
        </p:grpSpPr>
        <p:sp>
          <p:nvSpPr>
            <p:cNvPr id="200" name="Помогает анализировать большие объёмы биологических данных"/>
            <p:cNvSpPr txBox="1"/>
            <p:nvPr/>
          </p:nvSpPr>
          <p:spPr>
            <a:xfrm>
              <a:off x="1361622" y="76118"/>
              <a:ext cx="17223491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Помогает анализировать большие объёмы биологических данных</a:t>
              </a:r>
            </a:p>
          </p:txBody>
        </p:sp>
        <p:pic>
          <p:nvPicPr>
            <p:cNvPr id="201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" name="Сгруппировать"/>
          <p:cNvGrpSpPr/>
          <p:nvPr/>
        </p:nvGrpSpPr>
        <p:grpSpPr>
          <a:xfrm>
            <a:off x="1798658" y="7065749"/>
            <a:ext cx="21978630" cy="952337"/>
            <a:chOff x="0" y="0"/>
            <a:chExt cx="21978629" cy="952336"/>
          </a:xfrm>
        </p:grpSpPr>
        <p:sp>
          <p:nvSpPr>
            <p:cNvPr id="203" name="Определяет есть ли у вас проблемы с сердцем, просто по звуку вашего голоса"/>
            <p:cNvSpPr txBox="1"/>
            <p:nvPr/>
          </p:nvSpPr>
          <p:spPr>
            <a:xfrm>
              <a:off x="1343909" y="76118"/>
              <a:ext cx="20634721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Определяет есть ли у вас проблемы с сердцем, просто по звуку вашего голоса</a:t>
              </a:r>
            </a:p>
          </p:txBody>
        </p:sp>
        <p:pic>
          <p:nvPicPr>
            <p:cNvPr id="204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8" name="Сгруппировать"/>
          <p:cNvGrpSpPr/>
          <p:nvPr/>
        </p:nvGrpSpPr>
        <p:grpSpPr>
          <a:xfrm>
            <a:off x="1798658" y="8319832"/>
            <a:ext cx="21978630" cy="952338"/>
            <a:chOff x="0" y="0"/>
            <a:chExt cx="21978629" cy="952336"/>
          </a:xfrm>
        </p:grpSpPr>
        <p:sp>
          <p:nvSpPr>
            <p:cNvPr id="206" name="Прогнозирует возникновение ощущения одиночества у пожилых людей"/>
            <p:cNvSpPr txBox="1"/>
            <p:nvPr/>
          </p:nvSpPr>
          <p:spPr>
            <a:xfrm>
              <a:off x="1343909" y="76117"/>
              <a:ext cx="20634721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Прогнозирует возникновение ощущения одиночества у пожилых людей</a:t>
              </a:r>
            </a:p>
          </p:txBody>
        </p:sp>
        <p:pic>
          <p:nvPicPr>
            <p:cNvPr id="207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1" name="Сгруппировать"/>
          <p:cNvGrpSpPr/>
          <p:nvPr/>
        </p:nvGrpSpPr>
        <p:grpSpPr>
          <a:xfrm>
            <a:off x="1798658" y="9573914"/>
            <a:ext cx="21978630" cy="952338"/>
            <a:chOff x="0" y="0"/>
            <a:chExt cx="21978629" cy="952336"/>
          </a:xfrm>
        </p:grpSpPr>
        <p:sp>
          <p:nvSpPr>
            <p:cNvPr id="209" name="Предсказывает у кого через два года разовьется деменция"/>
            <p:cNvSpPr txBox="1"/>
            <p:nvPr/>
          </p:nvSpPr>
          <p:spPr>
            <a:xfrm>
              <a:off x="1343909" y="76118"/>
              <a:ext cx="20634721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Предсказывает у кого через два года разовьется деменция</a:t>
              </a:r>
            </a:p>
          </p:txBody>
        </p:sp>
        <p:pic>
          <p:nvPicPr>
            <p:cNvPr id="210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4" name="Сгруппировать"/>
          <p:cNvGrpSpPr/>
          <p:nvPr/>
        </p:nvGrpSpPr>
        <p:grpSpPr>
          <a:xfrm>
            <a:off x="1798658" y="10827997"/>
            <a:ext cx="21978630" cy="1210229"/>
            <a:chOff x="0" y="0"/>
            <a:chExt cx="21978629" cy="1210228"/>
          </a:xfrm>
        </p:grpSpPr>
        <p:sp>
          <p:nvSpPr>
            <p:cNvPr id="212" name="Оценивает может ли у вас случиться смертельный сердечный приступ и когда это произойдет"/>
            <p:cNvSpPr txBox="1"/>
            <p:nvPr/>
          </p:nvSpPr>
          <p:spPr>
            <a:xfrm>
              <a:off x="1343909" y="76118"/>
              <a:ext cx="20634721" cy="1134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Оценивает может ли у вас случиться смертельный сердечный приступ и когда это произойдет</a:t>
              </a:r>
            </a:p>
          </p:txBody>
        </p:sp>
        <p:pic>
          <p:nvPicPr>
            <p:cNvPr id="213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" name="Сгруппировать"/>
          <p:cNvGrpSpPr/>
          <p:nvPr/>
        </p:nvGrpSpPr>
        <p:grpSpPr>
          <a:xfrm>
            <a:off x="1798658" y="12082079"/>
            <a:ext cx="21978630" cy="952338"/>
            <a:chOff x="0" y="0"/>
            <a:chExt cx="21978629" cy="952336"/>
          </a:xfrm>
        </p:grpSpPr>
        <p:sp>
          <p:nvSpPr>
            <p:cNvPr id="215" name="…"/>
            <p:cNvSpPr/>
            <p:nvPr/>
          </p:nvSpPr>
          <p:spPr>
            <a:xfrm>
              <a:off x="1343909" y="76118"/>
              <a:ext cx="2063472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…</a:t>
              </a:r>
            </a:p>
          </p:txBody>
        </p:sp>
        <p:pic>
          <p:nvPicPr>
            <p:cNvPr id="216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8131" cy="95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8" name="6 - A new artificial intelligence-based approach can predict if and when a patient could die of a heart attack.">
            <a:hlinkClick r:id="rId3"/>
          </p:cNvPr>
          <p:cNvSpPr txBox="1"/>
          <p:nvPr/>
        </p:nvSpPr>
        <p:spPr>
          <a:xfrm>
            <a:off x="15391841" y="13310762"/>
            <a:ext cx="89160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6 - A new artificial intelligence-based approach can predict if and when a patient could die of a heart attack.</a:t>
            </a:r>
          </a:p>
        </p:txBody>
      </p:sp>
      <p:sp>
        <p:nvSpPr>
          <p:cNvPr id="219" name="2 - Using AI to Analyze Large Amounts of Biological Data">
            <a:hlinkClick r:id="rId4"/>
          </p:cNvPr>
          <p:cNvSpPr txBox="1"/>
          <p:nvPr/>
        </p:nvSpPr>
        <p:spPr>
          <a:xfrm>
            <a:off x="7025289" y="13057847"/>
            <a:ext cx="479472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2 - Using AI to Analyze Large Amounts of Biological Data</a:t>
            </a:r>
          </a:p>
        </p:txBody>
      </p:sp>
      <p:sp>
        <p:nvSpPr>
          <p:cNvPr id="220" name="6"/>
          <p:cNvSpPr txBox="1"/>
          <p:nvPr/>
        </p:nvSpPr>
        <p:spPr>
          <a:xfrm>
            <a:off x="6085218" y="11462833"/>
            <a:ext cx="2905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</a:t>
            </a:r>
          </a:p>
        </p:txBody>
      </p:sp>
      <p:sp>
        <p:nvSpPr>
          <p:cNvPr id="221" name="4 - Artificial Intelligence Used To Predict Loneliness In Senior Citizens">
            <a:hlinkClick r:id="rId5"/>
          </p:cNvPr>
          <p:cNvSpPr txBox="1"/>
          <p:nvPr/>
        </p:nvSpPr>
        <p:spPr>
          <a:xfrm>
            <a:off x="15383546" y="12865530"/>
            <a:ext cx="583658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4 - Artificial Intelligence Used To Predict Loneliness In Senior Citizens</a:t>
            </a:r>
          </a:p>
        </p:txBody>
      </p:sp>
      <p:sp>
        <p:nvSpPr>
          <p:cNvPr id="222" name="3 - Artificial intelligence can tell if you’ve got heart problems simply by the sound of your voice">
            <a:hlinkClick r:id="rId6"/>
          </p:cNvPr>
          <p:cNvSpPr txBox="1"/>
          <p:nvPr/>
        </p:nvSpPr>
        <p:spPr>
          <a:xfrm>
            <a:off x="7029693" y="13298062"/>
            <a:ext cx="77967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3 - Artificial intelligence can tell if you’ve got heart problems simply by the sound of your voice</a:t>
            </a:r>
          </a:p>
        </p:txBody>
      </p:sp>
      <p:sp>
        <p:nvSpPr>
          <p:cNvPr id="223" name="5 - Artificial intelligence accurately predicts who will develop dementia in two years">
            <a:hlinkClick r:id="rId7"/>
          </p:cNvPr>
          <p:cNvSpPr txBox="1"/>
          <p:nvPr/>
        </p:nvSpPr>
        <p:spPr>
          <a:xfrm>
            <a:off x="15383546" y="13089607"/>
            <a:ext cx="688544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5 - Artificial intelligence accurately predicts who will develop dementia in two years</a:t>
            </a:r>
          </a:p>
        </p:txBody>
      </p:sp>
      <p:sp>
        <p:nvSpPr>
          <p:cNvPr id="224" name="1 - AI programme yields promising results for chest x-rays diagnosing COVID-19">
            <a:hlinkClick r:id="rId8"/>
          </p:cNvPr>
          <p:cNvSpPr txBox="1"/>
          <p:nvPr/>
        </p:nvSpPr>
        <p:spPr>
          <a:xfrm>
            <a:off x="7025289" y="12852830"/>
            <a:ext cx="672955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1 - AI programme yields promising results for chest x-rays diagnosing COVID-19</a:t>
            </a:r>
          </a:p>
        </p:txBody>
      </p:sp>
      <p:sp>
        <p:nvSpPr>
          <p:cNvPr id="225" name="5"/>
          <p:cNvSpPr txBox="1"/>
          <p:nvPr/>
        </p:nvSpPr>
        <p:spPr>
          <a:xfrm>
            <a:off x="17471814" y="9573914"/>
            <a:ext cx="2905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</a:t>
            </a:r>
          </a:p>
        </p:txBody>
      </p:sp>
      <p:sp>
        <p:nvSpPr>
          <p:cNvPr id="226" name="4"/>
          <p:cNvSpPr txBox="1"/>
          <p:nvPr/>
        </p:nvSpPr>
        <p:spPr>
          <a:xfrm>
            <a:off x="20605381" y="8319832"/>
            <a:ext cx="2905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</a:t>
            </a:r>
          </a:p>
        </p:txBody>
      </p:sp>
      <p:sp>
        <p:nvSpPr>
          <p:cNvPr id="227" name="3"/>
          <p:cNvSpPr txBox="1"/>
          <p:nvPr/>
        </p:nvSpPr>
        <p:spPr>
          <a:xfrm>
            <a:off x="22416058" y="7065749"/>
            <a:ext cx="2905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228" name="2"/>
          <p:cNvSpPr txBox="1"/>
          <p:nvPr/>
        </p:nvSpPr>
        <p:spPr>
          <a:xfrm>
            <a:off x="19100538" y="5909726"/>
            <a:ext cx="2905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</a:t>
            </a:r>
          </a:p>
        </p:txBody>
      </p:sp>
      <p:sp>
        <p:nvSpPr>
          <p:cNvPr id="229" name="1"/>
          <p:cNvSpPr txBox="1"/>
          <p:nvPr/>
        </p:nvSpPr>
        <p:spPr>
          <a:xfrm>
            <a:off x="17949746" y="4599075"/>
            <a:ext cx="2905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02" grpId="2" animBg="1" advAuto="0"/>
      <p:bldP spid="205" grpId="3" animBg="1" advAuto="0"/>
      <p:bldP spid="208" grpId="4" animBg="1" advAuto="0"/>
      <p:bldP spid="211" grpId="5" animBg="1" advAuto="0"/>
      <p:bldP spid="214" grpId="6" animBg="1" advAuto="0"/>
      <p:bldP spid="217" grpId="7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Box 12"/>
          <p:cNvSpPr txBox="1"/>
          <p:nvPr/>
        </p:nvSpPr>
        <p:spPr>
          <a:xfrm>
            <a:off x="1404396" y="994024"/>
            <a:ext cx="1744500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Партнёрство с экспертов Медицины и IT</a:t>
            </a:r>
          </a:p>
        </p:txBody>
      </p:sp>
      <p:grpSp>
        <p:nvGrpSpPr>
          <p:cNvPr id="242" name="Сгруппировать"/>
          <p:cNvGrpSpPr/>
          <p:nvPr/>
        </p:nvGrpSpPr>
        <p:grpSpPr>
          <a:xfrm>
            <a:off x="532300" y="3075368"/>
            <a:ext cx="9661816" cy="8540024"/>
            <a:chOff x="0" y="0"/>
            <a:chExt cx="9661815" cy="8540022"/>
          </a:xfrm>
        </p:grpSpPr>
        <p:pic>
          <p:nvPicPr>
            <p:cNvPr id="232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06528"/>
              <a:ext cx="3543497" cy="354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" name="Сгруппировать"/>
            <p:cNvGrpSpPr/>
            <p:nvPr/>
          </p:nvGrpSpPr>
          <p:grpSpPr>
            <a:xfrm>
              <a:off x="657498" y="459930"/>
              <a:ext cx="9004318" cy="7121565"/>
              <a:chOff x="0" y="0"/>
              <a:chExt cx="9004317" cy="7121563"/>
            </a:xfrm>
          </p:grpSpPr>
          <p:sp>
            <p:nvSpPr>
              <p:cNvPr id="233" name="Прямоугольник 18"/>
              <p:cNvSpPr txBox="1"/>
              <p:nvPr/>
            </p:nvSpPr>
            <p:spPr>
              <a:xfrm>
                <a:off x="0" y="0"/>
                <a:ext cx="4477814" cy="596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инфраструктура</a:t>
                </a:r>
              </a:p>
            </p:txBody>
          </p:sp>
          <p:sp>
            <p:nvSpPr>
              <p:cNvPr id="234" name="Прямоугольник 19"/>
              <p:cNvSpPr txBox="1"/>
              <p:nvPr/>
            </p:nvSpPr>
            <p:spPr>
              <a:xfrm>
                <a:off x="3597007" y="1537325"/>
                <a:ext cx="2898064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разработка</a:t>
                </a:r>
              </a:p>
            </p:txBody>
          </p:sp>
          <p:sp>
            <p:nvSpPr>
              <p:cNvPr id="235" name="Прямоугольник 20"/>
              <p:cNvSpPr txBox="1"/>
              <p:nvPr/>
            </p:nvSpPr>
            <p:spPr>
              <a:xfrm>
                <a:off x="4382650" y="3262331"/>
                <a:ext cx="3693329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Data Sciense</a:t>
                </a:r>
              </a:p>
            </p:txBody>
          </p:sp>
          <p:sp>
            <p:nvSpPr>
              <p:cNvPr id="236" name="Прямоугольник 21"/>
              <p:cNvSpPr txBox="1"/>
              <p:nvPr/>
            </p:nvSpPr>
            <p:spPr>
              <a:xfrm>
                <a:off x="0" y="6524663"/>
                <a:ext cx="4477814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каналы продаж</a:t>
                </a:r>
              </a:p>
            </p:txBody>
          </p:sp>
          <p:sp>
            <p:nvSpPr>
              <p:cNvPr id="237" name="Прямоугольник 22"/>
              <p:cNvSpPr txBox="1"/>
              <p:nvPr/>
            </p:nvSpPr>
            <p:spPr>
              <a:xfrm>
                <a:off x="3454312" y="4987337"/>
                <a:ext cx="5550006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инновации</a:t>
                </a:r>
              </a:p>
            </p:txBody>
          </p:sp>
        </p:grpSp>
        <p:grpSp>
          <p:nvGrpSpPr>
            <p:cNvPr id="241" name="Группа 11"/>
            <p:cNvGrpSpPr/>
            <p:nvPr/>
          </p:nvGrpSpPr>
          <p:grpSpPr>
            <a:xfrm>
              <a:off x="4328409" y="0"/>
              <a:ext cx="4368801" cy="8540023"/>
              <a:chOff x="0" y="0"/>
              <a:chExt cx="4368800" cy="8540023"/>
            </a:xfrm>
          </p:grpSpPr>
          <p:sp>
            <p:nvSpPr>
              <p:cNvPr id="239" name="Дуга 10"/>
              <p:cNvSpPr/>
              <p:nvPr/>
            </p:nvSpPr>
            <p:spPr>
              <a:xfrm>
                <a:off x="0" y="0"/>
                <a:ext cx="4368800" cy="4305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1"/>
                      <a:pt x="21600" y="21600"/>
                    </a:cubicBezTo>
                  </a:path>
                </a:pathLst>
              </a:custGeom>
              <a:noFill/>
              <a:ln w="9525" cap="flat">
                <a:solidFill>
                  <a:srgbClr val="FEA83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0" name="Дуга 13"/>
              <p:cNvSpPr/>
              <p:nvPr/>
            </p:nvSpPr>
            <p:spPr>
              <a:xfrm rot="5400000">
                <a:off x="31658" y="4202881"/>
                <a:ext cx="4368800" cy="4305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1"/>
                      <a:pt x="21600" y="21600"/>
                    </a:cubicBezTo>
                  </a:path>
                </a:pathLst>
              </a:custGeom>
              <a:noFill/>
              <a:ln w="9525" cap="flat">
                <a:solidFill>
                  <a:srgbClr val="FEA83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253" name="Сгруппировать"/>
          <p:cNvGrpSpPr/>
          <p:nvPr/>
        </p:nvGrpSpPr>
        <p:grpSpPr>
          <a:xfrm>
            <a:off x="14298984" y="3036602"/>
            <a:ext cx="9393774" cy="8617557"/>
            <a:chOff x="0" y="0"/>
            <a:chExt cx="9393772" cy="8617556"/>
          </a:xfrm>
        </p:grpSpPr>
        <p:pic>
          <p:nvPicPr>
            <p:cNvPr id="243" name="Picture 2" descr="Picture 2"/>
            <p:cNvPicPr>
              <a:picLocks noChangeAspect="1"/>
            </p:cNvPicPr>
            <p:nvPr/>
          </p:nvPicPr>
          <p:blipFill>
            <a:blip r:embed="rId3"/>
            <a:srcRect t="66306"/>
            <a:stretch>
              <a:fillRect/>
            </a:stretch>
          </p:blipFill>
          <p:spPr>
            <a:xfrm>
              <a:off x="4639180" y="3212785"/>
              <a:ext cx="4661201" cy="1937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6" name="Группа 15"/>
            <p:cNvGrpSpPr/>
            <p:nvPr/>
          </p:nvGrpSpPr>
          <p:grpSpPr>
            <a:xfrm>
              <a:off x="-1" y="-1"/>
              <a:ext cx="4408465" cy="8617557"/>
              <a:chOff x="0" y="0"/>
              <a:chExt cx="4408463" cy="8617556"/>
            </a:xfrm>
          </p:grpSpPr>
          <p:sp>
            <p:nvSpPr>
              <p:cNvPr id="244" name="Дуга 16"/>
              <p:cNvSpPr/>
              <p:nvPr/>
            </p:nvSpPr>
            <p:spPr>
              <a:xfrm rot="10800000">
                <a:off x="-1" y="4272983"/>
                <a:ext cx="4408465" cy="434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1"/>
                      <a:pt x="21600" y="21600"/>
                    </a:cubicBezTo>
                  </a:path>
                </a:pathLst>
              </a:custGeom>
              <a:noFill/>
              <a:ln w="9525" cap="flat">
                <a:solidFill>
                  <a:srgbClr val="3C81F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5" name="Дуга 17"/>
              <p:cNvSpPr/>
              <p:nvPr/>
            </p:nvSpPr>
            <p:spPr>
              <a:xfrm rot="16200000">
                <a:off x="-31946" y="31945"/>
                <a:ext cx="4408464" cy="434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1"/>
                      <a:pt x="21600" y="21600"/>
                    </a:cubicBezTo>
                  </a:path>
                </a:pathLst>
              </a:custGeom>
              <a:noFill/>
              <a:ln w="9525" cap="flat">
                <a:solidFill>
                  <a:srgbClr val="3C81F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252" name="Сгруппировать"/>
            <p:cNvGrpSpPr/>
            <p:nvPr/>
          </p:nvGrpSpPr>
          <p:grpSpPr>
            <a:xfrm>
              <a:off x="983038" y="500578"/>
              <a:ext cx="8410735" cy="7117802"/>
              <a:chOff x="0" y="0"/>
              <a:chExt cx="8410735" cy="7117801"/>
            </a:xfrm>
          </p:grpSpPr>
          <p:sp>
            <p:nvSpPr>
              <p:cNvPr id="247" name="Прямоугольник 23"/>
              <p:cNvSpPr txBox="1"/>
              <p:nvPr/>
            </p:nvSpPr>
            <p:spPr>
              <a:xfrm>
                <a:off x="3262300" y="0"/>
                <a:ext cx="4880001" cy="596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экспертиза</a:t>
                </a:r>
              </a:p>
            </p:txBody>
          </p:sp>
          <p:sp>
            <p:nvSpPr>
              <p:cNvPr id="248" name="Прямоугольник 24"/>
              <p:cNvSpPr txBox="1"/>
              <p:nvPr/>
            </p:nvSpPr>
            <p:spPr>
              <a:xfrm>
                <a:off x="869038" y="1535444"/>
                <a:ext cx="5550006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мировой опыт</a:t>
                </a:r>
              </a:p>
            </p:txBody>
          </p:sp>
          <p:sp>
            <p:nvSpPr>
              <p:cNvPr id="249" name="Прямоугольник 25"/>
              <p:cNvSpPr txBox="1"/>
              <p:nvPr/>
            </p:nvSpPr>
            <p:spPr>
              <a:xfrm>
                <a:off x="1986984" y="6520901"/>
                <a:ext cx="6423752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материалы исследований</a:t>
                </a:r>
              </a:p>
            </p:txBody>
          </p:sp>
          <p:sp>
            <p:nvSpPr>
              <p:cNvPr id="250" name="Прямоугольник 26"/>
              <p:cNvSpPr txBox="1"/>
              <p:nvPr/>
            </p:nvSpPr>
            <p:spPr>
              <a:xfrm>
                <a:off x="0" y="3260450"/>
                <a:ext cx="5550006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лаборатории</a:t>
                </a:r>
              </a:p>
            </p:txBody>
          </p:sp>
          <p:sp>
            <p:nvSpPr>
              <p:cNvPr id="251" name="Прямоугольник 27"/>
              <p:cNvSpPr txBox="1"/>
              <p:nvPr/>
            </p:nvSpPr>
            <p:spPr>
              <a:xfrm>
                <a:off x="922576" y="4985456"/>
                <a:ext cx="4679127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lnSpc>
                    <a:spcPct val="200000"/>
                  </a:lnSpc>
                  <a:defRPr sz="4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lvl1pPr>
              </a:lstStyle>
              <a:p>
                <a:r>
                  <a:t>оборудование</a:t>
                </a:r>
              </a:p>
            </p:txBody>
          </p:sp>
        </p:grpSp>
      </p:grpSp>
      <p:grpSp>
        <p:nvGrpSpPr>
          <p:cNvPr id="256" name="Сгруппировать"/>
          <p:cNvGrpSpPr/>
          <p:nvPr/>
        </p:nvGrpSpPr>
        <p:grpSpPr>
          <a:xfrm>
            <a:off x="8771910" y="4171396"/>
            <a:ext cx="6087701" cy="4908651"/>
            <a:chOff x="0" y="0"/>
            <a:chExt cx="6087700" cy="4908649"/>
          </a:xfrm>
        </p:grpSpPr>
        <p:pic>
          <p:nvPicPr>
            <p:cNvPr id="254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-1" y="1256029"/>
              <a:ext cx="6087702" cy="3652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Прямоугольник 1"/>
            <p:cNvSpPr txBox="1"/>
            <p:nvPr/>
          </p:nvSpPr>
          <p:spPr>
            <a:xfrm>
              <a:off x="268865" y="0"/>
              <a:ext cx="5550006" cy="96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algn="l" defTabSz="914400">
                <a:lnSpc>
                  <a:spcPct val="90000"/>
                </a:lnSpc>
                <a:spcBef>
                  <a:spcPts val="600"/>
                </a:spcBef>
                <a:defRPr sz="3300" b="1" spc="117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в 2021 году мы создали цифровую лабораторию</a:t>
              </a:r>
            </a:p>
          </p:txBody>
        </p:sp>
      </p:grpSp>
      <p:pic>
        <p:nvPicPr>
          <p:cNvPr id="257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631378" y="8942606"/>
            <a:ext cx="4368801" cy="436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Прямоугольник 1"/>
          <p:cNvSpPr txBox="1"/>
          <p:nvPr/>
        </p:nvSpPr>
        <p:spPr>
          <a:xfrm>
            <a:off x="11262248" y="9695816"/>
            <a:ext cx="110706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914400">
              <a:lnSpc>
                <a:spcPct val="90000"/>
              </a:lnSpc>
              <a:spcBef>
                <a:spcPts val="600"/>
              </a:spcBef>
              <a:defRPr sz="3300" b="1" spc="117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2022</a:t>
            </a:r>
          </a:p>
        </p:txBody>
      </p:sp>
      <p:sp>
        <p:nvSpPr>
          <p:cNvPr id="259" name="1 - наука о работе с данными"/>
          <p:cNvSpPr txBox="1"/>
          <p:nvPr/>
        </p:nvSpPr>
        <p:spPr>
          <a:xfrm>
            <a:off x="223709" y="13268599"/>
            <a:ext cx="269517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1 - наука о работе с данными</a:t>
            </a:r>
          </a:p>
        </p:txBody>
      </p:sp>
      <p:sp>
        <p:nvSpPr>
          <p:cNvPr id="260" name="1"/>
          <p:cNvSpPr txBox="1"/>
          <p:nvPr/>
        </p:nvSpPr>
        <p:spPr>
          <a:xfrm>
            <a:off x="8498506" y="6650773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9" presetClass="entr" presetSubtype="1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1" animBg="1" advAuto="0"/>
      <p:bldP spid="253" grpId="2" animBg="1" advAuto="0"/>
      <p:bldP spid="256" grpId="3" animBg="1" advAuto="0"/>
      <p:bldP spid="257" grpId="5" animBg="1" advAuto="0"/>
      <p:bldP spid="258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Изображение" descr="Изображение"/>
          <p:cNvPicPr>
            <a:picLocks noChangeAspect="1"/>
          </p:cNvPicPr>
          <p:nvPr/>
        </p:nvPicPr>
        <p:blipFill>
          <a:blip r:embed="rId2"/>
          <a:srcRect l="6126"/>
          <a:stretch>
            <a:fillRect/>
          </a:stretch>
        </p:blipFill>
        <p:spPr>
          <a:xfrm>
            <a:off x="12439384" y="4262616"/>
            <a:ext cx="10843634" cy="667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237" y="3723783"/>
            <a:ext cx="14185888" cy="858619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extBox 12"/>
          <p:cNvSpPr txBox="1"/>
          <p:nvPr/>
        </p:nvSpPr>
        <p:spPr>
          <a:xfrm>
            <a:off x="1404396" y="994024"/>
            <a:ext cx="1753940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Цифровая лаборатория</a:t>
            </a:r>
          </a:p>
        </p:txBody>
      </p:sp>
      <p:sp>
        <p:nvSpPr>
          <p:cNvPr id="265" name="1"/>
          <p:cNvSpPr txBox="1"/>
          <p:nvPr/>
        </p:nvSpPr>
        <p:spPr>
          <a:xfrm>
            <a:off x="24005396" y="6310467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grpSp>
        <p:nvGrpSpPr>
          <p:cNvPr id="268" name="Сгруппировать"/>
          <p:cNvGrpSpPr/>
          <p:nvPr/>
        </p:nvGrpSpPr>
        <p:grpSpPr>
          <a:xfrm>
            <a:off x="1177165" y="4705872"/>
            <a:ext cx="9975118" cy="959681"/>
            <a:chOff x="0" y="0"/>
            <a:chExt cx="9975117" cy="959680"/>
          </a:xfrm>
        </p:grpSpPr>
        <p:sp>
          <p:nvSpPr>
            <p:cNvPr id="266" name="Удалённая работа"/>
            <p:cNvSpPr txBox="1"/>
            <p:nvPr/>
          </p:nvSpPr>
          <p:spPr>
            <a:xfrm>
              <a:off x="1376114" y="199311"/>
              <a:ext cx="8599004" cy="56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90000"/>
                </a:lnSpc>
                <a:defRPr sz="37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Удалённая работа</a:t>
              </a:r>
            </a:p>
          </p:txBody>
        </p:sp>
        <p:pic>
          <p:nvPicPr>
            <p:cNvPr id="267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15904" cy="959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Работа с данными"/>
          <p:cNvSpPr txBox="1"/>
          <p:nvPr/>
        </p:nvSpPr>
        <p:spPr>
          <a:xfrm>
            <a:off x="1520305" y="2140521"/>
            <a:ext cx="17307582" cy="60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Работа с данными</a:t>
            </a:r>
          </a:p>
        </p:txBody>
      </p:sp>
      <p:grpSp>
        <p:nvGrpSpPr>
          <p:cNvPr id="272" name="Сгруппировать"/>
          <p:cNvGrpSpPr/>
          <p:nvPr/>
        </p:nvGrpSpPr>
        <p:grpSpPr>
          <a:xfrm>
            <a:off x="1177165" y="5745198"/>
            <a:ext cx="9975118" cy="959681"/>
            <a:chOff x="0" y="0"/>
            <a:chExt cx="9975117" cy="959680"/>
          </a:xfrm>
        </p:grpSpPr>
        <p:sp>
          <p:nvSpPr>
            <p:cNvPr id="270" name="Разметка и валидация результата"/>
            <p:cNvSpPr txBox="1"/>
            <p:nvPr/>
          </p:nvSpPr>
          <p:spPr>
            <a:xfrm>
              <a:off x="1376114" y="199311"/>
              <a:ext cx="8599004" cy="56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90000"/>
                </a:lnSpc>
                <a:defRPr sz="37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Разметка и валидация результата</a:t>
              </a:r>
            </a:p>
          </p:txBody>
        </p:sp>
        <p:pic>
          <p:nvPicPr>
            <p:cNvPr id="271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15904" cy="959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" name="Сгруппировать"/>
          <p:cNvGrpSpPr/>
          <p:nvPr/>
        </p:nvGrpSpPr>
        <p:grpSpPr>
          <a:xfrm>
            <a:off x="1177165" y="6983837"/>
            <a:ext cx="9975118" cy="1173481"/>
            <a:chOff x="0" y="0"/>
            <a:chExt cx="9975117" cy="1173480"/>
          </a:xfrm>
        </p:grpSpPr>
        <p:sp>
          <p:nvSpPr>
            <p:cNvPr id="273" name="Возможность сегментирования в просмотрщике изображения"/>
            <p:cNvSpPr txBox="1"/>
            <p:nvPr/>
          </p:nvSpPr>
          <p:spPr>
            <a:xfrm>
              <a:off x="1376114" y="0"/>
              <a:ext cx="8599004" cy="1173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90000"/>
                </a:lnSpc>
                <a:defRPr sz="37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Возможность сегментирования в просмотрщике изображения</a:t>
              </a:r>
            </a:p>
          </p:txBody>
        </p:sp>
        <p:pic>
          <p:nvPicPr>
            <p:cNvPr id="274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15904" cy="959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6" name="Изображение" descr="Изображение"/>
          <p:cNvPicPr>
            <a:picLocks noChangeAspect="1"/>
          </p:cNvPicPr>
          <p:nvPr/>
        </p:nvPicPr>
        <p:blipFill>
          <a:blip r:embed="rId5"/>
          <a:srcRect t="14953" b="18356"/>
          <a:stretch>
            <a:fillRect/>
          </a:stretch>
        </p:blipFill>
        <p:spPr>
          <a:xfrm rot="10800000">
            <a:off x="4528681" y="8399129"/>
            <a:ext cx="2272413" cy="151548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Облачная платформа для формирования датасетов"/>
          <p:cNvSpPr txBox="1"/>
          <p:nvPr/>
        </p:nvSpPr>
        <p:spPr>
          <a:xfrm>
            <a:off x="1066734" y="3629905"/>
            <a:ext cx="17307581" cy="60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37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Облачная платформа для формирования датасетов</a:t>
            </a:r>
          </a:p>
        </p:txBody>
      </p:sp>
      <p:grpSp>
        <p:nvGrpSpPr>
          <p:cNvPr id="280" name="Сгруппировать"/>
          <p:cNvGrpSpPr/>
          <p:nvPr/>
        </p:nvGrpSpPr>
        <p:grpSpPr>
          <a:xfrm>
            <a:off x="1140754" y="9708053"/>
            <a:ext cx="9391273" cy="2417111"/>
            <a:chOff x="0" y="0"/>
            <a:chExt cx="9391271" cy="2417110"/>
          </a:xfrm>
        </p:grpSpPr>
        <p:pic>
          <p:nvPicPr>
            <p:cNvPr id="278" name="Рисунок 8" descr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417111" cy="2417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Получение готовых сегментированных датасетов"/>
            <p:cNvSpPr txBox="1"/>
            <p:nvPr/>
          </p:nvSpPr>
          <p:spPr>
            <a:xfrm>
              <a:off x="2725470" y="793428"/>
              <a:ext cx="6665802" cy="1173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90000"/>
                </a:lnSpc>
                <a:defRPr sz="37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Получение готовых сегментированных датасетов</a:t>
              </a:r>
            </a:p>
          </p:txBody>
        </p:sp>
      </p:grpSp>
      <p:pic>
        <p:nvPicPr>
          <p:cNvPr id="281" name="Изображение" descr="Изображение"/>
          <p:cNvPicPr>
            <a:picLocks noChangeAspect="1"/>
          </p:cNvPicPr>
          <p:nvPr/>
        </p:nvPicPr>
        <p:blipFill>
          <a:blip r:embed="rId7"/>
          <a:srcRect l="10172"/>
          <a:stretch>
            <a:fillRect/>
          </a:stretch>
        </p:blipFill>
        <p:spPr>
          <a:xfrm>
            <a:off x="12296784" y="4014058"/>
            <a:ext cx="10895340" cy="7169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Изображение" descr="Изображение"/>
          <p:cNvPicPr>
            <a:picLocks noChangeAspect="1"/>
          </p:cNvPicPr>
          <p:nvPr/>
        </p:nvPicPr>
        <p:blipFill>
          <a:blip r:embed="rId8"/>
          <a:srcRect l="11779"/>
          <a:stretch>
            <a:fillRect/>
          </a:stretch>
        </p:blipFill>
        <p:spPr>
          <a:xfrm>
            <a:off x="12371896" y="4046724"/>
            <a:ext cx="10891736" cy="710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Изображение" descr="Изображение"/>
          <p:cNvPicPr>
            <a:picLocks noChangeAspect="1"/>
          </p:cNvPicPr>
          <p:nvPr/>
        </p:nvPicPr>
        <p:blipFill>
          <a:blip r:embed="rId9"/>
          <a:srcRect l="4311" r="4311"/>
          <a:stretch>
            <a:fillRect/>
          </a:stretch>
        </p:blipFill>
        <p:spPr>
          <a:xfrm>
            <a:off x="12287424" y="4046922"/>
            <a:ext cx="11070985" cy="7237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2" animBg="1" advAuto="0"/>
      <p:bldP spid="268" grpId="1" animBg="1" advAuto="0"/>
      <p:bldP spid="272" grpId="3" animBg="1" advAuto="0"/>
      <p:bldP spid="275" grpId="6" animBg="1" advAuto="0"/>
      <p:bldP spid="276" grpId="8" animBg="1" advAuto="0"/>
      <p:bldP spid="280" grpId="9" animBg="1" advAuto="0"/>
      <p:bldP spid="281" grpId="4" animBg="1" advAuto="0"/>
      <p:bldP spid="282" grpId="5" animBg="1" advAuto="0"/>
      <p:bldP spid="283" grpId="7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Box 12"/>
          <p:cNvSpPr txBox="1"/>
          <p:nvPr/>
        </p:nvSpPr>
        <p:spPr>
          <a:xfrm>
            <a:off x="1404396" y="994024"/>
            <a:ext cx="1753940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ИИ продукты для диагностики</a:t>
            </a:r>
          </a:p>
        </p:txBody>
      </p:sp>
      <p:sp>
        <p:nvSpPr>
          <p:cNvPr id="286" name="1"/>
          <p:cNvSpPr txBox="1"/>
          <p:nvPr/>
        </p:nvSpPr>
        <p:spPr>
          <a:xfrm>
            <a:off x="24005396" y="6310467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287" name="Определение травмы тазобедренного сустава"/>
          <p:cNvSpPr txBox="1"/>
          <p:nvPr/>
        </p:nvSpPr>
        <p:spPr>
          <a:xfrm>
            <a:off x="1520305" y="2140521"/>
            <a:ext cx="17307582" cy="60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Определение травмы тазобедренного сустава</a:t>
            </a:r>
          </a:p>
        </p:txBody>
      </p:sp>
      <p:sp>
        <p:nvSpPr>
          <p:cNvPr id="288" name="TextBox 11"/>
          <p:cNvSpPr txBox="1"/>
          <p:nvPr/>
        </p:nvSpPr>
        <p:spPr>
          <a:xfrm>
            <a:off x="641574" y="5139632"/>
            <a:ext cx="7869151" cy="1593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800">
                <a:solidFill>
                  <a:srgbClr val="010109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МРТ тазобедренного сустава</a:t>
            </a:r>
          </a:p>
        </p:txBody>
      </p:sp>
      <p:sp>
        <p:nvSpPr>
          <p:cNvPr id="289" name="TextBox 14"/>
          <p:cNvSpPr txBox="1"/>
          <p:nvPr/>
        </p:nvSpPr>
        <p:spPr>
          <a:xfrm>
            <a:off x="15118925" y="7083440"/>
            <a:ext cx="8623501" cy="284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2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с точностью более </a:t>
            </a:r>
            <a:br/>
            <a:r>
              <a:t>научились предсказывать развитие патологии тазобедренного сустава в частности синовита </a:t>
            </a:r>
            <a:br/>
            <a:r>
              <a:t>и повреждения хряща (наиболее часто встречающихся патологий). Особенно это важно на ранних стадиях развития заболевания.</a:t>
            </a:r>
          </a:p>
        </p:txBody>
      </p:sp>
      <p:sp>
        <p:nvSpPr>
          <p:cNvPr id="290" name="TextBox 15"/>
          <p:cNvSpPr txBox="1"/>
          <p:nvPr/>
        </p:nvSpPr>
        <p:spPr>
          <a:xfrm>
            <a:off x="15063565" y="5950110"/>
            <a:ext cx="2922112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0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Результат:</a:t>
            </a:r>
          </a:p>
        </p:txBody>
      </p:sp>
      <p:sp>
        <p:nvSpPr>
          <p:cNvPr id="291" name="Прямоугольник 16"/>
          <p:cNvSpPr/>
          <p:nvPr/>
        </p:nvSpPr>
        <p:spPr>
          <a:xfrm>
            <a:off x="18586239" y="7083440"/>
            <a:ext cx="1297115" cy="581931"/>
          </a:xfrm>
          <a:prstGeom prst="rect">
            <a:avLst/>
          </a:prstGeom>
          <a:solidFill>
            <a:srgbClr val="FFC802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2" name="TextBox 17"/>
          <p:cNvSpPr txBox="1"/>
          <p:nvPr/>
        </p:nvSpPr>
        <p:spPr>
          <a:xfrm>
            <a:off x="18566978" y="6912738"/>
            <a:ext cx="1533417" cy="84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D0D0D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80%</a:t>
            </a:r>
          </a:p>
        </p:txBody>
      </p:sp>
      <p:sp>
        <p:nvSpPr>
          <p:cNvPr id="293" name="TextBox 11"/>
          <p:cNvSpPr txBox="1"/>
          <p:nvPr/>
        </p:nvSpPr>
        <p:spPr>
          <a:xfrm>
            <a:off x="1356390" y="5005935"/>
            <a:ext cx="7869150" cy="1593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8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МРТ тазобедренного сустава</a:t>
            </a:r>
          </a:p>
        </p:txBody>
      </p:sp>
      <p:sp>
        <p:nvSpPr>
          <p:cNvPr id="294" name="TextBox 23"/>
          <p:cNvSpPr txBox="1"/>
          <p:nvPr/>
        </p:nvSpPr>
        <p:spPr>
          <a:xfrm>
            <a:off x="1369905" y="3693938"/>
            <a:ext cx="3673619" cy="585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3000"/>
              </a:lnSpc>
              <a:defRPr sz="36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анализ данных</a:t>
            </a:r>
          </a:p>
        </p:txBody>
      </p:sp>
      <p:pic>
        <p:nvPicPr>
          <p:cNvPr id="295" name="Изображение" descr="Изображение"/>
          <p:cNvPicPr>
            <a:picLocks noChangeAspect="1"/>
          </p:cNvPicPr>
          <p:nvPr/>
        </p:nvPicPr>
        <p:blipFill>
          <a:blip r:embed="rId2"/>
          <a:srcRect l="1781" t="36564" r="1781" b="21181"/>
          <a:stretch>
            <a:fillRect/>
          </a:stretch>
        </p:blipFill>
        <p:spPr>
          <a:xfrm>
            <a:off x="1419188" y="6994699"/>
            <a:ext cx="12250015" cy="3027504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13"/>
          <p:cNvSpPr txBox="1"/>
          <p:nvPr/>
        </p:nvSpPr>
        <p:spPr>
          <a:xfrm>
            <a:off x="833859" y="12570029"/>
            <a:ext cx="22716280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согласно статистическим данным заказчиков</a:t>
            </a:r>
          </a:p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данный материал носит информационно-справочный характер, составлен с целью демонстрации сотрудничества компаний/результатов оказания услуг билайн и не является рекламой</a:t>
            </a:r>
          </a:p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билайн осуществляет обработку обезличенных данных, предоставленных заказчиком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Box 12"/>
          <p:cNvSpPr txBox="1"/>
          <p:nvPr/>
        </p:nvSpPr>
        <p:spPr>
          <a:xfrm>
            <a:off x="1404396" y="994024"/>
            <a:ext cx="16667534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Онкологические заболевания в России</a:t>
            </a:r>
          </a:p>
        </p:txBody>
      </p:sp>
      <p:grpSp>
        <p:nvGrpSpPr>
          <p:cNvPr id="301" name="Сгруппировать"/>
          <p:cNvGrpSpPr/>
          <p:nvPr/>
        </p:nvGrpSpPr>
        <p:grpSpPr>
          <a:xfrm>
            <a:off x="2953988" y="6135669"/>
            <a:ext cx="4839891" cy="3452450"/>
            <a:chOff x="0" y="-542275"/>
            <a:chExt cx="4839890" cy="3452449"/>
          </a:xfrm>
        </p:grpSpPr>
        <p:sp>
          <p:nvSpPr>
            <p:cNvPr id="299" name="Прямоугольный комментарий"/>
            <p:cNvSpPr/>
            <p:nvPr/>
          </p:nvSpPr>
          <p:spPr>
            <a:xfrm rot="16200000">
              <a:off x="834628" y="-1376904"/>
              <a:ext cx="3170635" cy="4839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50" y="0"/>
                  </a:moveTo>
                  <a:cubicBezTo>
                    <a:pt x="1231" y="0"/>
                    <a:pt x="0" y="807"/>
                    <a:pt x="0" y="1801"/>
                  </a:cubicBezTo>
                  <a:lnTo>
                    <a:pt x="0" y="19799"/>
                  </a:lnTo>
                  <a:cubicBezTo>
                    <a:pt x="0" y="20793"/>
                    <a:pt x="1231" y="21600"/>
                    <a:pt x="2750" y="21600"/>
                  </a:cubicBezTo>
                  <a:lnTo>
                    <a:pt x="15157" y="21600"/>
                  </a:lnTo>
                  <a:cubicBezTo>
                    <a:pt x="16675" y="21600"/>
                    <a:pt x="17907" y="20793"/>
                    <a:pt x="17907" y="19799"/>
                  </a:cubicBezTo>
                  <a:lnTo>
                    <a:pt x="17907" y="19273"/>
                  </a:lnTo>
                  <a:lnTo>
                    <a:pt x="21600" y="17833"/>
                  </a:lnTo>
                  <a:lnTo>
                    <a:pt x="17907" y="16393"/>
                  </a:lnTo>
                  <a:lnTo>
                    <a:pt x="17907" y="1801"/>
                  </a:lnTo>
                  <a:cubicBezTo>
                    <a:pt x="17907" y="807"/>
                    <a:pt x="16675" y="0"/>
                    <a:pt x="15157" y="0"/>
                  </a:cubicBezTo>
                  <a:lnTo>
                    <a:pt x="2750" y="0"/>
                  </a:lnTo>
                  <a:close/>
                </a:path>
              </a:pathLst>
            </a:custGeom>
            <a:solidFill>
              <a:srgbClr val="6232C8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0" name="Text Placeholder 11"/>
            <p:cNvSpPr txBox="1"/>
            <p:nvPr/>
          </p:nvSpPr>
          <p:spPr>
            <a:xfrm>
              <a:off x="80382" y="503090"/>
              <a:ext cx="4679127" cy="240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936376">
                <a:lnSpc>
                  <a:spcPct val="90000"/>
                </a:lnSpc>
                <a:spcBef>
                  <a:spcPts val="1200"/>
                </a:spcBef>
                <a:defRPr sz="4900" b="1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40 318 чел.</a:t>
              </a:r>
            </a:p>
            <a:p>
              <a:pPr defTabSz="1936376">
                <a:lnSpc>
                  <a:spcPct val="90000"/>
                </a:lnSpc>
                <a:spcBef>
                  <a:spcPts val="1200"/>
                </a:spcBef>
                <a:defRPr sz="27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Самая высокая смертность от рака легких среди мужчин</a:t>
              </a:r>
            </a:p>
          </p:txBody>
        </p:sp>
      </p:grpSp>
      <p:grpSp>
        <p:nvGrpSpPr>
          <p:cNvPr id="304" name="Сгруппировать"/>
          <p:cNvGrpSpPr/>
          <p:nvPr/>
        </p:nvGrpSpPr>
        <p:grpSpPr>
          <a:xfrm>
            <a:off x="494875" y="3512527"/>
            <a:ext cx="4839891" cy="3275807"/>
            <a:chOff x="0" y="149"/>
            <a:chExt cx="4839890" cy="3275806"/>
          </a:xfrm>
        </p:grpSpPr>
        <p:sp>
          <p:nvSpPr>
            <p:cNvPr id="302" name="Прямоугольный комментарий"/>
            <p:cNvSpPr/>
            <p:nvPr/>
          </p:nvSpPr>
          <p:spPr>
            <a:xfrm rot="16200000">
              <a:off x="782042" y="-781894"/>
              <a:ext cx="3275807" cy="4839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0" y="0"/>
                  </a:moveTo>
                  <a:cubicBezTo>
                    <a:pt x="4301" y="0"/>
                    <a:pt x="3109" y="807"/>
                    <a:pt x="3109" y="1801"/>
                  </a:cubicBezTo>
                  <a:lnTo>
                    <a:pt x="3109" y="16044"/>
                  </a:lnTo>
                  <a:lnTo>
                    <a:pt x="0" y="17484"/>
                  </a:lnTo>
                  <a:lnTo>
                    <a:pt x="3109" y="18925"/>
                  </a:lnTo>
                  <a:lnTo>
                    <a:pt x="3109" y="19799"/>
                  </a:lnTo>
                  <a:cubicBezTo>
                    <a:pt x="3109" y="20793"/>
                    <a:pt x="4301" y="21600"/>
                    <a:pt x="5770" y="21600"/>
                  </a:cubicBezTo>
                  <a:lnTo>
                    <a:pt x="18941" y="21600"/>
                  </a:lnTo>
                  <a:cubicBezTo>
                    <a:pt x="20411" y="21600"/>
                    <a:pt x="21600" y="20793"/>
                    <a:pt x="21600" y="19799"/>
                  </a:cubicBezTo>
                  <a:lnTo>
                    <a:pt x="21600" y="1801"/>
                  </a:lnTo>
                  <a:cubicBezTo>
                    <a:pt x="21600" y="807"/>
                    <a:pt x="20411" y="0"/>
                    <a:pt x="18941" y="0"/>
                  </a:cubicBezTo>
                  <a:lnTo>
                    <a:pt x="5770" y="0"/>
                  </a:lnTo>
                  <a:close/>
                </a:path>
              </a:pathLst>
            </a:custGeom>
            <a:solidFill>
              <a:srgbClr val="FFC800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3" name="Text Placeholder 11"/>
            <p:cNvSpPr txBox="1"/>
            <p:nvPr/>
          </p:nvSpPr>
          <p:spPr>
            <a:xfrm>
              <a:off x="80382" y="434510"/>
              <a:ext cx="4679127" cy="240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858921">
                <a:lnSpc>
                  <a:spcPct val="90000"/>
                </a:lnSpc>
                <a:spcBef>
                  <a:spcPts val="1200"/>
                </a:spcBef>
                <a:defRPr sz="4703" b="1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3 928 338</a:t>
              </a:r>
              <a:endParaRPr>
                <a:solidFill>
                  <a:srgbClr val="000000"/>
                </a:solidFill>
              </a:endParaRPr>
            </a:p>
            <a:p>
              <a:pPr defTabSz="1858921">
                <a:lnSpc>
                  <a:spcPct val="90000"/>
                </a:lnSpc>
                <a:spcBef>
                  <a:spcPts val="1200"/>
                </a:spcBef>
                <a:defRPr sz="2592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>
                  <a:solidFill>
                    <a:srgbClr val="000000"/>
                  </a:solidFill>
                </a:rPr>
                <a:t>Количество онкологических пациентов, состоящих на учёте в онкодиспансерах</a:t>
              </a:r>
            </a:p>
          </p:txBody>
        </p:sp>
      </p:grpSp>
      <p:grpSp>
        <p:nvGrpSpPr>
          <p:cNvPr id="307" name="Сгруппировать"/>
          <p:cNvGrpSpPr/>
          <p:nvPr/>
        </p:nvGrpSpPr>
        <p:grpSpPr>
          <a:xfrm>
            <a:off x="6261309" y="3738162"/>
            <a:ext cx="4679127" cy="3099992"/>
            <a:chOff x="0" y="-144"/>
            <a:chExt cx="4679126" cy="3099990"/>
          </a:xfrm>
        </p:grpSpPr>
        <p:sp>
          <p:nvSpPr>
            <p:cNvPr id="305" name="Прямоугольный комментарий"/>
            <p:cNvSpPr/>
            <p:nvPr/>
          </p:nvSpPr>
          <p:spPr>
            <a:xfrm rot="16200000">
              <a:off x="789591" y="-602403"/>
              <a:ext cx="3099991" cy="430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98" y="0"/>
                  </a:moveTo>
                  <a:cubicBezTo>
                    <a:pt x="4545" y="0"/>
                    <a:pt x="3285" y="907"/>
                    <a:pt x="3285" y="2025"/>
                  </a:cubicBezTo>
                  <a:lnTo>
                    <a:pt x="3285" y="15353"/>
                  </a:lnTo>
                  <a:lnTo>
                    <a:pt x="0" y="16972"/>
                  </a:lnTo>
                  <a:lnTo>
                    <a:pt x="3285" y="18593"/>
                  </a:lnTo>
                  <a:lnTo>
                    <a:pt x="3285" y="19575"/>
                  </a:lnTo>
                  <a:cubicBezTo>
                    <a:pt x="3285" y="20693"/>
                    <a:pt x="4545" y="21600"/>
                    <a:pt x="6098" y="21600"/>
                  </a:cubicBezTo>
                  <a:lnTo>
                    <a:pt x="18788" y="21600"/>
                  </a:lnTo>
                  <a:cubicBezTo>
                    <a:pt x="20341" y="21600"/>
                    <a:pt x="21600" y="20693"/>
                    <a:pt x="21600" y="19575"/>
                  </a:cubicBezTo>
                  <a:lnTo>
                    <a:pt x="21600" y="2025"/>
                  </a:lnTo>
                  <a:cubicBezTo>
                    <a:pt x="21600" y="907"/>
                    <a:pt x="20341" y="0"/>
                    <a:pt x="18788" y="0"/>
                  </a:cubicBezTo>
                  <a:lnTo>
                    <a:pt x="6098" y="0"/>
                  </a:lnTo>
                  <a:close/>
                </a:path>
              </a:pathLst>
            </a:custGeom>
            <a:solidFill>
              <a:srgbClr val="FFC800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6" name="Text Placeholder 11"/>
            <p:cNvSpPr txBox="1"/>
            <p:nvPr/>
          </p:nvSpPr>
          <p:spPr>
            <a:xfrm>
              <a:off x="0" y="326167"/>
              <a:ext cx="4679127" cy="240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936376">
                <a:lnSpc>
                  <a:spcPct val="90000"/>
                </a:lnSpc>
                <a:spcBef>
                  <a:spcPts val="1200"/>
                </a:spcBef>
                <a:defRPr sz="4900" b="1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640 391</a:t>
              </a:r>
              <a:endParaRPr>
                <a:solidFill>
                  <a:srgbClr val="000000"/>
                </a:solidFill>
              </a:endParaRPr>
            </a:p>
            <a:p>
              <a:pPr defTabSz="1936376">
                <a:lnSpc>
                  <a:spcPct val="90000"/>
                </a:lnSpc>
                <a:spcBef>
                  <a:spcPts val="1200"/>
                </a:spcBef>
                <a:defRPr sz="2700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>
                  <a:solidFill>
                    <a:srgbClr val="000000"/>
                  </a:solidFill>
                </a:rPr>
                <a:t>Выявлено новых случаев онкозаболеваний в год</a:t>
              </a:r>
            </a:p>
          </p:txBody>
        </p:sp>
      </p:grpSp>
      <p:grpSp>
        <p:nvGrpSpPr>
          <p:cNvPr id="310" name="Сгруппировать"/>
          <p:cNvGrpSpPr/>
          <p:nvPr/>
        </p:nvGrpSpPr>
        <p:grpSpPr>
          <a:xfrm>
            <a:off x="8666300" y="6475012"/>
            <a:ext cx="4839892" cy="3269888"/>
            <a:chOff x="0" y="-359713"/>
            <a:chExt cx="4839890" cy="3269886"/>
          </a:xfrm>
        </p:grpSpPr>
        <p:sp>
          <p:nvSpPr>
            <p:cNvPr id="308" name="Прямоугольный комментарий"/>
            <p:cNvSpPr/>
            <p:nvPr/>
          </p:nvSpPr>
          <p:spPr>
            <a:xfrm rot="16200000">
              <a:off x="925909" y="-1285623"/>
              <a:ext cx="2988073" cy="4839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18" y="0"/>
                  </a:moveTo>
                  <a:cubicBezTo>
                    <a:pt x="1306" y="0"/>
                    <a:pt x="0" y="807"/>
                    <a:pt x="0" y="1801"/>
                  </a:cubicBezTo>
                  <a:lnTo>
                    <a:pt x="0" y="19799"/>
                  </a:lnTo>
                  <a:cubicBezTo>
                    <a:pt x="0" y="20793"/>
                    <a:pt x="1306" y="21600"/>
                    <a:pt x="2918" y="21600"/>
                  </a:cubicBezTo>
                  <a:lnTo>
                    <a:pt x="16083" y="21600"/>
                  </a:lnTo>
                  <a:cubicBezTo>
                    <a:pt x="17694" y="21600"/>
                    <a:pt x="19001" y="20793"/>
                    <a:pt x="19001" y="19799"/>
                  </a:cubicBezTo>
                  <a:lnTo>
                    <a:pt x="19001" y="19069"/>
                  </a:lnTo>
                  <a:lnTo>
                    <a:pt x="21600" y="17629"/>
                  </a:lnTo>
                  <a:lnTo>
                    <a:pt x="19001" y="16189"/>
                  </a:lnTo>
                  <a:lnTo>
                    <a:pt x="19001" y="1801"/>
                  </a:lnTo>
                  <a:cubicBezTo>
                    <a:pt x="19001" y="807"/>
                    <a:pt x="17694" y="0"/>
                    <a:pt x="16083" y="0"/>
                  </a:cubicBezTo>
                  <a:lnTo>
                    <a:pt x="2918" y="0"/>
                  </a:lnTo>
                  <a:close/>
                </a:path>
              </a:pathLst>
            </a:custGeom>
            <a:solidFill>
              <a:srgbClr val="6232C8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9" name="Text Placeholder 11"/>
            <p:cNvSpPr txBox="1"/>
            <p:nvPr/>
          </p:nvSpPr>
          <p:spPr>
            <a:xfrm>
              <a:off x="80380" y="503089"/>
              <a:ext cx="4679128" cy="2407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858921">
                <a:lnSpc>
                  <a:spcPct val="90000"/>
                </a:lnSpc>
                <a:spcBef>
                  <a:spcPts val="1200"/>
                </a:spcBef>
                <a:defRPr sz="4703" b="1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/>
                <a:t>21 720 </a:t>
              </a:r>
              <a:r>
                <a:rPr dirty="0" err="1"/>
                <a:t>чел</a:t>
              </a:r>
              <a:r>
                <a:rPr dirty="0"/>
                <a:t>.</a:t>
              </a:r>
            </a:p>
            <a:p>
              <a:pPr defTabSz="1858921">
                <a:lnSpc>
                  <a:spcPct val="90000"/>
                </a:lnSpc>
                <a:spcBef>
                  <a:spcPts val="1200"/>
                </a:spcBef>
                <a:defRPr sz="2592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 err="1"/>
                <a:t>Самая</a:t>
              </a:r>
              <a:r>
                <a:rPr dirty="0"/>
                <a:t> </a:t>
              </a:r>
              <a:r>
                <a:rPr dirty="0" err="1"/>
                <a:t>высокая</a:t>
              </a:r>
              <a:r>
                <a:rPr dirty="0"/>
                <a:t> </a:t>
              </a:r>
              <a:r>
                <a:rPr dirty="0" err="1"/>
                <a:t>смертность</a:t>
              </a:r>
              <a:r>
                <a:rPr dirty="0"/>
                <a:t> </a:t>
              </a:r>
              <a:r>
                <a:rPr dirty="0" err="1"/>
                <a:t>от</a:t>
              </a:r>
              <a:r>
                <a:rPr dirty="0"/>
                <a:t> </a:t>
              </a:r>
              <a:r>
                <a:rPr dirty="0" err="1"/>
                <a:t>рака</a:t>
              </a:r>
              <a:r>
                <a:rPr dirty="0"/>
                <a:t> </a:t>
              </a:r>
              <a:r>
                <a:rPr dirty="0" err="1"/>
                <a:t>молочной</a:t>
              </a:r>
              <a:r>
                <a:rPr dirty="0"/>
                <a:t> </a:t>
              </a:r>
              <a:r>
                <a:rPr dirty="0" err="1"/>
                <a:t>железы</a:t>
              </a:r>
              <a:r>
                <a:rPr dirty="0"/>
                <a:t> </a:t>
              </a:r>
              <a:r>
                <a:rPr dirty="0" err="1"/>
                <a:t>среди</a:t>
              </a:r>
              <a:r>
                <a:rPr dirty="0"/>
                <a:t> </a:t>
              </a:r>
              <a:r>
                <a:rPr dirty="0" err="1"/>
                <a:t>женщин</a:t>
              </a:r>
              <a:endParaRPr dirty="0"/>
            </a:p>
          </p:txBody>
        </p:sp>
      </p:grpSp>
      <p:grpSp>
        <p:nvGrpSpPr>
          <p:cNvPr id="313" name="Сгруппировать"/>
          <p:cNvGrpSpPr/>
          <p:nvPr/>
        </p:nvGrpSpPr>
        <p:grpSpPr>
          <a:xfrm>
            <a:off x="11641347" y="3195661"/>
            <a:ext cx="4839892" cy="3275897"/>
            <a:chOff x="0" y="0"/>
            <a:chExt cx="4839890" cy="3275896"/>
          </a:xfrm>
        </p:grpSpPr>
        <p:sp>
          <p:nvSpPr>
            <p:cNvPr id="311" name="Сквиркл"/>
            <p:cNvSpPr/>
            <p:nvPr/>
          </p:nvSpPr>
          <p:spPr>
            <a:xfrm>
              <a:off x="0" y="0"/>
              <a:ext cx="4839891" cy="3275897"/>
            </a:xfrm>
            <a:prstGeom prst="roundRect">
              <a:avLst>
                <a:gd name="adj" fmla="val 15000"/>
              </a:avLst>
            </a:prstGeom>
            <a:solidFill>
              <a:srgbClr val="1FBE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rmAutofit/>
            </a:bodyPr>
            <a:lstStyle/>
            <a:p>
              <a:pPr algn="l" defTabSz="914400">
                <a:lnSpc>
                  <a:spcPct val="90000"/>
                </a:lnSpc>
                <a:spcBef>
                  <a:spcPts val="600"/>
                </a:spcBef>
                <a:defRPr sz="3700" b="1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312" name="Text Placeholder 11"/>
            <p:cNvSpPr txBox="1"/>
            <p:nvPr/>
          </p:nvSpPr>
          <p:spPr>
            <a:xfrm>
              <a:off x="80381" y="393039"/>
              <a:ext cx="4679127" cy="2784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897648">
                <a:lnSpc>
                  <a:spcPct val="90000"/>
                </a:lnSpc>
                <a:spcBef>
                  <a:spcPts val="1200"/>
                </a:spcBef>
                <a:defRPr sz="6174" b="1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/>
                <a:t>22,9%</a:t>
              </a:r>
            </a:p>
            <a:p>
              <a:pPr defTabSz="1897648">
                <a:lnSpc>
                  <a:spcPct val="90000"/>
                </a:lnSpc>
                <a:spcBef>
                  <a:spcPts val="1200"/>
                </a:spcBef>
                <a:defRPr sz="2842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 err="1"/>
                <a:t>Процентный</a:t>
              </a:r>
              <a:r>
                <a:rPr dirty="0"/>
                <a:t> </a:t>
              </a:r>
              <a:r>
                <a:rPr dirty="0" err="1"/>
                <a:t>рост</a:t>
              </a:r>
              <a:r>
                <a:rPr dirty="0"/>
                <a:t> </a:t>
              </a:r>
              <a:r>
                <a:rPr dirty="0" err="1"/>
                <a:t>онкологических</a:t>
              </a:r>
              <a:r>
                <a:rPr dirty="0"/>
                <a:t> </a:t>
              </a:r>
              <a:r>
                <a:rPr dirty="0" err="1"/>
                <a:t>заболеваний</a:t>
              </a:r>
              <a:r>
                <a:rPr dirty="0"/>
                <a:t> </a:t>
              </a:r>
              <a:r>
                <a:rPr dirty="0" err="1"/>
                <a:t>за</a:t>
              </a:r>
              <a:r>
                <a:rPr dirty="0"/>
                <a:t> </a:t>
              </a:r>
              <a:r>
                <a:rPr dirty="0" err="1"/>
                <a:t>последние</a:t>
              </a:r>
              <a:r>
                <a:rPr dirty="0"/>
                <a:t> 10 </a:t>
              </a:r>
              <a:r>
                <a:rPr dirty="0" err="1"/>
                <a:t>лет</a:t>
              </a:r>
              <a:endParaRPr dirty="0"/>
            </a:p>
          </p:txBody>
        </p:sp>
      </p:grpSp>
      <p:sp>
        <p:nvSpPr>
          <p:cNvPr id="317" name="Нижний колонтитул 5">
            <a:hlinkClick r:id="rId2"/>
          </p:cNvPr>
          <p:cNvSpPr txBox="1"/>
          <p:nvPr/>
        </p:nvSpPr>
        <p:spPr>
          <a:xfrm>
            <a:off x="828100" y="12858904"/>
            <a:ext cx="987467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1 — Статистика с официального сайта главного онколога Минздрава РФ Андрея Карпина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18" name="Нижний колонтитул 5">
            <a:hlinkClick r:id="rId3"/>
          </p:cNvPr>
          <p:cNvSpPr txBox="1"/>
          <p:nvPr/>
        </p:nvSpPr>
        <p:spPr>
          <a:xfrm>
            <a:off x="828965" y="13089711"/>
            <a:ext cx="1066979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2 — ОФИЦИАЛЬНЫЙ ПОРТАЛ МИНЗДРАВА МОСКОВСКОЙ ОБЛАСТИ ОБ ОНКОЛОГИЧЕСКОЙ ПОМОЩИ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D99A1B-EF7B-92F3-404F-F6F0D527BFDB}"/>
              </a:ext>
            </a:extLst>
          </p:cNvPr>
          <p:cNvGrpSpPr/>
          <p:nvPr/>
        </p:nvGrpSpPr>
        <p:grpSpPr>
          <a:xfrm>
            <a:off x="1099525" y="10633181"/>
            <a:ext cx="10292591" cy="1487981"/>
            <a:chOff x="1099525" y="10633181"/>
            <a:chExt cx="10292591" cy="1487981"/>
          </a:xfrm>
        </p:grpSpPr>
        <p:sp>
          <p:nvSpPr>
            <p:cNvPr id="314" name="Прямоугольник 18"/>
            <p:cNvSpPr/>
            <p:nvPr/>
          </p:nvSpPr>
          <p:spPr>
            <a:xfrm>
              <a:off x="1239000" y="11067526"/>
              <a:ext cx="10013640" cy="964269"/>
            </a:xfrm>
            <a:prstGeom prst="rect">
              <a:avLst/>
            </a:prstGeom>
            <a:solidFill>
              <a:srgbClr val="FFC8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1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319" name="Прямоугольник 1"/>
            <p:cNvSpPr txBox="1"/>
            <p:nvPr/>
          </p:nvSpPr>
          <p:spPr>
            <a:xfrm>
              <a:off x="1269281" y="10978159"/>
              <a:ext cx="9433489" cy="1143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algn="l" defTabSz="914400">
                <a:lnSpc>
                  <a:spcPct val="90000"/>
                </a:lnSpc>
                <a:spcBef>
                  <a:spcPts val="600"/>
                </a:spcBef>
                <a:defRPr sz="3300" spc="117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 err="1"/>
                <a:t>ежегодно</a:t>
              </a:r>
              <a:r>
                <a:rPr dirty="0"/>
                <a:t> </a:t>
              </a:r>
              <a:r>
                <a:rPr dirty="0" err="1"/>
                <a:t>ошибки</a:t>
              </a:r>
              <a:r>
                <a:rPr dirty="0"/>
                <a:t> </a:t>
              </a:r>
              <a:r>
                <a:rPr dirty="0" err="1"/>
                <a:t>врачей</a:t>
              </a:r>
              <a:r>
                <a:rPr dirty="0"/>
                <a:t> </a:t>
              </a:r>
              <a:r>
                <a:rPr dirty="0" err="1"/>
                <a:t>становятся</a:t>
              </a:r>
              <a:r>
                <a:rPr dirty="0"/>
                <a:t> </a:t>
              </a:r>
              <a:r>
                <a:rPr dirty="0" err="1"/>
                <a:t>причиной</a:t>
              </a:r>
              <a:r>
                <a:rPr dirty="0"/>
                <a:t> </a:t>
              </a:r>
              <a:r>
                <a:rPr sz="4500" spc="160" dirty="0" err="1"/>
                <a:t>более</a:t>
              </a:r>
              <a:r>
                <a:rPr sz="4500" spc="160" dirty="0"/>
                <a:t> 70 </a:t>
              </a:r>
              <a:r>
                <a:rPr sz="4500" spc="160" dirty="0" err="1"/>
                <a:t>тыс</a:t>
              </a:r>
              <a:r>
                <a:rPr sz="4500" spc="160" dirty="0"/>
                <a:t>.</a:t>
              </a:r>
              <a:r>
                <a:rPr dirty="0"/>
                <a:t> </a:t>
              </a:r>
              <a:r>
                <a:rPr dirty="0" err="1"/>
                <a:t>осложнений</a:t>
              </a:r>
              <a:r>
                <a:rPr dirty="0"/>
                <a:t> </a:t>
              </a:r>
              <a:r>
                <a:rPr dirty="0" err="1"/>
                <a:t>у</a:t>
              </a:r>
              <a:r>
                <a:rPr dirty="0"/>
                <a:t> </a:t>
              </a:r>
              <a:r>
                <a:rPr dirty="0" err="1"/>
                <a:t>пациентов</a:t>
              </a:r>
              <a:r>
                <a:rPr dirty="0"/>
                <a:t>.</a:t>
              </a:r>
            </a:p>
          </p:txBody>
        </p:sp>
        <p:sp>
          <p:nvSpPr>
            <p:cNvPr id="320" name="Прямоугольник 1"/>
            <p:cNvSpPr txBox="1"/>
            <p:nvPr/>
          </p:nvSpPr>
          <p:spPr>
            <a:xfrm>
              <a:off x="1099525" y="10633181"/>
              <a:ext cx="10292591" cy="368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algn="l" defTabSz="914400">
                <a:lnSpc>
                  <a:spcPct val="90000"/>
                </a:lnSpc>
                <a:spcBef>
                  <a:spcPts val="600"/>
                </a:spcBef>
                <a:defRPr spc="85">
                  <a:solidFill>
                    <a:srgbClr val="D5D5D5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Министерство Здравоохранения РФ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17378AC-C03E-FB92-E7CC-06E03326D91B}"/>
              </a:ext>
            </a:extLst>
          </p:cNvPr>
          <p:cNvGrpSpPr/>
          <p:nvPr/>
        </p:nvGrpSpPr>
        <p:grpSpPr>
          <a:xfrm>
            <a:off x="15025330" y="6919231"/>
            <a:ext cx="8895026" cy="3016057"/>
            <a:chOff x="15025330" y="6919231"/>
            <a:chExt cx="8895026" cy="3016057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F4ED2DBE-A8B4-EE9F-EFCD-EA22D438AF62}"/>
                </a:ext>
              </a:extLst>
            </p:cNvPr>
            <p:cNvGrpSpPr/>
            <p:nvPr/>
          </p:nvGrpSpPr>
          <p:grpSpPr>
            <a:xfrm>
              <a:off x="15025330" y="6919231"/>
              <a:ext cx="7330147" cy="2756169"/>
              <a:chOff x="15025330" y="6919231"/>
              <a:chExt cx="7330147" cy="2756169"/>
            </a:xfrm>
          </p:grpSpPr>
          <p:sp>
            <p:nvSpPr>
              <p:cNvPr id="315" name="Прямоугольник 18"/>
              <p:cNvSpPr/>
              <p:nvPr/>
            </p:nvSpPr>
            <p:spPr>
              <a:xfrm>
                <a:off x="15025330" y="7074045"/>
                <a:ext cx="7330147" cy="2132979"/>
              </a:xfrm>
              <a:prstGeom prst="rect">
                <a:avLst/>
              </a:prstGeom>
              <a:solidFill>
                <a:srgbClr val="FFC800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defTabSz="914400">
                  <a:defRPr sz="1400">
                    <a:solidFill>
                      <a:srgbClr val="FFFFFF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pPr>
                <a:endParaRPr/>
              </a:p>
            </p:txBody>
          </p:sp>
          <p:sp>
            <p:nvSpPr>
              <p:cNvPr id="322" name="Текст 14"/>
              <p:cNvSpPr/>
              <p:nvPr/>
            </p:nvSpPr>
            <p:spPr>
              <a:xfrm>
                <a:off x="15105713" y="6919231"/>
                <a:ext cx="7144487" cy="2756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/>
              </a:bodyPr>
              <a:lstStyle/>
              <a:p>
                <a:pPr algn="l" defTabSz="877823">
                  <a:lnSpc>
                    <a:spcPct val="90000"/>
                  </a:lnSpc>
                  <a:spcBef>
                    <a:spcPts val="500"/>
                  </a:spcBef>
                  <a:defRPr sz="3167" spc="113">
                    <a:solidFill>
                      <a:srgbClr val="1E1E1E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pPr>
                <a:r>
                  <a:rPr dirty="0" err="1"/>
                  <a:t>выяснилось</a:t>
                </a:r>
                <a:r>
                  <a:rPr dirty="0"/>
                  <a:t>, </a:t>
                </a:r>
                <a:r>
                  <a:rPr dirty="0" err="1"/>
                  <a:t>что</a:t>
                </a:r>
                <a:r>
                  <a:rPr dirty="0"/>
                  <a:t> </a:t>
                </a:r>
                <a:r>
                  <a:rPr b="1" dirty="0" err="1"/>
                  <a:t>треть</a:t>
                </a:r>
                <a:r>
                  <a:rPr b="1" dirty="0"/>
                  <a:t> </a:t>
                </a:r>
                <a:r>
                  <a:rPr b="1" dirty="0" err="1"/>
                  <a:t>пациентов</a:t>
                </a:r>
                <a:r>
                  <a:rPr b="1" dirty="0"/>
                  <a:t> </a:t>
                </a:r>
                <a:r>
                  <a:rPr b="1" dirty="0" err="1"/>
                  <a:t>обнаружили</a:t>
                </a:r>
                <a:r>
                  <a:rPr b="1" dirty="0"/>
                  <a:t> </a:t>
                </a:r>
                <a:r>
                  <a:rPr b="1" dirty="0" err="1"/>
                  <a:t>у</a:t>
                </a:r>
                <a:r>
                  <a:rPr b="1" dirty="0"/>
                  <a:t> </a:t>
                </a:r>
                <a:r>
                  <a:rPr b="1" dirty="0" err="1"/>
                  <a:t>себя</a:t>
                </a:r>
                <a:r>
                  <a:rPr b="1" dirty="0"/>
                  <a:t> </a:t>
                </a:r>
                <a:r>
                  <a:rPr b="1" dirty="0" err="1"/>
                  <a:t>опасный</a:t>
                </a:r>
                <a:r>
                  <a:rPr b="1" dirty="0"/>
                  <a:t> </a:t>
                </a:r>
                <a:r>
                  <a:rPr b="1" dirty="0" err="1"/>
                  <a:t>диагноз</a:t>
                </a:r>
                <a:r>
                  <a:rPr b="1" dirty="0"/>
                  <a:t> </a:t>
                </a:r>
                <a:r>
                  <a:rPr b="1" dirty="0" err="1"/>
                  <a:t>самостоятельно</a:t>
                </a:r>
                <a:r>
                  <a:rPr b="1" dirty="0"/>
                  <a:t>,</a:t>
                </a:r>
                <a:r>
                  <a:rPr dirty="0"/>
                  <a:t> </a:t>
                </a:r>
              </a:p>
              <a:p>
                <a:pPr algn="l" defTabSz="877823">
                  <a:lnSpc>
                    <a:spcPct val="90000"/>
                  </a:lnSpc>
                  <a:spcBef>
                    <a:spcPts val="500"/>
                  </a:spcBef>
                  <a:defRPr sz="3167" spc="113">
                    <a:solidFill>
                      <a:srgbClr val="1E1E1E"/>
                    </a:solidFill>
                    <a:latin typeface="Beeline Sans"/>
                    <a:ea typeface="Beeline Sans"/>
                    <a:cs typeface="Beeline Sans"/>
                    <a:sym typeface="Beeline Sans"/>
                  </a:defRPr>
                </a:pPr>
                <a:r>
                  <a:rPr dirty="0" err="1"/>
                  <a:t>у</a:t>
                </a:r>
                <a:r>
                  <a:rPr dirty="0"/>
                  <a:t> </a:t>
                </a:r>
                <a:r>
                  <a:rPr dirty="0">
                    <a:solidFill>
                      <a:srgbClr val="000000"/>
                    </a:solidFill>
                  </a:rPr>
                  <a:t>32%</a:t>
                </a:r>
                <a:r>
                  <a:rPr dirty="0"/>
                  <a:t> </a:t>
                </a:r>
                <a:r>
                  <a:rPr dirty="0" err="1"/>
                  <a:t>респондентов</a:t>
                </a:r>
                <a:r>
                  <a:rPr dirty="0"/>
                  <a:t> </a:t>
                </a:r>
                <a:r>
                  <a:rPr dirty="0" err="1"/>
                  <a:t>врачи</a:t>
                </a:r>
                <a:r>
                  <a:rPr dirty="0"/>
                  <a:t> </a:t>
                </a:r>
                <a:r>
                  <a:rPr dirty="0" err="1"/>
                  <a:t>не</a:t>
                </a:r>
                <a:r>
                  <a:rPr dirty="0"/>
                  <a:t> </a:t>
                </a:r>
                <a:r>
                  <a:rPr dirty="0" err="1"/>
                  <a:t>подтвердили</a:t>
                </a:r>
                <a:r>
                  <a:rPr dirty="0"/>
                  <a:t> </a:t>
                </a:r>
                <a:r>
                  <a:rPr dirty="0" err="1"/>
                  <a:t>болезнь</a:t>
                </a:r>
                <a:endParaRPr dirty="0"/>
              </a:p>
            </p:txBody>
          </p:sp>
        </p:grpSp>
        <p:sp>
          <p:nvSpPr>
            <p:cNvPr id="323" name="Прямоугольник 1"/>
            <p:cNvSpPr txBox="1"/>
            <p:nvPr/>
          </p:nvSpPr>
          <p:spPr>
            <a:xfrm>
              <a:off x="20560475" y="9235517"/>
              <a:ext cx="3359881" cy="699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algn="l" defTabSz="914400">
                <a:lnSpc>
                  <a:spcPct val="90000"/>
                </a:lnSpc>
                <a:spcBef>
                  <a:spcPts val="600"/>
                </a:spcBef>
                <a:defRPr spc="85">
                  <a:solidFill>
                    <a:srgbClr val="D5D5D5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 err="1"/>
                <a:t>Благотворительный</a:t>
              </a:r>
              <a:r>
                <a:rPr dirty="0"/>
                <a:t> </a:t>
              </a:r>
              <a:r>
                <a:rPr b="1" dirty="0" err="1"/>
                <a:t>фонд</a:t>
              </a:r>
              <a:r>
                <a:rPr dirty="0"/>
                <a:t> </a:t>
              </a:r>
              <a:r>
                <a:rPr b="1" dirty="0" err="1"/>
                <a:t>AdVita</a:t>
              </a:r>
              <a:endParaRPr b="1"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3BBF1B-F646-B330-0960-694AF7122C6C}"/>
              </a:ext>
            </a:extLst>
          </p:cNvPr>
          <p:cNvGrpSpPr/>
          <p:nvPr/>
        </p:nvGrpSpPr>
        <p:grpSpPr>
          <a:xfrm>
            <a:off x="12944773" y="10647509"/>
            <a:ext cx="18182739" cy="1953425"/>
            <a:chOff x="12944773" y="10647509"/>
            <a:chExt cx="18182739" cy="1953425"/>
          </a:xfrm>
        </p:grpSpPr>
        <p:sp>
          <p:nvSpPr>
            <p:cNvPr id="316" name="Прямоугольник 18"/>
            <p:cNvSpPr/>
            <p:nvPr/>
          </p:nvSpPr>
          <p:spPr>
            <a:xfrm>
              <a:off x="12944773" y="10664435"/>
              <a:ext cx="9433489" cy="1498601"/>
            </a:xfrm>
            <a:prstGeom prst="rect">
              <a:avLst/>
            </a:prstGeom>
            <a:solidFill>
              <a:srgbClr val="FFC8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1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325" name="Прямоугольник 1"/>
            <p:cNvSpPr txBox="1"/>
            <p:nvPr/>
          </p:nvSpPr>
          <p:spPr>
            <a:xfrm>
              <a:off x="12978119" y="10647509"/>
              <a:ext cx="8901592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algn="l" defTabSz="914400">
                <a:lnSpc>
                  <a:spcPct val="90000"/>
                </a:lnSpc>
                <a:spcBef>
                  <a:spcPts val="600"/>
                </a:spcBef>
                <a:defRPr sz="3300" spc="117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 err="1"/>
                <a:t>Искусственный</a:t>
              </a:r>
              <a:r>
                <a:rPr dirty="0"/>
                <a:t> </a:t>
              </a:r>
              <a:r>
                <a:rPr dirty="0" err="1"/>
                <a:t>Интеллект</a:t>
              </a:r>
              <a:r>
                <a:rPr dirty="0"/>
                <a:t> </a:t>
              </a:r>
              <a:r>
                <a:rPr dirty="0" err="1"/>
                <a:t>может</a:t>
              </a:r>
              <a:r>
                <a:rPr dirty="0"/>
                <a:t> </a:t>
              </a:r>
              <a:r>
                <a:rPr b="1" dirty="0" err="1"/>
                <a:t>улучшить</a:t>
              </a:r>
              <a:r>
                <a:rPr dirty="0"/>
                <a:t> </a:t>
              </a:r>
              <a:r>
                <a:rPr dirty="0" err="1"/>
                <a:t>результаты</a:t>
              </a:r>
              <a:r>
                <a:rPr dirty="0"/>
                <a:t> </a:t>
              </a:r>
              <a:r>
                <a:rPr dirty="0" err="1"/>
                <a:t>лечения</a:t>
              </a:r>
              <a:r>
                <a:rPr dirty="0"/>
                <a:t> </a:t>
              </a:r>
              <a:r>
                <a:rPr dirty="0" err="1"/>
                <a:t>пациентов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b="1" dirty="0"/>
                <a:t>30-40%</a:t>
              </a:r>
            </a:p>
            <a:p>
              <a:pPr algn="l" defTabSz="914400">
                <a:lnSpc>
                  <a:spcPct val="90000"/>
                </a:lnSpc>
                <a:spcBef>
                  <a:spcPts val="600"/>
                </a:spcBef>
                <a:defRPr sz="3300" spc="117">
                  <a:solidFill>
                    <a:srgbClr val="1E1E1E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rPr dirty="0" err="1"/>
                <a:t>При</a:t>
              </a:r>
              <a:r>
                <a:rPr dirty="0"/>
                <a:t> </a:t>
              </a:r>
              <a:r>
                <a:rPr b="1" dirty="0" err="1"/>
                <a:t>снижении</a:t>
              </a:r>
              <a:r>
                <a:rPr b="1" dirty="0"/>
                <a:t> </a:t>
              </a:r>
              <a:r>
                <a:rPr b="1" dirty="0" err="1"/>
                <a:t>затрат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лечение</a:t>
              </a:r>
              <a:r>
                <a:rPr dirty="0"/>
                <a:t> </a:t>
              </a:r>
              <a:r>
                <a:rPr b="1" dirty="0" err="1"/>
                <a:t>до</a:t>
              </a:r>
              <a:r>
                <a:rPr b="1" dirty="0"/>
                <a:t> 50%</a:t>
              </a:r>
            </a:p>
          </p:txBody>
        </p:sp>
        <p:sp>
          <p:nvSpPr>
            <p:cNvPr id="326" name="Прямоугольник 1"/>
            <p:cNvSpPr txBox="1"/>
            <p:nvPr/>
          </p:nvSpPr>
          <p:spPr>
            <a:xfrm>
              <a:off x="20834922" y="12232633"/>
              <a:ext cx="10292590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algn="l" defTabSz="914400">
                <a:lnSpc>
                  <a:spcPct val="90000"/>
                </a:lnSpc>
                <a:spcBef>
                  <a:spcPts val="600"/>
                </a:spcBef>
                <a:defRPr spc="85">
                  <a:solidFill>
                    <a:srgbClr val="D5D5D5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rPr dirty="0"/>
                <a:t>Frost &amp; Sullivan</a:t>
              </a:r>
            </a:p>
          </p:txBody>
        </p:sp>
      </p:grpSp>
      <p:sp>
        <p:nvSpPr>
          <p:cNvPr id="328" name="Нижний колонтитул 5">
            <a:hlinkClick r:id="rId4"/>
          </p:cNvPr>
          <p:cNvSpPr txBox="1"/>
          <p:nvPr/>
        </p:nvSpPr>
        <p:spPr>
          <a:xfrm>
            <a:off x="12259793" y="12858904"/>
            <a:ext cx="987467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3 — Интерфакс: Минздрав сообщил о 70 тыс. случаев осложнений в год из-за ошибок врачей</a:t>
            </a:r>
          </a:p>
        </p:txBody>
      </p:sp>
      <p:sp>
        <p:nvSpPr>
          <p:cNvPr id="329" name="Нижний колонтитул 5">
            <a:hlinkClick r:id="rId5"/>
          </p:cNvPr>
          <p:cNvSpPr txBox="1"/>
          <p:nvPr/>
        </p:nvSpPr>
        <p:spPr>
          <a:xfrm>
            <a:off x="12259793" y="13119695"/>
            <a:ext cx="1084171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4 — Global Medical Imaging &amp; Informatics Market Thrives with AI and Cloud as Healthcare Sector Focuses on Quadruple Aim</a:t>
            </a:r>
          </a:p>
        </p:txBody>
      </p:sp>
      <p:sp>
        <p:nvSpPr>
          <p:cNvPr id="330" name="Нижний колонтитул 5"/>
          <p:cNvSpPr txBox="1"/>
          <p:nvPr/>
        </p:nvSpPr>
        <p:spPr>
          <a:xfrm>
            <a:off x="16468988" y="2921334"/>
            <a:ext cx="23664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1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31" name="Нижний колонтитул 5"/>
          <p:cNvSpPr txBox="1"/>
          <p:nvPr/>
        </p:nvSpPr>
        <p:spPr>
          <a:xfrm>
            <a:off x="22443761" y="6877384"/>
            <a:ext cx="23664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2</a:t>
            </a:r>
          </a:p>
        </p:txBody>
      </p:sp>
      <p:sp>
        <p:nvSpPr>
          <p:cNvPr id="332" name="Нижний колонтитул 5"/>
          <p:cNvSpPr txBox="1"/>
          <p:nvPr/>
        </p:nvSpPr>
        <p:spPr>
          <a:xfrm>
            <a:off x="11371298" y="10867823"/>
            <a:ext cx="23664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3</a:t>
            </a:r>
          </a:p>
        </p:txBody>
      </p:sp>
      <p:sp>
        <p:nvSpPr>
          <p:cNvPr id="333" name="Нижний колонтитул 5"/>
          <p:cNvSpPr txBox="1"/>
          <p:nvPr/>
        </p:nvSpPr>
        <p:spPr>
          <a:xfrm>
            <a:off x="22443761" y="10378477"/>
            <a:ext cx="23664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936376">
              <a:defRPr sz="14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2" animBg="1" advAuto="0"/>
      <p:bldP spid="304" grpId="1" animBg="1" advAuto="0"/>
      <p:bldP spid="307" grpId="3" animBg="1" advAuto="0"/>
      <p:bldP spid="310" grpId="4" animBg="1" advAuto="0"/>
      <p:bldP spid="313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18"/>
          <p:cNvSpPr/>
          <p:nvPr/>
        </p:nvSpPr>
        <p:spPr>
          <a:xfrm>
            <a:off x="2075949" y="6516609"/>
            <a:ext cx="3834288" cy="446395"/>
          </a:xfrm>
          <a:prstGeom prst="rect">
            <a:avLst/>
          </a:prstGeom>
          <a:solidFill>
            <a:srgbClr val="FFC8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endParaRPr/>
          </a:p>
        </p:txBody>
      </p:sp>
      <p:sp>
        <p:nvSpPr>
          <p:cNvPr id="336" name="Прямоугольник 18"/>
          <p:cNvSpPr/>
          <p:nvPr/>
        </p:nvSpPr>
        <p:spPr>
          <a:xfrm>
            <a:off x="12894655" y="6516609"/>
            <a:ext cx="6014103" cy="446395"/>
          </a:xfrm>
          <a:prstGeom prst="rect">
            <a:avLst/>
          </a:prstGeom>
          <a:solidFill>
            <a:srgbClr val="FFC8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endParaRPr/>
          </a:p>
        </p:txBody>
      </p:sp>
      <p:pic>
        <p:nvPicPr>
          <p:cNvPr id="33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14" y="7814325"/>
            <a:ext cx="8495025" cy="386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475" y="7777767"/>
            <a:ext cx="6014102" cy="4803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Рисунок 2" descr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300" y="9339677"/>
            <a:ext cx="743991" cy="446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Рисунок 4" descr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6408" y="7974198"/>
            <a:ext cx="4363955" cy="317735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Google Shape;80;p15"/>
          <p:cNvSpPr txBox="1"/>
          <p:nvPr/>
        </p:nvSpPr>
        <p:spPr>
          <a:xfrm>
            <a:off x="6295282" y="11663302"/>
            <a:ext cx="2525556" cy="15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r" defTabSz="2438400">
              <a:defRPr sz="7500" b="1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92%</a:t>
            </a:r>
          </a:p>
        </p:txBody>
      </p:sp>
      <p:sp>
        <p:nvSpPr>
          <p:cNvPr id="342" name="Google Shape;80;p15"/>
          <p:cNvSpPr txBox="1"/>
          <p:nvPr/>
        </p:nvSpPr>
        <p:spPr>
          <a:xfrm>
            <a:off x="15304149" y="11968102"/>
            <a:ext cx="3697308" cy="10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r" defTabSz="2438400"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Accuracy</a:t>
            </a:r>
          </a:p>
        </p:txBody>
      </p:sp>
      <p:sp>
        <p:nvSpPr>
          <p:cNvPr id="343" name="Google Shape;80;p15"/>
          <p:cNvSpPr txBox="1"/>
          <p:nvPr/>
        </p:nvSpPr>
        <p:spPr>
          <a:xfrm>
            <a:off x="19003931" y="11663302"/>
            <a:ext cx="2525556" cy="15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r" defTabSz="2438400">
              <a:defRPr sz="7500" b="1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99%</a:t>
            </a:r>
          </a:p>
        </p:txBody>
      </p:sp>
      <p:sp>
        <p:nvSpPr>
          <p:cNvPr id="344" name="биопсия почки"/>
          <p:cNvSpPr txBox="1"/>
          <p:nvPr/>
        </p:nvSpPr>
        <p:spPr>
          <a:xfrm>
            <a:off x="2141806" y="6441356"/>
            <a:ext cx="454644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 b="1">
                <a:solidFill>
                  <a:srgbClr val="00000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биопсия почки</a:t>
            </a:r>
          </a:p>
        </p:txBody>
      </p:sp>
      <p:sp>
        <p:nvSpPr>
          <p:cNvPr id="345" name="биопсия толстой кишки"/>
          <p:cNvSpPr txBox="1"/>
          <p:nvPr/>
        </p:nvSpPr>
        <p:spPr>
          <a:xfrm>
            <a:off x="12905669" y="6441356"/>
            <a:ext cx="645468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 b="1">
                <a:solidFill>
                  <a:srgbClr val="00000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биопсия толстой кишки</a:t>
            </a:r>
          </a:p>
        </p:txBody>
      </p:sp>
      <p:sp>
        <p:nvSpPr>
          <p:cNvPr id="346" name="TextBox 12"/>
          <p:cNvSpPr txBox="1"/>
          <p:nvPr/>
        </p:nvSpPr>
        <p:spPr>
          <a:xfrm>
            <a:off x="1404396" y="994024"/>
            <a:ext cx="1783834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ИИ продукты для диагностики</a:t>
            </a:r>
          </a:p>
        </p:txBody>
      </p:sp>
      <p:sp>
        <p:nvSpPr>
          <p:cNvPr id="347" name="Изображение до обработки"/>
          <p:cNvSpPr txBox="1"/>
          <p:nvPr/>
        </p:nvSpPr>
        <p:spPr>
          <a:xfrm>
            <a:off x="721512" y="7535972"/>
            <a:ext cx="185628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Изображение до обработки</a:t>
            </a:r>
          </a:p>
        </p:txBody>
      </p:sp>
      <p:sp>
        <p:nvSpPr>
          <p:cNvPr id="348" name="Изображение после обработки"/>
          <p:cNvSpPr txBox="1"/>
          <p:nvPr/>
        </p:nvSpPr>
        <p:spPr>
          <a:xfrm>
            <a:off x="721512" y="9179329"/>
            <a:ext cx="185628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Изображение после обработки</a:t>
            </a:r>
          </a:p>
        </p:txBody>
      </p:sp>
      <p:sp>
        <p:nvSpPr>
          <p:cNvPr id="349" name="Изображение до обработки"/>
          <p:cNvSpPr txBox="1"/>
          <p:nvPr/>
        </p:nvSpPr>
        <p:spPr>
          <a:xfrm>
            <a:off x="10985279" y="7535972"/>
            <a:ext cx="185628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Изображение до обработки</a:t>
            </a:r>
          </a:p>
        </p:txBody>
      </p:sp>
      <p:sp>
        <p:nvSpPr>
          <p:cNvPr id="350" name="Изображение после обработки"/>
          <p:cNvSpPr txBox="1"/>
          <p:nvPr/>
        </p:nvSpPr>
        <p:spPr>
          <a:xfrm>
            <a:off x="17955880" y="7535972"/>
            <a:ext cx="185628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Изображение после обработки</a:t>
            </a:r>
          </a:p>
        </p:txBody>
      </p:sp>
      <p:sp>
        <p:nvSpPr>
          <p:cNvPr id="351" name="Google Shape;80;p15"/>
          <p:cNvSpPr txBox="1"/>
          <p:nvPr/>
        </p:nvSpPr>
        <p:spPr>
          <a:xfrm>
            <a:off x="2683304" y="11968102"/>
            <a:ext cx="3697307" cy="10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r" defTabSz="2438400"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Accuracy</a:t>
            </a:r>
          </a:p>
        </p:txBody>
      </p:sp>
      <p:sp>
        <p:nvSpPr>
          <p:cNvPr id="352" name="1 - точность распознавания"/>
          <p:cNvSpPr txBox="1"/>
          <p:nvPr/>
        </p:nvSpPr>
        <p:spPr>
          <a:xfrm>
            <a:off x="223709" y="13268599"/>
            <a:ext cx="260012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1 - точность распознавания </a:t>
            </a:r>
          </a:p>
        </p:txBody>
      </p:sp>
      <p:sp>
        <p:nvSpPr>
          <p:cNvPr id="353" name="1"/>
          <p:cNvSpPr txBox="1"/>
          <p:nvPr/>
        </p:nvSpPr>
        <p:spPr>
          <a:xfrm>
            <a:off x="6183436" y="12102665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354" name="1"/>
          <p:cNvSpPr txBox="1"/>
          <p:nvPr/>
        </p:nvSpPr>
        <p:spPr>
          <a:xfrm>
            <a:off x="18787690" y="12102665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355" name="Морфометрический анализ гистологических препаратов"/>
          <p:cNvSpPr txBox="1"/>
          <p:nvPr/>
        </p:nvSpPr>
        <p:spPr>
          <a:xfrm>
            <a:off x="1520305" y="2140521"/>
            <a:ext cx="17307582" cy="60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Морфометрический анализ гистологических препаратов</a:t>
            </a:r>
          </a:p>
        </p:txBody>
      </p:sp>
      <p:sp>
        <p:nvSpPr>
          <p:cNvPr id="356" name="TextBox 27"/>
          <p:cNvSpPr txBox="1"/>
          <p:nvPr/>
        </p:nvSpPr>
        <p:spPr>
          <a:xfrm>
            <a:off x="8021846" y="3723705"/>
            <a:ext cx="15759722" cy="2419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1200"/>
              </a:spcBef>
              <a:defRPr sz="3500" b="1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Использования ИИ в медицине дает точный результат за 1 минуту.</a:t>
            </a:r>
          </a:p>
          <a:p>
            <a:pPr algn="l" defTabSz="914400">
              <a:lnSpc>
                <a:spcPct val="90000"/>
              </a:lnSpc>
              <a:spcBef>
                <a:spcPts val="1200"/>
              </a:spcBef>
              <a:defRPr sz="33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Технология доказала свою состоятельность.  Это предоставляет экономию времени дорогих специалистов, увеличение числа анализов, в единицу времени, сокращение ожидания пациентов на проведение обязательного анализа.</a:t>
            </a:r>
          </a:p>
        </p:txBody>
      </p:sp>
      <p:sp>
        <p:nvSpPr>
          <p:cNvPr id="357" name="Этап 1: Сегментация"/>
          <p:cNvSpPr txBox="1"/>
          <p:nvPr/>
        </p:nvSpPr>
        <p:spPr>
          <a:xfrm>
            <a:off x="1563365" y="3676918"/>
            <a:ext cx="594999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Этап 1: Сегментация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12"/>
          <p:cNvSpPr txBox="1"/>
          <p:nvPr/>
        </p:nvSpPr>
        <p:spPr>
          <a:xfrm>
            <a:off x="1404396" y="994024"/>
            <a:ext cx="1783834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ИИ продукты для диагностики</a:t>
            </a:r>
          </a:p>
        </p:txBody>
      </p:sp>
      <p:sp>
        <p:nvSpPr>
          <p:cNvPr id="360" name="Морфометрический анализ гистологических препаратов"/>
          <p:cNvSpPr txBox="1"/>
          <p:nvPr/>
        </p:nvSpPr>
        <p:spPr>
          <a:xfrm>
            <a:off x="1520305" y="2140521"/>
            <a:ext cx="17307582" cy="60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Морфометрический анализ гистологических препаратов</a:t>
            </a:r>
          </a:p>
        </p:txBody>
      </p:sp>
      <p:grpSp>
        <p:nvGrpSpPr>
          <p:cNvPr id="363" name="Скругленный прямоугольник 29"/>
          <p:cNvGrpSpPr/>
          <p:nvPr/>
        </p:nvGrpSpPr>
        <p:grpSpPr>
          <a:xfrm>
            <a:off x="21009733" y="-6290425"/>
            <a:ext cx="5062580" cy="5431756"/>
            <a:chOff x="0" y="0"/>
            <a:chExt cx="5062578" cy="5431754"/>
          </a:xfrm>
        </p:grpSpPr>
        <p:sp>
          <p:nvSpPr>
            <p:cNvPr id="361" name="Сквиркл"/>
            <p:cNvSpPr/>
            <p:nvPr/>
          </p:nvSpPr>
          <p:spPr>
            <a:xfrm>
              <a:off x="0" y="0"/>
              <a:ext cx="5062579" cy="5431755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2" name="Научно-прикладные задачи:…"/>
            <p:cNvSpPr/>
            <p:nvPr/>
          </p:nvSpPr>
          <p:spPr>
            <a:xfrm>
              <a:off x="215042" y="200948"/>
              <a:ext cx="46324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Probability of acute cellular rejection 92%</a:t>
              </a:r>
            </a:p>
            <a:p>
              <a: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  <a:p>
              <a: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Probability of reversible changes 5%</a:t>
              </a:r>
            </a:p>
            <a:p>
              <a: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  <a:p>
              <a: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Probability of </a:t>
              </a:r>
            </a:p>
            <a:p>
              <a:pPr algn="l" defTabSz="914400">
                <a:lnSpc>
                  <a:spcPct val="90000"/>
                </a:lnSpc>
                <a:defRPr sz="4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r>
                <a:t>normal tissue 3%</a:t>
              </a:r>
            </a:p>
          </p:txBody>
        </p:sp>
      </p:grpSp>
      <p:pic>
        <p:nvPicPr>
          <p:cNvPr id="364" name="Рисунок 23" descr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2" y="6157782"/>
            <a:ext cx="2368595" cy="592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Рисунок 24" descr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49" y="6157782"/>
            <a:ext cx="2377929" cy="59207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" name="Сгруппировать"/>
          <p:cNvGrpSpPr/>
          <p:nvPr/>
        </p:nvGrpSpPr>
        <p:grpSpPr>
          <a:xfrm>
            <a:off x="5619225" y="7975041"/>
            <a:ext cx="3812573" cy="3208855"/>
            <a:chOff x="0" y="0"/>
            <a:chExt cx="3812571" cy="3208853"/>
          </a:xfrm>
        </p:grpSpPr>
        <p:pic>
          <p:nvPicPr>
            <p:cNvPr id="366" name="Рисунок 27" descr="Рисунок 27"/>
            <p:cNvPicPr>
              <a:picLocks noChangeAspect="1"/>
            </p:cNvPicPr>
            <p:nvPr/>
          </p:nvPicPr>
          <p:blipFill>
            <a:blip r:embed="rId4"/>
            <a:srcRect l="8533" t="13579" r="6062" b="14540"/>
            <a:stretch>
              <a:fillRect/>
            </a:stretch>
          </p:blipFill>
          <p:spPr>
            <a:xfrm>
              <a:off x="0" y="0"/>
              <a:ext cx="3812572" cy="3208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Стрелка: вниз 30"/>
            <p:cNvSpPr/>
            <p:nvPr/>
          </p:nvSpPr>
          <p:spPr>
            <a:xfrm rot="10800000" flipH="1">
              <a:off x="773389" y="1320837"/>
              <a:ext cx="201887" cy="34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364"/>
                  </a:moveTo>
                  <a:lnTo>
                    <a:pt x="5400" y="1536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364"/>
                  </a:lnTo>
                  <a:lnTo>
                    <a:pt x="21600" y="1536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6CA45"/>
            </a:solidFill>
            <a:ln w="25400" cap="flat">
              <a:solidFill>
                <a:srgbClr val="527E3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8" name="Стрелка: вниз 31"/>
            <p:cNvSpPr/>
            <p:nvPr/>
          </p:nvSpPr>
          <p:spPr>
            <a:xfrm rot="10800000" flipH="1">
              <a:off x="773389" y="49311"/>
              <a:ext cx="201887" cy="34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364"/>
                  </a:moveTo>
                  <a:lnTo>
                    <a:pt x="5400" y="1536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364"/>
                  </a:lnTo>
                  <a:lnTo>
                    <a:pt x="21600" y="1536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6CA45"/>
            </a:solidFill>
            <a:ln w="25400" cap="flat">
              <a:solidFill>
                <a:srgbClr val="527E3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9" name="Стрелка: вниз 32"/>
            <p:cNvSpPr/>
            <p:nvPr/>
          </p:nvSpPr>
          <p:spPr>
            <a:xfrm rot="10800000" flipH="1">
              <a:off x="1676593" y="2570369"/>
              <a:ext cx="201887" cy="34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364"/>
                  </a:moveTo>
                  <a:lnTo>
                    <a:pt x="5400" y="1536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364"/>
                  </a:lnTo>
                  <a:lnTo>
                    <a:pt x="21600" y="1536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6CA45"/>
            </a:solidFill>
            <a:ln w="25400" cap="flat">
              <a:solidFill>
                <a:srgbClr val="527E3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71" name="Сквиркл"/>
          <p:cNvSpPr/>
          <p:nvPr/>
        </p:nvSpPr>
        <p:spPr>
          <a:xfrm>
            <a:off x="15389029" y="7516212"/>
            <a:ext cx="7773227" cy="4503469"/>
          </a:xfrm>
          <a:prstGeom prst="roundRect">
            <a:avLst>
              <a:gd name="adj" fmla="val 9974"/>
            </a:avLst>
          </a:prstGeom>
          <a:solidFill>
            <a:srgbClr val="5C35C1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74" name="Сгруппировать"/>
          <p:cNvGrpSpPr/>
          <p:nvPr/>
        </p:nvGrpSpPr>
        <p:grpSpPr>
          <a:xfrm>
            <a:off x="15662381" y="6414696"/>
            <a:ext cx="7272880" cy="699709"/>
            <a:chOff x="0" y="0"/>
            <a:chExt cx="7272878" cy="699708"/>
          </a:xfrm>
        </p:grpSpPr>
        <p:sp>
          <p:nvSpPr>
            <p:cNvPr id="372" name="Прямоугольник 18"/>
            <p:cNvSpPr/>
            <p:nvPr/>
          </p:nvSpPr>
          <p:spPr>
            <a:xfrm>
              <a:off x="0" y="102808"/>
              <a:ext cx="6333230" cy="596901"/>
            </a:xfrm>
            <a:prstGeom prst="rect">
              <a:avLst/>
            </a:prstGeom>
            <a:solidFill>
              <a:srgbClr val="FFC8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FFFFFF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pPr>
              <a:endParaRPr/>
            </a:p>
          </p:txBody>
        </p:sp>
        <p:sp>
          <p:nvSpPr>
            <p:cNvPr id="373" name="TextBox 48"/>
            <p:cNvSpPr txBox="1"/>
            <p:nvPr/>
          </p:nvSpPr>
          <p:spPr>
            <a:xfrm>
              <a:off x="6336" y="0"/>
              <a:ext cx="7266543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90000"/>
                </a:lnSpc>
                <a:defRPr sz="4400" b="1">
                  <a:solidFill>
                    <a:srgbClr val="000000"/>
                  </a:solidFill>
                  <a:latin typeface="Beeline Sans"/>
                  <a:ea typeface="Beeline Sans"/>
                  <a:cs typeface="Beeline Sans"/>
                  <a:sym typeface="Beeline Sans"/>
                </a:defRPr>
              </a:lvl1pPr>
            </a:lstStyle>
            <a:p>
              <a:r>
                <a:t>формирование выводов</a:t>
              </a:r>
            </a:p>
          </p:txBody>
        </p:sp>
      </p:grpSp>
      <p:sp>
        <p:nvSpPr>
          <p:cNvPr id="375" name="Вероятность острого клеточного отторжения 92%"/>
          <p:cNvSpPr txBox="1"/>
          <p:nvPr/>
        </p:nvSpPr>
        <p:spPr>
          <a:xfrm>
            <a:off x="15389029" y="7575722"/>
            <a:ext cx="7773227" cy="15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39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Вероятность острого клеточного отторжения 92%</a:t>
            </a:r>
          </a:p>
        </p:txBody>
      </p:sp>
      <p:sp>
        <p:nvSpPr>
          <p:cNvPr id="376" name="Вероятность обратимых изменений 5%"/>
          <p:cNvSpPr txBox="1"/>
          <p:nvPr/>
        </p:nvSpPr>
        <p:spPr>
          <a:xfrm>
            <a:off x="15412208" y="8990746"/>
            <a:ext cx="7773226" cy="15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39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Вероятность обратимых изменений 5%</a:t>
            </a:r>
          </a:p>
        </p:txBody>
      </p:sp>
      <p:sp>
        <p:nvSpPr>
          <p:cNvPr id="377" name="Вероятность…"/>
          <p:cNvSpPr txBox="1"/>
          <p:nvPr/>
        </p:nvSpPr>
        <p:spPr>
          <a:xfrm>
            <a:off x="15389029" y="10396723"/>
            <a:ext cx="5162065" cy="15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799" tIns="243799" rIns="243799" bIns="243799">
            <a:spAutoFit/>
          </a:bodyPr>
          <a:lstStyle/>
          <a:p>
            <a:pPr algn="l" defTabSz="2438400">
              <a:defRPr sz="39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Вероятность</a:t>
            </a:r>
          </a:p>
          <a:p>
            <a:pPr algn="l" defTabSz="2438400">
              <a:defRPr sz="39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нормальной ткани 3%</a:t>
            </a:r>
          </a:p>
        </p:txBody>
      </p:sp>
      <p:pic>
        <p:nvPicPr>
          <p:cNvPr id="378" name="Изображение" descr="Изображение"/>
          <p:cNvPicPr>
            <a:picLocks noChangeAspect="1"/>
          </p:cNvPicPr>
          <p:nvPr/>
        </p:nvPicPr>
        <p:blipFill>
          <a:blip r:embed="rId5"/>
          <a:srcRect t="14953" b="18356"/>
          <a:stretch>
            <a:fillRect/>
          </a:stretch>
        </p:blipFill>
        <p:spPr>
          <a:xfrm rot="5400000">
            <a:off x="4086655" y="8695366"/>
            <a:ext cx="1268103" cy="84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Изображение" descr="Изображение"/>
          <p:cNvPicPr>
            <a:picLocks noChangeAspect="1"/>
          </p:cNvPicPr>
          <p:nvPr/>
        </p:nvPicPr>
        <p:blipFill>
          <a:blip r:embed="rId5"/>
          <a:srcRect t="14953" b="18356"/>
          <a:stretch>
            <a:fillRect/>
          </a:stretch>
        </p:blipFill>
        <p:spPr>
          <a:xfrm rot="5400000">
            <a:off x="9696300" y="8695366"/>
            <a:ext cx="1268103" cy="84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Изображение" descr="Изображение"/>
          <p:cNvPicPr>
            <a:picLocks noChangeAspect="1"/>
          </p:cNvPicPr>
          <p:nvPr/>
        </p:nvPicPr>
        <p:blipFill>
          <a:blip r:embed="rId5"/>
          <a:srcRect t="14953" b="18356"/>
          <a:stretch>
            <a:fillRect/>
          </a:stretch>
        </p:blipFill>
        <p:spPr>
          <a:xfrm rot="5400000">
            <a:off x="13851682" y="8695366"/>
            <a:ext cx="1268103" cy="845706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Прямоугольник 18"/>
          <p:cNvSpPr/>
          <p:nvPr/>
        </p:nvSpPr>
        <p:spPr>
          <a:xfrm>
            <a:off x="4419974" y="6531208"/>
            <a:ext cx="6333231" cy="596901"/>
          </a:xfrm>
          <a:prstGeom prst="rect">
            <a:avLst/>
          </a:prstGeom>
          <a:solidFill>
            <a:srgbClr val="FFC8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endParaRPr/>
          </a:p>
        </p:txBody>
      </p:sp>
      <p:sp>
        <p:nvSpPr>
          <p:cNvPr id="382" name="анализ по 4 показателям"/>
          <p:cNvSpPr txBox="1"/>
          <p:nvPr/>
        </p:nvSpPr>
        <p:spPr>
          <a:xfrm>
            <a:off x="4452903" y="6466100"/>
            <a:ext cx="633323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 b="1">
                <a:solidFill>
                  <a:srgbClr val="00000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анализ по 4 показателям</a:t>
            </a:r>
          </a:p>
        </p:txBody>
      </p:sp>
      <p:sp>
        <p:nvSpPr>
          <p:cNvPr id="383" name="Изображение до обработки"/>
          <p:cNvSpPr txBox="1"/>
          <p:nvPr/>
        </p:nvSpPr>
        <p:spPr>
          <a:xfrm>
            <a:off x="261866" y="12095935"/>
            <a:ext cx="185628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Изображение до обработки</a:t>
            </a:r>
          </a:p>
        </p:txBody>
      </p:sp>
      <p:sp>
        <p:nvSpPr>
          <p:cNvPr id="384" name="Изображение после обработки"/>
          <p:cNvSpPr txBox="1"/>
          <p:nvPr/>
        </p:nvSpPr>
        <p:spPr>
          <a:xfrm>
            <a:off x="9307279" y="12095935"/>
            <a:ext cx="185628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25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Изображение после обработки</a:t>
            </a:r>
          </a:p>
        </p:txBody>
      </p:sp>
      <p:sp>
        <p:nvSpPr>
          <p:cNvPr id="385" name="TextBox 27"/>
          <p:cNvSpPr txBox="1"/>
          <p:nvPr/>
        </p:nvSpPr>
        <p:spPr>
          <a:xfrm>
            <a:off x="7465369" y="3745875"/>
            <a:ext cx="16670541" cy="184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1200"/>
              </a:spcBef>
              <a:defRPr sz="3500" b="1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Использования ИИ в анализе даёт возможность врачам формировать персонализированные рекомендации по терапии </a:t>
            </a:r>
          </a:p>
          <a:p>
            <a:pPr algn="l" defTabSz="914400">
              <a:lnSpc>
                <a:spcPct val="90000"/>
              </a:lnSpc>
              <a:spcBef>
                <a:spcPts val="1200"/>
              </a:spcBef>
              <a:defRPr sz="32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В трансплантологии ИИ анализ способен предоставить врачам возможность принять более обоснованное решение по принятию/отторжению органа</a:t>
            </a:r>
          </a:p>
        </p:txBody>
      </p:sp>
      <p:sp>
        <p:nvSpPr>
          <p:cNvPr id="386" name="Этап 2: Анализ"/>
          <p:cNvSpPr txBox="1"/>
          <p:nvPr/>
        </p:nvSpPr>
        <p:spPr>
          <a:xfrm>
            <a:off x="1563365" y="3676918"/>
            <a:ext cx="594999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Этап 2: Анализ</a:t>
            </a:r>
          </a:p>
        </p:txBody>
      </p:sp>
      <p:sp>
        <p:nvSpPr>
          <p:cNvPr id="387" name="TextBox 13"/>
          <p:cNvSpPr txBox="1"/>
          <p:nvPr/>
        </p:nvSpPr>
        <p:spPr>
          <a:xfrm>
            <a:off x="833859" y="12646229"/>
            <a:ext cx="22716280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согласно статистическим данным заказчиков</a:t>
            </a:r>
          </a:p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данный материал носит информационно-справочный характер, составлен с целью демонстрации сотрудничества компаний/результатов оказания услуг билайн и не является рекламой</a:t>
            </a:r>
          </a:p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билайн осуществляет обработку обезличенных данных, предоставленных заказчиком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1" animBg="1" advAuto="0"/>
      <p:bldP spid="379" grpId="2" animBg="1" advAuto="0"/>
      <p:bldP spid="380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Прямоугольник 18"/>
          <p:cNvSpPr/>
          <p:nvPr/>
        </p:nvSpPr>
        <p:spPr>
          <a:xfrm>
            <a:off x="12550146" y="4659525"/>
            <a:ext cx="6822681" cy="686769"/>
          </a:xfrm>
          <a:prstGeom prst="rect">
            <a:avLst/>
          </a:prstGeom>
          <a:solidFill>
            <a:srgbClr val="FFC8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endParaRPr/>
          </a:p>
        </p:txBody>
      </p:sp>
      <p:sp>
        <p:nvSpPr>
          <p:cNvPr id="435" name="TextBox 11"/>
          <p:cNvSpPr txBox="1"/>
          <p:nvPr/>
        </p:nvSpPr>
        <p:spPr>
          <a:xfrm>
            <a:off x="12444683" y="4516826"/>
            <a:ext cx="10641089" cy="882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800" b="1">
                <a:solidFill>
                  <a:srgbClr val="00000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Computational Pathology</a:t>
            </a:r>
          </a:p>
        </p:txBody>
      </p:sp>
      <p:sp>
        <p:nvSpPr>
          <p:cNvPr id="436" name="TextBox 12"/>
          <p:cNvSpPr txBox="1"/>
          <p:nvPr/>
        </p:nvSpPr>
        <p:spPr>
          <a:xfrm>
            <a:off x="1404396" y="994024"/>
            <a:ext cx="1753940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36">
              <a:lnSpc>
                <a:spcPct val="80000"/>
              </a:lnSpc>
              <a:defRPr sz="7200">
                <a:solidFill>
                  <a:srgbClr val="FFFFFF"/>
                </a:solidFill>
                <a:latin typeface="Beeline Sans Medium"/>
                <a:ea typeface="Beeline Sans Medium"/>
                <a:cs typeface="Beeline Sans Medium"/>
                <a:sym typeface="Beeline Sans Medium"/>
              </a:defRPr>
            </a:lvl1pPr>
          </a:lstStyle>
          <a:p>
            <a:r>
              <a:t>Планы 2023</a:t>
            </a:r>
          </a:p>
        </p:txBody>
      </p:sp>
      <p:sp>
        <p:nvSpPr>
          <p:cNvPr id="437" name="1"/>
          <p:cNvSpPr txBox="1"/>
          <p:nvPr/>
        </p:nvSpPr>
        <p:spPr>
          <a:xfrm>
            <a:off x="24005396" y="6310467"/>
            <a:ext cx="2178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438" name="Продукты и технологии"/>
          <p:cNvSpPr txBox="1"/>
          <p:nvPr/>
        </p:nvSpPr>
        <p:spPr>
          <a:xfrm>
            <a:off x="1520305" y="2140521"/>
            <a:ext cx="17307582" cy="60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Продукты и технологии</a:t>
            </a:r>
          </a:p>
        </p:txBody>
      </p:sp>
      <p:sp>
        <p:nvSpPr>
          <p:cNvPr id="439" name="TextBox 11"/>
          <p:cNvSpPr txBox="1"/>
          <p:nvPr/>
        </p:nvSpPr>
        <p:spPr>
          <a:xfrm>
            <a:off x="689673" y="6135924"/>
            <a:ext cx="7869151" cy="1593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800">
                <a:solidFill>
                  <a:srgbClr val="010109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МРТ тазобедренного сустава</a:t>
            </a:r>
          </a:p>
        </p:txBody>
      </p:sp>
      <p:sp>
        <p:nvSpPr>
          <p:cNvPr id="440" name="TextBox 11"/>
          <p:cNvSpPr txBox="1"/>
          <p:nvPr/>
        </p:nvSpPr>
        <p:spPr>
          <a:xfrm>
            <a:off x="12419283" y="5664463"/>
            <a:ext cx="10641089" cy="157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3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Разработка нейросетевых модулей для расчёта гистологических биомаркеров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13731485" y="8137298"/>
            <a:ext cx="9122974" cy="96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3000"/>
              </a:lnSpc>
              <a:defRPr sz="36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Proof of principal решение для оценки риски отторжения трансплантантов почки</a:t>
            </a:r>
          </a:p>
        </p:txBody>
      </p:sp>
      <p:sp>
        <p:nvSpPr>
          <p:cNvPr id="442" name="TextBox 13"/>
          <p:cNvSpPr txBox="1"/>
          <p:nvPr/>
        </p:nvSpPr>
        <p:spPr>
          <a:xfrm>
            <a:off x="833859" y="12570029"/>
            <a:ext cx="2271628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Clinical decision support system — система помощи принятия врачебных решений в ортопедии</a:t>
            </a:r>
          </a:p>
          <a:p>
            <a:pPr algn="l" defTabSz="1828800">
              <a:defRPr sz="2000">
                <a:solidFill>
                  <a:srgbClr val="808080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r>
              <a:t>* Computational Pathology — Вычислительная патология</a:t>
            </a:r>
          </a:p>
        </p:txBody>
      </p:sp>
      <p:sp>
        <p:nvSpPr>
          <p:cNvPr id="443" name="TextBox 11"/>
          <p:cNvSpPr txBox="1"/>
          <p:nvPr/>
        </p:nvSpPr>
        <p:spPr>
          <a:xfrm>
            <a:off x="1603639" y="5640414"/>
            <a:ext cx="8362490" cy="157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3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Разработка СППВР-модулей в травматологии и ортопедии</a:t>
            </a:r>
          </a:p>
        </p:txBody>
      </p:sp>
      <p:sp>
        <p:nvSpPr>
          <p:cNvPr id="444" name="TextBox 23"/>
          <p:cNvSpPr txBox="1"/>
          <p:nvPr/>
        </p:nvSpPr>
        <p:spPr>
          <a:xfrm>
            <a:off x="13731485" y="9836733"/>
            <a:ext cx="9122974" cy="1347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3000"/>
              </a:lnSpc>
              <a:defRPr sz="36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Разработка програмного решения для исследования и классификации гистологических препаратов рака почки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2314598" y="9895175"/>
            <a:ext cx="9474634" cy="172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3000"/>
              </a:lnSpc>
              <a:defRPr sz="36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Интегрируемые сервисы для определения наличия и степени тяжести различных патологий тазобедренного сустава в МРТ-исследованиях</a:t>
            </a:r>
          </a:p>
        </p:txBody>
      </p:sp>
      <p:sp>
        <p:nvSpPr>
          <p:cNvPr id="446" name="Прямоугольник 18"/>
          <p:cNvSpPr/>
          <p:nvPr/>
        </p:nvSpPr>
        <p:spPr>
          <a:xfrm>
            <a:off x="1638606" y="4635475"/>
            <a:ext cx="5731395" cy="686769"/>
          </a:xfrm>
          <a:prstGeom prst="rect">
            <a:avLst/>
          </a:prstGeom>
          <a:solidFill>
            <a:srgbClr val="FFC8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4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pPr>
            <a:endParaRPr/>
          </a:p>
        </p:txBody>
      </p:sp>
      <p:sp>
        <p:nvSpPr>
          <p:cNvPr id="447" name="TextBox 11"/>
          <p:cNvSpPr txBox="1"/>
          <p:nvPr/>
        </p:nvSpPr>
        <p:spPr>
          <a:xfrm>
            <a:off x="1558543" y="4492776"/>
            <a:ext cx="6131412" cy="88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5600"/>
              </a:lnSpc>
              <a:defRPr sz="4800" b="1">
                <a:solidFill>
                  <a:srgbClr val="000000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CDSS in Orthopedics</a:t>
            </a:r>
          </a:p>
        </p:txBody>
      </p:sp>
      <p:sp>
        <p:nvSpPr>
          <p:cNvPr id="448" name="TextBox 23"/>
          <p:cNvSpPr txBox="1"/>
          <p:nvPr/>
        </p:nvSpPr>
        <p:spPr>
          <a:xfrm>
            <a:off x="2314598" y="8137298"/>
            <a:ext cx="9474634" cy="1347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lnSpc>
                <a:spcPts val="3000"/>
              </a:lnSpc>
              <a:defRPr sz="3600">
                <a:solidFill>
                  <a:srgbClr val="FFFFFF"/>
                </a:solidFill>
                <a:latin typeface="Beeline Sans"/>
                <a:ea typeface="Beeline Sans"/>
                <a:cs typeface="Beeline Sans"/>
                <a:sym typeface="Beeline Sans"/>
              </a:defRPr>
            </a:lvl1pPr>
          </a:lstStyle>
          <a:p>
            <a:r>
              <a:t>Интегрируемые сервисы для определения патологий в травматологии на основе лучевых методов исследований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1027</Words>
  <Application>Microsoft Macintosh PowerPoint</Application>
  <PresentationFormat>Произвольный</PresentationFormat>
  <Paragraphs>170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Beeline Sans</vt:lpstr>
      <vt:lpstr>Beeline Sans Medium</vt:lpstr>
      <vt:lpstr>Calibri</vt:lpstr>
      <vt:lpstr>Calibri Light</vt:lpstr>
      <vt:lpstr>Helvetica</vt:lpstr>
      <vt:lpstr>Helvetica Neue</vt:lpstr>
      <vt:lpstr>Helvetica Neue Medium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здоровы!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Alexander Arutyunyan</cp:lastModifiedBy>
  <cp:revision>2</cp:revision>
  <dcterms:modified xsi:type="dcterms:W3CDTF">2023-04-06T09:09:58Z</dcterms:modified>
</cp:coreProperties>
</file>