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25"/>
  </p:notesMasterIdLst>
  <p:sldIdLst>
    <p:sldId id="256" r:id="rId2"/>
    <p:sldId id="286" r:id="rId3"/>
    <p:sldId id="257" r:id="rId4"/>
    <p:sldId id="258" r:id="rId5"/>
    <p:sldId id="277" r:id="rId6"/>
    <p:sldId id="259" r:id="rId7"/>
    <p:sldId id="273" r:id="rId8"/>
    <p:sldId id="260" r:id="rId9"/>
    <p:sldId id="275" r:id="rId10"/>
    <p:sldId id="261" r:id="rId11"/>
    <p:sldId id="270" r:id="rId12"/>
    <p:sldId id="267" r:id="rId13"/>
    <p:sldId id="271" r:id="rId14"/>
    <p:sldId id="268" r:id="rId15"/>
    <p:sldId id="272" r:id="rId16"/>
    <p:sldId id="274" r:id="rId17"/>
    <p:sldId id="263" r:id="rId18"/>
    <p:sldId id="265" r:id="rId19"/>
    <p:sldId id="289" r:id="rId20"/>
    <p:sldId id="296" r:id="rId21"/>
    <p:sldId id="291" r:id="rId22"/>
    <p:sldId id="294" r:id="rId23"/>
    <p:sldId id="29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47"/>
    <a:srgbClr val="969696"/>
    <a:srgbClr val="FF760A"/>
    <a:srgbClr val="DB7C43"/>
    <a:srgbClr val="E8A362"/>
    <a:srgbClr val="FF7800"/>
    <a:srgbClr val="11A387"/>
    <a:srgbClr val="E48312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C263E-46C3-4268-BC6E-092F160F339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DBEC87-6524-45A9-BE72-453593356F4E}">
      <dgm:prSet phldrT="[Текст]" custT="1"/>
      <dgm:spPr/>
      <dgm:t>
        <a:bodyPr/>
        <a:lstStyle/>
        <a:p>
          <a:r>
            <a:rPr lang="ru-RU" sz="1400" dirty="0" err="1" smtClean="0">
              <a:latin typeface="Open Sans"/>
            </a:rPr>
            <a:t>Велнесс</a:t>
          </a:r>
          <a:r>
            <a:rPr lang="ru-RU" sz="1400" dirty="0" smtClean="0">
              <a:latin typeface="Open Sans"/>
            </a:rPr>
            <a:t>-тестирование</a:t>
          </a:r>
          <a:endParaRPr lang="ru-RU" sz="1400" dirty="0"/>
        </a:p>
      </dgm:t>
    </dgm:pt>
    <dgm:pt modelId="{D63CF2CC-D02F-4856-A3F4-D275F08D53B6}" type="parTrans" cxnId="{B2189367-A752-4761-92DB-D6B2D1026F7A}">
      <dgm:prSet/>
      <dgm:spPr/>
      <dgm:t>
        <a:bodyPr/>
        <a:lstStyle/>
        <a:p>
          <a:endParaRPr lang="ru-RU"/>
        </a:p>
      </dgm:t>
    </dgm:pt>
    <dgm:pt modelId="{E0B879A1-EDAF-4BD1-BBF6-683A4DE76465}" type="sibTrans" cxnId="{B2189367-A752-4761-92DB-D6B2D1026F7A}">
      <dgm:prSet/>
      <dgm:spPr/>
      <dgm:t>
        <a:bodyPr/>
        <a:lstStyle/>
        <a:p>
          <a:endParaRPr lang="ru-RU"/>
        </a:p>
      </dgm:t>
    </dgm:pt>
    <dgm:pt modelId="{A553F45D-3FC9-4541-B337-33F147FD91E2}">
      <dgm:prSet phldrT="[Текст]" custT="1"/>
      <dgm:spPr/>
      <dgm:t>
        <a:bodyPr/>
        <a:lstStyle/>
        <a:p>
          <a:r>
            <a:rPr lang="ru-RU" sz="1400" dirty="0">
              <a:latin typeface="Open Sans"/>
            </a:rPr>
            <a:t>Консультация с </a:t>
          </a:r>
          <a:r>
            <a:rPr lang="ru-RU" sz="1400" dirty="0" smtClean="0">
              <a:latin typeface="Open Sans"/>
            </a:rPr>
            <a:t>сотрудником</a:t>
          </a:r>
          <a:endParaRPr lang="ru-RU" sz="1400" dirty="0"/>
        </a:p>
      </dgm:t>
    </dgm:pt>
    <dgm:pt modelId="{E1B8782B-6E8E-4E05-94E0-8F6A81FC1892}" type="parTrans" cxnId="{512047A6-C63B-4BA0-8B42-3F1AC8FE95F8}">
      <dgm:prSet/>
      <dgm:spPr/>
      <dgm:t>
        <a:bodyPr/>
        <a:lstStyle/>
        <a:p>
          <a:endParaRPr lang="ru-RU"/>
        </a:p>
      </dgm:t>
    </dgm:pt>
    <dgm:pt modelId="{4440A411-E9DB-4651-805D-AE652541BEAB}" type="sibTrans" cxnId="{512047A6-C63B-4BA0-8B42-3F1AC8FE95F8}">
      <dgm:prSet/>
      <dgm:spPr/>
      <dgm:t>
        <a:bodyPr/>
        <a:lstStyle/>
        <a:p>
          <a:endParaRPr lang="ru-RU"/>
        </a:p>
      </dgm:t>
    </dgm:pt>
    <dgm:pt modelId="{B2BD5E8C-4DD3-4B5F-9E3B-E90A174BEDBC}">
      <dgm:prSet phldrT="[Текст]" custT="1"/>
      <dgm:spPr/>
      <dgm:t>
        <a:bodyPr/>
        <a:lstStyle/>
        <a:p>
          <a:r>
            <a:rPr lang="ru-RU" sz="1400" dirty="0">
              <a:latin typeface="Open Sans"/>
            </a:rPr>
            <a:t>Индивидуальная </a:t>
          </a:r>
          <a:r>
            <a:rPr lang="ru-RU" sz="1400" dirty="0" err="1" smtClean="0">
              <a:latin typeface="Open Sans"/>
            </a:rPr>
            <a:t>велнесс</a:t>
          </a:r>
          <a:r>
            <a:rPr lang="ru-RU" sz="1400" dirty="0" smtClean="0">
              <a:latin typeface="Open Sans"/>
            </a:rPr>
            <a:t> -программа</a:t>
          </a:r>
          <a:endParaRPr lang="ru-RU" sz="1400" dirty="0"/>
        </a:p>
      </dgm:t>
    </dgm:pt>
    <dgm:pt modelId="{DF638B14-DE06-4ECF-B2BC-413AA3465A45}" type="parTrans" cxnId="{06F4BF4F-2FFB-47F6-B525-36C28966703A}">
      <dgm:prSet/>
      <dgm:spPr/>
      <dgm:t>
        <a:bodyPr/>
        <a:lstStyle/>
        <a:p>
          <a:endParaRPr lang="ru-RU"/>
        </a:p>
      </dgm:t>
    </dgm:pt>
    <dgm:pt modelId="{44D913FB-7030-4ACA-B491-86E389AA9459}" type="sibTrans" cxnId="{06F4BF4F-2FFB-47F6-B525-36C28966703A}">
      <dgm:prSet/>
      <dgm:spPr/>
      <dgm:t>
        <a:bodyPr/>
        <a:lstStyle/>
        <a:p>
          <a:endParaRPr lang="ru-RU"/>
        </a:p>
      </dgm:t>
    </dgm:pt>
    <dgm:pt modelId="{C11CADC4-3C6D-41BA-A706-4944EEEFD95E}">
      <dgm:prSet custT="1"/>
      <dgm:spPr/>
      <dgm:t>
        <a:bodyPr/>
        <a:lstStyle/>
        <a:p>
          <a:r>
            <a:rPr lang="ru-RU" sz="1300" dirty="0">
              <a:latin typeface="Open Sans"/>
              <a:ea typeface="NSimSun" panose="02010609030101010101" pitchFamily="49" charset="-122"/>
            </a:rPr>
            <a:t>Рекомендации</a:t>
          </a:r>
          <a:r>
            <a:rPr lang="en-US" sz="1100" dirty="0">
              <a:latin typeface="Open Sans"/>
              <a:ea typeface="NSimSun" panose="02010609030101010101" pitchFamily="49" charset="-122"/>
            </a:rPr>
            <a:t> </a:t>
          </a:r>
          <a:endParaRPr lang="ru-RU" sz="1100" b="1" dirty="0">
            <a:latin typeface="Open Sans"/>
            <a:ea typeface="NSimSun" panose="02010609030101010101" pitchFamily="49" charset="-122"/>
          </a:endParaRPr>
        </a:p>
      </dgm:t>
    </dgm:pt>
    <dgm:pt modelId="{A59DFA9C-FECB-4314-A93D-F1E341B00C14}" type="parTrans" cxnId="{B52B4921-F814-4D80-8745-9B0048CD7B2A}">
      <dgm:prSet/>
      <dgm:spPr/>
      <dgm:t>
        <a:bodyPr/>
        <a:lstStyle/>
        <a:p>
          <a:endParaRPr lang="ru-RU"/>
        </a:p>
      </dgm:t>
    </dgm:pt>
    <dgm:pt modelId="{81B7ADD9-8B97-4E51-86A7-5E8B2551676A}" type="sibTrans" cxnId="{B52B4921-F814-4D80-8745-9B0048CD7B2A}">
      <dgm:prSet/>
      <dgm:spPr/>
      <dgm:t>
        <a:bodyPr/>
        <a:lstStyle/>
        <a:p>
          <a:endParaRPr lang="ru-RU"/>
        </a:p>
      </dgm:t>
    </dgm:pt>
    <dgm:pt modelId="{2803B628-E6DE-4061-90DE-6FF88A14159C}">
      <dgm:prSet custT="1"/>
      <dgm:spPr/>
      <dgm:t>
        <a:bodyPr/>
        <a:lstStyle/>
        <a:p>
          <a:r>
            <a:rPr lang="ru-RU" sz="1400" b="0" dirty="0">
              <a:latin typeface="Open Sans"/>
            </a:rPr>
            <a:t>Контроль в динамике</a:t>
          </a:r>
        </a:p>
      </dgm:t>
    </dgm:pt>
    <dgm:pt modelId="{B9FD625D-3F9A-4605-A7BD-4EFB513CC8AA}" type="parTrans" cxnId="{9CDEF07C-415D-4783-AD8D-917CE5F6B7C2}">
      <dgm:prSet/>
      <dgm:spPr/>
      <dgm:t>
        <a:bodyPr/>
        <a:lstStyle/>
        <a:p>
          <a:endParaRPr lang="ru-RU"/>
        </a:p>
      </dgm:t>
    </dgm:pt>
    <dgm:pt modelId="{A33B1E0D-A498-4C51-8D72-D5B465343953}" type="sibTrans" cxnId="{9CDEF07C-415D-4783-AD8D-917CE5F6B7C2}">
      <dgm:prSet/>
      <dgm:spPr/>
      <dgm:t>
        <a:bodyPr/>
        <a:lstStyle/>
        <a:p>
          <a:endParaRPr lang="ru-RU"/>
        </a:p>
      </dgm:t>
    </dgm:pt>
    <dgm:pt modelId="{6F5A9634-B22B-40A6-85DF-E68AC83D9EE0}">
      <dgm:prSet custT="1"/>
      <dgm:spPr/>
      <dgm:t>
        <a:bodyPr/>
        <a:lstStyle/>
        <a:p>
          <a:r>
            <a:rPr lang="ru-RU" sz="1400" b="1" dirty="0">
              <a:solidFill>
                <a:schemeClr val="bg1"/>
              </a:solidFill>
              <a:latin typeface="Open Sans"/>
            </a:rPr>
            <a:t>РЕЗУЛЬТАТЫ</a:t>
          </a:r>
          <a:endParaRPr lang="ru-RU" sz="2000" dirty="0">
            <a:solidFill>
              <a:schemeClr val="bg1"/>
            </a:solidFill>
          </a:endParaRPr>
        </a:p>
      </dgm:t>
    </dgm:pt>
    <dgm:pt modelId="{270F218B-B225-4A81-8A87-9B7B1EF9723D}" type="parTrans" cxnId="{C81AD2DE-F32E-4C19-AECF-79BD388F44A8}">
      <dgm:prSet/>
      <dgm:spPr/>
      <dgm:t>
        <a:bodyPr/>
        <a:lstStyle/>
        <a:p>
          <a:endParaRPr lang="ru-RU"/>
        </a:p>
      </dgm:t>
    </dgm:pt>
    <dgm:pt modelId="{AB77499E-E4C5-4078-BD36-08CB4CDE6F2F}" type="sibTrans" cxnId="{C81AD2DE-F32E-4C19-AECF-79BD388F44A8}">
      <dgm:prSet/>
      <dgm:spPr/>
      <dgm:t>
        <a:bodyPr/>
        <a:lstStyle/>
        <a:p>
          <a:endParaRPr lang="ru-RU"/>
        </a:p>
      </dgm:t>
    </dgm:pt>
    <dgm:pt modelId="{6DB2AFB3-F353-48A5-A180-FB2DC3114BF2}" type="pres">
      <dgm:prSet presAssocID="{9F3C263E-46C3-4268-BC6E-092F160F339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EACBB9A-B01C-42C2-B0E4-A99EEED9C91E}" type="pres">
      <dgm:prSet presAssocID="{54DBEC87-6524-45A9-BE72-453593356F4E}" presName="horFlow" presStyleCnt="0"/>
      <dgm:spPr/>
    </dgm:pt>
    <dgm:pt modelId="{FD7F01B1-C13E-47BE-88F3-883708B61378}" type="pres">
      <dgm:prSet presAssocID="{54DBEC87-6524-45A9-BE72-453593356F4E}" presName="bigChev" presStyleLbl="node1" presStyleIdx="0" presStyleCnt="6"/>
      <dgm:spPr/>
      <dgm:t>
        <a:bodyPr/>
        <a:lstStyle/>
        <a:p>
          <a:endParaRPr lang="ru-RU"/>
        </a:p>
      </dgm:t>
    </dgm:pt>
    <dgm:pt modelId="{B136B45B-F307-466D-9CD1-AE8386948EB0}" type="pres">
      <dgm:prSet presAssocID="{54DBEC87-6524-45A9-BE72-453593356F4E}" presName="vSp" presStyleCnt="0"/>
      <dgm:spPr/>
    </dgm:pt>
    <dgm:pt modelId="{25D204EC-D438-4153-BB2D-F966063D07A5}" type="pres">
      <dgm:prSet presAssocID="{A553F45D-3FC9-4541-B337-33F147FD91E2}" presName="horFlow" presStyleCnt="0"/>
      <dgm:spPr/>
    </dgm:pt>
    <dgm:pt modelId="{D1476174-94A0-4FFD-8321-A2EA2FE0510E}" type="pres">
      <dgm:prSet presAssocID="{A553F45D-3FC9-4541-B337-33F147FD91E2}" presName="bigChev" presStyleLbl="node1" presStyleIdx="1" presStyleCnt="6"/>
      <dgm:spPr/>
      <dgm:t>
        <a:bodyPr/>
        <a:lstStyle/>
        <a:p>
          <a:endParaRPr lang="ru-RU"/>
        </a:p>
      </dgm:t>
    </dgm:pt>
    <dgm:pt modelId="{0D0E2F67-BB80-470B-AC1A-432F80C17FE6}" type="pres">
      <dgm:prSet presAssocID="{A553F45D-3FC9-4541-B337-33F147FD91E2}" presName="vSp" presStyleCnt="0"/>
      <dgm:spPr/>
    </dgm:pt>
    <dgm:pt modelId="{E5B82FF7-8ACA-4E21-ADB1-11A8663F08BB}" type="pres">
      <dgm:prSet presAssocID="{B2BD5E8C-4DD3-4B5F-9E3B-E90A174BEDBC}" presName="horFlow" presStyleCnt="0"/>
      <dgm:spPr/>
    </dgm:pt>
    <dgm:pt modelId="{3F815FE7-AC4E-4A9A-9FA7-383C7680D96C}" type="pres">
      <dgm:prSet presAssocID="{B2BD5E8C-4DD3-4B5F-9E3B-E90A174BEDBC}" presName="bigChev" presStyleLbl="node1" presStyleIdx="2" presStyleCnt="6"/>
      <dgm:spPr/>
      <dgm:t>
        <a:bodyPr/>
        <a:lstStyle/>
        <a:p>
          <a:endParaRPr lang="ru-RU"/>
        </a:p>
      </dgm:t>
    </dgm:pt>
    <dgm:pt modelId="{0A90B422-6EE7-4356-A9C9-DA8D0953F8A6}" type="pres">
      <dgm:prSet presAssocID="{B2BD5E8C-4DD3-4B5F-9E3B-E90A174BEDBC}" presName="vSp" presStyleCnt="0"/>
      <dgm:spPr/>
    </dgm:pt>
    <dgm:pt modelId="{C1A3C5B9-1D7E-438F-AF6E-FE4776BD627D}" type="pres">
      <dgm:prSet presAssocID="{C11CADC4-3C6D-41BA-A706-4944EEEFD95E}" presName="horFlow" presStyleCnt="0"/>
      <dgm:spPr/>
    </dgm:pt>
    <dgm:pt modelId="{7823BC1A-F4F3-4F37-AA2D-18B063B71353}" type="pres">
      <dgm:prSet presAssocID="{C11CADC4-3C6D-41BA-A706-4944EEEFD95E}" presName="bigChev" presStyleLbl="node1" presStyleIdx="3" presStyleCnt="6"/>
      <dgm:spPr/>
      <dgm:t>
        <a:bodyPr/>
        <a:lstStyle/>
        <a:p>
          <a:endParaRPr lang="ru-RU"/>
        </a:p>
      </dgm:t>
    </dgm:pt>
    <dgm:pt modelId="{F1E860B7-DB01-408F-BF7E-30F6ED3A52A7}" type="pres">
      <dgm:prSet presAssocID="{C11CADC4-3C6D-41BA-A706-4944EEEFD95E}" presName="vSp" presStyleCnt="0"/>
      <dgm:spPr/>
    </dgm:pt>
    <dgm:pt modelId="{740AD670-079D-411A-A9F3-E866D44DD227}" type="pres">
      <dgm:prSet presAssocID="{2803B628-E6DE-4061-90DE-6FF88A14159C}" presName="horFlow" presStyleCnt="0"/>
      <dgm:spPr/>
    </dgm:pt>
    <dgm:pt modelId="{D27EB97E-4EE1-4097-8301-8AC631A7DCBF}" type="pres">
      <dgm:prSet presAssocID="{2803B628-E6DE-4061-90DE-6FF88A14159C}" presName="bigChev" presStyleLbl="node1" presStyleIdx="4" presStyleCnt="6"/>
      <dgm:spPr/>
      <dgm:t>
        <a:bodyPr/>
        <a:lstStyle/>
        <a:p>
          <a:endParaRPr lang="ru-RU"/>
        </a:p>
      </dgm:t>
    </dgm:pt>
    <dgm:pt modelId="{78BD06DA-CE35-46EA-8FD5-6E999FD0A970}" type="pres">
      <dgm:prSet presAssocID="{2803B628-E6DE-4061-90DE-6FF88A14159C}" presName="vSp" presStyleCnt="0"/>
      <dgm:spPr/>
    </dgm:pt>
    <dgm:pt modelId="{FEB910DB-94EB-4CA3-ACA8-8184F43B1833}" type="pres">
      <dgm:prSet presAssocID="{6F5A9634-B22B-40A6-85DF-E68AC83D9EE0}" presName="horFlow" presStyleCnt="0"/>
      <dgm:spPr/>
    </dgm:pt>
    <dgm:pt modelId="{1C1C3986-0CC5-4D87-8A35-1116EBB63F70}" type="pres">
      <dgm:prSet presAssocID="{6F5A9634-B22B-40A6-85DF-E68AC83D9EE0}" presName="bigChev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C09C9534-7DFB-43A5-BCCA-616D82FD7993}" type="presOf" srcId="{6F5A9634-B22B-40A6-85DF-E68AC83D9EE0}" destId="{1C1C3986-0CC5-4D87-8A35-1116EBB63F70}" srcOrd="0" destOrd="0" presId="urn:microsoft.com/office/officeart/2005/8/layout/lProcess3"/>
    <dgm:cxn modelId="{12A2AD9B-E7F4-468C-8963-1B5386624BA4}" type="presOf" srcId="{C11CADC4-3C6D-41BA-A706-4944EEEFD95E}" destId="{7823BC1A-F4F3-4F37-AA2D-18B063B71353}" srcOrd="0" destOrd="0" presId="urn:microsoft.com/office/officeart/2005/8/layout/lProcess3"/>
    <dgm:cxn modelId="{9CDEF07C-415D-4783-AD8D-917CE5F6B7C2}" srcId="{9F3C263E-46C3-4268-BC6E-092F160F3399}" destId="{2803B628-E6DE-4061-90DE-6FF88A14159C}" srcOrd="4" destOrd="0" parTransId="{B9FD625D-3F9A-4605-A7BD-4EFB513CC8AA}" sibTransId="{A33B1E0D-A498-4C51-8D72-D5B465343953}"/>
    <dgm:cxn modelId="{BFF1031E-222A-42BC-B965-559097E653C5}" type="presOf" srcId="{54DBEC87-6524-45A9-BE72-453593356F4E}" destId="{FD7F01B1-C13E-47BE-88F3-883708B61378}" srcOrd="0" destOrd="0" presId="urn:microsoft.com/office/officeart/2005/8/layout/lProcess3"/>
    <dgm:cxn modelId="{512047A6-C63B-4BA0-8B42-3F1AC8FE95F8}" srcId="{9F3C263E-46C3-4268-BC6E-092F160F3399}" destId="{A553F45D-3FC9-4541-B337-33F147FD91E2}" srcOrd="1" destOrd="0" parTransId="{E1B8782B-6E8E-4E05-94E0-8F6A81FC1892}" sibTransId="{4440A411-E9DB-4651-805D-AE652541BEAB}"/>
    <dgm:cxn modelId="{06F4BF4F-2FFB-47F6-B525-36C28966703A}" srcId="{9F3C263E-46C3-4268-BC6E-092F160F3399}" destId="{B2BD5E8C-4DD3-4B5F-9E3B-E90A174BEDBC}" srcOrd="2" destOrd="0" parTransId="{DF638B14-DE06-4ECF-B2BC-413AA3465A45}" sibTransId="{44D913FB-7030-4ACA-B491-86E389AA9459}"/>
    <dgm:cxn modelId="{E518C5B0-6896-4570-82D3-05C871E93B39}" type="presOf" srcId="{2803B628-E6DE-4061-90DE-6FF88A14159C}" destId="{D27EB97E-4EE1-4097-8301-8AC631A7DCBF}" srcOrd="0" destOrd="0" presId="urn:microsoft.com/office/officeart/2005/8/layout/lProcess3"/>
    <dgm:cxn modelId="{C81AD2DE-F32E-4C19-AECF-79BD388F44A8}" srcId="{9F3C263E-46C3-4268-BC6E-092F160F3399}" destId="{6F5A9634-B22B-40A6-85DF-E68AC83D9EE0}" srcOrd="5" destOrd="0" parTransId="{270F218B-B225-4A81-8A87-9B7B1EF9723D}" sibTransId="{AB77499E-E4C5-4078-BD36-08CB4CDE6F2F}"/>
    <dgm:cxn modelId="{B2189367-A752-4761-92DB-D6B2D1026F7A}" srcId="{9F3C263E-46C3-4268-BC6E-092F160F3399}" destId="{54DBEC87-6524-45A9-BE72-453593356F4E}" srcOrd="0" destOrd="0" parTransId="{D63CF2CC-D02F-4856-A3F4-D275F08D53B6}" sibTransId="{E0B879A1-EDAF-4BD1-BBF6-683A4DE76465}"/>
    <dgm:cxn modelId="{B52B4921-F814-4D80-8745-9B0048CD7B2A}" srcId="{9F3C263E-46C3-4268-BC6E-092F160F3399}" destId="{C11CADC4-3C6D-41BA-A706-4944EEEFD95E}" srcOrd="3" destOrd="0" parTransId="{A59DFA9C-FECB-4314-A93D-F1E341B00C14}" sibTransId="{81B7ADD9-8B97-4E51-86A7-5E8B2551676A}"/>
    <dgm:cxn modelId="{16DAD9CB-0D70-481B-8633-CB334A6F1B33}" type="presOf" srcId="{B2BD5E8C-4DD3-4B5F-9E3B-E90A174BEDBC}" destId="{3F815FE7-AC4E-4A9A-9FA7-383C7680D96C}" srcOrd="0" destOrd="0" presId="urn:microsoft.com/office/officeart/2005/8/layout/lProcess3"/>
    <dgm:cxn modelId="{E6C69F71-73C0-4C55-96C7-67755FE4DD0F}" type="presOf" srcId="{9F3C263E-46C3-4268-BC6E-092F160F3399}" destId="{6DB2AFB3-F353-48A5-A180-FB2DC3114BF2}" srcOrd="0" destOrd="0" presId="urn:microsoft.com/office/officeart/2005/8/layout/lProcess3"/>
    <dgm:cxn modelId="{F5A66A2B-1220-40AC-8816-61A97B87DB28}" type="presOf" srcId="{A553F45D-3FC9-4541-B337-33F147FD91E2}" destId="{D1476174-94A0-4FFD-8321-A2EA2FE0510E}" srcOrd="0" destOrd="0" presId="urn:microsoft.com/office/officeart/2005/8/layout/lProcess3"/>
    <dgm:cxn modelId="{69E9493A-CFA7-4FD7-8C35-362540D2CEE3}" type="presParOf" srcId="{6DB2AFB3-F353-48A5-A180-FB2DC3114BF2}" destId="{BEACBB9A-B01C-42C2-B0E4-A99EEED9C91E}" srcOrd="0" destOrd="0" presId="urn:microsoft.com/office/officeart/2005/8/layout/lProcess3"/>
    <dgm:cxn modelId="{7A66D4A5-796F-4CB4-A953-5C2B5EA0BB00}" type="presParOf" srcId="{BEACBB9A-B01C-42C2-B0E4-A99EEED9C91E}" destId="{FD7F01B1-C13E-47BE-88F3-883708B61378}" srcOrd="0" destOrd="0" presId="urn:microsoft.com/office/officeart/2005/8/layout/lProcess3"/>
    <dgm:cxn modelId="{E290AA78-F752-4D09-AC3D-6A8B75308980}" type="presParOf" srcId="{6DB2AFB3-F353-48A5-A180-FB2DC3114BF2}" destId="{B136B45B-F307-466D-9CD1-AE8386948EB0}" srcOrd="1" destOrd="0" presId="urn:microsoft.com/office/officeart/2005/8/layout/lProcess3"/>
    <dgm:cxn modelId="{DCADDC6C-23FB-4056-AD87-FB89B9937CBA}" type="presParOf" srcId="{6DB2AFB3-F353-48A5-A180-FB2DC3114BF2}" destId="{25D204EC-D438-4153-BB2D-F966063D07A5}" srcOrd="2" destOrd="0" presId="urn:microsoft.com/office/officeart/2005/8/layout/lProcess3"/>
    <dgm:cxn modelId="{C8A5594D-879A-4682-AC58-C2AA31A9480F}" type="presParOf" srcId="{25D204EC-D438-4153-BB2D-F966063D07A5}" destId="{D1476174-94A0-4FFD-8321-A2EA2FE0510E}" srcOrd="0" destOrd="0" presId="urn:microsoft.com/office/officeart/2005/8/layout/lProcess3"/>
    <dgm:cxn modelId="{862C7093-E16E-44A1-A8BE-F28362E5ABFE}" type="presParOf" srcId="{6DB2AFB3-F353-48A5-A180-FB2DC3114BF2}" destId="{0D0E2F67-BB80-470B-AC1A-432F80C17FE6}" srcOrd="3" destOrd="0" presId="urn:microsoft.com/office/officeart/2005/8/layout/lProcess3"/>
    <dgm:cxn modelId="{BE30BAB2-C6A8-464E-8CDA-5432331E3D17}" type="presParOf" srcId="{6DB2AFB3-F353-48A5-A180-FB2DC3114BF2}" destId="{E5B82FF7-8ACA-4E21-ADB1-11A8663F08BB}" srcOrd="4" destOrd="0" presId="urn:microsoft.com/office/officeart/2005/8/layout/lProcess3"/>
    <dgm:cxn modelId="{CD6C7AED-5643-4944-ACFC-10D7CE73FE2B}" type="presParOf" srcId="{E5B82FF7-8ACA-4E21-ADB1-11A8663F08BB}" destId="{3F815FE7-AC4E-4A9A-9FA7-383C7680D96C}" srcOrd="0" destOrd="0" presId="urn:microsoft.com/office/officeart/2005/8/layout/lProcess3"/>
    <dgm:cxn modelId="{52E20279-87DE-446B-811A-D70798099910}" type="presParOf" srcId="{6DB2AFB3-F353-48A5-A180-FB2DC3114BF2}" destId="{0A90B422-6EE7-4356-A9C9-DA8D0953F8A6}" srcOrd="5" destOrd="0" presId="urn:microsoft.com/office/officeart/2005/8/layout/lProcess3"/>
    <dgm:cxn modelId="{68D64C88-F423-47C4-A00B-F51FA56210AD}" type="presParOf" srcId="{6DB2AFB3-F353-48A5-A180-FB2DC3114BF2}" destId="{C1A3C5B9-1D7E-438F-AF6E-FE4776BD627D}" srcOrd="6" destOrd="0" presId="urn:microsoft.com/office/officeart/2005/8/layout/lProcess3"/>
    <dgm:cxn modelId="{8CDE4675-26D7-4069-AE9C-5BAC6328735E}" type="presParOf" srcId="{C1A3C5B9-1D7E-438F-AF6E-FE4776BD627D}" destId="{7823BC1A-F4F3-4F37-AA2D-18B063B71353}" srcOrd="0" destOrd="0" presId="urn:microsoft.com/office/officeart/2005/8/layout/lProcess3"/>
    <dgm:cxn modelId="{A96590A0-0C83-4F8C-8ECD-2C82EFB3781C}" type="presParOf" srcId="{6DB2AFB3-F353-48A5-A180-FB2DC3114BF2}" destId="{F1E860B7-DB01-408F-BF7E-30F6ED3A52A7}" srcOrd="7" destOrd="0" presId="urn:microsoft.com/office/officeart/2005/8/layout/lProcess3"/>
    <dgm:cxn modelId="{47C51799-313A-4CD3-8E30-6BB04F36B9EF}" type="presParOf" srcId="{6DB2AFB3-F353-48A5-A180-FB2DC3114BF2}" destId="{740AD670-079D-411A-A9F3-E866D44DD227}" srcOrd="8" destOrd="0" presId="urn:microsoft.com/office/officeart/2005/8/layout/lProcess3"/>
    <dgm:cxn modelId="{8BE6DF27-38C5-4F30-8CF0-E08F170D6289}" type="presParOf" srcId="{740AD670-079D-411A-A9F3-E866D44DD227}" destId="{D27EB97E-4EE1-4097-8301-8AC631A7DCBF}" srcOrd="0" destOrd="0" presId="urn:microsoft.com/office/officeart/2005/8/layout/lProcess3"/>
    <dgm:cxn modelId="{A9AB2146-8418-4D08-A9D4-1F0BD10AC3AE}" type="presParOf" srcId="{6DB2AFB3-F353-48A5-A180-FB2DC3114BF2}" destId="{78BD06DA-CE35-46EA-8FD5-6E999FD0A970}" srcOrd="9" destOrd="0" presId="urn:microsoft.com/office/officeart/2005/8/layout/lProcess3"/>
    <dgm:cxn modelId="{A42A6AA8-859C-4FA5-8368-71BFB4E5DDCC}" type="presParOf" srcId="{6DB2AFB3-F353-48A5-A180-FB2DC3114BF2}" destId="{FEB910DB-94EB-4CA3-ACA8-8184F43B1833}" srcOrd="10" destOrd="0" presId="urn:microsoft.com/office/officeart/2005/8/layout/lProcess3"/>
    <dgm:cxn modelId="{E037A8AA-268F-4D72-9027-FC5ED0E0406B}" type="presParOf" srcId="{FEB910DB-94EB-4CA3-ACA8-8184F43B1833}" destId="{1C1C3986-0CC5-4D87-8A35-1116EBB63F7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7E343C-B0E9-4D24-85CA-85DE07373DF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B5628A-C738-4FDB-9EF5-C138A29F70A8}">
      <dgm:prSet phldrT="[Текст]"/>
      <dgm:spPr/>
      <dgm:t>
        <a:bodyPr/>
        <a:lstStyle/>
        <a:p>
          <a:r>
            <a:rPr lang="ru-RU" dirty="0"/>
            <a:t>Портативный</a:t>
          </a:r>
        </a:p>
      </dgm:t>
    </dgm:pt>
    <dgm:pt modelId="{AA44CB8E-2B9B-4EF9-B0DF-1A756671E626}" type="parTrans" cxnId="{614872A6-42E6-476E-9301-C31E75A31C84}">
      <dgm:prSet/>
      <dgm:spPr/>
      <dgm:t>
        <a:bodyPr/>
        <a:lstStyle/>
        <a:p>
          <a:endParaRPr lang="ru-RU"/>
        </a:p>
      </dgm:t>
    </dgm:pt>
    <dgm:pt modelId="{F412A6D0-1BB9-42B7-8590-F500ED06828B}" type="sibTrans" cxnId="{614872A6-42E6-476E-9301-C31E75A31C84}">
      <dgm:prSet/>
      <dgm:spPr/>
      <dgm:t>
        <a:bodyPr/>
        <a:lstStyle/>
        <a:p>
          <a:endParaRPr lang="ru-RU"/>
        </a:p>
      </dgm:t>
    </dgm:pt>
    <dgm:pt modelId="{BC039FDC-B362-488F-AEDD-6604B67A796D}">
      <dgm:prSet phldrT="[Текст]"/>
      <dgm:spPr/>
      <dgm:t>
        <a:bodyPr/>
        <a:lstStyle/>
        <a:p>
          <a:r>
            <a:rPr lang="ru-RU" dirty="0" smtClean="0"/>
            <a:t>Стойка</a:t>
          </a:r>
          <a:endParaRPr lang="ru-RU" dirty="0"/>
        </a:p>
      </dgm:t>
    </dgm:pt>
    <dgm:pt modelId="{1D6E966E-53A0-48AF-A08A-59EE7DE445B9}" type="parTrans" cxnId="{74C47558-6375-4B06-AEF7-F3FFA25F2045}">
      <dgm:prSet/>
      <dgm:spPr/>
      <dgm:t>
        <a:bodyPr/>
        <a:lstStyle/>
        <a:p>
          <a:endParaRPr lang="ru-RU"/>
        </a:p>
      </dgm:t>
    </dgm:pt>
    <dgm:pt modelId="{ADB2009D-A9F3-42AC-8C5E-BF64EFC43B5A}" type="sibTrans" cxnId="{74C47558-6375-4B06-AEF7-F3FFA25F2045}">
      <dgm:prSet/>
      <dgm:spPr/>
      <dgm:t>
        <a:bodyPr/>
        <a:lstStyle/>
        <a:p>
          <a:endParaRPr lang="ru-RU"/>
        </a:p>
      </dgm:t>
    </dgm:pt>
    <dgm:pt modelId="{0F52394D-F753-42DD-B3D1-DDA7C0C679BC}">
      <dgm:prSet phldrT="[Текст]"/>
      <dgm:spPr/>
      <dgm:t>
        <a:bodyPr/>
        <a:lstStyle/>
        <a:p>
          <a:r>
            <a:rPr lang="ru-RU" dirty="0" smtClean="0"/>
            <a:t>Сенсорный стенд</a:t>
          </a:r>
          <a:endParaRPr lang="ru-RU" dirty="0"/>
        </a:p>
      </dgm:t>
    </dgm:pt>
    <dgm:pt modelId="{44F4387E-9CC5-49C2-9F36-3DA230546BED}" type="parTrans" cxnId="{C9E48ADA-37C6-4FA8-9F45-ACA5F6184B66}">
      <dgm:prSet/>
      <dgm:spPr/>
      <dgm:t>
        <a:bodyPr/>
        <a:lstStyle/>
        <a:p>
          <a:endParaRPr lang="ru-RU"/>
        </a:p>
      </dgm:t>
    </dgm:pt>
    <dgm:pt modelId="{96DC2883-7A2E-46A5-BD14-FBA0CEB58B64}" type="sibTrans" cxnId="{C9E48ADA-37C6-4FA8-9F45-ACA5F6184B66}">
      <dgm:prSet/>
      <dgm:spPr/>
      <dgm:t>
        <a:bodyPr/>
        <a:lstStyle/>
        <a:p>
          <a:endParaRPr lang="ru-RU"/>
        </a:p>
      </dgm:t>
    </dgm:pt>
    <dgm:pt modelId="{61A7B1AC-A507-407F-9E78-F05E8C7E52F9}" type="pres">
      <dgm:prSet presAssocID="{367E343C-B0E9-4D24-85CA-85DE07373D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19D92D-4CA8-4620-8B12-89196618F410}" type="pres">
      <dgm:prSet presAssocID="{3BB5628A-C738-4FDB-9EF5-C138A29F70A8}" presName="composite" presStyleCnt="0"/>
      <dgm:spPr/>
    </dgm:pt>
    <dgm:pt modelId="{0EA6EA83-187E-4BDD-80CF-172199EEF2CE}" type="pres">
      <dgm:prSet presAssocID="{3BB5628A-C738-4FDB-9EF5-C138A29F70A8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D13DD52B-2C72-4DE1-A1F1-19D4C976BBFE}" type="pres">
      <dgm:prSet presAssocID="{3BB5628A-C738-4FDB-9EF5-C138A29F70A8}" presName="wedgeRectCallout1" presStyleLbl="node1" presStyleIdx="0" presStyleCnt="3" custScaleX="70099" custScaleY="49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B2DAB-1382-497B-BD55-EAD459E7EC27}" type="pres">
      <dgm:prSet presAssocID="{F412A6D0-1BB9-42B7-8590-F500ED06828B}" presName="sibTrans" presStyleCnt="0"/>
      <dgm:spPr/>
    </dgm:pt>
    <dgm:pt modelId="{26D14BA7-3BE4-4330-ADC7-2F0C4CBCE182}" type="pres">
      <dgm:prSet presAssocID="{BC039FDC-B362-488F-AEDD-6604B67A796D}" presName="composite" presStyleCnt="0"/>
      <dgm:spPr/>
    </dgm:pt>
    <dgm:pt modelId="{33286237-7C9C-49DA-8FC8-F247B5352C6F}" type="pres">
      <dgm:prSet presAssocID="{BC039FDC-B362-488F-AEDD-6604B67A796D}" presName="rect1" presStyleLbl="bgImgPlace1" presStyleIdx="1" presStyleCnt="3" custFlipHor="1" custScaleX="6339" custScaleY="19765" custLinFactNeighborX="1676" custLinFactNeighborY="32834"/>
      <dgm:spPr/>
      <dgm:t>
        <a:bodyPr/>
        <a:lstStyle/>
        <a:p>
          <a:endParaRPr lang="ru-RU"/>
        </a:p>
      </dgm:t>
    </dgm:pt>
    <dgm:pt modelId="{FA569085-72C9-42EE-B294-32151DD36A9D}" type="pres">
      <dgm:prSet presAssocID="{BC039FDC-B362-488F-AEDD-6604B67A796D}" presName="wedgeRectCallout1" presStyleLbl="node1" presStyleIdx="1" presStyleCnt="3" custScaleX="70099" custScaleY="49307" custLinFactNeighborX="-786" custLinFactNeighborY="59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F6515-4DD5-411A-9962-2827F22B1572}" type="pres">
      <dgm:prSet presAssocID="{ADB2009D-A9F3-42AC-8C5E-BF64EFC43B5A}" presName="sibTrans" presStyleCnt="0"/>
      <dgm:spPr/>
    </dgm:pt>
    <dgm:pt modelId="{BE63F503-E63A-4C00-9936-CB63330338F8}" type="pres">
      <dgm:prSet presAssocID="{0F52394D-F753-42DD-B3D1-DDA7C0C679BC}" presName="composite" presStyleCnt="0"/>
      <dgm:spPr/>
    </dgm:pt>
    <dgm:pt modelId="{1D32B207-09E1-4959-A2F2-A3A39063887D}" type="pres">
      <dgm:prSet presAssocID="{0F52394D-F753-42DD-B3D1-DDA7C0C679BC}" presName="rect1" presStyleLbl="bgImgPlace1" presStyleIdx="2" presStyleCnt="3" custLinFactNeighborY="-334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55" t="-21035" r="-4555" b="-43767"/>
          </a:stretch>
        </a:blipFill>
      </dgm:spPr>
    </dgm:pt>
    <dgm:pt modelId="{C4B9CB0C-2C57-456E-81D6-FC02BEEDFE88}" type="pres">
      <dgm:prSet presAssocID="{0F52394D-F753-42DD-B3D1-DDA7C0C679BC}" presName="wedgeRectCallout1" presStyleLbl="node1" presStyleIdx="2" presStyleCnt="3" custScaleX="70099" custScaleY="49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4872A6-42E6-476E-9301-C31E75A31C84}" srcId="{367E343C-B0E9-4D24-85CA-85DE07373DF1}" destId="{3BB5628A-C738-4FDB-9EF5-C138A29F70A8}" srcOrd="0" destOrd="0" parTransId="{AA44CB8E-2B9B-4EF9-B0DF-1A756671E626}" sibTransId="{F412A6D0-1BB9-42B7-8590-F500ED06828B}"/>
    <dgm:cxn modelId="{74C47558-6375-4B06-AEF7-F3FFA25F2045}" srcId="{367E343C-B0E9-4D24-85CA-85DE07373DF1}" destId="{BC039FDC-B362-488F-AEDD-6604B67A796D}" srcOrd="1" destOrd="0" parTransId="{1D6E966E-53A0-48AF-A08A-59EE7DE445B9}" sibTransId="{ADB2009D-A9F3-42AC-8C5E-BF64EFC43B5A}"/>
    <dgm:cxn modelId="{26A47F2B-6DD0-4B1E-88C1-F66D7A1619CA}" type="presOf" srcId="{367E343C-B0E9-4D24-85CA-85DE07373DF1}" destId="{61A7B1AC-A507-407F-9E78-F05E8C7E52F9}" srcOrd="0" destOrd="0" presId="urn:microsoft.com/office/officeart/2008/layout/BendingPictureCaptionList"/>
    <dgm:cxn modelId="{B32130A4-22CD-4793-9F68-0EA2136328F5}" type="presOf" srcId="{BC039FDC-B362-488F-AEDD-6604B67A796D}" destId="{FA569085-72C9-42EE-B294-32151DD36A9D}" srcOrd="0" destOrd="0" presId="urn:microsoft.com/office/officeart/2008/layout/BendingPictureCaptionList"/>
    <dgm:cxn modelId="{C9E48ADA-37C6-4FA8-9F45-ACA5F6184B66}" srcId="{367E343C-B0E9-4D24-85CA-85DE07373DF1}" destId="{0F52394D-F753-42DD-B3D1-DDA7C0C679BC}" srcOrd="2" destOrd="0" parTransId="{44F4387E-9CC5-49C2-9F36-3DA230546BED}" sibTransId="{96DC2883-7A2E-46A5-BD14-FBA0CEB58B64}"/>
    <dgm:cxn modelId="{D60A46C7-C1FB-4AD5-91B9-D60E624AD0C3}" type="presOf" srcId="{3BB5628A-C738-4FDB-9EF5-C138A29F70A8}" destId="{D13DD52B-2C72-4DE1-A1F1-19D4C976BBFE}" srcOrd="0" destOrd="0" presId="urn:microsoft.com/office/officeart/2008/layout/BendingPictureCaptionList"/>
    <dgm:cxn modelId="{526392BC-D868-4A76-AF56-AFC1791D416A}" type="presOf" srcId="{0F52394D-F753-42DD-B3D1-DDA7C0C679BC}" destId="{C4B9CB0C-2C57-456E-81D6-FC02BEEDFE88}" srcOrd="0" destOrd="0" presId="urn:microsoft.com/office/officeart/2008/layout/BendingPictureCaptionList"/>
    <dgm:cxn modelId="{35597EA6-1B62-4C1F-A250-BF394984EF5A}" type="presParOf" srcId="{61A7B1AC-A507-407F-9E78-F05E8C7E52F9}" destId="{CD19D92D-4CA8-4620-8B12-89196618F410}" srcOrd="0" destOrd="0" presId="urn:microsoft.com/office/officeart/2008/layout/BendingPictureCaptionList"/>
    <dgm:cxn modelId="{5A3593DB-4EBA-434D-9824-BBF94D9207F6}" type="presParOf" srcId="{CD19D92D-4CA8-4620-8B12-89196618F410}" destId="{0EA6EA83-187E-4BDD-80CF-172199EEF2CE}" srcOrd="0" destOrd="0" presId="urn:microsoft.com/office/officeart/2008/layout/BendingPictureCaptionList"/>
    <dgm:cxn modelId="{DA1A36D6-20F7-43E5-8BF6-931649BDDFA1}" type="presParOf" srcId="{CD19D92D-4CA8-4620-8B12-89196618F410}" destId="{D13DD52B-2C72-4DE1-A1F1-19D4C976BBFE}" srcOrd="1" destOrd="0" presId="urn:microsoft.com/office/officeart/2008/layout/BendingPictureCaptionList"/>
    <dgm:cxn modelId="{6BD90AAA-1259-4F39-B9D5-B75B1CB78903}" type="presParOf" srcId="{61A7B1AC-A507-407F-9E78-F05E8C7E52F9}" destId="{EE6B2DAB-1382-497B-BD55-EAD459E7EC27}" srcOrd="1" destOrd="0" presId="urn:microsoft.com/office/officeart/2008/layout/BendingPictureCaptionList"/>
    <dgm:cxn modelId="{F0EE182B-EEDB-4EB5-A698-D23E81436435}" type="presParOf" srcId="{61A7B1AC-A507-407F-9E78-F05E8C7E52F9}" destId="{26D14BA7-3BE4-4330-ADC7-2F0C4CBCE182}" srcOrd="2" destOrd="0" presId="urn:microsoft.com/office/officeart/2008/layout/BendingPictureCaptionList"/>
    <dgm:cxn modelId="{D002A2F6-3C8D-4410-B547-4B2B5D2165F3}" type="presParOf" srcId="{26D14BA7-3BE4-4330-ADC7-2F0C4CBCE182}" destId="{33286237-7C9C-49DA-8FC8-F247B5352C6F}" srcOrd="0" destOrd="0" presId="urn:microsoft.com/office/officeart/2008/layout/BendingPictureCaptionList"/>
    <dgm:cxn modelId="{B95D4FE1-5410-429F-AF63-F8E40FD2748F}" type="presParOf" srcId="{26D14BA7-3BE4-4330-ADC7-2F0C4CBCE182}" destId="{FA569085-72C9-42EE-B294-32151DD36A9D}" srcOrd="1" destOrd="0" presId="urn:microsoft.com/office/officeart/2008/layout/BendingPictureCaptionList"/>
    <dgm:cxn modelId="{76C08EC6-5F21-473C-BF64-15B0F7833FDF}" type="presParOf" srcId="{61A7B1AC-A507-407F-9E78-F05E8C7E52F9}" destId="{ECFF6515-4DD5-411A-9962-2827F22B1572}" srcOrd="3" destOrd="0" presId="urn:microsoft.com/office/officeart/2008/layout/BendingPictureCaptionList"/>
    <dgm:cxn modelId="{822DA113-C6DE-43F3-ADB2-F838E8BD3363}" type="presParOf" srcId="{61A7B1AC-A507-407F-9E78-F05E8C7E52F9}" destId="{BE63F503-E63A-4C00-9936-CB63330338F8}" srcOrd="4" destOrd="0" presId="urn:microsoft.com/office/officeart/2008/layout/BendingPictureCaptionList"/>
    <dgm:cxn modelId="{3689E8A0-6BC4-4181-A488-204505DD38AF}" type="presParOf" srcId="{BE63F503-E63A-4C00-9936-CB63330338F8}" destId="{1D32B207-09E1-4959-A2F2-A3A39063887D}" srcOrd="0" destOrd="0" presId="urn:microsoft.com/office/officeart/2008/layout/BendingPictureCaptionList"/>
    <dgm:cxn modelId="{4842A371-F2CD-4A40-A038-BC66A816792A}" type="presParOf" srcId="{BE63F503-E63A-4C00-9936-CB63330338F8}" destId="{C4B9CB0C-2C57-456E-81D6-FC02BEEDFE8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45AA4B-FA6B-40D0-BD8A-C01571381E2B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</dgm:pt>
    <dgm:pt modelId="{25143FBC-DCE8-47B9-863D-3464BD8BBBFB}">
      <dgm:prSet phldrT="[Текст]" custT="1"/>
      <dgm:spPr/>
      <dgm:t>
        <a:bodyPr/>
        <a:lstStyle/>
        <a:p>
          <a:r>
            <a:rPr lang="ru-RU" sz="1000" dirty="0"/>
            <a:t>Шаг</a:t>
          </a:r>
          <a:r>
            <a:rPr lang="en-US" sz="1000" dirty="0"/>
            <a:t> 1: </a:t>
          </a:r>
          <a:r>
            <a:rPr lang="ru-RU" sz="1000" dirty="0"/>
            <a:t>Измерение параметров</a:t>
          </a:r>
        </a:p>
      </dgm:t>
    </dgm:pt>
    <dgm:pt modelId="{920F54DD-BDA9-4E59-830E-A6352AF06B78}" type="parTrans" cxnId="{BD364094-7B5E-4D8A-B935-FB60D2E75129}">
      <dgm:prSet/>
      <dgm:spPr/>
      <dgm:t>
        <a:bodyPr/>
        <a:lstStyle/>
        <a:p>
          <a:endParaRPr lang="ru-RU"/>
        </a:p>
      </dgm:t>
    </dgm:pt>
    <dgm:pt modelId="{31B492E4-780A-4924-8EB5-66AB6A379058}" type="sibTrans" cxnId="{BD364094-7B5E-4D8A-B935-FB60D2E75129}">
      <dgm:prSet/>
      <dgm:spPr/>
      <dgm:t>
        <a:bodyPr/>
        <a:lstStyle/>
        <a:p>
          <a:endParaRPr lang="ru-RU"/>
        </a:p>
      </dgm:t>
    </dgm:pt>
    <dgm:pt modelId="{E42DCD50-CCEF-4E9A-9D88-44244D58F342}">
      <dgm:prSet phldrT="[Текст]" custT="1"/>
      <dgm:spPr/>
      <dgm:t>
        <a:bodyPr/>
        <a:lstStyle/>
        <a:p>
          <a:r>
            <a:rPr lang="ru-RU" sz="1000" dirty="0"/>
            <a:t>Шаг</a:t>
          </a:r>
          <a:r>
            <a:rPr lang="en-US" sz="1000" dirty="0"/>
            <a:t> 2: </a:t>
          </a:r>
          <a:r>
            <a:rPr lang="ru-RU" sz="1000" dirty="0"/>
            <a:t>Алгоритмическая обработка</a:t>
          </a:r>
        </a:p>
      </dgm:t>
    </dgm:pt>
    <dgm:pt modelId="{04AF3045-8500-428E-B1A9-9282DC1C4789}" type="parTrans" cxnId="{AAFE0AB7-9F4A-45F9-863E-D3535423E86C}">
      <dgm:prSet/>
      <dgm:spPr/>
      <dgm:t>
        <a:bodyPr/>
        <a:lstStyle/>
        <a:p>
          <a:endParaRPr lang="ru-RU"/>
        </a:p>
      </dgm:t>
    </dgm:pt>
    <dgm:pt modelId="{7B05B7AD-AC66-4A2B-BB12-699BC9263DA5}" type="sibTrans" cxnId="{AAFE0AB7-9F4A-45F9-863E-D3535423E86C}">
      <dgm:prSet/>
      <dgm:spPr/>
      <dgm:t>
        <a:bodyPr/>
        <a:lstStyle/>
        <a:p>
          <a:endParaRPr lang="ru-RU"/>
        </a:p>
      </dgm:t>
    </dgm:pt>
    <dgm:pt modelId="{7525F77B-0F03-48FE-BC0D-C12647D94C94}">
      <dgm:prSet phldrT="[Текст]" custT="1"/>
      <dgm:spPr/>
      <dgm:t>
        <a:bodyPr/>
        <a:lstStyle/>
        <a:p>
          <a:r>
            <a:rPr lang="ru-RU" sz="1000" dirty="0"/>
            <a:t>Шаг</a:t>
          </a:r>
          <a:r>
            <a:rPr lang="en-US" sz="1000" dirty="0"/>
            <a:t> 3: </a:t>
          </a:r>
          <a:r>
            <a:rPr lang="ru-RU" sz="1000" dirty="0"/>
            <a:t>Запатентованный перекрестный анализ</a:t>
          </a:r>
        </a:p>
      </dgm:t>
    </dgm:pt>
    <dgm:pt modelId="{9CD011C2-4A73-45C6-A52B-37F9DEC2A25B}" type="parTrans" cxnId="{CD97367D-DF83-4031-A710-1318B982B247}">
      <dgm:prSet/>
      <dgm:spPr/>
      <dgm:t>
        <a:bodyPr/>
        <a:lstStyle/>
        <a:p>
          <a:endParaRPr lang="ru-RU"/>
        </a:p>
      </dgm:t>
    </dgm:pt>
    <dgm:pt modelId="{44D227F0-7871-4074-821B-49F24AAFD86F}" type="sibTrans" cxnId="{CD97367D-DF83-4031-A710-1318B982B247}">
      <dgm:prSet/>
      <dgm:spPr/>
      <dgm:t>
        <a:bodyPr/>
        <a:lstStyle/>
        <a:p>
          <a:endParaRPr lang="ru-RU"/>
        </a:p>
      </dgm:t>
    </dgm:pt>
    <dgm:pt modelId="{A0EADEDC-7146-4BB6-A17E-88D15E138C9C}">
      <dgm:prSet phldrT="[Текст]" custT="1"/>
      <dgm:spPr/>
      <dgm:t>
        <a:bodyPr/>
        <a:lstStyle/>
        <a:p>
          <a:r>
            <a:rPr lang="ru-RU" sz="1000" dirty="0"/>
            <a:t>Шаг</a:t>
          </a:r>
          <a:r>
            <a:rPr lang="en-US" sz="1000" dirty="0"/>
            <a:t> 4: </a:t>
          </a:r>
          <a:r>
            <a:rPr lang="ru-RU" sz="1000" dirty="0"/>
            <a:t>Рекомендации и отчеты по спорту и питанию</a:t>
          </a:r>
        </a:p>
      </dgm:t>
    </dgm:pt>
    <dgm:pt modelId="{4E984B5F-38B2-46A4-8F4A-98A21C35F45E}" type="parTrans" cxnId="{894285DC-FD1D-49F6-B492-6234A109243C}">
      <dgm:prSet/>
      <dgm:spPr/>
      <dgm:t>
        <a:bodyPr/>
        <a:lstStyle/>
        <a:p>
          <a:endParaRPr lang="ru-RU"/>
        </a:p>
      </dgm:t>
    </dgm:pt>
    <dgm:pt modelId="{8B42CA8B-283B-4E2A-A225-54C8D4E8349D}" type="sibTrans" cxnId="{894285DC-FD1D-49F6-B492-6234A109243C}">
      <dgm:prSet/>
      <dgm:spPr/>
      <dgm:t>
        <a:bodyPr/>
        <a:lstStyle/>
        <a:p>
          <a:endParaRPr lang="ru-RU"/>
        </a:p>
      </dgm:t>
    </dgm:pt>
    <dgm:pt modelId="{CD38DA33-DC11-4420-9551-A17EF6F9D6A7}">
      <dgm:prSet phldrT="[Текст]" custT="1"/>
      <dgm:spPr/>
      <dgm:t>
        <a:bodyPr/>
        <a:lstStyle/>
        <a:p>
          <a:r>
            <a:rPr lang="ru-RU" sz="1000" dirty="0"/>
            <a:t>Шаг</a:t>
          </a:r>
          <a:r>
            <a:rPr lang="en-US" sz="1000" dirty="0"/>
            <a:t> 5:</a:t>
          </a:r>
          <a:endParaRPr lang="ru-RU" sz="1000" dirty="0"/>
        </a:p>
        <a:p>
          <a:r>
            <a:rPr lang="ru-RU" sz="1000" dirty="0"/>
            <a:t>Полная персонализированная программа</a:t>
          </a:r>
        </a:p>
      </dgm:t>
    </dgm:pt>
    <dgm:pt modelId="{1594CA64-1ABF-4453-ABEA-F2FFAD7139F1}" type="parTrans" cxnId="{D3D257CB-2418-40D4-89EF-1A9B6A34675F}">
      <dgm:prSet/>
      <dgm:spPr/>
      <dgm:t>
        <a:bodyPr/>
        <a:lstStyle/>
        <a:p>
          <a:endParaRPr lang="ru-RU"/>
        </a:p>
      </dgm:t>
    </dgm:pt>
    <dgm:pt modelId="{0FC1BAB8-2263-4F01-AA55-6CFA9AAE833D}" type="sibTrans" cxnId="{D3D257CB-2418-40D4-89EF-1A9B6A34675F}">
      <dgm:prSet/>
      <dgm:spPr/>
      <dgm:t>
        <a:bodyPr/>
        <a:lstStyle/>
        <a:p>
          <a:endParaRPr lang="ru-RU"/>
        </a:p>
      </dgm:t>
    </dgm:pt>
    <dgm:pt modelId="{651E654D-DB8C-4A87-8B46-B48797FDC85F}" type="pres">
      <dgm:prSet presAssocID="{F645AA4B-FA6B-40D0-BD8A-C01571381E2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E405BE4-5AFF-4CC0-8C31-20F50CD6070C}" type="pres">
      <dgm:prSet presAssocID="{25143FBC-DCE8-47B9-863D-3464BD8BBBFB}" presName="Accent1" presStyleCnt="0"/>
      <dgm:spPr/>
    </dgm:pt>
    <dgm:pt modelId="{6FA21BD0-9A6C-418C-8652-D39A4BD3BFAF}" type="pres">
      <dgm:prSet presAssocID="{25143FBC-DCE8-47B9-863D-3464BD8BBBFB}" presName="Accent" presStyleLbl="node1" presStyleIdx="0" presStyleCnt="5"/>
      <dgm:spPr/>
    </dgm:pt>
    <dgm:pt modelId="{4AAF19F3-BA02-4297-AEF1-E8687D024ABA}" type="pres">
      <dgm:prSet presAssocID="{25143FBC-DCE8-47B9-863D-3464BD8BBBFB}" presName="Parent1" presStyleLbl="revTx" presStyleIdx="0" presStyleCnt="5" custLinFactNeighborX="224" custLinFactNeighborY="-1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663F4-0D2C-4076-8B77-D3B4D6E55D9E}" type="pres">
      <dgm:prSet presAssocID="{E42DCD50-CCEF-4E9A-9D88-44244D58F342}" presName="Accent2" presStyleCnt="0"/>
      <dgm:spPr/>
    </dgm:pt>
    <dgm:pt modelId="{BAEBF42B-D836-46F6-BC02-6FE97D5C56F3}" type="pres">
      <dgm:prSet presAssocID="{E42DCD50-CCEF-4E9A-9D88-44244D58F342}" presName="Accent" presStyleLbl="node1" presStyleIdx="1" presStyleCnt="5"/>
      <dgm:spPr/>
    </dgm:pt>
    <dgm:pt modelId="{72F3E465-1A09-4C4B-9835-3FB5C14CE5BE}" type="pres">
      <dgm:prSet presAssocID="{E42DCD50-CCEF-4E9A-9D88-44244D58F342}" presName="Parent2" presStyleLbl="revTx" presStyleIdx="1" presStyleCnt="5" custScaleX="150894" custScaleY="140364" custLinFactNeighborX="12154" custLinFactNeighborY="-128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B0274-0806-4226-87C7-0AC3A7004521}" type="pres">
      <dgm:prSet presAssocID="{7525F77B-0F03-48FE-BC0D-C12647D94C94}" presName="Accent3" presStyleCnt="0"/>
      <dgm:spPr/>
    </dgm:pt>
    <dgm:pt modelId="{30F75806-6C37-4055-8562-6AAACDFE4A49}" type="pres">
      <dgm:prSet presAssocID="{7525F77B-0F03-48FE-BC0D-C12647D94C94}" presName="Accent" presStyleLbl="node1" presStyleIdx="2" presStyleCnt="5"/>
      <dgm:spPr/>
    </dgm:pt>
    <dgm:pt modelId="{8F8DBCAC-68B0-4C3F-BF6D-D25A8FA6B5B9}" type="pres">
      <dgm:prSet presAssocID="{7525F77B-0F03-48FE-BC0D-C12647D94C94}" presName="Parent3" presStyleLbl="revTx" presStyleIdx="2" presStyleCnt="5" custScaleX="162263" custLinFactNeighborX="-10770" custLinFactNeighborY="-98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A73923-81DC-41F5-8FDA-BAD664FE4534}" type="pres">
      <dgm:prSet presAssocID="{A0EADEDC-7146-4BB6-A17E-88D15E138C9C}" presName="Accent4" presStyleCnt="0"/>
      <dgm:spPr/>
    </dgm:pt>
    <dgm:pt modelId="{83EE0776-7F19-4B44-BE32-9DCB27F7642C}" type="pres">
      <dgm:prSet presAssocID="{A0EADEDC-7146-4BB6-A17E-88D15E138C9C}" presName="Accent" presStyleLbl="node1" presStyleIdx="3" presStyleCnt="5"/>
      <dgm:spPr/>
    </dgm:pt>
    <dgm:pt modelId="{1CEE1643-E0B3-41B2-8C40-C909507D4BA0}" type="pres">
      <dgm:prSet presAssocID="{A0EADEDC-7146-4BB6-A17E-88D15E138C9C}" presName="Parent4" presStyleLbl="revTx" presStyleIdx="3" presStyleCnt="5" custScaleX="134936" custLinFactNeighborX="6064" custLinFactNeighborY="-216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077C81-A129-4102-BC25-A30B58FDA804}" type="pres">
      <dgm:prSet presAssocID="{CD38DA33-DC11-4420-9551-A17EF6F9D6A7}" presName="Accent5" presStyleCnt="0"/>
      <dgm:spPr/>
    </dgm:pt>
    <dgm:pt modelId="{28B53152-E2F2-4EF0-94B9-FBD80F3C8EB9}" type="pres">
      <dgm:prSet presAssocID="{CD38DA33-DC11-4420-9551-A17EF6F9D6A7}" presName="Accent" presStyleLbl="node1" presStyleIdx="4" presStyleCnt="5"/>
      <dgm:spPr/>
    </dgm:pt>
    <dgm:pt modelId="{5B2990C6-7FFE-4D89-BB4C-D35B5BC7E8C2}" type="pres">
      <dgm:prSet presAssocID="{CD38DA33-DC11-4420-9551-A17EF6F9D6A7}" presName="Parent5" presStyleLbl="revTx" presStyleIdx="4" presStyleCnt="5" custScaleX="114873" custLinFactNeighborX="-750" custLinFactNeighborY="-15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2F33A0-5B07-451B-AFF7-DB521E94662B}" type="presOf" srcId="{F645AA4B-FA6B-40D0-BD8A-C01571381E2B}" destId="{651E654D-DB8C-4A87-8B46-B48797FDC85F}" srcOrd="0" destOrd="0" presId="urn:microsoft.com/office/officeart/2009/layout/CircleArrowProcess"/>
    <dgm:cxn modelId="{BAE44BD3-49C4-45BC-B4B4-9C2C5CBACB47}" type="presOf" srcId="{25143FBC-DCE8-47B9-863D-3464BD8BBBFB}" destId="{4AAF19F3-BA02-4297-AEF1-E8687D024ABA}" srcOrd="0" destOrd="0" presId="urn:microsoft.com/office/officeart/2009/layout/CircleArrowProcess"/>
    <dgm:cxn modelId="{B500F966-D9DA-49B6-B7ED-2DBF734C92ED}" type="presOf" srcId="{7525F77B-0F03-48FE-BC0D-C12647D94C94}" destId="{8F8DBCAC-68B0-4C3F-BF6D-D25A8FA6B5B9}" srcOrd="0" destOrd="0" presId="urn:microsoft.com/office/officeart/2009/layout/CircleArrowProcess"/>
    <dgm:cxn modelId="{F143D64C-C65F-40B4-BBEE-CDCEBA5B719D}" type="presOf" srcId="{CD38DA33-DC11-4420-9551-A17EF6F9D6A7}" destId="{5B2990C6-7FFE-4D89-BB4C-D35B5BC7E8C2}" srcOrd="0" destOrd="0" presId="urn:microsoft.com/office/officeart/2009/layout/CircleArrowProcess"/>
    <dgm:cxn modelId="{CD97367D-DF83-4031-A710-1318B982B247}" srcId="{F645AA4B-FA6B-40D0-BD8A-C01571381E2B}" destId="{7525F77B-0F03-48FE-BC0D-C12647D94C94}" srcOrd="2" destOrd="0" parTransId="{9CD011C2-4A73-45C6-A52B-37F9DEC2A25B}" sibTransId="{44D227F0-7871-4074-821B-49F24AAFD86F}"/>
    <dgm:cxn modelId="{BD364094-7B5E-4D8A-B935-FB60D2E75129}" srcId="{F645AA4B-FA6B-40D0-BD8A-C01571381E2B}" destId="{25143FBC-DCE8-47B9-863D-3464BD8BBBFB}" srcOrd="0" destOrd="0" parTransId="{920F54DD-BDA9-4E59-830E-A6352AF06B78}" sibTransId="{31B492E4-780A-4924-8EB5-66AB6A379058}"/>
    <dgm:cxn modelId="{F91D78EF-3BEB-49B7-9182-6D301AA2E59A}" type="presOf" srcId="{E42DCD50-CCEF-4E9A-9D88-44244D58F342}" destId="{72F3E465-1A09-4C4B-9835-3FB5C14CE5BE}" srcOrd="0" destOrd="0" presId="urn:microsoft.com/office/officeart/2009/layout/CircleArrowProcess"/>
    <dgm:cxn modelId="{894285DC-FD1D-49F6-B492-6234A109243C}" srcId="{F645AA4B-FA6B-40D0-BD8A-C01571381E2B}" destId="{A0EADEDC-7146-4BB6-A17E-88D15E138C9C}" srcOrd="3" destOrd="0" parTransId="{4E984B5F-38B2-46A4-8F4A-98A21C35F45E}" sibTransId="{8B42CA8B-283B-4E2A-A225-54C8D4E8349D}"/>
    <dgm:cxn modelId="{AAFE0AB7-9F4A-45F9-863E-D3535423E86C}" srcId="{F645AA4B-FA6B-40D0-BD8A-C01571381E2B}" destId="{E42DCD50-CCEF-4E9A-9D88-44244D58F342}" srcOrd="1" destOrd="0" parTransId="{04AF3045-8500-428E-B1A9-9282DC1C4789}" sibTransId="{7B05B7AD-AC66-4A2B-BB12-699BC9263DA5}"/>
    <dgm:cxn modelId="{74A15512-18AC-47BF-AAD4-BB2B00D4D2F1}" type="presOf" srcId="{A0EADEDC-7146-4BB6-A17E-88D15E138C9C}" destId="{1CEE1643-E0B3-41B2-8C40-C909507D4BA0}" srcOrd="0" destOrd="0" presId="urn:microsoft.com/office/officeart/2009/layout/CircleArrowProcess"/>
    <dgm:cxn modelId="{D3D257CB-2418-40D4-89EF-1A9B6A34675F}" srcId="{F645AA4B-FA6B-40D0-BD8A-C01571381E2B}" destId="{CD38DA33-DC11-4420-9551-A17EF6F9D6A7}" srcOrd="4" destOrd="0" parTransId="{1594CA64-1ABF-4453-ABEA-F2FFAD7139F1}" sibTransId="{0FC1BAB8-2263-4F01-AA55-6CFA9AAE833D}"/>
    <dgm:cxn modelId="{048CF8B1-EA7D-4BB4-AEB7-7953F94341C0}" type="presParOf" srcId="{651E654D-DB8C-4A87-8B46-B48797FDC85F}" destId="{1E405BE4-5AFF-4CC0-8C31-20F50CD6070C}" srcOrd="0" destOrd="0" presId="urn:microsoft.com/office/officeart/2009/layout/CircleArrowProcess"/>
    <dgm:cxn modelId="{17FFD5D3-C9FB-4B4D-A3BF-F77886748833}" type="presParOf" srcId="{1E405BE4-5AFF-4CC0-8C31-20F50CD6070C}" destId="{6FA21BD0-9A6C-418C-8652-D39A4BD3BFAF}" srcOrd="0" destOrd="0" presId="urn:microsoft.com/office/officeart/2009/layout/CircleArrowProcess"/>
    <dgm:cxn modelId="{7D358194-E61F-4DF8-BAA1-EC8CAAB3C27C}" type="presParOf" srcId="{651E654D-DB8C-4A87-8B46-B48797FDC85F}" destId="{4AAF19F3-BA02-4297-AEF1-E8687D024ABA}" srcOrd="1" destOrd="0" presId="urn:microsoft.com/office/officeart/2009/layout/CircleArrowProcess"/>
    <dgm:cxn modelId="{EA47AD19-A1B7-4940-BD57-83422A44EB9F}" type="presParOf" srcId="{651E654D-DB8C-4A87-8B46-B48797FDC85F}" destId="{FA6663F4-0D2C-4076-8B77-D3B4D6E55D9E}" srcOrd="2" destOrd="0" presId="urn:microsoft.com/office/officeart/2009/layout/CircleArrowProcess"/>
    <dgm:cxn modelId="{262C8B67-BF9C-49E5-B322-FA3136B7ECDC}" type="presParOf" srcId="{FA6663F4-0D2C-4076-8B77-D3B4D6E55D9E}" destId="{BAEBF42B-D836-46F6-BC02-6FE97D5C56F3}" srcOrd="0" destOrd="0" presId="urn:microsoft.com/office/officeart/2009/layout/CircleArrowProcess"/>
    <dgm:cxn modelId="{22939619-8C22-4A49-85DB-79631341A023}" type="presParOf" srcId="{651E654D-DB8C-4A87-8B46-B48797FDC85F}" destId="{72F3E465-1A09-4C4B-9835-3FB5C14CE5BE}" srcOrd="3" destOrd="0" presId="urn:microsoft.com/office/officeart/2009/layout/CircleArrowProcess"/>
    <dgm:cxn modelId="{3F3398D0-9554-4C51-88E0-12E601A8820B}" type="presParOf" srcId="{651E654D-DB8C-4A87-8B46-B48797FDC85F}" destId="{AAFB0274-0806-4226-87C7-0AC3A7004521}" srcOrd="4" destOrd="0" presId="urn:microsoft.com/office/officeart/2009/layout/CircleArrowProcess"/>
    <dgm:cxn modelId="{7B1E441C-0F9D-41D7-9F08-2BD6AD0303A6}" type="presParOf" srcId="{AAFB0274-0806-4226-87C7-0AC3A7004521}" destId="{30F75806-6C37-4055-8562-6AAACDFE4A49}" srcOrd="0" destOrd="0" presId="urn:microsoft.com/office/officeart/2009/layout/CircleArrowProcess"/>
    <dgm:cxn modelId="{37472355-A379-462F-8098-B423D36052EE}" type="presParOf" srcId="{651E654D-DB8C-4A87-8B46-B48797FDC85F}" destId="{8F8DBCAC-68B0-4C3F-BF6D-D25A8FA6B5B9}" srcOrd="5" destOrd="0" presId="urn:microsoft.com/office/officeart/2009/layout/CircleArrowProcess"/>
    <dgm:cxn modelId="{FA654B77-59DA-4537-9842-102223FC7BFE}" type="presParOf" srcId="{651E654D-DB8C-4A87-8B46-B48797FDC85F}" destId="{EBA73923-81DC-41F5-8FDA-BAD664FE4534}" srcOrd="6" destOrd="0" presId="urn:microsoft.com/office/officeart/2009/layout/CircleArrowProcess"/>
    <dgm:cxn modelId="{3B4F0F79-8D3E-438D-887D-2DB7EAEBC67B}" type="presParOf" srcId="{EBA73923-81DC-41F5-8FDA-BAD664FE4534}" destId="{83EE0776-7F19-4B44-BE32-9DCB27F7642C}" srcOrd="0" destOrd="0" presId="urn:microsoft.com/office/officeart/2009/layout/CircleArrowProcess"/>
    <dgm:cxn modelId="{DCCD432D-89BD-49B4-8F2E-ACA4CB6B42EE}" type="presParOf" srcId="{651E654D-DB8C-4A87-8B46-B48797FDC85F}" destId="{1CEE1643-E0B3-41B2-8C40-C909507D4BA0}" srcOrd="7" destOrd="0" presId="urn:microsoft.com/office/officeart/2009/layout/CircleArrowProcess"/>
    <dgm:cxn modelId="{00804A0B-DEB8-4C74-BFBA-BF60B4559484}" type="presParOf" srcId="{651E654D-DB8C-4A87-8B46-B48797FDC85F}" destId="{52077C81-A129-4102-BC25-A30B58FDA804}" srcOrd="8" destOrd="0" presId="urn:microsoft.com/office/officeart/2009/layout/CircleArrowProcess"/>
    <dgm:cxn modelId="{40B2050A-116B-4CFD-B7A5-09A80BE239F2}" type="presParOf" srcId="{52077C81-A129-4102-BC25-A30B58FDA804}" destId="{28B53152-E2F2-4EF0-94B9-FBD80F3C8EB9}" srcOrd="0" destOrd="0" presId="urn:microsoft.com/office/officeart/2009/layout/CircleArrowProcess"/>
    <dgm:cxn modelId="{3ED6C3FD-3EA9-4210-A791-BE11E92C7337}" type="presParOf" srcId="{651E654D-DB8C-4A87-8B46-B48797FDC85F}" destId="{5B2990C6-7FFE-4D89-BB4C-D35B5BC7E8C2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AE93C4-1C66-45B0-BBE5-7524A99F38C2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BF9F82-9041-41D4-9BFD-3307AD8DC680}">
      <dgm:prSet phldrT="[Текст]"/>
      <dgm:spPr>
        <a:solidFill>
          <a:srgbClr val="005347"/>
        </a:solidFill>
      </dgm:spPr>
      <dgm:t>
        <a:bodyPr/>
        <a:lstStyle/>
        <a:p>
          <a:r>
            <a:rPr lang="ru-RU" dirty="0" smtClean="0"/>
            <a:t>Система замкнутого цикла</a:t>
          </a:r>
          <a:endParaRPr lang="ru-RU" dirty="0"/>
        </a:p>
      </dgm:t>
    </dgm:pt>
    <dgm:pt modelId="{57D5F5EE-254A-41CB-8605-2ACBAA5F24D8}" type="parTrans" cxnId="{62E1FA74-6C6F-46A7-B2D9-5A5A34B76F72}">
      <dgm:prSet/>
      <dgm:spPr/>
      <dgm:t>
        <a:bodyPr/>
        <a:lstStyle/>
        <a:p>
          <a:endParaRPr lang="ru-RU"/>
        </a:p>
      </dgm:t>
    </dgm:pt>
    <dgm:pt modelId="{FFB64FDD-F4BD-43CC-9340-4A2871FB5310}" type="sibTrans" cxnId="{62E1FA74-6C6F-46A7-B2D9-5A5A34B76F72}">
      <dgm:prSet/>
      <dgm:spPr/>
      <dgm:t>
        <a:bodyPr/>
        <a:lstStyle/>
        <a:p>
          <a:endParaRPr lang="ru-RU"/>
        </a:p>
      </dgm:t>
    </dgm:pt>
    <dgm:pt modelId="{88EF7225-379B-43F3-86CF-C9D3BD45A339}">
      <dgm:prSet phldrT="[Текст]"/>
      <dgm:spPr/>
      <dgm:t>
        <a:bodyPr/>
        <a:lstStyle/>
        <a:p>
          <a:r>
            <a:rPr lang="ru-RU" dirty="0">
              <a:latin typeface="Open Sans"/>
            </a:rPr>
            <a:t>Мониторинг физиологических параметров и велнес баллов в процессе тренировок для оценки эффективности тренировок</a:t>
          </a:r>
          <a:endParaRPr lang="ru-RU" dirty="0">
            <a:solidFill>
              <a:schemeClr val="bg1"/>
            </a:solidFill>
          </a:endParaRPr>
        </a:p>
      </dgm:t>
    </dgm:pt>
    <dgm:pt modelId="{4D438A92-C566-4F75-A312-71B69BCC33FE}" type="parTrans" cxnId="{16A0C50E-4BBA-4C2A-BDE1-ACBB5B23F7EE}">
      <dgm:prSet/>
      <dgm:spPr/>
      <dgm:t>
        <a:bodyPr/>
        <a:lstStyle/>
        <a:p>
          <a:endParaRPr lang="ru-RU"/>
        </a:p>
      </dgm:t>
    </dgm:pt>
    <dgm:pt modelId="{9858C13B-6F91-4D61-84CC-BE7DD0011F55}" type="sibTrans" cxnId="{16A0C50E-4BBA-4C2A-BDE1-ACBB5B23F7EE}">
      <dgm:prSet/>
      <dgm:spPr/>
      <dgm:t>
        <a:bodyPr/>
        <a:lstStyle/>
        <a:p>
          <a:endParaRPr lang="ru-RU"/>
        </a:p>
      </dgm:t>
    </dgm:pt>
    <dgm:pt modelId="{3EA3ED2D-7D20-48CB-870B-33E0E15335E8}">
      <dgm:prSet phldrT="[Текст]"/>
      <dgm:spPr/>
      <dgm:t>
        <a:bodyPr/>
        <a:lstStyle/>
        <a:p>
          <a:r>
            <a:rPr lang="ru-RU" dirty="0">
              <a:latin typeface="Open Sans"/>
            </a:rPr>
            <a:t>Увеличение продаж персональных тренировок</a:t>
          </a:r>
          <a:endParaRPr lang="ru-RU" dirty="0"/>
        </a:p>
      </dgm:t>
    </dgm:pt>
    <dgm:pt modelId="{6CE9D91D-D431-43CF-B69D-FFE2A64A2339}" type="parTrans" cxnId="{149EF38D-9098-43F2-AF58-A1FD2277E131}">
      <dgm:prSet/>
      <dgm:spPr/>
      <dgm:t>
        <a:bodyPr/>
        <a:lstStyle/>
        <a:p>
          <a:endParaRPr lang="ru-RU"/>
        </a:p>
      </dgm:t>
    </dgm:pt>
    <dgm:pt modelId="{CF267051-6BA2-43C7-BAB9-7F1658172C88}" type="sibTrans" cxnId="{149EF38D-9098-43F2-AF58-A1FD2277E131}">
      <dgm:prSet/>
      <dgm:spPr/>
      <dgm:t>
        <a:bodyPr/>
        <a:lstStyle/>
        <a:p>
          <a:endParaRPr lang="ru-RU"/>
        </a:p>
      </dgm:t>
    </dgm:pt>
    <dgm:pt modelId="{BB682836-4FD4-46E7-86DE-E2D22EB40B0E}">
      <dgm:prSet phldrT="[Текст]"/>
      <dgm:spPr/>
      <dgm:t>
        <a:bodyPr/>
        <a:lstStyle/>
        <a:p>
          <a:r>
            <a: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Улучшение уровня сервиса клиентов</a:t>
          </a:r>
          <a:endParaRPr lang="ru-RU" dirty="0">
            <a:solidFill>
              <a:schemeClr val="bg1"/>
            </a:solidFill>
          </a:endParaRPr>
        </a:p>
      </dgm:t>
    </dgm:pt>
    <dgm:pt modelId="{D03511D8-AFBA-45A3-AAFE-391337B7DF7B}" type="parTrans" cxnId="{16A5E804-60A7-494E-8833-F3B75C9E1D52}">
      <dgm:prSet/>
      <dgm:spPr/>
      <dgm:t>
        <a:bodyPr/>
        <a:lstStyle/>
        <a:p>
          <a:endParaRPr lang="ru-RU"/>
        </a:p>
      </dgm:t>
    </dgm:pt>
    <dgm:pt modelId="{7ED070ED-C2CD-4B8F-AB3E-7CB1F3A00F21}" type="sibTrans" cxnId="{16A5E804-60A7-494E-8833-F3B75C9E1D52}">
      <dgm:prSet/>
      <dgm:spPr/>
      <dgm:t>
        <a:bodyPr/>
        <a:lstStyle/>
        <a:p>
          <a:endParaRPr lang="ru-RU"/>
        </a:p>
      </dgm:t>
    </dgm:pt>
    <dgm:pt modelId="{14A0EE30-30E7-48F5-B9C4-E5B1D6D244A3}">
      <dgm:prSet phldrT="[Текст]"/>
      <dgm:spPr/>
      <dgm:t>
        <a:bodyPr/>
        <a:lstStyle/>
        <a:p>
          <a:r>
            <a:rPr lang="ru-RU" dirty="0">
              <a:latin typeface="Open Sans"/>
            </a:rPr>
            <a:t>Увеличение продаж дополнительных  услуг (СПА, БАДы, персональные тренировки смежных департаментов)</a:t>
          </a:r>
          <a:endParaRPr lang="ru-RU" dirty="0">
            <a:solidFill>
              <a:schemeClr val="bg1"/>
            </a:solidFill>
          </a:endParaRPr>
        </a:p>
      </dgm:t>
    </dgm:pt>
    <dgm:pt modelId="{F8D406C2-DBAB-4016-A612-FE504A8E19F9}" type="parTrans" cxnId="{F9B422E3-FA2D-4921-AAFF-613B3A03DBB9}">
      <dgm:prSet/>
      <dgm:spPr/>
      <dgm:t>
        <a:bodyPr/>
        <a:lstStyle/>
        <a:p>
          <a:endParaRPr lang="ru-RU"/>
        </a:p>
      </dgm:t>
    </dgm:pt>
    <dgm:pt modelId="{26BF42F7-3C84-4D32-B8B6-5080A966588B}" type="sibTrans" cxnId="{F9B422E3-FA2D-4921-AAFF-613B3A03DBB9}">
      <dgm:prSet/>
      <dgm:spPr/>
      <dgm:t>
        <a:bodyPr/>
        <a:lstStyle/>
        <a:p>
          <a:endParaRPr lang="ru-RU"/>
        </a:p>
      </dgm:t>
    </dgm:pt>
    <dgm:pt modelId="{A12862D8-C84D-45C8-ABA1-8DA9D66AAF69}">
      <dgm:prSet/>
      <dgm:spPr/>
      <dgm:t>
        <a:bodyPr/>
        <a:lstStyle/>
        <a:p>
          <a:r>
            <a:rPr lang="ru-RU" dirty="0">
              <a:latin typeface="Open Sans"/>
            </a:rPr>
            <a:t>Конкурентное преимущество для привлечения новых клиентов</a:t>
          </a:r>
          <a:endParaRPr lang="ru-RU" dirty="0"/>
        </a:p>
      </dgm:t>
    </dgm:pt>
    <dgm:pt modelId="{EDB856F4-BA49-4A40-AF94-3B3CB7A8D12A}" type="parTrans" cxnId="{42A1D6EE-E782-431C-9484-BA152705D842}">
      <dgm:prSet/>
      <dgm:spPr/>
      <dgm:t>
        <a:bodyPr/>
        <a:lstStyle/>
        <a:p>
          <a:endParaRPr lang="ru-RU"/>
        </a:p>
      </dgm:t>
    </dgm:pt>
    <dgm:pt modelId="{0961557E-64AA-4675-9610-ADEE23214835}" type="sibTrans" cxnId="{42A1D6EE-E782-431C-9484-BA152705D842}">
      <dgm:prSet/>
      <dgm:spPr/>
      <dgm:t>
        <a:bodyPr/>
        <a:lstStyle/>
        <a:p>
          <a:endParaRPr lang="ru-RU"/>
        </a:p>
      </dgm:t>
    </dgm:pt>
    <dgm:pt modelId="{AC67F85B-B3D2-457F-B12D-3B191D33971E}">
      <dgm:prSet phldrT="[Текст]"/>
      <dgm:spPr/>
      <dgm:t>
        <a:bodyPr/>
        <a:lstStyle/>
        <a:p>
          <a:r>
            <a:rPr lang="ru-RU" dirty="0">
              <a:latin typeface="Open Sans"/>
            </a:rPr>
            <a:t>Увеличение % продленных контрактов и привлечение новых клиентов</a:t>
          </a:r>
          <a:endParaRPr lang="ru-RU" dirty="0">
            <a:solidFill>
              <a:schemeClr val="bg1"/>
            </a:solidFill>
          </a:endParaRPr>
        </a:p>
      </dgm:t>
    </dgm:pt>
    <dgm:pt modelId="{C36A38CB-FF7C-4D95-97CE-60A0311DA864}" type="parTrans" cxnId="{08EA2875-7091-4DB6-A650-0F18C801CA10}">
      <dgm:prSet/>
      <dgm:spPr/>
      <dgm:t>
        <a:bodyPr/>
        <a:lstStyle/>
        <a:p>
          <a:endParaRPr lang="ru-RU"/>
        </a:p>
      </dgm:t>
    </dgm:pt>
    <dgm:pt modelId="{F0A85B39-7B2F-4E57-A90C-2BA40BE46DD0}" type="sibTrans" cxnId="{08EA2875-7091-4DB6-A650-0F18C801CA10}">
      <dgm:prSet/>
      <dgm:spPr/>
      <dgm:t>
        <a:bodyPr/>
        <a:lstStyle/>
        <a:p>
          <a:endParaRPr lang="ru-RU"/>
        </a:p>
      </dgm:t>
    </dgm:pt>
    <dgm:pt modelId="{E5CBEDC8-534A-4BA4-B71D-31E190923BAB}" type="pres">
      <dgm:prSet presAssocID="{8FAE93C4-1C66-45B0-BBE5-7524A99F38C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6EEBDEC-F71F-44A7-83AD-FA68B7B44DE1}" type="pres">
      <dgm:prSet presAssocID="{4FBF9F82-9041-41D4-9BFD-3307AD8DC680}" presName="singleCycle" presStyleCnt="0"/>
      <dgm:spPr/>
    </dgm:pt>
    <dgm:pt modelId="{636DF1A7-D8D5-48AF-A82D-7C56C761C46A}" type="pres">
      <dgm:prSet presAssocID="{4FBF9F82-9041-41D4-9BFD-3307AD8DC680}" presName="singleCenter" presStyleLbl="node1" presStyleIdx="0" presStyleCnt="7" custScaleX="133247" custScaleY="119365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9BE5F666-6D34-43D6-8F1B-B05BCE4CC3A4}" type="pres">
      <dgm:prSet presAssocID="{4D438A92-C566-4F75-A312-71B69BCC33FE}" presName="Name56" presStyleLbl="parChTrans1D2" presStyleIdx="0" presStyleCnt="6"/>
      <dgm:spPr/>
      <dgm:t>
        <a:bodyPr/>
        <a:lstStyle/>
        <a:p>
          <a:endParaRPr lang="ru-RU"/>
        </a:p>
      </dgm:t>
    </dgm:pt>
    <dgm:pt modelId="{8E31AE70-EF0C-4B69-B873-720C6E3E09F4}" type="pres">
      <dgm:prSet presAssocID="{88EF7225-379B-43F3-86CF-C9D3BD45A339}" presName="text0" presStyleLbl="node1" presStyleIdx="1" presStyleCnt="7" custScaleX="146294" custScaleY="130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E94B0-68BA-465F-A8F6-F598410F0060}" type="pres">
      <dgm:prSet presAssocID="{6CE9D91D-D431-43CF-B69D-FFE2A64A2339}" presName="Name56" presStyleLbl="parChTrans1D2" presStyleIdx="1" presStyleCnt="6"/>
      <dgm:spPr/>
      <dgm:t>
        <a:bodyPr/>
        <a:lstStyle/>
        <a:p>
          <a:endParaRPr lang="ru-RU"/>
        </a:p>
      </dgm:t>
    </dgm:pt>
    <dgm:pt modelId="{4C630BA6-6463-4269-A91C-DA1919CC55DC}" type="pres">
      <dgm:prSet presAssocID="{3EA3ED2D-7D20-48CB-870B-33E0E15335E8}" presName="text0" presStyleLbl="node1" presStyleIdx="2" presStyleCnt="7" custScaleX="146294" custScaleY="130512" custRadScaleRad="133115" custRadScaleInc="-409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B37BA-7332-4ACD-90AB-27392D4C3987}" type="pres">
      <dgm:prSet presAssocID="{EDB856F4-BA49-4A40-AF94-3B3CB7A8D12A}" presName="Name56" presStyleLbl="parChTrans1D2" presStyleIdx="2" presStyleCnt="6"/>
      <dgm:spPr/>
      <dgm:t>
        <a:bodyPr/>
        <a:lstStyle/>
        <a:p>
          <a:endParaRPr lang="ru-RU"/>
        </a:p>
      </dgm:t>
    </dgm:pt>
    <dgm:pt modelId="{D29ED8B8-1C9A-4391-A2D4-06E4E938F87B}" type="pres">
      <dgm:prSet presAssocID="{A12862D8-C84D-45C8-ABA1-8DA9D66AAF69}" presName="text0" presStyleLbl="node1" presStyleIdx="3" presStyleCnt="7" custScaleX="146294" custScaleY="130512" custRadScaleRad="144598" custRadScaleInc="-41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7D40C-0E80-47E0-AB4C-4D2DFDA818F1}" type="pres">
      <dgm:prSet presAssocID="{D03511D8-AFBA-45A3-AAFE-391337B7DF7B}" presName="Name56" presStyleLbl="parChTrans1D2" presStyleIdx="3" presStyleCnt="6"/>
      <dgm:spPr/>
      <dgm:t>
        <a:bodyPr/>
        <a:lstStyle/>
        <a:p>
          <a:endParaRPr lang="ru-RU"/>
        </a:p>
      </dgm:t>
    </dgm:pt>
    <dgm:pt modelId="{2FFAC2DC-55E0-4B50-A0A7-87F90623C66B}" type="pres">
      <dgm:prSet presAssocID="{BB682836-4FD4-46E7-86DE-E2D22EB40B0E}" presName="text0" presStyleLbl="node1" presStyleIdx="4" presStyleCnt="7" custScaleX="146294" custScaleY="130512" custRadScaleRad="142811" custRadScaleInc="177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AF2234-F857-4750-9208-5345FA1F85DA}" type="pres">
      <dgm:prSet presAssocID="{F8D406C2-DBAB-4016-A612-FE504A8E19F9}" presName="Name56" presStyleLbl="parChTrans1D2" presStyleIdx="4" presStyleCnt="6"/>
      <dgm:spPr/>
      <dgm:t>
        <a:bodyPr/>
        <a:lstStyle/>
        <a:p>
          <a:endParaRPr lang="ru-RU"/>
        </a:p>
      </dgm:t>
    </dgm:pt>
    <dgm:pt modelId="{E794ED73-2C43-445D-A241-EDE100E9311E}" type="pres">
      <dgm:prSet presAssocID="{14A0EE30-30E7-48F5-B9C4-E5B1D6D244A3}" presName="text0" presStyleLbl="node1" presStyleIdx="5" presStyleCnt="7" custScaleX="146294" custScaleY="130512" custRadScaleRad="99812" custRadScaleInc="-255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7B9AF-AAE2-479C-9749-655A3B7644F2}" type="pres">
      <dgm:prSet presAssocID="{C36A38CB-FF7C-4D95-97CE-60A0311DA864}" presName="Name56" presStyleLbl="parChTrans1D2" presStyleIdx="5" presStyleCnt="6"/>
      <dgm:spPr/>
      <dgm:t>
        <a:bodyPr/>
        <a:lstStyle/>
        <a:p>
          <a:endParaRPr lang="ru-RU"/>
        </a:p>
      </dgm:t>
    </dgm:pt>
    <dgm:pt modelId="{95214E4C-E18C-4012-932B-FED30FDFEE7C}" type="pres">
      <dgm:prSet presAssocID="{AC67F85B-B3D2-457F-B12D-3B191D33971E}" presName="text0" presStyleLbl="node1" presStyleIdx="6" presStyleCnt="7" custRadScaleRad="144458" custRadScaleInc="398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EA2875-7091-4DB6-A650-0F18C801CA10}" srcId="{4FBF9F82-9041-41D4-9BFD-3307AD8DC680}" destId="{AC67F85B-B3D2-457F-B12D-3B191D33971E}" srcOrd="5" destOrd="0" parTransId="{C36A38CB-FF7C-4D95-97CE-60A0311DA864}" sibTransId="{F0A85B39-7B2F-4E57-A90C-2BA40BE46DD0}"/>
    <dgm:cxn modelId="{12773037-20E6-470A-A203-497596FA0837}" type="presOf" srcId="{AC67F85B-B3D2-457F-B12D-3B191D33971E}" destId="{95214E4C-E18C-4012-932B-FED30FDFEE7C}" srcOrd="0" destOrd="0" presId="urn:microsoft.com/office/officeart/2008/layout/RadialCluster"/>
    <dgm:cxn modelId="{472186D8-B0A2-4DE0-9806-DA87A7AE4F65}" type="presOf" srcId="{6CE9D91D-D431-43CF-B69D-FFE2A64A2339}" destId="{907E94B0-68BA-465F-A8F6-F598410F0060}" srcOrd="0" destOrd="0" presId="urn:microsoft.com/office/officeart/2008/layout/RadialCluster"/>
    <dgm:cxn modelId="{16A5E804-60A7-494E-8833-F3B75C9E1D52}" srcId="{4FBF9F82-9041-41D4-9BFD-3307AD8DC680}" destId="{BB682836-4FD4-46E7-86DE-E2D22EB40B0E}" srcOrd="3" destOrd="0" parTransId="{D03511D8-AFBA-45A3-AAFE-391337B7DF7B}" sibTransId="{7ED070ED-C2CD-4B8F-AB3E-7CB1F3A00F21}"/>
    <dgm:cxn modelId="{513A9116-DC65-4A78-B99D-4EE4EFD94CA7}" type="presOf" srcId="{8FAE93C4-1C66-45B0-BBE5-7524A99F38C2}" destId="{E5CBEDC8-534A-4BA4-B71D-31E190923BAB}" srcOrd="0" destOrd="0" presId="urn:microsoft.com/office/officeart/2008/layout/RadialCluster"/>
    <dgm:cxn modelId="{2B108956-370F-4915-8FAC-F44CCF99C022}" type="presOf" srcId="{BB682836-4FD4-46E7-86DE-E2D22EB40B0E}" destId="{2FFAC2DC-55E0-4B50-A0A7-87F90623C66B}" srcOrd="0" destOrd="0" presId="urn:microsoft.com/office/officeart/2008/layout/RadialCluster"/>
    <dgm:cxn modelId="{F8C35145-0AF6-43CA-BD78-1566A859D945}" type="presOf" srcId="{4FBF9F82-9041-41D4-9BFD-3307AD8DC680}" destId="{636DF1A7-D8D5-48AF-A82D-7C56C761C46A}" srcOrd="0" destOrd="0" presId="urn:microsoft.com/office/officeart/2008/layout/RadialCluster"/>
    <dgm:cxn modelId="{42A1D6EE-E782-431C-9484-BA152705D842}" srcId="{4FBF9F82-9041-41D4-9BFD-3307AD8DC680}" destId="{A12862D8-C84D-45C8-ABA1-8DA9D66AAF69}" srcOrd="2" destOrd="0" parTransId="{EDB856F4-BA49-4A40-AF94-3B3CB7A8D12A}" sibTransId="{0961557E-64AA-4675-9610-ADEE23214835}"/>
    <dgm:cxn modelId="{52C5E74E-36FD-4402-A4C8-7992BB84C46A}" type="presOf" srcId="{F8D406C2-DBAB-4016-A612-FE504A8E19F9}" destId="{5BAF2234-F857-4750-9208-5345FA1F85DA}" srcOrd="0" destOrd="0" presId="urn:microsoft.com/office/officeart/2008/layout/RadialCluster"/>
    <dgm:cxn modelId="{D8896CEC-5ACE-4E0A-A1A2-A41283519931}" type="presOf" srcId="{4D438A92-C566-4F75-A312-71B69BCC33FE}" destId="{9BE5F666-6D34-43D6-8F1B-B05BCE4CC3A4}" srcOrd="0" destOrd="0" presId="urn:microsoft.com/office/officeart/2008/layout/RadialCluster"/>
    <dgm:cxn modelId="{22610C32-979A-404E-8DF5-B597D97CF917}" type="presOf" srcId="{88EF7225-379B-43F3-86CF-C9D3BD45A339}" destId="{8E31AE70-EF0C-4B69-B873-720C6E3E09F4}" srcOrd="0" destOrd="0" presId="urn:microsoft.com/office/officeart/2008/layout/RadialCluster"/>
    <dgm:cxn modelId="{1F5798FB-7411-4832-9A0B-88F5477795D1}" type="presOf" srcId="{3EA3ED2D-7D20-48CB-870B-33E0E15335E8}" destId="{4C630BA6-6463-4269-A91C-DA1919CC55DC}" srcOrd="0" destOrd="0" presId="urn:microsoft.com/office/officeart/2008/layout/RadialCluster"/>
    <dgm:cxn modelId="{FB7CCD7A-7E6F-4505-A6CD-6501A96041D6}" type="presOf" srcId="{C36A38CB-FF7C-4D95-97CE-60A0311DA864}" destId="{43B7B9AF-AAE2-479C-9749-655A3B7644F2}" srcOrd="0" destOrd="0" presId="urn:microsoft.com/office/officeart/2008/layout/RadialCluster"/>
    <dgm:cxn modelId="{8BA995BB-D642-4C45-8F18-6BF1CD97A63B}" type="presOf" srcId="{14A0EE30-30E7-48F5-B9C4-E5B1D6D244A3}" destId="{E794ED73-2C43-445D-A241-EDE100E9311E}" srcOrd="0" destOrd="0" presId="urn:microsoft.com/office/officeart/2008/layout/RadialCluster"/>
    <dgm:cxn modelId="{62E1FA74-6C6F-46A7-B2D9-5A5A34B76F72}" srcId="{8FAE93C4-1C66-45B0-BBE5-7524A99F38C2}" destId="{4FBF9F82-9041-41D4-9BFD-3307AD8DC680}" srcOrd="0" destOrd="0" parTransId="{57D5F5EE-254A-41CB-8605-2ACBAA5F24D8}" sibTransId="{FFB64FDD-F4BD-43CC-9340-4A2871FB5310}"/>
    <dgm:cxn modelId="{E812CD6D-69EA-4B86-BF35-A3820B0B6ACB}" type="presOf" srcId="{D03511D8-AFBA-45A3-AAFE-391337B7DF7B}" destId="{8BE7D40C-0E80-47E0-AB4C-4D2DFDA818F1}" srcOrd="0" destOrd="0" presId="urn:microsoft.com/office/officeart/2008/layout/RadialCluster"/>
    <dgm:cxn modelId="{F9B422E3-FA2D-4921-AAFF-613B3A03DBB9}" srcId="{4FBF9F82-9041-41D4-9BFD-3307AD8DC680}" destId="{14A0EE30-30E7-48F5-B9C4-E5B1D6D244A3}" srcOrd="4" destOrd="0" parTransId="{F8D406C2-DBAB-4016-A612-FE504A8E19F9}" sibTransId="{26BF42F7-3C84-4D32-B8B6-5080A966588B}"/>
    <dgm:cxn modelId="{14CD234D-55E1-43ED-A7A7-949D7068BE78}" type="presOf" srcId="{A12862D8-C84D-45C8-ABA1-8DA9D66AAF69}" destId="{D29ED8B8-1C9A-4391-A2D4-06E4E938F87B}" srcOrd="0" destOrd="0" presId="urn:microsoft.com/office/officeart/2008/layout/RadialCluster"/>
    <dgm:cxn modelId="{16A0C50E-4BBA-4C2A-BDE1-ACBB5B23F7EE}" srcId="{4FBF9F82-9041-41D4-9BFD-3307AD8DC680}" destId="{88EF7225-379B-43F3-86CF-C9D3BD45A339}" srcOrd="0" destOrd="0" parTransId="{4D438A92-C566-4F75-A312-71B69BCC33FE}" sibTransId="{9858C13B-6F91-4D61-84CC-BE7DD0011F55}"/>
    <dgm:cxn modelId="{149EF38D-9098-43F2-AF58-A1FD2277E131}" srcId="{4FBF9F82-9041-41D4-9BFD-3307AD8DC680}" destId="{3EA3ED2D-7D20-48CB-870B-33E0E15335E8}" srcOrd="1" destOrd="0" parTransId="{6CE9D91D-D431-43CF-B69D-FFE2A64A2339}" sibTransId="{CF267051-6BA2-43C7-BAB9-7F1658172C88}"/>
    <dgm:cxn modelId="{4AC32D18-8BD0-488B-ADEF-7A24715ACCBE}" type="presOf" srcId="{EDB856F4-BA49-4A40-AF94-3B3CB7A8D12A}" destId="{FFEB37BA-7332-4ACD-90AB-27392D4C3987}" srcOrd="0" destOrd="0" presId="urn:microsoft.com/office/officeart/2008/layout/RadialCluster"/>
    <dgm:cxn modelId="{86A6E386-765E-4F55-83BA-2F1F8D216C9C}" type="presParOf" srcId="{E5CBEDC8-534A-4BA4-B71D-31E190923BAB}" destId="{46EEBDEC-F71F-44A7-83AD-FA68B7B44DE1}" srcOrd="0" destOrd="0" presId="urn:microsoft.com/office/officeart/2008/layout/RadialCluster"/>
    <dgm:cxn modelId="{52A66E24-F28B-4B78-9D6E-AEA9C769C0A5}" type="presParOf" srcId="{46EEBDEC-F71F-44A7-83AD-FA68B7B44DE1}" destId="{636DF1A7-D8D5-48AF-A82D-7C56C761C46A}" srcOrd="0" destOrd="0" presId="urn:microsoft.com/office/officeart/2008/layout/RadialCluster"/>
    <dgm:cxn modelId="{CC39356A-AE85-4986-A97E-BA3BF49BCC51}" type="presParOf" srcId="{46EEBDEC-F71F-44A7-83AD-FA68B7B44DE1}" destId="{9BE5F666-6D34-43D6-8F1B-B05BCE4CC3A4}" srcOrd="1" destOrd="0" presId="urn:microsoft.com/office/officeart/2008/layout/RadialCluster"/>
    <dgm:cxn modelId="{EFAADD2D-A268-48C9-8278-2C3F29E3EAF3}" type="presParOf" srcId="{46EEBDEC-F71F-44A7-83AD-FA68B7B44DE1}" destId="{8E31AE70-EF0C-4B69-B873-720C6E3E09F4}" srcOrd="2" destOrd="0" presId="urn:microsoft.com/office/officeart/2008/layout/RadialCluster"/>
    <dgm:cxn modelId="{D79734B1-6674-41FA-B652-05E74CC96A04}" type="presParOf" srcId="{46EEBDEC-F71F-44A7-83AD-FA68B7B44DE1}" destId="{907E94B0-68BA-465F-A8F6-F598410F0060}" srcOrd="3" destOrd="0" presId="urn:microsoft.com/office/officeart/2008/layout/RadialCluster"/>
    <dgm:cxn modelId="{69A8ED44-9BD8-4DA5-945F-CDEB249C1CD5}" type="presParOf" srcId="{46EEBDEC-F71F-44A7-83AD-FA68B7B44DE1}" destId="{4C630BA6-6463-4269-A91C-DA1919CC55DC}" srcOrd="4" destOrd="0" presId="urn:microsoft.com/office/officeart/2008/layout/RadialCluster"/>
    <dgm:cxn modelId="{258B867F-E3E1-4AEC-A403-4DCD41F274FA}" type="presParOf" srcId="{46EEBDEC-F71F-44A7-83AD-FA68B7B44DE1}" destId="{FFEB37BA-7332-4ACD-90AB-27392D4C3987}" srcOrd="5" destOrd="0" presId="urn:microsoft.com/office/officeart/2008/layout/RadialCluster"/>
    <dgm:cxn modelId="{40EE764D-2EB0-46A7-8393-914C189223BD}" type="presParOf" srcId="{46EEBDEC-F71F-44A7-83AD-FA68B7B44DE1}" destId="{D29ED8B8-1C9A-4391-A2D4-06E4E938F87B}" srcOrd="6" destOrd="0" presId="urn:microsoft.com/office/officeart/2008/layout/RadialCluster"/>
    <dgm:cxn modelId="{680D16EE-62FD-4D01-8ABF-A9F27A03187A}" type="presParOf" srcId="{46EEBDEC-F71F-44A7-83AD-FA68B7B44DE1}" destId="{8BE7D40C-0E80-47E0-AB4C-4D2DFDA818F1}" srcOrd="7" destOrd="0" presId="urn:microsoft.com/office/officeart/2008/layout/RadialCluster"/>
    <dgm:cxn modelId="{6D0559DF-DE08-4577-8316-2DB0975B5285}" type="presParOf" srcId="{46EEBDEC-F71F-44A7-83AD-FA68B7B44DE1}" destId="{2FFAC2DC-55E0-4B50-A0A7-87F90623C66B}" srcOrd="8" destOrd="0" presId="urn:microsoft.com/office/officeart/2008/layout/RadialCluster"/>
    <dgm:cxn modelId="{D40BFDCD-DBCD-49C2-BD10-3DCC4C1E864B}" type="presParOf" srcId="{46EEBDEC-F71F-44A7-83AD-FA68B7B44DE1}" destId="{5BAF2234-F857-4750-9208-5345FA1F85DA}" srcOrd="9" destOrd="0" presId="urn:microsoft.com/office/officeart/2008/layout/RadialCluster"/>
    <dgm:cxn modelId="{FDA53EBE-34A4-49AB-94E9-2913130E0461}" type="presParOf" srcId="{46EEBDEC-F71F-44A7-83AD-FA68B7B44DE1}" destId="{E794ED73-2C43-445D-A241-EDE100E9311E}" srcOrd="10" destOrd="0" presId="urn:microsoft.com/office/officeart/2008/layout/RadialCluster"/>
    <dgm:cxn modelId="{45F58CED-4DBF-42B0-8DD6-E2E6AF26A9D8}" type="presParOf" srcId="{46EEBDEC-F71F-44A7-83AD-FA68B7B44DE1}" destId="{43B7B9AF-AAE2-479C-9749-655A3B7644F2}" srcOrd="11" destOrd="0" presId="urn:microsoft.com/office/officeart/2008/layout/RadialCluster"/>
    <dgm:cxn modelId="{7AA174DC-2B1A-4B0B-AF77-9AA3C758CE5B}" type="presParOf" srcId="{46EEBDEC-F71F-44A7-83AD-FA68B7B44DE1}" destId="{95214E4C-E18C-4012-932B-FED30FDFEE7C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F01B1-C13E-47BE-88F3-883708B61378}">
      <dsp:nvSpPr>
        <dsp:cNvPr id="0" name=""/>
        <dsp:cNvSpPr/>
      </dsp:nvSpPr>
      <dsp:spPr>
        <a:xfrm>
          <a:off x="1456303" y="2231"/>
          <a:ext cx="2168328" cy="867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Open Sans"/>
            </a:rPr>
            <a:t>Велнесс</a:t>
          </a:r>
          <a:r>
            <a:rPr lang="ru-RU" sz="1400" kern="1200" dirty="0" smtClean="0">
              <a:latin typeface="Open Sans"/>
            </a:rPr>
            <a:t>-тестирование</a:t>
          </a:r>
          <a:endParaRPr lang="ru-RU" sz="1400" kern="1200" dirty="0"/>
        </a:p>
      </dsp:txBody>
      <dsp:txXfrm>
        <a:off x="1889969" y="2231"/>
        <a:ext cx="1300997" cy="867331"/>
      </dsp:txXfrm>
    </dsp:sp>
    <dsp:sp modelId="{D1476174-94A0-4FFD-8321-A2EA2FE0510E}">
      <dsp:nvSpPr>
        <dsp:cNvPr id="0" name=""/>
        <dsp:cNvSpPr/>
      </dsp:nvSpPr>
      <dsp:spPr>
        <a:xfrm>
          <a:off x="1456303" y="990989"/>
          <a:ext cx="2168328" cy="867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Open Sans"/>
            </a:rPr>
            <a:t>Консультация с </a:t>
          </a:r>
          <a:r>
            <a:rPr lang="ru-RU" sz="1400" kern="1200" dirty="0" smtClean="0">
              <a:latin typeface="Open Sans"/>
            </a:rPr>
            <a:t>сотрудником</a:t>
          </a:r>
          <a:endParaRPr lang="ru-RU" sz="1400" kern="1200" dirty="0"/>
        </a:p>
      </dsp:txBody>
      <dsp:txXfrm>
        <a:off x="1889969" y="990989"/>
        <a:ext cx="1300997" cy="867331"/>
      </dsp:txXfrm>
    </dsp:sp>
    <dsp:sp modelId="{3F815FE7-AC4E-4A9A-9FA7-383C7680D96C}">
      <dsp:nvSpPr>
        <dsp:cNvPr id="0" name=""/>
        <dsp:cNvSpPr/>
      </dsp:nvSpPr>
      <dsp:spPr>
        <a:xfrm>
          <a:off x="1456303" y="1979747"/>
          <a:ext cx="2168328" cy="867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Open Sans"/>
            </a:rPr>
            <a:t>Индивидуальная </a:t>
          </a:r>
          <a:r>
            <a:rPr lang="ru-RU" sz="1400" kern="1200" dirty="0" err="1" smtClean="0">
              <a:latin typeface="Open Sans"/>
            </a:rPr>
            <a:t>велнесс</a:t>
          </a:r>
          <a:r>
            <a:rPr lang="ru-RU" sz="1400" kern="1200" dirty="0" smtClean="0">
              <a:latin typeface="Open Sans"/>
            </a:rPr>
            <a:t> -программа</a:t>
          </a:r>
          <a:endParaRPr lang="ru-RU" sz="1400" kern="1200" dirty="0"/>
        </a:p>
      </dsp:txBody>
      <dsp:txXfrm>
        <a:off x="1889969" y="1979747"/>
        <a:ext cx="1300997" cy="867331"/>
      </dsp:txXfrm>
    </dsp:sp>
    <dsp:sp modelId="{7823BC1A-F4F3-4F37-AA2D-18B063B71353}">
      <dsp:nvSpPr>
        <dsp:cNvPr id="0" name=""/>
        <dsp:cNvSpPr/>
      </dsp:nvSpPr>
      <dsp:spPr>
        <a:xfrm>
          <a:off x="1456303" y="2968505"/>
          <a:ext cx="2168328" cy="867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Open Sans"/>
              <a:ea typeface="NSimSun" panose="02010609030101010101" pitchFamily="49" charset="-122"/>
            </a:rPr>
            <a:t>Рекомендации</a:t>
          </a:r>
          <a:r>
            <a:rPr lang="en-US" sz="1100" kern="1200" dirty="0">
              <a:latin typeface="Open Sans"/>
              <a:ea typeface="NSimSun" panose="02010609030101010101" pitchFamily="49" charset="-122"/>
            </a:rPr>
            <a:t> </a:t>
          </a:r>
          <a:endParaRPr lang="ru-RU" sz="1100" b="1" kern="1200" dirty="0">
            <a:latin typeface="Open Sans"/>
            <a:ea typeface="NSimSun" panose="02010609030101010101" pitchFamily="49" charset="-122"/>
          </a:endParaRPr>
        </a:p>
      </dsp:txBody>
      <dsp:txXfrm>
        <a:off x="1889969" y="2968505"/>
        <a:ext cx="1300997" cy="867331"/>
      </dsp:txXfrm>
    </dsp:sp>
    <dsp:sp modelId="{D27EB97E-4EE1-4097-8301-8AC631A7DCBF}">
      <dsp:nvSpPr>
        <dsp:cNvPr id="0" name=""/>
        <dsp:cNvSpPr/>
      </dsp:nvSpPr>
      <dsp:spPr>
        <a:xfrm>
          <a:off x="1456303" y="3957263"/>
          <a:ext cx="2168328" cy="867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latin typeface="Open Sans"/>
            </a:rPr>
            <a:t>Контроль в динамике</a:t>
          </a:r>
        </a:p>
      </dsp:txBody>
      <dsp:txXfrm>
        <a:off x="1889969" y="3957263"/>
        <a:ext cx="1300997" cy="867331"/>
      </dsp:txXfrm>
    </dsp:sp>
    <dsp:sp modelId="{1C1C3986-0CC5-4D87-8A35-1116EBB63F70}">
      <dsp:nvSpPr>
        <dsp:cNvPr id="0" name=""/>
        <dsp:cNvSpPr/>
      </dsp:nvSpPr>
      <dsp:spPr>
        <a:xfrm>
          <a:off x="1456303" y="4946020"/>
          <a:ext cx="2168328" cy="867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Open Sans"/>
            </a:rPr>
            <a:t>РЕЗУЛЬТАТЫ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1889969" y="4946020"/>
        <a:ext cx="1300997" cy="867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6EA83-187E-4BDD-80CF-172199EEF2CE}">
      <dsp:nvSpPr>
        <dsp:cNvPr id="0" name=""/>
        <dsp:cNvSpPr/>
      </dsp:nvSpPr>
      <dsp:spPr>
        <a:xfrm>
          <a:off x="1600" y="246234"/>
          <a:ext cx="3381937" cy="27055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3DD52B-2C72-4DE1-A1F1-19D4C976BBFE}">
      <dsp:nvSpPr>
        <dsp:cNvPr id="0" name=""/>
        <dsp:cNvSpPr/>
      </dsp:nvSpPr>
      <dsp:spPr>
        <a:xfrm>
          <a:off x="755973" y="2921245"/>
          <a:ext cx="2109927" cy="46690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Портативный</a:t>
          </a:r>
        </a:p>
      </dsp:txBody>
      <dsp:txXfrm>
        <a:off x="755973" y="2921245"/>
        <a:ext cx="2109927" cy="466908"/>
      </dsp:txXfrm>
    </dsp:sp>
    <dsp:sp modelId="{33286237-7C9C-49DA-8FC8-F247B5352C6F}">
      <dsp:nvSpPr>
        <dsp:cNvPr id="0" name=""/>
        <dsp:cNvSpPr/>
      </dsp:nvSpPr>
      <dsp:spPr>
        <a:xfrm flipH="1">
          <a:off x="4607818" y="1677273"/>
          <a:ext cx="214381" cy="53475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69085-72C9-42EE-B294-32151DD36A9D}">
      <dsp:nvSpPr>
        <dsp:cNvPr id="0" name=""/>
        <dsp:cNvSpPr/>
      </dsp:nvSpPr>
      <dsp:spPr>
        <a:xfrm>
          <a:off x="3698073" y="2937536"/>
          <a:ext cx="2109927" cy="46690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Стойка</a:t>
          </a:r>
          <a:endParaRPr lang="ru-RU" sz="1900" kern="1200" dirty="0"/>
        </a:p>
      </dsp:txBody>
      <dsp:txXfrm>
        <a:off x="3698073" y="2937536"/>
        <a:ext cx="2109927" cy="466908"/>
      </dsp:txXfrm>
    </dsp:sp>
    <dsp:sp modelId="{1D32B207-09E1-4959-A2F2-A3A39063887D}">
      <dsp:nvSpPr>
        <dsp:cNvPr id="0" name=""/>
        <dsp:cNvSpPr/>
      </dsp:nvSpPr>
      <dsp:spPr>
        <a:xfrm>
          <a:off x="6169852" y="155652"/>
          <a:ext cx="3381937" cy="270555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55" t="-21035" r="-4555" b="-43767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9CB0C-2C57-456E-81D6-FC02BEEDFE88}">
      <dsp:nvSpPr>
        <dsp:cNvPr id="0" name=""/>
        <dsp:cNvSpPr/>
      </dsp:nvSpPr>
      <dsp:spPr>
        <a:xfrm>
          <a:off x="6924225" y="2921245"/>
          <a:ext cx="2109927" cy="46690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Сенсорный стенд</a:t>
          </a:r>
          <a:endParaRPr lang="ru-RU" sz="1900" kern="1200" dirty="0"/>
        </a:p>
      </dsp:txBody>
      <dsp:txXfrm>
        <a:off x="6924225" y="2921245"/>
        <a:ext cx="2109927" cy="4669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21BD0-9A6C-418C-8652-D39A4BD3BFAF}">
      <dsp:nvSpPr>
        <dsp:cNvPr id="0" name=""/>
        <dsp:cNvSpPr/>
      </dsp:nvSpPr>
      <dsp:spPr>
        <a:xfrm>
          <a:off x="1851232" y="0"/>
          <a:ext cx="1400706" cy="140077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F19F3-BA02-4297-AEF1-E8687D024ABA}">
      <dsp:nvSpPr>
        <dsp:cNvPr id="0" name=""/>
        <dsp:cNvSpPr/>
      </dsp:nvSpPr>
      <dsp:spPr>
        <a:xfrm>
          <a:off x="2162236" y="454563"/>
          <a:ext cx="781673" cy="3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Шаг</a:t>
          </a:r>
          <a:r>
            <a:rPr lang="en-US" sz="1000" kern="1200" dirty="0"/>
            <a:t> 1: </a:t>
          </a:r>
          <a:r>
            <a:rPr lang="ru-RU" sz="1000" kern="1200" dirty="0"/>
            <a:t>Измерение параметров</a:t>
          </a:r>
        </a:p>
      </dsp:txBody>
      <dsp:txXfrm>
        <a:off x="2162236" y="454563"/>
        <a:ext cx="781673" cy="390662"/>
      </dsp:txXfrm>
    </dsp:sp>
    <dsp:sp modelId="{BAEBF42B-D836-46F6-BC02-6FE97D5C56F3}">
      <dsp:nvSpPr>
        <dsp:cNvPr id="0" name=""/>
        <dsp:cNvSpPr/>
      </dsp:nvSpPr>
      <dsp:spPr>
        <a:xfrm>
          <a:off x="1462103" y="804836"/>
          <a:ext cx="1400706" cy="140077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3E465-1A09-4C4B-9835-3FB5C14CE5BE}">
      <dsp:nvSpPr>
        <dsp:cNvPr id="0" name=""/>
        <dsp:cNvSpPr/>
      </dsp:nvSpPr>
      <dsp:spPr>
        <a:xfrm>
          <a:off x="1665872" y="1184736"/>
          <a:ext cx="1179498" cy="548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Шаг</a:t>
          </a:r>
          <a:r>
            <a:rPr lang="en-US" sz="1000" kern="1200" dirty="0"/>
            <a:t> 2: </a:t>
          </a:r>
          <a:r>
            <a:rPr lang="ru-RU" sz="1000" kern="1200" dirty="0"/>
            <a:t>Алгоритмическая обработка</a:t>
          </a:r>
        </a:p>
      </dsp:txBody>
      <dsp:txXfrm>
        <a:off x="1665872" y="1184736"/>
        <a:ext cx="1179498" cy="548349"/>
      </dsp:txXfrm>
    </dsp:sp>
    <dsp:sp modelId="{30F75806-6C37-4055-8562-6AAACDFE4A49}">
      <dsp:nvSpPr>
        <dsp:cNvPr id="0" name=""/>
        <dsp:cNvSpPr/>
      </dsp:nvSpPr>
      <dsp:spPr>
        <a:xfrm>
          <a:off x="1851232" y="1613290"/>
          <a:ext cx="1400706" cy="140077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DBCAC-68B0-4C3F-BF6D-D25A8FA6B5B9}">
      <dsp:nvSpPr>
        <dsp:cNvPr id="0" name=""/>
        <dsp:cNvSpPr/>
      </dsp:nvSpPr>
      <dsp:spPr>
        <a:xfrm>
          <a:off x="1832952" y="2081800"/>
          <a:ext cx="1268367" cy="3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Шаг</a:t>
          </a:r>
          <a:r>
            <a:rPr lang="en-US" sz="1000" kern="1200" dirty="0"/>
            <a:t> 3: </a:t>
          </a:r>
          <a:r>
            <a:rPr lang="ru-RU" sz="1000" kern="1200" dirty="0"/>
            <a:t>Запатентованный перекрестный анализ</a:t>
          </a:r>
        </a:p>
      </dsp:txBody>
      <dsp:txXfrm>
        <a:off x="1832952" y="2081800"/>
        <a:ext cx="1268367" cy="390662"/>
      </dsp:txXfrm>
    </dsp:sp>
    <dsp:sp modelId="{83EE0776-7F19-4B44-BE32-9DCB27F7642C}">
      <dsp:nvSpPr>
        <dsp:cNvPr id="0" name=""/>
        <dsp:cNvSpPr/>
      </dsp:nvSpPr>
      <dsp:spPr>
        <a:xfrm>
          <a:off x="1462103" y="2419483"/>
          <a:ext cx="1400706" cy="140077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E1643-E0B3-41B2-8C40-C909507D4BA0}">
      <dsp:nvSpPr>
        <dsp:cNvPr id="0" name=""/>
        <dsp:cNvSpPr/>
      </dsp:nvSpPr>
      <dsp:spPr>
        <a:xfrm>
          <a:off x="1680638" y="2842254"/>
          <a:ext cx="1054759" cy="3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Шаг</a:t>
          </a:r>
          <a:r>
            <a:rPr lang="en-US" sz="1000" kern="1200" dirty="0"/>
            <a:t> 4: </a:t>
          </a:r>
          <a:r>
            <a:rPr lang="ru-RU" sz="1000" kern="1200" dirty="0"/>
            <a:t>Рекомендации и отчеты по спорту и питанию</a:t>
          </a:r>
        </a:p>
      </dsp:txBody>
      <dsp:txXfrm>
        <a:off x="1680638" y="2842254"/>
        <a:ext cx="1054759" cy="390662"/>
      </dsp:txXfrm>
    </dsp:sp>
    <dsp:sp modelId="{28B53152-E2F2-4EF0-94B9-FBD80F3C8EB9}">
      <dsp:nvSpPr>
        <dsp:cNvPr id="0" name=""/>
        <dsp:cNvSpPr/>
      </dsp:nvSpPr>
      <dsp:spPr>
        <a:xfrm>
          <a:off x="1950813" y="3317463"/>
          <a:ext cx="1203383" cy="120408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990C6-7FFE-4D89-BB4C-D35B5BC7E8C2}">
      <dsp:nvSpPr>
        <dsp:cNvPr id="0" name=""/>
        <dsp:cNvSpPr/>
      </dsp:nvSpPr>
      <dsp:spPr>
        <a:xfrm>
          <a:off x="2096494" y="3727582"/>
          <a:ext cx="897931" cy="3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Шаг</a:t>
          </a:r>
          <a:r>
            <a:rPr lang="en-US" sz="1000" kern="1200" dirty="0"/>
            <a:t> 5:</a:t>
          </a: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Полная персонализированная программа</a:t>
          </a:r>
        </a:p>
      </dsp:txBody>
      <dsp:txXfrm>
        <a:off x="2096494" y="3727582"/>
        <a:ext cx="897931" cy="390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DF1A7-D8D5-48AF-A82D-7C56C761C46A}">
      <dsp:nvSpPr>
        <dsp:cNvPr id="0" name=""/>
        <dsp:cNvSpPr/>
      </dsp:nvSpPr>
      <dsp:spPr>
        <a:xfrm>
          <a:off x="3258102" y="1948743"/>
          <a:ext cx="2427127" cy="2174263"/>
        </a:xfrm>
        <a:prstGeom prst="roundRect">
          <a:avLst/>
        </a:prstGeom>
        <a:solidFill>
          <a:srgbClr val="005347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Система замкнутого цикла</a:t>
          </a:r>
          <a:endParaRPr lang="ru-RU" sz="3100" kern="1200" dirty="0"/>
        </a:p>
      </dsp:txBody>
      <dsp:txXfrm>
        <a:off x="3364241" y="2054882"/>
        <a:ext cx="2214849" cy="1961985"/>
      </dsp:txXfrm>
    </dsp:sp>
    <dsp:sp modelId="{9BE5F666-6D34-43D6-8F1B-B05BCE4CC3A4}">
      <dsp:nvSpPr>
        <dsp:cNvPr id="0" name=""/>
        <dsp:cNvSpPr/>
      </dsp:nvSpPr>
      <dsp:spPr>
        <a:xfrm rot="16200000">
          <a:off x="4200860" y="1677937"/>
          <a:ext cx="5416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161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1AE70-EF0C-4B69-B873-720C6E3E09F4}">
      <dsp:nvSpPr>
        <dsp:cNvPr id="0" name=""/>
        <dsp:cNvSpPr/>
      </dsp:nvSpPr>
      <dsp:spPr>
        <a:xfrm>
          <a:off x="3578964" y="-185665"/>
          <a:ext cx="1785404" cy="1592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Open Sans"/>
            </a:rPr>
            <a:t>Мониторинг физиологических параметров и велнес баллов в процессе тренировок для оценки эффективности тренировок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656718" y="-107911"/>
        <a:ext cx="1629896" cy="1437289"/>
      </dsp:txXfrm>
    </dsp:sp>
    <dsp:sp modelId="{907E94B0-68BA-465F-A8F6-F598410F0060}">
      <dsp:nvSpPr>
        <dsp:cNvPr id="0" name=""/>
        <dsp:cNvSpPr/>
      </dsp:nvSpPr>
      <dsp:spPr>
        <a:xfrm rot="12432222">
          <a:off x="2445660" y="2215511"/>
          <a:ext cx="8600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000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30BA6-6463-4269-A91C-DA1919CC55DC}">
      <dsp:nvSpPr>
        <dsp:cNvPr id="0" name=""/>
        <dsp:cNvSpPr/>
      </dsp:nvSpPr>
      <dsp:spPr>
        <a:xfrm>
          <a:off x="707820" y="763674"/>
          <a:ext cx="1785404" cy="1592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Open Sans"/>
            </a:rPr>
            <a:t>Увеличение продаж персональных тренировок</a:t>
          </a:r>
          <a:endParaRPr lang="ru-RU" sz="1800" kern="1200" dirty="0"/>
        </a:p>
      </dsp:txBody>
      <dsp:txXfrm>
        <a:off x="785574" y="841428"/>
        <a:ext cx="1629896" cy="1437289"/>
      </dsp:txXfrm>
    </dsp:sp>
    <dsp:sp modelId="{FFEB37BA-7332-4ACD-90AB-27392D4C3987}">
      <dsp:nvSpPr>
        <dsp:cNvPr id="0" name=""/>
        <dsp:cNvSpPr/>
      </dsp:nvSpPr>
      <dsp:spPr>
        <a:xfrm rot="1058922">
          <a:off x="5654721" y="3618499"/>
          <a:ext cx="12964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641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ED8B8-1C9A-4391-A2D4-06E4E938F87B}">
      <dsp:nvSpPr>
        <dsp:cNvPr id="0" name=""/>
        <dsp:cNvSpPr/>
      </dsp:nvSpPr>
      <dsp:spPr>
        <a:xfrm>
          <a:off x="6920623" y="3302640"/>
          <a:ext cx="1785404" cy="1592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latin typeface="Open Sans"/>
            </a:rPr>
            <a:t>Конкурентное преимущество для привлечения новых клиентов</a:t>
          </a:r>
          <a:endParaRPr lang="ru-RU" sz="1700" kern="1200" dirty="0"/>
        </a:p>
      </dsp:txBody>
      <dsp:txXfrm>
        <a:off x="6998377" y="3380394"/>
        <a:ext cx="1629896" cy="1437289"/>
      </dsp:txXfrm>
    </dsp:sp>
    <dsp:sp modelId="{8BE7D40C-0E80-47E0-AB4C-4D2DFDA818F1}">
      <dsp:nvSpPr>
        <dsp:cNvPr id="0" name=""/>
        <dsp:cNvSpPr/>
      </dsp:nvSpPr>
      <dsp:spPr>
        <a:xfrm rot="8586702">
          <a:off x="2511269" y="4195735"/>
          <a:ext cx="8299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990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AC2DC-55E0-4B50-A0A7-87F90623C66B}">
      <dsp:nvSpPr>
        <dsp:cNvPr id="0" name=""/>
        <dsp:cNvSpPr/>
      </dsp:nvSpPr>
      <dsp:spPr>
        <a:xfrm>
          <a:off x="808935" y="4318389"/>
          <a:ext cx="1785404" cy="1592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Улучшение уровня сервиса клиентов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886689" y="4396143"/>
        <a:ext cx="1629896" cy="1437289"/>
      </dsp:txXfrm>
    </dsp:sp>
    <dsp:sp modelId="{5BAF2234-F857-4750-9208-5345FA1F85DA}">
      <dsp:nvSpPr>
        <dsp:cNvPr id="0" name=""/>
        <dsp:cNvSpPr/>
      </dsp:nvSpPr>
      <dsp:spPr>
        <a:xfrm rot="4368841">
          <a:off x="4676651" y="4300980"/>
          <a:ext cx="3725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25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4ED73-2C43-445D-A241-EDE100E9311E}">
      <dsp:nvSpPr>
        <dsp:cNvPr id="0" name=""/>
        <dsp:cNvSpPr/>
      </dsp:nvSpPr>
      <dsp:spPr>
        <a:xfrm>
          <a:off x="4271598" y="4478953"/>
          <a:ext cx="1785404" cy="1592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Open Sans"/>
            </a:rPr>
            <a:t>Увеличение продаж дополнительных  услуг (СПА, БАДы, персональные тренировки смежных департаментов)</a:t>
          </a:r>
          <a:endParaRPr lang="ru-RU" sz="1300" kern="1200" dirty="0">
            <a:solidFill>
              <a:schemeClr val="bg1"/>
            </a:solidFill>
          </a:endParaRPr>
        </a:p>
      </dsp:txBody>
      <dsp:txXfrm>
        <a:off x="4349352" y="4556707"/>
        <a:ext cx="1629896" cy="1437289"/>
      </dsp:txXfrm>
    </dsp:sp>
    <dsp:sp modelId="{43B7B9AF-AAE2-479C-9749-655A3B7644F2}">
      <dsp:nvSpPr>
        <dsp:cNvPr id="0" name=""/>
        <dsp:cNvSpPr/>
      </dsp:nvSpPr>
      <dsp:spPr>
        <a:xfrm rot="19777050">
          <a:off x="5589839" y="1973071"/>
          <a:ext cx="13892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920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14E4C-E18C-4012-932B-FED30FDFEE7C}">
      <dsp:nvSpPr>
        <dsp:cNvPr id="0" name=""/>
        <dsp:cNvSpPr/>
      </dsp:nvSpPr>
      <dsp:spPr>
        <a:xfrm>
          <a:off x="6883651" y="653793"/>
          <a:ext cx="1220421" cy="12204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Open Sans"/>
            </a:rPr>
            <a:t>Увеличение % продленных контрактов и привлечение новых клиентов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6943227" y="713369"/>
        <a:ext cx="1101269" cy="1101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F1F70-69DD-482A-A272-5278617F6886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411ED-E7E3-4DF5-AB1A-55B12C551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1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195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86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2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46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26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959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59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191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162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551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2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78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92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87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32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11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14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63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14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11ED-E7E3-4DF5-AB1A-55B12C55117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3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3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959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5781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6863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42355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0238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65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10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E71C2AB-800D-7449-B43F-3103EF3397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79266" y="-189186"/>
            <a:ext cx="6688234" cy="7236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534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B727B2E-CA4B-3447-9CD2-6C4BD70EAD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86103" y="-171450"/>
            <a:ext cx="12564206" cy="3600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1AE1F43-039F-B846-85F6-76E0BF7411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9773" y="1278573"/>
            <a:ext cx="2413756" cy="42773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4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88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0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7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8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5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8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1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700" r:id="rId18"/>
    <p:sldLayoutId id="2147483701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39.jpeg"/><Relationship Id="rId3" Type="http://schemas.microsoft.com/office/2007/relationships/hdphoto" Target="../media/hdphoto1.wdp"/><Relationship Id="rId21" Type="http://schemas.openxmlformats.org/officeDocument/2006/relationships/image" Target="../media/image42.png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29.png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23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microsoft.com/office/2007/relationships/hdphoto" Target="../media/hdphoto3.wdp"/><Relationship Id="rId14" Type="http://schemas.openxmlformats.org/officeDocument/2006/relationships/image" Target="../media/image37.png"/><Relationship Id="rId22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order@medical-soft.ru" TargetMode="External"/><Relationship Id="rId5" Type="http://schemas.openxmlformats.org/officeDocument/2006/relationships/image" Target="../media/image47.jpeg"/><Relationship Id="rId4" Type="http://schemas.openxmlformats.org/officeDocument/2006/relationships/hyperlink" Target="http://www.medical-soft.ru/" TargetMode="External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2310" y="748288"/>
            <a:ext cx="8658194" cy="1621502"/>
          </a:xfrm>
          <a:prstGeom prst="rect">
            <a:avLst/>
          </a:prstGeom>
          <a:solidFill>
            <a:srgbClr val="005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0322" y="2571902"/>
            <a:ext cx="194544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0322" y="1364855"/>
            <a:ext cx="9144000" cy="45719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68"/>
          <a:stretch/>
        </p:blipFill>
        <p:spPr>
          <a:xfrm>
            <a:off x="565611" y="638045"/>
            <a:ext cx="1666699" cy="17293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2090" y="810120"/>
            <a:ext cx="8884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Ubuntu Light" panose="020B0304030602030204" pitchFamily="34" charset="0"/>
              </a:rPr>
              <a:t>MEDICALSOFT</a:t>
            </a:r>
            <a:endParaRPr lang="ru-RU" sz="96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85379-2AFE-4089-8205-21B10952BD6A}"/>
              </a:ext>
            </a:extLst>
          </p:cNvPr>
          <p:cNvSpPr txBox="1"/>
          <p:nvPr/>
        </p:nvSpPr>
        <p:spPr>
          <a:xfrm>
            <a:off x="1113823" y="2451646"/>
            <a:ext cx="84064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Ubuntu"/>
            </a:endParaRPr>
          </a:p>
          <a:p>
            <a:r>
              <a:rPr lang="ru-RU" sz="2400" dirty="0"/>
              <a:t>СОСТАВЛЕНИЕ ИНДИВИДУАЛЬНОЙ ВЕЛНЕС </a:t>
            </a:r>
            <a:endParaRPr lang="en-US" sz="2400" dirty="0">
              <a:latin typeface="Ubuntu" panose="020B0504030602030204"/>
            </a:endParaRPr>
          </a:p>
          <a:p>
            <a:r>
              <a:rPr lang="ru-RU" sz="2400" dirty="0"/>
              <a:t>ПРОГРАММЫ ПРИ ПОМОЩИ СОВРЕМЕННЫХ МЕТОДИК КОМПЛЕКСНОГО ВЕЛНЕС ТЕСТИРОАНИЯ.</a:t>
            </a:r>
            <a:endParaRPr lang="en-US" sz="2400" dirty="0">
              <a:latin typeface="Ubuntu" panose="020B0504030602030204"/>
            </a:endParaRPr>
          </a:p>
          <a:p>
            <a:r>
              <a:rPr lang="ru-RU" sz="2400" dirty="0"/>
              <a:t>ОБЬЕДИНЕНИЕ ДИАГНОСТИЧЕСКОГО ОБОРУДОВАНИЯ И МЕДИЦИНСКОЙ ИНФОРМАЦИОННОЙ СИСТЕМЫ В ЕДИНОЕ ИНФОРМАЦИОННОЕ ПРОСТРАНСТВО КАК ПРЕИМУЩЕСТВО В РАБОТЕ ВЕЛНЕС </a:t>
            </a:r>
            <a:r>
              <a:rPr lang="ru-RU" sz="2400" dirty="0" smtClean="0"/>
              <a:t>КЛИНИКИ</a:t>
            </a:r>
            <a:endParaRPr lang="en-US" sz="2400" dirty="0">
              <a:latin typeface="Ubuntu" panose="020B0504030602030204"/>
            </a:endParaRPr>
          </a:p>
          <a:p>
            <a:r>
              <a:rPr lang="ru-RU" sz="2400" dirty="0"/>
              <a:t>УСИЛЕНИЕ КОМАНДООБРАЗОВАНИЯ В ВЕЛНЕС КЛИНИКЕ И УВЕЛИЧЕНИЕ ПРОДАЖ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037223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E38D15-CA95-411D-8BAC-53313C3D9EDC}"/>
              </a:ext>
            </a:extLst>
          </p:cNvPr>
          <p:cNvSpPr/>
          <p:nvPr/>
        </p:nvSpPr>
        <p:spPr>
          <a:xfrm>
            <a:off x="5177548" y="2319833"/>
            <a:ext cx="3904307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Индекс массы тела</a:t>
            </a:r>
          </a:p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Жировая масса</a:t>
            </a:r>
          </a:p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Безжировая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масса тела</a:t>
            </a:r>
          </a:p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Мышечная масса</a:t>
            </a:r>
          </a:p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Общее количество воды</a:t>
            </a:r>
          </a:p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Внеклеточная вода</a:t>
            </a:r>
          </a:p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Внутриклеточная вода</a:t>
            </a:r>
          </a:p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Висцеральный жир</a:t>
            </a:r>
          </a:p>
          <a:p>
            <a:pPr marL="342900" indent="-342900">
              <a:spcBef>
                <a:spcPts val="1000"/>
              </a:spcBef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Уровень основного обмена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5EAACBE-FEBF-4478-AF9E-FAC91953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272" y="356473"/>
            <a:ext cx="4290971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5347"/>
                </a:solidFill>
                <a:latin typeface="Ubuntu" panose="020B0504030602030204" pitchFamily="34" charset="0"/>
              </a:rPr>
              <a:t>Сегментарный анализ состава тела</a:t>
            </a:r>
            <a:r>
              <a:rPr lang="en-US" dirty="0">
                <a:solidFill>
                  <a:srgbClr val="005347"/>
                </a:solidFill>
                <a:latin typeface="Ubuntu" panose="020B050403060203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Ubuntu" panose="020B050403060203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Ubuntu" panose="020B0504030602030204" pitchFamily="34" charset="0"/>
              </a:rPr>
            </a:br>
            <a:endParaRPr lang="ru-RU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5EA69B-84BC-4F12-B9BC-00D4054C5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2" y="486420"/>
            <a:ext cx="4584020" cy="63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3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37726" y="1917664"/>
            <a:ext cx="2235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   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A37653-D424-4368-9351-6BB529BE3674}"/>
              </a:ext>
            </a:extLst>
          </p:cNvPr>
          <p:cNvSpPr/>
          <p:nvPr/>
        </p:nvSpPr>
        <p:spPr>
          <a:xfrm>
            <a:off x="5177549" y="2486944"/>
            <a:ext cx="4400966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Маркеры микроциркуляции верхних и нижних конечностей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жесткости сосудистой стенки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динамики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кардиотренировок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5EDFD4AA-1CD4-4E63-B10B-830196E8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184" y="596864"/>
            <a:ext cx="4124957" cy="1320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5347"/>
                </a:solidFill>
                <a:latin typeface="Ubuntu" panose="020B0504030602030204" pitchFamily="34" charset="0"/>
              </a:rPr>
              <a:t>Оценка микроциркуляции</a:t>
            </a:r>
            <a:r>
              <a:rPr lang="en-US" dirty="0">
                <a:solidFill>
                  <a:srgbClr val="005347"/>
                </a:solidFill>
                <a:latin typeface="Ubuntu" panose="020B0504030602030204" pitchFamily="34" charset="0"/>
              </a:rPr>
              <a:t> </a:t>
            </a:r>
            <a:endParaRPr lang="ru-RU" dirty="0">
              <a:solidFill>
                <a:srgbClr val="005347"/>
              </a:solidFill>
              <a:latin typeface="Ubuntu" panose="020B05040306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CBC96D-3A2E-4A74-B306-A06CD9DD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26" y="596864"/>
            <a:ext cx="4628158" cy="62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07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523914" y="426780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3333B7-A08D-40C9-8532-2E1064D7A169}"/>
              </a:ext>
            </a:extLst>
          </p:cNvPr>
          <p:cNvSpPr/>
          <p:nvPr/>
        </p:nvSpPr>
        <p:spPr>
          <a:xfrm>
            <a:off x="5004133" y="2356911"/>
            <a:ext cx="41221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Определение биологического возраста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индикаторов центральной и периферической гемодинамики</a:t>
            </a:r>
          </a:p>
        </p:txBody>
      </p:sp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710E9FF9-7A0D-432B-BB7A-99CA7976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133" y="491304"/>
            <a:ext cx="4275877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5347"/>
                </a:solidFill>
                <a:latin typeface="Ubuntu" panose="020B0504030602030204" pitchFamily="34" charset="0"/>
              </a:rPr>
              <a:t>Оценка сердечно-сосудистой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B76DED-442C-474B-95AF-B1A79E243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10" y="447975"/>
            <a:ext cx="4376323" cy="63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25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982558-08E9-49F3-9D22-7517E5100F36}"/>
              </a:ext>
            </a:extLst>
          </p:cNvPr>
          <p:cNvSpPr/>
          <p:nvPr/>
        </p:nvSpPr>
        <p:spPr>
          <a:xfrm>
            <a:off x="4876717" y="2415860"/>
            <a:ext cx="4090739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Уровень стресса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Уровень утомления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и предупреждение перетренированности</a:t>
            </a:r>
          </a:p>
        </p:txBody>
      </p:sp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5A7CD7C0-7CDE-4DE5-882A-D0E7A54F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17" y="591845"/>
            <a:ext cx="4844048" cy="1320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5347"/>
                </a:solidFill>
                <a:latin typeface="Ubuntu" panose="020B0504030602030204" pitchFamily="34" charset="0"/>
              </a:rPr>
              <a:t>Оценка уровня стресса и утомления</a:t>
            </a:r>
            <a:r>
              <a:rPr lang="en-US" dirty="0">
                <a:solidFill>
                  <a:srgbClr val="005347"/>
                </a:solidFill>
                <a:latin typeface="Ubuntu" panose="020B0504030602030204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12B850-0ABA-42C3-8A93-3BFD0E53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69" y="591845"/>
            <a:ext cx="4292948" cy="626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86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756AAD-6545-458E-8BBB-F9A99C2761B2}"/>
              </a:ext>
            </a:extLst>
          </p:cNvPr>
          <p:cNvSpPr/>
          <p:nvPr/>
        </p:nvSpPr>
        <p:spPr>
          <a:xfrm>
            <a:off x="5085184" y="3311760"/>
            <a:ext cx="3755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в баллах уровня нервно – мышечной проводимости для различных сегментов позвоночного столба</a:t>
            </a:r>
          </a:p>
        </p:txBody>
      </p:sp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30E7B0CE-ECC6-4A1F-85A1-FDC4351D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184" y="511946"/>
            <a:ext cx="5292812" cy="86409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5347"/>
                </a:solidFill>
                <a:latin typeface="Ubuntu" panose="020B0504030602030204" pitchFamily="34" charset="0"/>
              </a:rPr>
              <a:t>Оценка функциональной нагрузки на позвоночник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0232D-A4AB-4974-8032-2F642C9C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20" y="458291"/>
            <a:ext cx="4482746" cy="63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89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06713" y="2201905"/>
            <a:ext cx="298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AF3ED3-F572-499C-9CDF-2F62070955F4}"/>
              </a:ext>
            </a:extLst>
          </p:cNvPr>
          <p:cNvSpPr/>
          <p:nvPr/>
        </p:nvSpPr>
        <p:spPr>
          <a:xfrm>
            <a:off x="5596477" y="2635146"/>
            <a:ext cx="5351530" cy="3113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dirty="0">
              <a:latin typeface="Open Sans"/>
              <a:ea typeface="Source Sans Pro" panose="020B0503030403020204" pitchFamily="34" charset="0"/>
            </a:endParaRP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Велнес баллы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Выносливость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Производительность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работоспособность</a:t>
            </a:r>
          </a:p>
          <a:p>
            <a:pPr marL="285738" indent="-28573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>
              <a:latin typeface="Open Sans"/>
              <a:ea typeface="Source Sans Pro" panose="020B0503030403020204" pitchFamily="34" charset="0"/>
            </a:endParaRPr>
          </a:p>
        </p:txBody>
      </p:sp>
      <p:sp>
        <p:nvSpPr>
          <p:cNvPr id="16" name="Заголовок 5">
            <a:extLst>
              <a:ext uri="{FF2B5EF4-FFF2-40B4-BE49-F238E27FC236}">
                <a16:creationId xmlns:a16="http://schemas.microsoft.com/office/drawing/2014/main" id="{6BBF235B-E02A-4894-A2CA-A37E5AD6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477" y="881105"/>
            <a:ext cx="4390902" cy="13208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5347"/>
                </a:solidFill>
                <a:latin typeface="Ubuntu" panose="020B0504030602030204" pitchFamily="34" charset="0"/>
              </a:rPr>
              <a:t>Комплексная интегральная оценка велнес баллов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55E00-6A66-4B09-8273-218F95AC9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74" y="881347"/>
            <a:ext cx="4512510" cy="59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64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887C15F-0F9E-49E9-8024-BB026ECCD424}"/>
              </a:ext>
            </a:extLst>
          </p:cNvPr>
          <p:cNvSpPr txBox="1"/>
          <p:nvPr/>
        </p:nvSpPr>
        <p:spPr>
          <a:xfrm>
            <a:off x="457630" y="1525391"/>
            <a:ext cx="241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 процедуры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F8F776-D917-4C0B-A631-19C9BD357F8A}"/>
              </a:ext>
            </a:extLst>
          </p:cNvPr>
          <p:cNvSpPr txBox="1"/>
          <p:nvPr/>
        </p:nvSpPr>
        <p:spPr>
          <a:xfrm>
            <a:off x="3909626" y="1525391"/>
            <a:ext cx="212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Спортивные тренировки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8DF54-2E8D-4DAC-8787-A35741DC95B8}"/>
              </a:ext>
            </a:extLst>
          </p:cNvPr>
          <p:cNvSpPr txBox="1"/>
          <p:nvPr/>
        </p:nvSpPr>
        <p:spPr>
          <a:xfrm>
            <a:off x="7334131" y="1523823"/>
            <a:ext cx="222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Питание и микродобавки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DD53E35E-8974-4FF9-8BDA-9F2DF89E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55" y="371637"/>
            <a:ext cx="7289127" cy="86409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5347"/>
                </a:solidFill>
                <a:latin typeface="Ubuntu" panose="020B0504030602030204" pitchFamily="34" charset="0"/>
              </a:rPr>
              <a:t>Рекомендации по результатам теста</a:t>
            </a:r>
            <a:endParaRPr lang="en-US" dirty="0">
              <a:solidFill>
                <a:srgbClr val="005347"/>
              </a:solidFill>
              <a:latin typeface="Ubuntu" panose="020B05040306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695E00-F9B5-4749-BBDB-9B3F6504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30" y="2184384"/>
            <a:ext cx="3390202" cy="44965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2AA883-C56F-4522-803F-3484FE59A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626" y="2184385"/>
            <a:ext cx="3424505" cy="45342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E45599-DA50-403A-8782-E54F5BBFA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925" y="2422735"/>
            <a:ext cx="3228191" cy="422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4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41441" y="2576092"/>
            <a:ext cx="533037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Мультичастотный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анализ состава тела </a:t>
            </a:r>
          </a:p>
          <a:p>
            <a:pPr marL="342900" indent="-342900"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кожно-гальванической реакции</a:t>
            </a:r>
          </a:p>
          <a:p>
            <a:pPr marL="342900" indent="-342900"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Ритмограмма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(анализ R-R интервалов)</a:t>
            </a:r>
          </a:p>
          <a:p>
            <a:pPr marL="342900" indent="-342900">
              <a:spcAft>
                <a:spcPts val="600"/>
              </a:spcAft>
              <a:buClr>
                <a:srgbClr val="FF760A"/>
              </a:buClr>
              <a:buSzPct val="80000"/>
              <a:buFont typeface="Wingdings 3" charset="2"/>
              <a:buChar char="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Цифровой анализ пульсовой волны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41442" y="1528554"/>
            <a:ext cx="6431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1. Автоматический перекрестный анализ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данных (программный кросс-анализ), записанных с использованием 4 современных методик: </a:t>
            </a: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7FE38B68-2266-4C07-B899-EAD67774129B}"/>
              </a:ext>
            </a:extLst>
          </p:cNvPr>
          <p:cNvSpPr txBox="1">
            <a:spLocks/>
          </p:cNvSpPr>
          <p:nvPr/>
        </p:nvSpPr>
        <p:spPr>
          <a:xfrm>
            <a:off x="1141442" y="155138"/>
            <a:ext cx="669060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005347"/>
                </a:solidFill>
                <a:latin typeface="Ubuntu" panose="020B0504030602030204" pitchFamily="34" charset="0"/>
              </a:rPr>
              <a:t>Основные принципы работы </a:t>
            </a:r>
            <a:r>
              <a:rPr lang="ru-RU" dirty="0" smtClean="0">
                <a:solidFill>
                  <a:srgbClr val="005347"/>
                </a:solidFill>
                <a:latin typeface="Ubuntu" panose="020B0504030602030204" pitchFamily="34" charset="0"/>
              </a:rPr>
              <a:t>системы</a:t>
            </a:r>
            <a:r>
              <a:rPr lang="en-US" dirty="0" smtClean="0">
                <a:solidFill>
                  <a:srgbClr val="005347"/>
                </a:solidFill>
                <a:latin typeface="Ubuntu" panose="020B0504030602030204" pitchFamily="34" charset="0"/>
              </a:rPr>
              <a:t> </a:t>
            </a:r>
            <a:r>
              <a:rPr lang="ru-RU" dirty="0" smtClean="0">
                <a:solidFill>
                  <a:srgbClr val="005347"/>
                </a:solidFill>
                <a:latin typeface="Ubuntu" panose="020B0504030602030204" pitchFamily="34" charset="0"/>
              </a:rPr>
              <a:t>замкнутого цикла</a:t>
            </a:r>
            <a:endParaRPr lang="en-US" dirty="0">
              <a:solidFill>
                <a:srgbClr val="005347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B38BE8F-8AA0-4944-BE9B-1A76957B8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104656"/>
              </p:ext>
            </p:extLst>
          </p:nvPr>
        </p:nvGraphicFramePr>
        <p:xfrm>
          <a:off x="5816584" y="1695914"/>
          <a:ext cx="4714042" cy="4521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Рисунок 18" descr="C:\Users\FIV\Desktop\1111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0" t="52208" r="9594" b="30861"/>
          <a:stretch/>
        </p:blipFill>
        <p:spPr bwMode="auto">
          <a:xfrm>
            <a:off x="8760496" y="5715669"/>
            <a:ext cx="301841" cy="456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061086" y="3994732"/>
            <a:ext cx="643121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2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. Слияние с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медицинской информационной системой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 </a:t>
            </a:r>
          </a:p>
          <a:p>
            <a:pPr algn="just">
              <a:spcAft>
                <a:spcPts val="600"/>
              </a:spcAft>
            </a:pP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  <a:p>
            <a:pPr marL="342900" indent="-342900" algn="just">
              <a:spcAft>
                <a:spcPts val="600"/>
              </a:spcAft>
              <a:buAutoNum type="arabicPeriod" startAt="3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Использование в работе облака и приложения</a:t>
            </a:r>
          </a:p>
          <a:p>
            <a:pPr marL="342900" indent="-342900" algn="just">
              <a:spcAft>
                <a:spcPts val="600"/>
              </a:spcAft>
              <a:buAutoNum type="arabicPeriod" startAt="3"/>
            </a:pP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  <a:p>
            <a:pPr marL="342900" indent="-342900" algn="just">
              <a:spcAft>
                <a:spcPts val="600"/>
              </a:spcAft>
              <a:buAutoNum type="arabicPeriod" startAt="3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Результаты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  <a:p>
            <a:pPr marL="342900" indent="-342900" algn="just">
              <a:spcAft>
                <a:spcPts val="600"/>
              </a:spcAft>
              <a:buAutoNum type="arabicPeriod" startAt="3"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05481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F2EE6B2-9566-422F-89B1-C5B30C615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4183329"/>
              </p:ext>
            </p:extLst>
          </p:nvPr>
        </p:nvGraphicFramePr>
        <p:xfrm>
          <a:off x="-340872" y="302416"/>
          <a:ext cx="8943333" cy="6071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6988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23084" y="-871227"/>
            <a:ext cx="20124493" cy="8338827"/>
            <a:chOff x="7710829" y="-1895841"/>
            <a:chExt cx="43248486" cy="17920533"/>
          </a:xfrm>
        </p:grpSpPr>
        <p:sp>
          <p:nvSpPr>
            <p:cNvPr id="103" name="Freeform 720">
              <a:extLst>
                <a:ext uri="{FF2B5EF4-FFF2-40B4-BE49-F238E27FC236}">
                  <a16:creationId xmlns:a16="http://schemas.microsoft.com/office/drawing/2014/main" id="{05CE6494-EADE-374B-9071-FE0F31D626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31927" y="-1895841"/>
              <a:ext cx="38127388" cy="13295875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solidFill>
              <a:srgbClr val="F1615E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Freeform 418">
              <a:extLst>
                <a:ext uri="{FF2B5EF4-FFF2-40B4-BE49-F238E27FC236}">
                  <a16:creationId xmlns:a16="http://schemas.microsoft.com/office/drawing/2014/main" id="{C9FC294D-80E9-7744-8677-D22DFF211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7413" y="1685048"/>
              <a:ext cx="513707" cy="289031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solidFill>
              <a:srgbClr val="EFF1F8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" name="Freeform 419">
              <a:extLst>
                <a:ext uri="{FF2B5EF4-FFF2-40B4-BE49-F238E27FC236}">
                  <a16:creationId xmlns:a16="http://schemas.microsoft.com/office/drawing/2014/main" id="{6A72E78C-B6D4-DC49-B22B-E2DCE292D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2071" y="5827974"/>
              <a:ext cx="288959" cy="240877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solidFill>
              <a:srgbClr val="EFF1F8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9" name="Freeform 495">
              <a:extLst>
                <a:ext uri="{FF2B5EF4-FFF2-40B4-BE49-F238E27FC236}">
                  <a16:creationId xmlns:a16="http://schemas.microsoft.com/office/drawing/2014/main" id="{AE1B46B1-7173-AB4A-98AA-CF3828046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4627" y="12154754"/>
              <a:ext cx="754510" cy="465672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0" name="Freeform 496">
              <a:extLst>
                <a:ext uri="{FF2B5EF4-FFF2-40B4-BE49-F238E27FC236}">
                  <a16:creationId xmlns:a16="http://schemas.microsoft.com/office/drawing/2014/main" id="{A963717C-13BD-2A43-9423-961E539A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3578" y="12813123"/>
              <a:ext cx="610034" cy="337214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1" name="Freeform 497">
              <a:extLst>
                <a:ext uri="{FF2B5EF4-FFF2-40B4-BE49-F238E27FC236}">
                  <a16:creationId xmlns:a16="http://schemas.microsoft.com/office/drawing/2014/main" id="{A8FBC36A-D553-934B-B5C0-E1FAEC49C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0831" y="12861292"/>
              <a:ext cx="706355" cy="192695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2" name="Freeform 498">
              <a:extLst>
                <a:ext uri="{FF2B5EF4-FFF2-40B4-BE49-F238E27FC236}">
                  <a16:creationId xmlns:a16="http://schemas.microsoft.com/office/drawing/2014/main" id="{8DE842A8-D451-0C4F-B691-5A76FB3F4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3702" y="5924321"/>
              <a:ext cx="337125" cy="337214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3" name="Freeform 499">
              <a:extLst>
                <a:ext uri="{FF2B5EF4-FFF2-40B4-BE49-F238E27FC236}">
                  <a16:creationId xmlns:a16="http://schemas.microsoft.com/office/drawing/2014/main" id="{3C58BD66-1015-ED43-B345-AF2D32111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1864" y="5795863"/>
              <a:ext cx="240802" cy="128462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4" name="Freeform 500">
              <a:extLst>
                <a:ext uri="{FF2B5EF4-FFF2-40B4-BE49-F238E27FC236}">
                  <a16:creationId xmlns:a16="http://schemas.microsoft.com/office/drawing/2014/main" id="{E620DB83-9AC7-2C43-B38D-2D860D5A7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2584" y="6117008"/>
              <a:ext cx="272904" cy="465672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5" name="Freeform 501">
              <a:extLst>
                <a:ext uri="{FF2B5EF4-FFF2-40B4-BE49-F238E27FC236}">
                  <a16:creationId xmlns:a16="http://schemas.microsoft.com/office/drawing/2014/main" id="{3FEDCD5F-3DCA-1D40-B0B9-D7B36577B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9997" y="5314116"/>
              <a:ext cx="192645" cy="192695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6" name="Rectangle 613">
              <a:extLst>
                <a:ext uri="{FF2B5EF4-FFF2-40B4-BE49-F238E27FC236}">
                  <a16:creationId xmlns:a16="http://schemas.microsoft.com/office/drawing/2014/main" id="{4E79E31B-4834-8442-98BD-0B279A3FB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3632" y="2295249"/>
              <a:ext cx="16065" cy="16074"/>
            </a:xfrm>
            <a:prstGeom prst="rect">
              <a:avLst/>
            </a:pr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7" name="Freeform 645">
              <a:extLst>
                <a:ext uri="{FF2B5EF4-FFF2-40B4-BE49-F238E27FC236}">
                  <a16:creationId xmlns:a16="http://schemas.microsoft.com/office/drawing/2014/main" id="{9097EBCA-4169-EA44-81B8-381687A19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4627" y="8429334"/>
              <a:ext cx="1460891" cy="802898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8" name="Freeform 646">
              <a:extLst>
                <a:ext uri="{FF2B5EF4-FFF2-40B4-BE49-F238E27FC236}">
                  <a16:creationId xmlns:a16="http://schemas.microsoft.com/office/drawing/2014/main" id="{5FE5C91B-EA5B-5546-9F8C-DE745E94A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6424" y="9087700"/>
              <a:ext cx="1749835" cy="754718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9" name="Freeform 647">
              <a:extLst>
                <a:ext uri="{FF2B5EF4-FFF2-40B4-BE49-F238E27FC236}">
                  <a16:creationId xmlns:a16="http://schemas.microsoft.com/office/drawing/2014/main" id="{3C91CCE9-4AE5-584C-BA49-8E2E0C001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6382" y="9649726"/>
              <a:ext cx="2680959" cy="2601359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0" name="Freeform 648">
              <a:extLst>
                <a:ext uri="{FF2B5EF4-FFF2-40B4-BE49-F238E27FC236}">
                  <a16:creationId xmlns:a16="http://schemas.microsoft.com/office/drawing/2014/main" id="{5BE2BA59-1AF1-1E45-8F6C-0143C52C6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3587" y="9794249"/>
              <a:ext cx="1268233" cy="1188282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1" name="Freeform 655">
              <a:extLst>
                <a:ext uri="{FF2B5EF4-FFF2-40B4-BE49-F238E27FC236}">
                  <a16:creationId xmlns:a16="http://schemas.microsoft.com/office/drawing/2014/main" id="{1FD20D52-D285-7C49-B9BE-27007DCA1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633" y="7208954"/>
              <a:ext cx="2103026" cy="2440790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2" name="Freeform 656">
              <a:extLst>
                <a:ext uri="{FF2B5EF4-FFF2-40B4-BE49-F238E27FC236}">
                  <a16:creationId xmlns:a16="http://schemas.microsoft.com/office/drawing/2014/main" id="{E607DC84-0325-D145-8012-3FC7807FB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030" y="7963662"/>
              <a:ext cx="4190006" cy="2488968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3" name="Freeform 657">
              <a:extLst>
                <a:ext uri="{FF2B5EF4-FFF2-40B4-BE49-F238E27FC236}">
                  <a16:creationId xmlns:a16="http://schemas.microsoft.com/office/drawing/2014/main" id="{1B50B446-F041-2549-B418-7E75C769A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3632" y="8895008"/>
              <a:ext cx="1412726" cy="578080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4" name="Freeform 658">
              <a:extLst>
                <a:ext uri="{FF2B5EF4-FFF2-40B4-BE49-F238E27FC236}">
                  <a16:creationId xmlns:a16="http://schemas.microsoft.com/office/drawing/2014/main" id="{12F81072-C720-5B43-A231-09DBD2EB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0817" y="6775375"/>
              <a:ext cx="2215403" cy="1653965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solidFill>
              <a:srgbClr val="F1615E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5" name="Freeform 659">
              <a:extLst>
                <a:ext uri="{FF2B5EF4-FFF2-40B4-BE49-F238E27FC236}">
                  <a16:creationId xmlns:a16="http://schemas.microsoft.com/office/drawing/2014/main" id="{B29086A1-E475-064D-BC4A-39EADF194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7113" y="6679031"/>
              <a:ext cx="1364554" cy="899247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solidFill>
              <a:srgbClr val="F1615E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6" name="Freeform 660">
              <a:extLst>
                <a:ext uri="{FF2B5EF4-FFF2-40B4-BE49-F238E27FC236}">
                  <a16:creationId xmlns:a16="http://schemas.microsoft.com/office/drawing/2014/main" id="{4F46B652-7951-D742-B54C-9B6208551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7113" y="6117008"/>
              <a:ext cx="1685639" cy="851078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solidFill>
              <a:srgbClr val="F1615E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7" name="Freeform 661">
              <a:extLst>
                <a:ext uri="{FF2B5EF4-FFF2-40B4-BE49-F238E27FC236}">
                  <a16:creationId xmlns:a16="http://schemas.microsoft.com/office/drawing/2014/main" id="{8C9B3B6B-3010-7643-938E-C8DA9D635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0817" y="5603167"/>
              <a:ext cx="1123761" cy="706538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8" name="Freeform 662">
              <a:extLst>
                <a:ext uri="{FF2B5EF4-FFF2-40B4-BE49-F238E27FC236}">
                  <a16:creationId xmlns:a16="http://schemas.microsoft.com/office/drawing/2014/main" id="{55603803-556A-6147-BCC5-A3E662C0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9997" y="7064422"/>
              <a:ext cx="754522" cy="369339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solidFill>
              <a:srgbClr val="F1615E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9" name="Freeform 663">
              <a:extLst>
                <a:ext uri="{FF2B5EF4-FFF2-40B4-BE49-F238E27FC236}">
                  <a16:creationId xmlns:a16="http://schemas.microsoft.com/office/drawing/2014/main" id="{0A142CCE-CAC8-9B49-83DA-3F37AFBA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8066" y="7160759"/>
              <a:ext cx="2247506" cy="1975118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0" name="Freeform 664">
              <a:extLst>
                <a:ext uri="{FF2B5EF4-FFF2-40B4-BE49-F238E27FC236}">
                  <a16:creationId xmlns:a16="http://schemas.microsoft.com/office/drawing/2014/main" id="{63150494-2E74-8846-86E3-1E684648C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620" y="9232232"/>
              <a:ext cx="2167245" cy="1413092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1" name="Freeform 665">
              <a:extLst>
                <a:ext uri="{FF2B5EF4-FFF2-40B4-BE49-F238E27FC236}">
                  <a16:creationId xmlns:a16="http://schemas.microsoft.com/office/drawing/2014/main" id="{F865E753-ED60-F548-8A74-0FCC98EEF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1667" y="9184051"/>
              <a:ext cx="786629" cy="947429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2" name="Freeform 666">
              <a:extLst>
                <a:ext uri="{FF2B5EF4-FFF2-40B4-BE49-F238E27FC236}">
                  <a16:creationId xmlns:a16="http://schemas.microsoft.com/office/drawing/2014/main" id="{5F7062F5-5B3F-2143-886F-271C2381E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2745" y="9697899"/>
              <a:ext cx="465549" cy="481733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3" name="Freeform 667">
              <a:extLst>
                <a:ext uri="{FF2B5EF4-FFF2-40B4-BE49-F238E27FC236}">
                  <a16:creationId xmlns:a16="http://schemas.microsoft.com/office/drawing/2014/main" id="{D3E1FE95-168B-344D-AD0E-CCD013669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030" y="10452616"/>
              <a:ext cx="1509042" cy="899247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4" name="Freeform 668">
              <a:extLst>
                <a:ext uri="{FF2B5EF4-FFF2-40B4-BE49-F238E27FC236}">
                  <a16:creationId xmlns:a16="http://schemas.microsoft.com/office/drawing/2014/main" id="{044CED89-8782-AD49-BD83-33D41301B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140" y="10227807"/>
              <a:ext cx="850849" cy="706538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5" name="Freeform 669">
              <a:extLst>
                <a:ext uri="{FF2B5EF4-FFF2-40B4-BE49-F238E27FC236}">
                  <a16:creationId xmlns:a16="http://schemas.microsoft.com/office/drawing/2014/main" id="{48ADF6E6-13C2-C742-B288-ABC124A5B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9172" y="9890588"/>
              <a:ext cx="1043484" cy="1268560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6" name="Freeform 670">
              <a:extLst>
                <a:ext uri="{FF2B5EF4-FFF2-40B4-BE49-F238E27FC236}">
                  <a16:creationId xmlns:a16="http://schemas.microsoft.com/office/drawing/2014/main" id="{8A7DB0EA-8580-6B42-B7F8-BE14AFD97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05" y="9135890"/>
              <a:ext cx="1653542" cy="899247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7" name="Freeform 671">
              <a:extLst>
                <a:ext uri="{FF2B5EF4-FFF2-40B4-BE49-F238E27FC236}">
                  <a16:creationId xmlns:a16="http://schemas.microsoft.com/office/drawing/2014/main" id="{74735E0B-2A90-4F45-835A-177D8DFD6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4452" y="11159168"/>
              <a:ext cx="1460891" cy="1509436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8" name="Freeform 672">
              <a:extLst>
                <a:ext uri="{FF2B5EF4-FFF2-40B4-BE49-F238E27FC236}">
                  <a16:creationId xmlns:a16="http://schemas.microsoft.com/office/drawing/2014/main" id="{05532D0C-5D53-B449-9B18-B5CCE4DAA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0865" y="11078862"/>
              <a:ext cx="706355" cy="465672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9" name="Freeform 673">
              <a:extLst>
                <a:ext uri="{FF2B5EF4-FFF2-40B4-BE49-F238E27FC236}">
                  <a16:creationId xmlns:a16="http://schemas.microsoft.com/office/drawing/2014/main" id="{02B8127C-42C8-034C-97B8-166F772E7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827" y="10934360"/>
              <a:ext cx="417397" cy="851078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0" name="Freeform 674">
              <a:extLst>
                <a:ext uri="{FF2B5EF4-FFF2-40B4-BE49-F238E27FC236}">
                  <a16:creationId xmlns:a16="http://schemas.microsoft.com/office/drawing/2014/main" id="{8A196C7D-B79E-D546-8CC6-4A4F0B97B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620" y="11030710"/>
              <a:ext cx="610034" cy="417520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1" name="Freeform 675">
              <a:extLst>
                <a:ext uri="{FF2B5EF4-FFF2-40B4-BE49-F238E27FC236}">
                  <a16:creationId xmlns:a16="http://schemas.microsoft.com/office/drawing/2014/main" id="{6BF30FB0-89FA-7946-A691-3C98D9625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1899" y="11303674"/>
              <a:ext cx="899012" cy="754718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2" name="Freeform 676">
              <a:extLst>
                <a:ext uri="{FF2B5EF4-FFF2-40B4-BE49-F238E27FC236}">
                  <a16:creationId xmlns:a16="http://schemas.microsoft.com/office/drawing/2014/main" id="{D97568DE-0FD1-C94E-9B31-87C5DADA4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9027" y="11689069"/>
              <a:ext cx="4655555" cy="3950214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3" name="Freeform 677">
              <a:extLst>
                <a:ext uri="{FF2B5EF4-FFF2-40B4-BE49-F238E27FC236}">
                  <a16:creationId xmlns:a16="http://schemas.microsoft.com/office/drawing/2014/main" id="{36551033-44BB-114A-8B7C-75FB05F27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5345" y="11737250"/>
              <a:ext cx="369242" cy="272993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4" name="Freeform 678">
              <a:extLst>
                <a:ext uri="{FF2B5EF4-FFF2-40B4-BE49-F238E27FC236}">
                  <a16:creationId xmlns:a16="http://schemas.microsoft.com/office/drawing/2014/main" id="{9B58A0FA-6B2C-FD4F-86EA-E022BBA7E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3689" y="10597131"/>
              <a:ext cx="1653542" cy="851078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5" name="Freeform 679">
              <a:extLst>
                <a:ext uri="{FF2B5EF4-FFF2-40B4-BE49-F238E27FC236}">
                  <a16:creationId xmlns:a16="http://schemas.microsoft.com/office/drawing/2014/main" id="{C6B2D892-FD97-4E43-8BB4-63CB21CF8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3515" y="11159168"/>
              <a:ext cx="1268233" cy="995595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6" name="Freeform 681">
              <a:extLst>
                <a:ext uri="{FF2B5EF4-FFF2-40B4-BE49-F238E27FC236}">
                  <a16:creationId xmlns:a16="http://schemas.microsoft.com/office/drawing/2014/main" id="{1BB07CF5-C3E9-A64D-94C5-413262D69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8118" y="12491957"/>
              <a:ext cx="1637477" cy="1268560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7" name="Freeform 682">
              <a:extLst>
                <a:ext uri="{FF2B5EF4-FFF2-40B4-BE49-F238E27FC236}">
                  <a16:creationId xmlns:a16="http://schemas.microsoft.com/office/drawing/2014/main" id="{360CDC99-0E25-AA45-AE87-06A2BA6BC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2626" y="12395618"/>
              <a:ext cx="2343833" cy="2215974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8" name="Freeform 683">
              <a:extLst>
                <a:ext uri="{FF2B5EF4-FFF2-40B4-BE49-F238E27FC236}">
                  <a16:creationId xmlns:a16="http://schemas.microsoft.com/office/drawing/2014/main" id="{B02EADC1-89F9-1E42-83C2-C84685A04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2699" y="11111000"/>
              <a:ext cx="4462909" cy="1702123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solidFill>
              <a:srgbClr val="50637C"/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9" name="Freeform 692">
              <a:extLst>
                <a:ext uri="{FF2B5EF4-FFF2-40B4-BE49-F238E27FC236}">
                  <a16:creationId xmlns:a16="http://schemas.microsoft.com/office/drawing/2014/main" id="{AE5E3DD2-3958-C944-8040-D67444F8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2800" y="10838013"/>
              <a:ext cx="2584643" cy="1124057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solidFill>
              <a:srgbClr val="F1615E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0" name="Freeform 693">
              <a:extLst>
                <a:ext uri="{FF2B5EF4-FFF2-40B4-BE49-F238E27FC236}">
                  <a16:creationId xmlns:a16="http://schemas.microsoft.com/office/drawing/2014/main" id="{57FC2131-D0CD-944C-895E-A333C95E3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307" y="10131465"/>
              <a:ext cx="4190006" cy="2456842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solidFill>
              <a:srgbClr val="F1615E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1" name="Freeform 694">
              <a:extLst>
                <a:ext uri="{FF2B5EF4-FFF2-40B4-BE49-F238E27FC236}">
                  <a16:creationId xmlns:a16="http://schemas.microsoft.com/office/drawing/2014/main" id="{5839046A-344D-E849-AA5A-856DCC939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4540" y="12861292"/>
              <a:ext cx="0" cy="4818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2" name="Freeform 695">
              <a:extLst>
                <a:ext uri="{FF2B5EF4-FFF2-40B4-BE49-F238E27FC236}">
                  <a16:creationId xmlns:a16="http://schemas.microsoft.com/office/drawing/2014/main" id="{0AFEA61C-C6C6-3B4F-A940-8DBC7E084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7294" y="10982525"/>
              <a:ext cx="3435466" cy="2023278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3" name="Freeform 696">
              <a:extLst>
                <a:ext uri="{FF2B5EF4-FFF2-40B4-BE49-F238E27FC236}">
                  <a16:creationId xmlns:a16="http://schemas.microsoft.com/office/drawing/2014/main" id="{A29228F1-5FD5-2541-84A3-5D21EEDE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5421" y="11448200"/>
              <a:ext cx="1878266" cy="1268560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4" name="Freeform 697">
              <a:extLst>
                <a:ext uri="{FF2B5EF4-FFF2-40B4-BE49-F238E27FC236}">
                  <a16:creationId xmlns:a16="http://schemas.microsoft.com/office/drawing/2014/main" id="{B0485B6B-1386-A24D-8311-70DFE952D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6382" y="12540137"/>
              <a:ext cx="3901048" cy="3484555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5" name="Freeform 698">
              <a:extLst>
                <a:ext uri="{FF2B5EF4-FFF2-40B4-BE49-F238E27FC236}">
                  <a16:creationId xmlns:a16="http://schemas.microsoft.com/office/drawing/2014/main" id="{EEED375D-A4F8-AE40-8417-DF1C54BC1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3732" y="12106574"/>
              <a:ext cx="3531802" cy="2505011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6" name="Freeform 699">
              <a:extLst>
                <a:ext uri="{FF2B5EF4-FFF2-40B4-BE49-F238E27FC236}">
                  <a16:creationId xmlns:a16="http://schemas.microsoft.com/office/drawing/2014/main" id="{1E5E20D1-C4C9-9149-82CD-801F0AEB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2663" y="10083286"/>
              <a:ext cx="128427" cy="192695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7" name="Freeform 700">
              <a:extLst>
                <a:ext uri="{FF2B5EF4-FFF2-40B4-BE49-F238E27FC236}">
                  <a16:creationId xmlns:a16="http://schemas.microsoft.com/office/drawing/2014/main" id="{36F79B72-1E9E-8F4D-9996-19DD4C958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62735" y="7112604"/>
              <a:ext cx="9551914" cy="4576486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solidFill>
              <a:srgbClr val="F1615E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0" name="Freeform 717">
              <a:extLst>
                <a:ext uri="{FF2B5EF4-FFF2-40B4-BE49-F238E27FC236}">
                  <a16:creationId xmlns:a16="http://schemas.microsoft.com/office/drawing/2014/main" id="{5D7E8157-7377-C143-BBF8-24DED5FE0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1703" y="1974095"/>
              <a:ext cx="2953868" cy="5090342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1" name="Freeform 718">
              <a:extLst>
                <a:ext uri="{FF2B5EF4-FFF2-40B4-BE49-F238E27FC236}">
                  <a16:creationId xmlns:a16="http://schemas.microsoft.com/office/drawing/2014/main" id="{E8BCBEB4-E7BD-764F-A37D-D0A0810E7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8955" y="1588714"/>
              <a:ext cx="2536480" cy="3966287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2" name="Freeform 719">
              <a:extLst>
                <a:ext uri="{FF2B5EF4-FFF2-40B4-BE49-F238E27FC236}">
                  <a16:creationId xmlns:a16="http://schemas.microsoft.com/office/drawing/2014/main" id="{25DF655B-DCC0-8344-9A9D-252E7163B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829" y="1123026"/>
              <a:ext cx="6020115" cy="5042160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solidFill>
              <a:srgbClr val="50637C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31937" t="31590" r="1854" b="23931"/>
            <a:stretch/>
          </p:blipFill>
          <p:spPr>
            <a:xfrm>
              <a:off x="14038210" y="9954390"/>
              <a:ext cx="1010560" cy="466219"/>
            </a:xfrm>
            <a:prstGeom prst="rect">
              <a:avLst/>
            </a:prstGeom>
          </p:spPr>
        </p:pic>
      </p:grpSp>
      <p:sp>
        <p:nvSpPr>
          <p:cNvPr id="111" name="Rectangle 27">
            <a:extLst>
              <a:ext uri="{FF2B5EF4-FFF2-40B4-BE49-F238E27FC236}">
                <a16:creationId xmlns:a16="http://schemas.microsoft.com/office/drawing/2014/main" id="{449D1ACC-7635-E44B-A331-A666E2E3E8F7}"/>
              </a:ext>
            </a:extLst>
          </p:cNvPr>
          <p:cNvSpPr/>
          <p:nvPr/>
        </p:nvSpPr>
        <p:spPr>
          <a:xfrm>
            <a:off x="0" y="-1"/>
            <a:ext cx="54299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845ABBEA-8747-429E-B8E1-935ED3C65581}"/>
              </a:ext>
            </a:extLst>
          </p:cNvPr>
          <p:cNvSpPr/>
          <p:nvPr/>
        </p:nvSpPr>
        <p:spPr>
          <a:xfrm>
            <a:off x="5429992" y="-1"/>
            <a:ext cx="6762009" cy="6858001"/>
          </a:xfrm>
          <a:prstGeom prst="rect">
            <a:avLst/>
          </a:prstGeom>
          <a:gradFill flip="none" rotWithShape="1">
            <a:gsLst>
              <a:gs pos="21000">
                <a:srgbClr val="318F90">
                  <a:alpha val="78000"/>
                </a:srgbClr>
              </a:gs>
              <a:gs pos="0">
                <a:srgbClr val="2CBEA9">
                  <a:alpha val="78000"/>
                </a:srgbClr>
              </a:gs>
              <a:gs pos="85000">
                <a:srgbClr val="394C6D">
                  <a:alpha val="7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5" name="Группа 4"/>
          <p:cNvGrpSpPr/>
          <p:nvPr/>
        </p:nvGrpSpPr>
        <p:grpSpPr>
          <a:xfrm>
            <a:off x="4777973" y="3571378"/>
            <a:ext cx="7127090" cy="1298575"/>
            <a:chOff x="9555946" y="5258726"/>
            <a:chExt cx="14254179" cy="25971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FB18927-562D-6E4E-9493-F20D1D191D36}"/>
                </a:ext>
              </a:extLst>
            </p:cNvPr>
            <p:cNvSpPr/>
            <p:nvPr/>
          </p:nvSpPr>
          <p:spPr>
            <a:xfrm>
              <a:off x="9555946" y="5258726"/>
              <a:ext cx="2597150" cy="2597150"/>
            </a:xfrm>
            <a:prstGeom prst="ellipse">
              <a:avLst/>
            </a:prstGeom>
            <a:solidFill>
              <a:srgbClr val="F48380"/>
            </a:solidFill>
            <a:ln>
              <a:noFill/>
            </a:ln>
            <a:effectLst>
              <a:outerShdw blurRad="254000" dist="101600" dir="7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6B810EE9-DAFC-E34F-AD97-2DD35A469D5F}"/>
                </a:ext>
              </a:extLst>
            </p:cNvPr>
            <p:cNvSpPr/>
            <p:nvPr/>
          </p:nvSpPr>
          <p:spPr>
            <a:xfrm>
              <a:off x="9615686" y="5810532"/>
              <a:ext cx="2485296" cy="1661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800" b="1" dirty="0">
                  <a:solidFill>
                    <a:schemeClr val="bg1"/>
                  </a:solidFill>
                  <a:latin typeface="Akrobat" charset="0"/>
                  <a:ea typeface="Akrobat" charset="0"/>
                  <a:cs typeface="Akrobat" charset="0"/>
                </a:rPr>
                <a:t>1</a:t>
              </a:r>
              <a:r>
                <a:rPr lang="en-US" sz="4800" b="1" dirty="0">
                  <a:solidFill>
                    <a:schemeClr val="bg1"/>
                  </a:solidFill>
                  <a:latin typeface="Montserrat"/>
                  <a:ea typeface="Akrobat" charset="0"/>
                  <a:cs typeface="Akrobat" charset="0"/>
                </a:rPr>
                <a:t>37</a:t>
              </a:r>
              <a:endParaRPr lang="ru-RU" sz="4800" b="1" dirty="0">
                <a:solidFill>
                  <a:schemeClr val="bg1"/>
                </a:solidFill>
                <a:latin typeface="Akrobat" charset="0"/>
                <a:ea typeface="Akrobat" charset="0"/>
                <a:cs typeface="Akrobat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AA44C2-57D1-8940-899A-6A41F20F524D}"/>
                </a:ext>
              </a:extLst>
            </p:cNvPr>
            <p:cNvSpPr txBox="1"/>
            <p:nvPr/>
          </p:nvSpPr>
          <p:spPr>
            <a:xfrm>
              <a:off x="12667568" y="6095636"/>
              <a:ext cx="11142557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700" b="1" dirty="0">
                  <a:solidFill>
                    <a:schemeClr val="bg1"/>
                  </a:solidFill>
                  <a:latin typeface="SF UI Text" panose="00000500000000000000" pitchFamily="2" charset="0"/>
                  <a:ea typeface="Montserrat" charset="0"/>
                  <a:cs typeface="Montserrat" charset="0"/>
                </a:rPr>
                <a:t>объектов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774798" y="260521"/>
            <a:ext cx="7021812" cy="1298575"/>
            <a:chOff x="9549596" y="1664041"/>
            <a:chExt cx="14043624" cy="259715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F5ED03-C015-574F-86F7-821D96A2389B}"/>
                </a:ext>
              </a:extLst>
            </p:cNvPr>
            <p:cNvSpPr/>
            <p:nvPr/>
          </p:nvSpPr>
          <p:spPr>
            <a:xfrm>
              <a:off x="9549596" y="1664041"/>
              <a:ext cx="2597150" cy="2597150"/>
            </a:xfrm>
            <a:prstGeom prst="ellipse">
              <a:avLst/>
            </a:prstGeom>
            <a:solidFill>
              <a:srgbClr val="ED3733"/>
            </a:solidFill>
            <a:ln>
              <a:noFill/>
            </a:ln>
            <a:effectLst>
              <a:outerShdw blurRad="254000" dist="101600" dir="7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93398D39-D649-AD4F-8E06-2535E9E66C78}"/>
                </a:ext>
              </a:extLst>
            </p:cNvPr>
            <p:cNvSpPr/>
            <p:nvPr/>
          </p:nvSpPr>
          <p:spPr>
            <a:xfrm>
              <a:off x="10062124" y="2157121"/>
              <a:ext cx="1619676" cy="1661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800" b="1" dirty="0">
                  <a:solidFill>
                    <a:schemeClr val="bg1"/>
                  </a:solidFill>
                  <a:latin typeface="Akrobat" charset="0"/>
                  <a:ea typeface="Akrobat" charset="0"/>
                  <a:cs typeface="Akrobat" charset="0"/>
                </a:rPr>
                <a:t>10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AA44C2-57D1-8940-899A-6A41F20F524D}"/>
                </a:ext>
              </a:extLst>
            </p:cNvPr>
            <p:cNvSpPr txBox="1"/>
            <p:nvPr/>
          </p:nvSpPr>
          <p:spPr>
            <a:xfrm>
              <a:off x="12705668" y="2075065"/>
              <a:ext cx="10887552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700" b="1" dirty="0">
                  <a:solidFill>
                    <a:schemeClr val="bg1"/>
                  </a:solidFill>
                  <a:latin typeface="SF UI Text" panose="00000500000000000000" pitchFamily="2" charset="0"/>
                  <a:ea typeface="Montserrat" charset="0"/>
                  <a:cs typeface="Montserrat" charset="0"/>
                </a:rPr>
                <a:t>лет на санаторно-курортном рынке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777973" y="5226806"/>
            <a:ext cx="7122327" cy="1298575"/>
            <a:chOff x="9555946" y="8853411"/>
            <a:chExt cx="14244654" cy="259715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E4FBDF5-48FA-984A-8942-D9881DFB6672}"/>
                </a:ext>
              </a:extLst>
            </p:cNvPr>
            <p:cNvSpPr/>
            <p:nvPr/>
          </p:nvSpPr>
          <p:spPr>
            <a:xfrm>
              <a:off x="9555946" y="8853411"/>
              <a:ext cx="2597150" cy="2597150"/>
            </a:xfrm>
            <a:prstGeom prst="ellipse">
              <a:avLst/>
            </a:prstGeom>
            <a:solidFill>
              <a:srgbClr val="F8B0AE"/>
            </a:solidFill>
            <a:ln>
              <a:noFill/>
            </a:ln>
            <a:effectLst>
              <a:outerShdw blurRad="254000" dist="101600" dir="7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1400761E-D4A9-354B-902B-58E082B37E53}"/>
                </a:ext>
              </a:extLst>
            </p:cNvPr>
            <p:cNvSpPr/>
            <p:nvPr/>
          </p:nvSpPr>
          <p:spPr>
            <a:xfrm>
              <a:off x="10025222" y="9348065"/>
              <a:ext cx="1619676" cy="1661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800" b="1" dirty="0">
                  <a:solidFill>
                    <a:schemeClr val="bg1"/>
                  </a:solidFill>
                  <a:latin typeface="Akrobat" charset="0"/>
                  <a:ea typeface="Akrobat" charset="0"/>
                  <a:cs typeface="Akrobat" charset="0"/>
                </a:rPr>
                <a:t>25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AA44C2-57D1-8940-899A-6A41F20F524D}"/>
                </a:ext>
              </a:extLst>
            </p:cNvPr>
            <p:cNvSpPr txBox="1"/>
            <p:nvPr/>
          </p:nvSpPr>
          <p:spPr>
            <a:xfrm>
              <a:off x="12658042" y="9690321"/>
              <a:ext cx="11142558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700" b="1" dirty="0">
                  <a:solidFill>
                    <a:schemeClr val="bg1"/>
                  </a:solidFill>
                  <a:latin typeface="SF UI Text" panose="00000500000000000000" pitchFamily="2" charset="0"/>
                  <a:ea typeface="Montserrat" charset="0"/>
                  <a:cs typeface="Montserrat" charset="0"/>
                </a:rPr>
                <a:t>на стадии внедрения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774798" y="1915949"/>
            <a:ext cx="7021812" cy="1298575"/>
            <a:chOff x="9549596" y="3975441"/>
            <a:chExt cx="14043624" cy="2597150"/>
          </a:xfrm>
        </p:grpSpPr>
        <p:sp>
          <p:nvSpPr>
            <p:cNvPr id="98" name="Oval 29">
              <a:extLst>
                <a:ext uri="{FF2B5EF4-FFF2-40B4-BE49-F238E27FC236}">
                  <a16:creationId xmlns:a16="http://schemas.microsoft.com/office/drawing/2014/main" id="{ABF5ED03-C015-574F-86F7-821D96A2389B}"/>
                </a:ext>
              </a:extLst>
            </p:cNvPr>
            <p:cNvSpPr/>
            <p:nvPr/>
          </p:nvSpPr>
          <p:spPr>
            <a:xfrm>
              <a:off x="9549596" y="3975441"/>
              <a:ext cx="2597150" cy="2597150"/>
            </a:xfrm>
            <a:prstGeom prst="ellipse">
              <a:avLst/>
            </a:prstGeom>
            <a:solidFill>
              <a:srgbClr val="F1615D"/>
            </a:solidFill>
            <a:ln>
              <a:noFill/>
            </a:ln>
            <a:effectLst>
              <a:outerShdw blurRad="254000" dist="101600" dir="7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93398D39-D649-AD4F-8E06-2535E9E66C78}"/>
                </a:ext>
              </a:extLst>
            </p:cNvPr>
            <p:cNvSpPr/>
            <p:nvPr/>
          </p:nvSpPr>
          <p:spPr>
            <a:xfrm>
              <a:off x="10374708" y="4489187"/>
              <a:ext cx="994504" cy="1661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800" b="1" dirty="0">
                  <a:solidFill>
                    <a:schemeClr val="bg1"/>
                  </a:solidFill>
                  <a:latin typeface="Akrobat" charset="0"/>
                  <a:ea typeface="Akrobat" charset="0"/>
                  <a:cs typeface="Akrobat" charset="0"/>
                </a:rPr>
                <a:t>7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7AA44C2-57D1-8940-899A-6A41F20F524D}"/>
                </a:ext>
              </a:extLst>
            </p:cNvPr>
            <p:cNvSpPr txBox="1"/>
            <p:nvPr/>
          </p:nvSpPr>
          <p:spPr>
            <a:xfrm>
              <a:off x="12705668" y="4812351"/>
              <a:ext cx="10887552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700" b="1" dirty="0">
                  <a:solidFill>
                    <a:schemeClr val="bg1"/>
                  </a:solidFill>
                  <a:latin typeface="SF UI Text" panose="00000500000000000000" pitchFamily="2" charset="0"/>
                  <a:ea typeface="Montserrat" charset="0"/>
                  <a:cs typeface="Montserrat" charset="0"/>
                </a:rPr>
                <a:t>стран</a:t>
              </a:r>
            </a:p>
          </p:txBody>
        </p:sp>
      </p:grpSp>
      <p:pic>
        <p:nvPicPr>
          <p:cNvPr id="106" name="Picture 4" descr="Layerslider – Bacsoft">
            <a:extLst>
              <a:ext uri="{FF2B5EF4-FFF2-40B4-BE49-F238E27FC236}">
                <a16:creationId xmlns:a16="http://schemas.microsoft.com/office/drawing/2014/main" id="{1E2D0292-E0CD-4A76-8E91-D1D9DB8C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1538" y="224"/>
            <a:ext cx="6762009" cy="68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Заголовок 1">
            <a:extLst>
              <a:ext uri="{FF2B5EF4-FFF2-40B4-BE49-F238E27FC236}">
                <a16:creationId xmlns:a16="http://schemas.microsoft.com/office/drawing/2014/main" id="{3FD1F5B0-A73F-4E42-9405-3D9B2C726B38}"/>
              </a:ext>
            </a:extLst>
          </p:cNvPr>
          <p:cNvSpPr txBox="1">
            <a:spLocks/>
          </p:cNvSpPr>
          <p:nvPr/>
        </p:nvSpPr>
        <p:spPr>
          <a:xfrm>
            <a:off x="345398" y="2763513"/>
            <a:ext cx="3501564" cy="12263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latin typeface="Ubuntu" panose="020B0504030602030204" pitchFamily="34" charset="0"/>
              </a:rPr>
              <a:t>МЕДИЦИНСКАЯ ИНФОРМАЦИОННАЯ СИСТЕМА</a:t>
            </a:r>
            <a:endParaRPr lang="ru-RU" sz="2400" b="1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8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0322" y="2571902"/>
            <a:ext cx="194544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177F70-5154-4E53-86F7-72C0196623AA}"/>
              </a:ext>
            </a:extLst>
          </p:cNvPr>
          <p:cNvSpPr/>
          <p:nvPr/>
        </p:nvSpPr>
        <p:spPr>
          <a:xfrm>
            <a:off x="5123221" y="2513373"/>
            <a:ext cx="4488459" cy="365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Оборудование базируется на передовых диагностических технологиях и комплексном программном кросс-анализе полученных данных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160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Биоимпедансного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анализа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Гальванической реакции кожи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Вариабельности сердечного ритма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Цифровом анализе пульсовой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волны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Слияние с информационной системой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8DFE00A-49A9-441D-958A-218E5B03C754}"/>
              </a:ext>
            </a:extLst>
          </p:cNvPr>
          <p:cNvSpPr txBox="1">
            <a:spLocks/>
          </p:cNvSpPr>
          <p:nvPr/>
        </p:nvSpPr>
        <p:spPr>
          <a:xfrm>
            <a:off x="536386" y="338667"/>
            <a:ext cx="9242611" cy="14308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СТРУКТУРА ДИАГНОСТИЧЕСКОЙ </a:t>
            </a:r>
          </a:p>
          <a:p>
            <a:pPr algn="ctr"/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Ubuntu"/>
            </a:endParaRPr>
          </a:p>
          <a:p>
            <a:pPr algn="ctr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ИНФОРМАЦИОННОЙ  СИСТЕМЫ ЗАМКНУТОГО ЦИКЛА</a:t>
            </a:r>
            <a:endParaRPr lang="ru-RU" sz="3600" dirty="0">
              <a:latin typeface="Ubuntu"/>
            </a:endParaRP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749FD379-45B1-44C7-A3B4-E7FCE03AEB6F}"/>
              </a:ext>
            </a:extLst>
          </p:cNvPr>
          <p:cNvSpPr/>
          <p:nvPr/>
        </p:nvSpPr>
        <p:spPr>
          <a:xfrm>
            <a:off x="111638" y="3070480"/>
            <a:ext cx="4488459" cy="2749035"/>
          </a:xfrm>
          <a:prstGeom prst="homePlate">
            <a:avLst/>
          </a:prstGeom>
          <a:solidFill>
            <a:srgbClr val="E89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840"/>
              </a:spcAft>
            </a:pP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</a:t>
            </a:r>
            <a:r>
              <a:rPr lang="ru-RU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борудование должно пройти </a:t>
            </a: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необходимые </a:t>
            </a:r>
            <a:r>
              <a:rPr lang="ru-RU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испытания</a:t>
            </a: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процесс </a:t>
            </a:r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сертификации</a:t>
            </a:r>
            <a:endParaRPr lang="ru-RU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F2FE105-CDED-CF4E-9D85-F2FD33672280}"/>
              </a:ext>
            </a:extLst>
          </p:cNvPr>
          <p:cNvSpPr/>
          <p:nvPr/>
        </p:nvSpPr>
        <p:spPr>
          <a:xfrm rot="10800000" flipV="1">
            <a:off x="1582" y="0"/>
            <a:ext cx="12188825" cy="4260452"/>
          </a:xfrm>
          <a:prstGeom prst="rect">
            <a:avLst/>
          </a:prstGeom>
          <a:gradFill>
            <a:gsLst>
              <a:gs pos="0">
                <a:srgbClr val="2CBEA9"/>
              </a:gs>
              <a:gs pos="100000">
                <a:srgbClr val="394C6D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54265" y="2411500"/>
            <a:ext cx="4702627" cy="1649140"/>
            <a:chOff x="2008525" y="1171009"/>
            <a:chExt cx="9405253" cy="329828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323A459-89E8-3449-87F6-112F25B43CDB}"/>
                </a:ext>
              </a:extLst>
            </p:cNvPr>
            <p:cNvSpPr/>
            <p:nvPr/>
          </p:nvSpPr>
          <p:spPr>
            <a:xfrm>
              <a:off x="2126113" y="1171009"/>
              <a:ext cx="572024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Montserrat Light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66FA5F-16B3-494F-ADDC-573C4D831920}"/>
                </a:ext>
              </a:extLst>
            </p:cNvPr>
            <p:cNvSpPr txBox="1"/>
            <p:nvPr/>
          </p:nvSpPr>
          <p:spPr>
            <a:xfrm>
              <a:off x="2008525" y="1357925"/>
              <a:ext cx="9405253" cy="3111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ru-RU" sz="4001" dirty="0">
                  <a:solidFill>
                    <a:schemeClr val="bg1"/>
                  </a:solidFill>
                  <a:latin typeface="SF UI Display" panose="00000500000000000000" pitchFamily="2" charset="0"/>
                  <a:ea typeface="Montserrat" charset="0"/>
                  <a:cs typeface="Montserrat" charset="0"/>
                </a:rPr>
                <a:t>Передача данных в МИС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7AA44C2-57D1-8940-899A-6A41F20F524D}"/>
              </a:ext>
            </a:extLst>
          </p:cNvPr>
          <p:cNvSpPr txBox="1"/>
          <p:nvPr/>
        </p:nvSpPr>
        <p:spPr>
          <a:xfrm>
            <a:off x="254265" y="4346513"/>
            <a:ext cx="6303865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 Оперативность</a:t>
            </a:r>
          </a:p>
          <a:p>
            <a:pPr marL="228600" indent="-2286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 Отсутствие ручного ввода</a:t>
            </a:r>
          </a:p>
          <a:p>
            <a:pPr marL="228600" indent="-2286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 Референтные значения</a:t>
            </a:r>
          </a:p>
          <a:p>
            <a:pPr marL="228600" indent="-2286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 Моментальный доступ к данным для врача</a:t>
            </a:r>
          </a:p>
        </p:txBody>
      </p:sp>
      <p:pic>
        <p:nvPicPr>
          <p:cNvPr id="32" name="Picture 4" descr="Layerslider – Bacsoft">
            <a:extLst>
              <a:ext uri="{FF2B5EF4-FFF2-40B4-BE49-F238E27FC236}">
                <a16:creationId xmlns:a16="http://schemas.microsoft.com/office/drawing/2014/main" id="{7D5D9086-BEAE-4736-82EC-465AAC42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8886" y="-4773114"/>
            <a:ext cx="7072296" cy="71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4382741-04EC-40AC-AC4C-9390755C9E0B}"/>
              </a:ext>
            </a:extLst>
          </p:cNvPr>
          <p:cNvGrpSpPr/>
          <p:nvPr/>
        </p:nvGrpSpPr>
        <p:grpSpPr>
          <a:xfrm>
            <a:off x="4242691" y="103448"/>
            <a:ext cx="9953235" cy="6675643"/>
            <a:chOff x="4649091" y="281248"/>
            <a:chExt cx="9953235" cy="6675643"/>
          </a:xfrm>
        </p:grpSpPr>
        <p:pic>
          <p:nvPicPr>
            <p:cNvPr id="28" name="Picture 14" descr="Картинки по запросу DESKTOP PNG">
              <a:extLst>
                <a:ext uri="{FF2B5EF4-FFF2-40B4-BE49-F238E27FC236}">
                  <a16:creationId xmlns:a16="http://schemas.microsoft.com/office/drawing/2014/main" id="{FD346D19-B807-490E-99D7-9E8B6047E5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64" r="19796" b="13962"/>
            <a:stretch/>
          </p:blipFill>
          <p:spPr bwMode="auto">
            <a:xfrm>
              <a:off x="4649091" y="281248"/>
              <a:ext cx="8343045" cy="6675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41FCDC7-12DA-42B8-A584-8152D61F1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218" y="5641611"/>
              <a:ext cx="937130" cy="227731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0417B74-1959-426E-9FE0-164F23150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2573" y="794339"/>
              <a:ext cx="8649753" cy="46965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7F514ED5-0CEE-48CC-83F7-8A44B5D8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463" t="37926"/>
            <a:stretch/>
          </p:blipFill>
          <p:spPr>
            <a:xfrm>
              <a:off x="8924290" y="2575560"/>
              <a:ext cx="4284846" cy="29153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3A90D87E-C084-4852-A2F5-0B50F548B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112" t="37926"/>
            <a:stretch/>
          </p:blipFill>
          <p:spPr>
            <a:xfrm>
              <a:off x="9341124" y="2575560"/>
              <a:ext cx="3623176" cy="2915324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0D1D6648-1272-4B8A-B605-6B779A6E7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844" t="37926" r="-1"/>
            <a:stretch/>
          </p:blipFill>
          <p:spPr>
            <a:xfrm>
              <a:off x="9867343" y="2575560"/>
              <a:ext cx="2954477" cy="2915324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4325549-0FFF-44E9-9E1B-A9CEC5AAF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79" t="37926"/>
            <a:stretch/>
          </p:blipFill>
          <p:spPr>
            <a:xfrm>
              <a:off x="10305098" y="2575560"/>
              <a:ext cx="2294014" cy="291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8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3" name="Группа 4132">
            <a:extLst>
              <a:ext uri="{FF2B5EF4-FFF2-40B4-BE49-F238E27FC236}">
                <a16:creationId xmlns:a16="http://schemas.microsoft.com/office/drawing/2014/main" id="{3785C979-F31E-434F-BB71-91C6E126BF6C}"/>
              </a:ext>
            </a:extLst>
          </p:cNvPr>
          <p:cNvGrpSpPr/>
          <p:nvPr/>
        </p:nvGrpSpPr>
        <p:grpSpPr>
          <a:xfrm>
            <a:off x="-3248065" y="3585763"/>
            <a:ext cx="6523438" cy="6523438"/>
            <a:chOff x="-11955386" y="7126043"/>
            <a:chExt cx="13046876" cy="13046876"/>
          </a:xfrm>
        </p:grpSpPr>
        <p:pic>
          <p:nvPicPr>
            <p:cNvPr id="180" name="Picture 4" descr="Layerslider – Bacsoft">
              <a:extLst>
                <a:ext uri="{FF2B5EF4-FFF2-40B4-BE49-F238E27FC236}">
                  <a16:creationId xmlns:a16="http://schemas.microsoft.com/office/drawing/2014/main" id="{1D99531B-1A92-4BF1-9D05-5F73CB309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14464" y="7371556"/>
              <a:ext cx="12365033" cy="12555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32" name="Овал 4131">
              <a:extLst>
                <a:ext uri="{FF2B5EF4-FFF2-40B4-BE49-F238E27FC236}">
                  <a16:creationId xmlns:a16="http://schemas.microsoft.com/office/drawing/2014/main" id="{DC4BEC61-862C-413C-8FE0-6405B47A518A}"/>
                </a:ext>
              </a:extLst>
            </p:cNvPr>
            <p:cNvSpPr/>
            <p:nvPr/>
          </p:nvSpPr>
          <p:spPr>
            <a:xfrm>
              <a:off x="-11955386" y="7126043"/>
              <a:ext cx="13046876" cy="13046876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779AD53F-7D9E-49F5-BE17-462DB037A79C}"/>
              </a:ext>
            </a:extLst>
          </p:cNvPr>
          <p:cNvSpPr txBox="1"/>
          <p:nvPr/>
        </p:nvSpPr>
        <p:spPr>
          <a:xfrm rot="18874917">
            <a:off x="1952045" y="468425"/>
            <a:ext cx="5811107" cy="34879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8902735"/>
              </a:avLst>
            </a:prstTxWarp>
            <a:spAutoFit/>
          </a:bodyPr>
          <a:lstStyle/>
          <a:p>
            <a:pPr algn="ctr"/>
            <a:r>
              <a:rPr lang="ru-RU" sz="1200" b="1" dirty="0">
                <a:solidFill>
                  <a:srgbClr val="F1615E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Внешние системы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F2C051-A214-4B1E-BC9A-BE87821AA510}"/>
              </a:ext>
            </a:extLst>
          </p:cNvPr>
          <p:cNvSpPr txBox="1"/>
          <p:nvPr/>
        </p:nvSpPr>
        <p:spPr>
          <a:xfrm>
            <a:off x="8763189" y="1171544"/>
            <a:ext cx="26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Бухгалтерия</a:t>
            </a:r>
          </a:p>
        </p:txBody>
      </p:sp>
      <p:cxnSp>
        <p:nvCxnSpPr>
          <p:cNvPr id="159" name="Прямая соединительная линия 158">
            <a:extLst>
              <a:ext uri="{FF2B5EF4-FFF2-40B4-BE49-F238E27FC236}">
                <a16:creationId xmlns:a16="http://schemas.microsoft.com/office/drawing/2014/main" id="{90527FC0-E77B-4AB7-A6D1-484F820F32C0}"/>
              </a:ext>
            </a:extLst>
          </p:cNvPr>
          <p:cNvCxnSpPr>
            <a:cxnSpLocks/>
          </p:cNvCxnSpPr>
          <p:nvPr/>
        </p:nvCxnSpPr>
        <p:spPr>
          <a:xfrm flipH="1">
            <a:off x="1717706" y="3418991"/>
            <a:ext cx="4372434" cy="5861"/>
          </a:xfrm>
          <a:prstGeom prst="line">
            <a:avLst/>
          </a:prstGeom>
          <a:ln w="1905">
            <a:solidFill>
              <a:srgbClr val="7D9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>
            <a:extLst>
              <a:ext uri="{FF2B5EF4-FFF2-40B4-BE49-F238E27FC236}">
                <a16:creationId xmlns:a16="http://schemas.microsoft.com/office/drawing/2014/main" id="{E4F17D30-722C-4207-B806-5A276D8C7E01}"/>
              </a:ext>
            </a:extLst>
          </p:cNvPr>
          <p:cNvCxnSpPr>
            <a:cxnSpLocks/>
          </p:cNvCxnSpPr>
          <p:nvPr/>
        </p:nvCxnSpPr>
        <p:spPr>
          <a:xfrm flipH="1">
            <a:off x="2509355" y="3418991"/>
            <a:ext cx="3580785" cy="2247830"/>
          </a:xfrm>
          <a:prstGeom prst="line">
            <a:avLst/>
          </a:prstGeom>
          <a:ln w="1905">
            <a:solidFill>
              <a:srgbClr val="7D9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>
            <a:extLst>
              <a:ext uri="{FF2B5EF4-FFF2-40B4-BE49-F238E27FC236}">
                <a16:creationId xmlns:a16="http://schemas.microsoft.com/office/drawing/2014/main" id="{F412D334-E7F4-4912-B198-4F01C6C9B6E8}"/>
              </a:ext>
            </a:extLst>
          </p:cNvPr>
          <p:cNvCxnSpPr>
            <a:cxnSpLocks/>
          </p:cNvCxnSpPr>
          <p:nvPr/>
        </p:nvCxnSpPr>
        <p:spPr>
          <a:xfrm flipH="1" flipV="1">
            <a:off x="2507742" y="1345503"/>
            <a:ext cx="3582398" cy="2073489"/>
          </a:xfrm>
          <a:prstGeom prst="line">
            <a:avLst/>
          </a:prstGeom>
          <a:ln w="1905">
            <a:solidFill>
              <a:srgbClr val="7D9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0883C217-1809-41FB-A316-3C3F3E969361}"/>
              </a:ext>
            </a:extLst>
          </p:cNvPr>
          <p:cNvCxnSpPr>
            <a:cxnSpLocks/>
          </p:cNvCxnSpPr>
          <p:nvPr/>
        </p:nvCxnSpPr>
        <p:spPr>
          <a:xfrm>
            <a:off x="6090140" y="3418992"/>
            <a:ext cx="3352343" cy="2444311"/>
          </a:xfrm>
          <a:prstGeom prst="line">
            <a:avLst/>
          </a:prstGeom>
          <a:ln w="1905">
            <a:solidFill>
              <a:srgbClr val="7D9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FAE98BFA-9C55-4A9B-A1B2-772F3DCD24CE}"/>
              </a:ext>
            </a:extLst>
          </p:cNvPr>
          <p:cNvCxnSpPr>
            <a:cxnSpLocks/>
          </p:cNvCxnSpPr>
          <p:nvPr/>
        </p:nvCxnSpPr>
        <p:spPr>
          <a:xfrm>
            <a:off x="6096001" y="3424853"/>
            <a:ext cx="4218773" cy="1022259"/>
          </a:xfrm>
          <a:prstGeom prst="line">
            <a:avLst/>
          </a:prstGeom>
          <a:ln w="1905">
            <a:solidFill>
              <a:srgbClr val="7D9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691D8C42-AAAF-4CA2-A566-AE4D2505A5CE}"/>
              </a:ext>
            </a:extLst>
          </p:cNvPr>
          <p:cNvCxnSpPr>
            <a:cxnSpLocks/>
          </p:cNvCxnSpPr>
          <p:nvPr/>
        </p:nvCxnSpPr>
        <p:spPr>
          <a:xfrm flipV="1">
            <a:off x="6090139" y="2482693"/>
            <a:ext cx="4127676" cy="936298"/>
          </a:xfrm>
          <a:prstGeom prst="line">
            <a:avLst/>
          </a:prstGeom>
          <a:ln w="1905">
            <a:solidFill>
              <a:srgbClr val="7D9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Прямая соединительная линия 4102">
            <a:extLst>
              <a:ext uri="{FF2B5EF4-FFF2-40B4-BE49-F238E27FC236}">
                <a16:creationId xmlns:a16="http://schemas.microsoft.com/office/drawing/2014/main" id="{862569AE-E5DA-46B8-BDE9-BB1C6FA186E0}"/>
              </a:ext>
            </a:extLst>
          </p:cNvPr>
          <p:cNvCxnSpPr>
            <a:cxnSpLocks/>
          </p:cNvCxnSpPr>
          <p:nvPr/>
        </p:nvCxnSpPr>
        <p:spPr>
          <a:xfrm flipV="1">
            <a:off x="6096000" y="998538"/>
            <a:ext cx="3346483" cy="2426315"/>
          </a:xfrm>
          <a:prstGeom prst="line">
            <a:avLst/>
          </a:prstGeom>
          <a:ln w="1905">
            <a:solidFill>
              <a:srgbClr val="7D9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Овал 143">
            <a:extLst>
              <a:ext uri="{FF2B5EF4-FFF2-40B4-BE49-F238E27FC236}">
                <a16:creationId xmlns:a16="http://schemas.microsoft.com/office/drawing/2014/main" id="{67FF483C-632B-4E23-92A8-1B1E1429E9D6}"/>
              </a:ext>
            </a:extLst>
          </p:cNvPr>
          <p:cNvSpPr/>
          <p:nvPr/>
        </p:nvSpPr>
        <p:spPr>
          <a:xfrm>
            <a:off x="2704768" y="35987"/>
            <a:ext cx="6788754" cy="6788754"/>
          </a:xfrm>
          <a:prstGeom prst="ellipse">
            <a:avLst/>
          </a:prstGeom>
          <a:solidFill>
            <a:schemeClr val="bg1"/>
          </a:solidFill>
          <a:ln w="3175">
            <a:solidFill>
              <a:srgbClr val="7D9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pic>
        <p:nvPicPr>
          <p:cNvPr id="4122" name="Picture 26" descr="Passport Isometric Images, Stock Photos &amp; Vectors | Shutterstock">
            <a:extLst>
              <a:ext uri="{FF2B5EF4-FFF2-40B4-BE49-F238E27FC236}">
                <a16:creationId xmlns:a16="http://schemas.microsoft.com/office/drawing/2014/main" id="{FF27E5A4-A9D1-4D52-B414-42898C003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26" b="25712"/>
          <a:stretch/>
        </p:blipFill>
        <p:spPr bwMode="auto">
          <a:xfrm>
            <a:off x="9472746" y="5806121"/>
            <a:ext cx="1238250" cy="74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4097">
            <a:extLst>
              <a:ext uri="{FF2B5EF4-FFF2-40B4-BE49-F238E27FC236}">
                <a16:creationId xmlns:a16="http://schemas.microsoft.com/office/drawing/2014/main" id="{2716BB3A-731D-45A9-93B2-CD0B4C322C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4" t="18068" r="21479" b="24161"/>
          <a:stretch/>
        </p:blipFill>
        <p:spPr>
          <a:xfrm>
            <a:off x="10348593" y="3757804"/>
            <a:ext cx="1127613" cy="964296"/>
          </a:xfrm>
          <a:prstGeom prst="rect">
            <a:avLst/>
          </a:prstGeom>
        </p:spPr>
      </p:pic>
      <p:pic>
        <p:nvPicPr>
          <p:cNvPr id="4096" name="Рисунок 4095">
            <a:extLst>
              <a:ext uri="{FF2B5EF4-FFF2-40B4-BE49-F238E27FC236}">
                <a16:creationId xmlns:a16="http://schemas.microsoft.com/office/drawing/2014/main" id="{7FBB8665-6C64-417D-BDA6-ADE434E82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3378" y="1550058"/>
            <a:ext cx="1689309" cy="141428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44E40B-9737-459A-B7AC-A73A3F13D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80" b="89968" l="9984" r="89936">
                        <a14:foregroundMark x1="55475" y1="20065" x2="55475" y2="20065"/>
                        <a14:foregroundMark x1="49678" y1="7443" x2="49678" y2="6580"/>
                        <a14:foregroundMark x1="40660" y1="13269" x2="37601" y2="14779"/>
                        <a14:foregroundMark x1="37681" y1="12406" x2="37520" y2="17907"/>
                        <a14:foregroundMark x1="38808" y1="16721" x2="41868" y2="13916"/>
                        <a14:foregroundMark x1="41948" y1="10680" x2="38406" y2="10680"/>
                        <a14:foregroundMark x1="20290" y1="39806" x2="24235" y2="36570"/>
                        <a14:foregroundMark x1="24557" y1="59223" x2="24557" y2="59223"/>
                        <a14:foregroundMark x1="56602" y1="38835" x2="63285" y2="44013"/>
                        <a14:foregroundMark x1="55475" y1="27077" x2="55636" y2="35922"/>
                        <a14:foregroundMark x1="77617" y1="53290" x2="76651" y2="51888"/>
                        <a14:foregroundMark x1="61272" y1="26321" x2="61272" y2="26321"/>
                        <a14:foregroundMark x1="70531" y1="38619" x2="70531" y2="38619"/>
                        <a14:foregroundMark x1="73833" y1="29126" x2="73510" y2="38188"/>
                        <a14:foregroundMark x1="43237" y1="66667" x2="44045" y2="66961"/>
                        <a14:foregroundMark x1="47987" y1="68393" x2="52415" y2="65264"/>
                        <a14:foregroundMark x1="52415" y1="65264" x2="54187" y2="63107"/>
                        <a14:foregroundMark x1="63285" y1="57389" x2="70129" y2="51888"/>
                        <a14:foregroundMark x1="62748" y1="57821" x2="63285" y2="57389"/>
                        <a14:foregroundMark x1="62077" y1="58360" x2="62748" y2="57821"/>
                        <a14:foregroundMark x1="61138" y1="59115" x2="62077" y2="58360"/>
                        <a14:foregroundMark x1="60601" y1="59547" x2="61138" y2="59115"/>
                        <a14:foregroundMark x1="59930" y1="60086" x2="60601" y2="59547"/>
                        <a14:foregroundMark x1="58991" y1="60841" x2="59930" y2="60086"/>
                        <a14:foregroundMark x1="58454" y1="61273" x2="58991" y2="60841"/>
                        <a14:foregroundMark x1="57783" y1="61812" x2="58454" y2="61273"/>
                        <a14:foregroundMark x1="56844" y1="62567" x2="57783" y2="61812"/>
                        <a14:foregroundMark x1="56172" y1="63107" x2="56844" y2="62567"/>
                        <a14:foregroundMark x1="55502" y1="63646" x2="56172" y2="63107"/>
                        <a14:foregroundMark x1="54830" y1="64186" x2="55502" y2="63646"/>
                        <a14:foregroundMark x1="54294" y1="64617" x2="54830" y2="64186"/>
                        <a14:foregroundMark x1="53757" y1="65049" x2="54294" y2="64617"/>
                        <a14:foregroundMark x1="53355" y1="65372" x2="53757" y2="65049"/>
                        <a14:foregroundMark x1="52671" y1="65922" x2="53355" y2="65372"/>
                        <a14:foregroundMark x1="46121" y1="68501" x2="47182" y2="69364"/>
                        <a14:foregroundMark x1="45177" y1="67733" x2="46121" y2="68501"/>
                        <a14:foregroundMark x1="42673" y1="65696" x2="44164" y2="66909"/>
                        <a14:foregroundMark x1="51425" y1="66667" x2="51852" y2="66343"/>
                        <a14:foregroundMark x1="50714" y1="67206" x2="51425" y2="66667"/>
                        <a14:foregroundMark x1="50003" y1="67745" x2="50714" y2="67206"/>
                        <a14:foregroundMark x1="49006" y1="68501" x2="50003" y2="67745"/>
                        <a14:foregroundMark x1="48438" y1="68932" x2="49006" y2="68501"/>
                        <a14:foregroundMark x1="47585" y1="69579" x2="48438" y2="68932"/>
                        <a14:foregroundMark x1="51852" y1="66343" x2="51852" y2="66343"/>
                        <a14:foregroundMark x1="46699" y1="70119" x2="46699" y2="70119"/>
                        <a14:foregroundMark x1="46779" y1="70227" x2="46779" y2="70227"/>
                        <a14:backgroundMark x1="14815" y1="52967" x2="19646" y2="65696"/>
                        <a14:backgroundMark x1="19646" y1="65696" x2="20370" y2="66127"/>
                        <a14:backgroundMark x1="19324" y1="50701" x2="14573" y2="53290"/>
                        <a14:backgroundMark x1="14573" y1="53290" x2="16667" y2="59115"/>
                        <a14:backgroundMark x1="16667" y1="59115" x2="21739" y2="59763"/>
                        <a14:backgroundMark x1="21739" y1="59763" x2="17391" y2="62567"/>
                        <a14:backgroundMark x1="17391" y1="62567" x2="21659" y2="65804"/>
                        <a14:backgroundMark x1="21659" y1="65804" x2="21176" y2="65049"/>
                        <a14:backgroundMark x1="15620" y1="49407" x2="12802" y2="54908"/>
                        <a14:backgroundMark x1="12802" y1="54908" x2="12641" y2="61381"/>
                        <a14:backgroundMark x1="12641" y1="61381" x2="12802" y2="62028"/>
                        <a14:backgroundMark x1="53221" y1="76807" x2="58696" y2="70874"/>
                        <a14:backgroundMark x1="58696" y1="70874" x2="69002" y2="68069"/>
                        <a14:backgroundMark x1="69002" y1="68069" x2="69968" y2="59439"/>
                        <a14:backgroundMark x1="69968" y1="59439" x2="76248" y2="58900"/>
                        <a14:backgroundMark x1="76248" y1="58900" x2="81965" y2="59763"/>
                        <a14:backgroundMark x1="81965" y1="59763" x2="83897" y2="53614"/>
                        <a14:backgroundMark x1="83897" y1="53614" x2="80435" y2="48652"/>
                        <a14:backgroundMark x1="80435" y1="48652" x2="80113" y2="46494"/>
                        <a14:backgroundMark x1="34783" y1="76591" x2="47424" y2="80798"/>
                        <a14:backgroundMark x1="47424" y1="80798" x2="47826" y2="74326"/>
                        <a14:backgroundMark x1="47826" y1="74326" x2="53623" y2="74110"/>
                        <a14:backgroundMark x1="53623" y1="74110" x2="58776" y2="69687"/>
                        <a14:backgroundMark x1="64171" y1="62567" x2="57085" y2="67638"/>
                        <a14:backgroundMark x1="57085" y1="67638" x2="53784" y2="80475"/>
                        <a14:backgroundMark x1="53784" y1="80475" x2="48953" y2="83711"/>
                        <a14:backgroundMark x1="48953" y1="83711" x2="33414" y2="79072"/>
                        <a14:backgroundMark x1="33414" y1="79072" x2="31079" y2="74865"/>
                        <a14:backgroundMark x1="21820" y1="68393" x2="24074" y2="63107"/>
                        <a14:backgroundMark x1="25201" y1="61165" x2="24074" y2="62999"/>
                        <a14:backgroundMark x1="29549" y1="53074" x2="26248" y2="54800"/>
                        <a14:backgroundMark x1="24477" y1="41748" x2="21659" y2="44876"/>
                        <a14:backgroundMark x1="77536" y1="46494" x2="72464" y2="46818"/>
                        <a14:backgroundMark x1="72464" y1="46818" x2="67794" y2="44444"/>
                        <a14:backgroundMark x1="67794" y1="44444" x2="59098" y2="37433"/>
                        <a14:backgroundMark x1="59098" y1="37433" x2="58696" y2="37217"/>
                        <a14:backgroundMark x1="56924" y1="35059" x2="58052" y2="37109"/>
                        <a14:backgroundMark x1="56522" y1="37109" x2="56522" y2="37109"/>
                        <a14:backgroundMark x1="56200" y1="37109" x2="56200" y2="37109"/>
                        <a14:backgroundMark x1="43398" y1="69579" x2="47182" y2="74218"/>
                        <a14:backgroundMark x1="47182" y1="74218" x2="47343" y2="74218"/>
                        <a14:backgroundMark x1="46216" y1="72276" x2="55475" y2="69795"/>
                        <a14:backgroundMark x1="52013" y1="69364" x2="62721" y2="60734"/>
                        <a14:backgroundMark x1="69565" y1="54045" x2="69565" y2="54045"/>
                        <a14:backgroundMark x1="68599" y1="54908" x2="68599" y2="54908"/>
                        <a14:backgroundMark x1="67633" y1="55448" x2="67633" y2="55448"/>
                        <a14:backgroundMark x1="67955" y1="55124" x2="67955" y2="55124"/>
                        <a14:backgroundMark x1="68841" y1="54477" x2="68841" y2="54477"/>
                        <a14:backgroundMark x1="66184" y1="56634" x2="66184" y2="56634"/>
                        <a14:backgroundMark x1="66747" y1="56203" x2="66747" y2="56203"/>
                        <a14:backgroundMark x1="66989" y1="55879" x2="66989" y2="55879"/>
                        <a14:backgroundMark x1="64976" y1="57713" x2="64976" y2="57713"/>
                        <a14:backgroundMark x1="64090" y1="58360" x2="64090" y2="58360"/>
                        <a14:backgroundMark x1="65459" y1="57174" x2="65459" y2="57174"/>
                        <a14:backgroundMark x1="64332" y1="57821" x2="64332" y2="57821"/>
                        <a14:backgroundMark x1="51186" y1="68206" x2="52093" y2="67530"/>
                        <a14:backgroundMark x1="43076" y1="68608" x2="44203" y2="69256"/>
                        <a14:backgroundMark x1="43156" y1="68069" x2="43156" y2="68069"/>
                        <a14:backgroundMark x1="43881" y1="68501" x2="43881" y2="68501"/>
                        <a14:backgroundMark x1="45008" y1="69471" x2="45008" y2="69471"/>
                        <a14:backgroundMark x1="46538" y1="70550" x2="46538" y2="70550"/>
                        <a14:backgroundMark x1="48953" y1="69903" x2="48953" y2="69903"/>
                        <a14:backgroundMark x1="50161" y1="68932" x2="50161" y2="68932"/>
                        <a14:backgroundMark x1="49275" y1="69471" x2="49275" y2="69471"/>
                        <a14:backgroundMark x1="46699" y1="70550" x2="46699" y2="70550"/>
                        <a14:backgroundMark x1="42754" y1="68177" x2="42754" y2="68177"/>
                        <a14:backgroundMark x1="42754" y1="67638" x2="42754" y2="67638"/>
                        <a14:backgroundMark x1="52576" y1="67206" x2="52576" y2="67206"/>
                        <a14:backgroundMark x1="53543" y1="66235" x2="53543" y2="66235"/>
                        <a14:backgroundMark x1="54670" y1="65372" x2="54670" y2="65372"/>
                        <a14:backgroundMark x1="55717" y1="64617" x2="55717" y2="64617"/>
                        <a14:backgroundMark x1="55153" y1="65049" x2="55153" y2="65049"/>
                        <a14:backgroundMark x1="52738" y1="66667" x2="52738" y2="66667"/>
                        <a14:backgroundMark x1="51530" y1="67745" x2="51530" y2="67745"/>
                        <a14:backgroundMark x1="56280" y1="64186" x2="56280" y2="64186"/>
                        <a14:backgroundMark x1="57005" y1="63646" x2="57005" y2="63646"/>
                        <a14:backgroundMark x1="57729" y1="63107" x2="57729" y2="63107"/>
                        <a14:backgroundMark x1="56522" y1="63862" x2="56522" y2="63862"/>
                        <a14:backgroundMark x1="57327" y1="63215" x2="57327" y2="63215"/>
                        <a14:backgroundMark x1="58454" y1="62567" x2="58454" y2="62567"/>
                        <a14:backgroundMark x1="59259" y1="61812" x2="59259" y2="61812"/>
                        <a14:backgroundMark x1="60225" y1="61273" x2="60225" y2="61273"/>
                        <a14:backgroundMark x1="60709" y1="60841" x2="60709" y2="60841"/>
                        <a14:backgroundMark x1="50644" y1="68501" x2="50644" y2="68501"/>
                        <a14:backgroundMark x1="61433" y1="60086" x2="61433" y2="60086"/>
                        <a14:backgroundMark x1="59823" y1="61381" x2="59823" y2="61381"/>
                        <a14:backgroundMark x1="62802" y1="59115" x2="62802" y2="59115"/>
                        <a14:backgroundMark x1="62158" y1="59547" x2="62158" y2="59547"/>
                        <a14:backgroundMark x1="63607" y1="58360" x2="63607" y2="58360"/>
                        <a14:backgroundMark x1="64895" y1="57389" x2="64895" y2="57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71" y="139226"/>
            <a:ext cx="1766600" cy="1318549"/>
          </a:xfrm>
          <a:prstGeom prst="rect">
            <a:avLst/>
          </a:prstGeom>
        </p:spPr>
      </p:pic>
      <p:pic>
        <p:nvPicPr>
          <p:cNvPr id="4116" name="Picture 20" descr="Cutlery set with plate isometric 3d icon Vector Image">
            <a:extLst>
              <a:ext uri="{FF2B5EF4-FFF2-40B4-BE49-F238E27FC236}">
                <a16:creationId xmlns:a16="http://schemas.microsoft.com/office/drawing/2014/main" id="{7087E1AA-A35D-45F3-B0F8-F6525DB1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 b="19853"/>
          <a:stretch/>
        </p:blipFill>
        <p:spPr bwMode="auto">
          <a:xfrm>
            <a:off x="509868" y="3039074"/>
            <a:ext cx="1047554" cy="7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F23C8E1-567C-443B-BFA2-12E55BFD29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42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50" y="4525536"/>
            <a:ext cx="1363221" cy="114128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59EB9F-80F5-457F-8C25-B29F5377F2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56" y="4499053"/>
            <a:ext cx="1161541" cy="104109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7AA44C2-57D1-8940-899A-6A41F20F524D}"/>
              </a:ext>
            </a:extLst>
          </p:cNvPr>
          <p:cNvSpPr txBox="1"/>
          <p:nvPr/>
        </p:nvSpPr>
        <p:spPr>
          <a:xfrm>
            <a:off x="4776909" y="1914883"/>
            <a:ext cx="265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Мобильное </a:t>
            </a:r>
          </a:p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приложение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94ACB8-9484-45B5-84CD-1B34B42626C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44" b="89981" l="9984" r="89936">
                        <a14:foregroundMark x1="41465" y1="18511" x2="54750" y2="49427"/>
                        <a14:foregroundMark x1="39855" y1="47901" x2="40821" y2="16126"/>
                        <a14:foregroundMark x1="42432" y1="15744" x2="52899" y2="25954"/>
                        <a14:foregroundMark x1="52899" y1="25954" x2="53382" y2="27481"/>
                        <a14:foregroundMark x1="56119" y1="21183" x2="55797" y2="35210"/>
                        <a14:foregroundMark x1="56844" y1="36546" x2="56844" y2="36546"/>
                        <a14:foregroundMark x1="56844" y1="36546" x2="56844" y2="36546"/>
                        <a14:foregroundMark x1="56844" y1="36546" x2="56683" y2="21279"/>
                        <a14:foregroundMark x1="51530" y1="5344" x2="55153" y2="3912"/>
                        <a14:foregroundMark x1="53784" y1="3531" x2="53784" y2="3531"/>
                        <a14:foregroundMark x1="54670" y1="3244" x2="54670" y2="3244"/>
                        <a14:foregroundMark x1="43156" y1="49046" x2="48309" y2="52004"/>
                        <a14:foregroundMark x1="38164" y1="60115" x2="38164" y2="60115"/>
                        <a14:foregroundMark x1="38164" y1="60782" x2="38164" y2="60782"/>
                        <a14:foregroundMark x1="38325" y1="61355" x2="38325" y2="61355"/>
                        <a14:foregroundMark x1="38567" y1="61832" x2="38567" y2="61832"/>
                        <a14:foregroundMark x1="38647" y1="62118" x2="38647" y2="62118"/>
                        <a14:backgroundMark x1="15298" y1="58969" x2="38567" y2="76813"/>
                        <a14:backgroundMark x1="38567" y1="76813" x2="73833" y2="62500"/>
                        <a14:backgroundMark x1="72625" y1="52004" x2="68357" y2="71756"/>
                        <a14:backgroundMark x1="68357" y1="71756" x2="26006" y2="66317"/>
                        <a14:backgroundMark x1="26006" y1="66317" x2="20612" y2="61927"/>
                        <a14:backgroundMark x1="16103" y1="65649" x2="31804" y2="75763"/>
                        <a14:backgroundMark x1="36554" y1="79962" x2="52254" y2="79962"/>
                        <a14:backgroundMark x1="52254" y1="79962" x2="66023" y2="78626"/>
                        <a14:backgroundMark x1="57166" y1="82634" x2="43478" y2="83874"/>
                        <a14:backgroundMark x1="70451" y1="75668" x2="82689" y2="55630"/>
                        <a14:backgroundMark x1="84138" y1="57634" x2="86554" y2="62405"/>
                        <a14:backgroundMark x1="89372" y1="57729" x2="76731" y2="67176"/>
                        <a14:backgroundMark x1="76731" y1="67176" x2="81079" y2="68607"/>
                        <a14:backgroundMark x1="60870" y1="47137" x2="62399" y2="64790"/>
                        <a14:backgroundMark x1="62399" y1="64790" x2="75523" y2="57824"/>
                        <a14:backgroundMark x1="75523" y1="57824" x2="67472" y2="44656"/>
                        <a14:backgroundMark x1="67472" y1="44656" x2="67633" y2="43130"/>
                        <a14:backgroundMark x1="61031" y1="41412" x2="58776" y2="56489"/>
                        <a14:backgroundMark x1="58776" y1="56489" x2="49195" y2="66412"/>
                        <a14:backgroundMark x1="49195" y1="66412" x2="47021" y2="65649"/>
                        <a14:backgroundMark x1="38245" y1="65935" x2="30998" y2="53053"/>
                        <a14:backgroundMark x1="30998" y1="53053" x2="29871" y2="47042"/>
                        <a14:backgroundMark x1="34138" y1="42844" x2="23108" y2="59542"/>
                        <a14:backgroundMark x1="35507" y1="41794" x2="35185" y2="53817"/>
                        <a14:backgroundMark x1="36715" y1="41508" x2="36715" y2="41508"/>
                        <a14:backgroundMark x1="37198" y1="40267" x2="37198" y2="40267"/>
                        <a14:backgroundMark x1="37520" y1="38550" x2="37520" y2="38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1873" r="40338" b="35467"/>
          <a:stretch/>
        </p:blipFill>
        <p:spPr>
          <a:xfrm>
            <a:off x="5836920" y="892133"/>
            <a:ext cx="419258" cy="90762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C4630D2-D7AC-4D1D-A49D-539399EA5E31}"/>
              </a:ext>
            </a:extLst>
          </p:cNvPr>
          <p:cNvSpPr txBox="1"/>
          <p:nvPr/>
        </p:nvSpPr>
        <p:spPr>
          <a:xfrm>
            <a:off x="3211304" y="2251632"/>
            <a:ext cx="265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Бронирование</a:t>
            </a:r>
          </a:p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+ размещение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9DC76A-3FC9-49DF-B90D-9ACB68BD82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1401" y1="57366" x2="31401" y2="57366"/>
                        <a14:foregroundMark x1="31079" y1="57090" x2="31079" y2="57090"/>
                        <a14:foregroundMark x1="32689" y1="56446" x2="32689" y2="56446"/>
                        <a14:foregroundMark x1="33736" y1="55525" x2="33736" y2="55525"/>
                        <a14:foregroundMark x1="34300" y1="54880" x2="34300" y2="54880"/>
                        <a14:foregroundMark x1="34783" y1="54420" x2="34783" y2="54420"/>
                        <a14:foregroundMark x1="34783" y1="54420" x2="32287" y2="57919"/>
                        <a14:foregroundMark x1="31159" y1="57919" x2="32206" y2="58379"/>
                        <a14:foregroundMark x1="34622" y1="54512" x2="35185" y2="54144"/>
                        <a14:foregroundMark x1="44605" y1="52394" x2="54509" y2="61602"/>
                        <a14:foregroundMark x1="54509" y1="61602" x2="54992" y2="62707"/>
                        <a14:foregroundMark x1="48390" y1="22192" x2="48229" y2="32873"/>
                        <a14:backgroundMark x1="47907" y1="10405" x2="85185" y2="34438"/>
                        <a14:backgroundMark x1="85185" y1="34438" x2="72866" y2="30387"/>
                        <a14:backgroundMark x1="72866" y1="30387" x2="58776" y2="19337"/>
                        <a14:backgroundMark x1="42512" y1="15193" x2="65620" y2="27256"/>
                        <a14:backgroundMark x1="65620" y1="27256" x2="82126" y2="47422"/>
                        <a14:backgroundMark x1="85185" y1="61971" x2="49919" y2="84070"/>
                        <a14:backgroundMark x1="49919" y1="84070" x2="31159" y2="63444"/>
                        <a14:backgroundMark x1="31159" y1="63444" x2="41787" y2="73020"/>
                        <a14:backgroundMark x1="41787" y1="73020" x2="45250" y2="87845"/>
                        <a14:backgroundMark x1="45250" y1="87845" x2="51530" y2="85451"/>
                        <a14:backgroundMark x1="82931" y1="68140" x2="77295" y2="52762"/>
                        <a14:backgroundMark x1="84138" y1="58471" x2="66989" y2="80755"/>
                        <a14:backgroundMark x1="66989" y1="80755" x2="54187" y2="80018"/>
                        <a14:backgroundMark x1="54187" y1="80018" x2="37037" y2="66298"/>
                        <a14:backgroundMark x1="14493" y1="63812" x2="52576" y2="79926"/>
                        <a14:backgroundMark x1="52576" y1="79926" x2="58776" y2="86372"/>
                        <a14:backgroundMark x1="37279" y1="81031" x2="31965" y2="64733"/>
                        <a14:backgroundMark x1="31965" y1="64733" x2="26570" y2="73941"/>
                        <a14:backgroundMark x1="26570" y1="73941" x2="12721" y2="56446"/>
                        <a14:backgroundMark x1="16103" y1="55249" x2="25362" y2="60589"/>
                        <a14:backgroundMark x1="22947" y1="60129" x2="36876" y2="42634"/>
                        <a14:backgroundMark x1="38245" y1="38214" x2="43720" y2="44015"/>
                        <a14:backgroundMark x1="45894" y1="37109" x2="20370" y2="55985"/>
                        <a14:backgroundMark x1="23591" y1="57827" x2="42110" y2="45120"/>
                        <a14:backgroundMark x1="31090" y1="59875" x2="29549" y2="62155"/>
                        <a14:backgroundMark x1="45169" y1="39042" x2="35547" y2="53280"/>
                        <a14:backgroundMark x1="29549" y1="62155" x2="26006" y2="61418"/>
                        <a14:backgroundMark x1="31240" y1="61142" x2="52818" y2="77348"/>
                        <a14:backgroundMark x1="52818" y1="77348" x2="55797" y2="78085"/>
                        <a14:backgroundMark x1="55797" y1="78085" x2="40821" y2="66667"/>
                        <a14:backgroundMark x1="55797" y1="78453" x2="76329" y2="63812"/>
                        <a14:backgroundMark x1="61192" y1="25138" x2="61272" y2="28177"/>
                        <a14:backgroundMark x1="67391" y1="32597" x2="68921" y2="31952"/>
                        <a14:backgroundMark x1="37762" y1="18232" x2="39936" y2="27164"/>
                        <a14:backgroundMark x1="35749" y1="20074" x2="44525" y2="24033"/>
                        <a14:backgroundMark x1="46296" y1="17956" x2="35910" y2="26611"/>
                        <a14:backgroundMark x1="35910" y1="26611" x2="38325" y2="17035"/>
                        <a14:backgroundMark x1="41304" y1="17956" x2="42593" y2="24862"/>
                        <a14:backgroundMark x1="44283" y1="25783" x2="38808" y2="29098"/>
                        <a14:backgroundMark x1="36071" y1="18785" x2="35910" y2="19705"/>
                        <a14:backgroundMark x1="50644" y1="19890" x2="52093" y2="22284"/>
                        <a14:backgroundMark x1="45813" y1="34438" x2="45974" y2="43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4526" y="918416"/>
            <a:ext cx="1846042" cy="161417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55E46D4-70D6-4B04-96BB-4B4F6EC4F660}"/>
              </a:ext>
            </a:extLst>
          </p:cNvPr>
          <p:cNvSpPr txBox="1"/>
          <p:nvPr/>
        </p:nvSpPr>
        <p:spPr>
          <a:xfrm>
            <a:off x="6428796" y="2214346"/>
            <a:ext cx="265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Экспертный </a:t>
            </a:r>
          </a:p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модуль</a:t>
            </a:r>
          </a:p>
        </p:txBody>
      </p:sp>
      <p:pic>
        <p:nvPicPr>
          <p:cNvPr id="59" name="Рисунок 58" descr="Single bed small new isometric blue furniture Vector Image">
            <a:extLst>
              <a:ext uri="{FF2B5EF4-FFF2-40B4-BE49-F238E27FC236}">
                <a16:creationId xmlns:a16="http://schemas.microsoft.com/office/drawing/2014/main" id="{488D82AD-480D-4356-A21D-8DF066ED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3488" r="14744" b="37457"/>
          <a:stretch/>
        </p:blipFill>
        <p:spPr bwMode="auto">
          <a:xfrm>
            <a:off x="4056988" y="1404599"/>
            <a:ext cx="871365" cy="814536"/>
          </a:xfrm>
          <a:custGeom>
            <a:avLst/>
            <a:gdLst>
              <a:gd name="connsiteX0" fmla="*/ 343244 w 1749298"/>
              <a:gd name="connsiteY0" fmla="*/ 0 h 1635212"/>
              <a:gd name="connsiteX1" fmla="*/ 1423466 w 1749298"/>
              <a:gd name="connsiteY1" fmla="*/ 0 h 1635212"/>
              <a:gd name="connsiteX2" fmla="*/ 1429064 w 1749298"/>
              <a:gd name="connsiteY2" fmla="*/ 3401 h 1635212"/>
              <a:gd name="connsiteX3" fmla="*/ 1741585 w 1749298"/>
              <a:gd name="connsiteY3" fmla="*/ 347507 h 1635212"/>
              <a:gd name="connsiteX4" fmla="*/ 1749298 w 1749298"/>
              <a:gd name="connsiteY4" fmla="*/ 363518 h 1635212"/>
              <a:gd name="connsiteX5" fmla="*/ 1749298 w 1749298"/>
              <a:gd name="connsiteY5" fmla="*/ 1261967 h 1635212"/>
              <a:gd name="connsiteX6" fmla="*/ 1741585 w 1749298"/>
              <a:gd name="connsiteY6" fmla="*/ 1277977 h 1635212"/>
              <a:gd name="connsiteX7" fmla="*/ 1429064 w 1749298"/>
              <a:gd name="connsiteY7" fmla="*/ 1622083 h 1635212"/>
              <a:gd name="connsiteX8" fmla="*/ 1407453 w 1749298"/>
              <a:gd name="connsiteY8" fmla="*/ 1635212 h 1635212"/>
              <a:gd name="connsiteX9" fmla="*/ 359257 w 1749298"/>
              <a:gd name="connsiteY9" fmla="*/ 1635212 h 1635212"/>
              <a:gd name="connsiteX10" fmla="*/ 337646 w 1749298"/>
              <a:gd name="connsiteY10" fmla="*/ 1622083 h 1635212"/>
              <a:gd name="connsiteX11" fmla="*/ 25125 w 1749298"/>
              <a:gd name="connsiteY11" fmla="*/ 1277977 h 1635212"/>
              <a:gd name="connsiteX12" fmla="*/ 0 w 1749298"/>
              <a:gd name="connsiteY12" fmla="*/ 1225821 h 1635212"/>
              <a:gd name="connsiteX13" fmla="*/ 0 w 1749298"/>
              <a:gd name="connsiteY13" fmla="*/ 399663 h 1635212"/>
              <a:gd name="connsiteX14" fmla="*/ 25125 w 1749298"/>
              <a:gd name="connsiteY14" fmla="*/ 347507 h 1635212"/>
              <a:gd name="connsiteX15" fmla="*/ 337646 w 1749298"/>
              <a:gd name="connsiteY15" fmla="*/ 3401 h 163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49298" h="1635212">
                <a:moveTo>
                  <a:pt x="343244" y="0"/>
                </a:moveTo>
                <a:lnTo>
                  <a:pt x="1423466" y="0"/>
                </a:lnTo>
                <a:lnTo>
                  <a:pt x="1429064" y="3401"/>
                </a:lnTo>
                <a:cubicBezTo>
                  <a:pt x="1558877" y="91101"/>
                  <a:pt x="1666458" y="209210"/>
                  <a:pt x="1741585" y="347507"/>
                </a:cubicBezTo>
                <a:lnTo>
                  <a:pt x="1749298" y="363518"/>
                </a:lnTo>
                <a:lnTo>
                  <a:pt x="1749298" y="1261967"/>
                </a:lnTo>
                <a:lnTo>
                  <a:pt x="1741585" y="1277977"/>
                </a:lnTo>
                <a:cubicBezTo>
                  <a:pt x="1666458" y="1416274"/>
                  <a:pt x="1558877" y="1534383"/>
                  <a:pt x="1429064" y="1622083"/>
                </a:cubicBezTo>
                <a:lnTo>
                  <a:pt x="1407453" y="1635212"/>
                </a:lnTo>
                <a:lnTo>
                  <a:pt x="359257" y="1635212"/>
                </a:lnTo>
                <a:lnTo>
                  <a:pt x="337646" y="1622083"/>
                </a:lnTo>
                <a:cubicBezTo>
                  <a:pt x="207833" y="1534383"/>
                  <a:pt x="100252" y="1416274"/>
                  <a:pt x="25125" y="1277977"/>
                </a:cubicBezTo>
                <a:lnTo>
                  <a:pt x="0" y="1225821"/>
                </a:lnTo>
                <a:lnTo>
                  <a:pt x="0" y="399663"/>
                </a:lnTo>
                <a:lnTo>
                  <a:pt x="25125" y="347507"/>
                </a:lnTo>
                <a:cubicBezTo>
                  <a:pt x="100252" y="209210"/>
                  <a:pt x="207833" y="91101"/>
                  <a:pt x="337646" y="340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55FC2C-232C-42CA-9D36-4647371C4E9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9" r="28383"/>
          <a:stretch/>
        </p:blipFill>
        <p:spPr>
          <a:xfrm>
            <a:off x="3844183" y="3085355"/>
            <a:ext cx="445058" cy="90518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D793620-5213-4F89-AA59-5E32BB4D4157}"/>
              </a:ext>
            </a:extLst>
          </p:cNvPr>
          <p:cNvSpPr txBox="1"/>
          <p:nvPr/>
        </p:nvSpPr>
        <p:spPr>
          <a:xfrm>
            <a:off x="2737100" y="4015971"/>
            <a:ext cx="265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Электронная </a:t>
            </a:r>
          </a:p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история болезни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F31862A-63F6-4D3A-BDC2-24B6C2E951F5}"/>
              </a:ext>
            </a:extLst>
          </p:cNvPr>
          <p:cNvSpPr txBox="1"/>
          <p:nvPr/>
        </p:nvSpPr>
        <p:spPr>
          <a:xfrm>
            <a:off x="5718166" y="5599240"/>
            <a:ext cx="265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Отпуск услуг</a:t>
            </a:r>
          </a:p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и учет затрат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E7B7A30-6415-43B8-B8EA-21C618C39A36}"/>
              </a:ext>
            </a:extLst>
          </p:cNvPr>
          <p:cNvSpPr txBox="1"/>
          <p:nvPr/>
        </p:nvSpPr>
        <p:spPr>
          <a:xfrm>
            <a:off x="6785118" y="4015971"/>
            <a:ext cx="26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Автодиспетчеризация</a:t>
            </a:r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 назначений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15811A-7A0C-4E9F-931E-4FF57BDA8520}"/>
              </a:ext>
            </a:extLst>
          </p:cNvPr>
          <p:cNvSpPr txBox="1"/>
          <p:nvPr/>
        </p:nvSpPr>
        <p:spPr>
          <a:xfrm>
            <a:off x="661306" y="1498413"/>
            <a:ext cx="265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Фискальные</a:t>
            </a:r>
          </a:p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регистраторы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B011E0A-AA28-4049-A149-538860BCBEFC}"/>
              </a:ext>
            </a:extLst>
          </p:cNvPr>
          <p:cNvSpPr txBox="1"/>
          <p:nvPr/>
        </p:nvSpPr>
        <p:spPr>
          <a:xfrm>
            <a:off x="-241620" y="3852637"/>
            <a:ext cx="26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Ресторан</a:t>
            </a: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71D424D6-9811-413C-9A27-2F13A2EE3F7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9" r="28383"/>
          <a:stretch/>
        </p:blipFill>
        <p:spPr>
          <a:xfrm>
            <a:off x="1871272" y="5229872"/>
            <a:ext cx="445058" cy="90518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C863F3C5-1A11-4AE9-9BF4-1225A246A0CD}"/>
              </a:ext>
            </a:extLst>
          </p:cNvPr>
          <p:cNvSpPr txBox="1"/>
          <p:nvPr/>
        </p:nvSpPr>
        <p:spPr>
          <a:xfrm>
            <a:off x="787953" y="6264141"/>
            <a:ext cx="26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Лаборатория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874AC2E-5B77-4E5E-A2DE-AE306D61EF88}"/>
              </a:ext>
            </a:extLst>
          </p:cNvPr>
          <p:cNvSpPr txBox="1"/>
          <p:nvPr/>
        </p:nvSpPr>
        <p:spPr>
          <a:xfrm>
            <a:off x="9609350" y="2776378"/>
            <a:ext cx="26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CRM</a:t>
            </a:r>
            <a:endParaRPr lang="ru-RU" sz="1200" dirty="0">
              <a:solidFill>
                <a:srgbClr val="445469"/>
              </a:solidFill>
              <a:latin typeface="SF UI Text" panose="00000500000000000000" pitchFamily="2" charset="0"/>
              <a:ea typeface="Montserrat" charset="0"/>
              <a:cs typeface="Montserrat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86B1272-3F90-433C-801F-B21DFABE0371}"/>
              </a:ext>
            </a:extLst>
          </p:cNvPr>
          <p:cNvSpPr txBox="1"/>
          <p:nvPr/>
        </p:nvSpPr>
        <p:spPr>
          <a:xfrm>
            <a:off x="9583717" y="4727024"/>
            <a:ext cx="26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СКУД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B932163-B8D6-4E85-A129-B6CA35D43129}"/>
              </a:ext>
            </a:extLst>
          </p:cNvPr>
          <p:cNvSpPr txBox="1"/>
          <p:nvPr/>
        </p:nvSpPr>
        <p:spPr>
          <a:xfrm>
            <a:off x="8717718" y="6542851"/>
            <a:ext cx="26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УФМС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498DE62-B33C-479E-9234-1007A9B7C01D}"/>
              </a:ext>
            </a:extLst>
          </p:cNvPr>
          <p:cNvSpPr txBox="1"/>
          <p:nvPr/>
        </p:nvSpPr>
        <p:spPr>
          <a:xfrm>
            <a:off x="3838066" y="5599240"/>
            <a:ext cx="265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300 протоколов</a:t>
            </a:r>
          </a:p>
          <a:p>
            <a:pPr algn="ctr"/>
            <a:r>
              <a:rPr lang="ru-RU" sz="1200" dirty="0">
                <a:solidFill>
                  <a:srgbClr val="445469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приема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5EF2BE-8C0E-4E94-9285-4CCBE8A7232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7" t="9120" r="41963" b="12710"/>
          <a:stretch/>
        </p:blipFill>
        <p:spPr>
          <a:xfrm>
            <a:off x="7809240" y="3023073"/>
            <a:ext cx="503291" cy="94703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EDF4F88-1176-4E1B-ADA2-3E26A246AC1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954" b="60092" l="36656" r="78346">
                        <a14:foregroundMark x1="57804" y1="54031" x2="68100" y2="40615"/>
                        <a14:foregroundMark x1="68100" y1="40615" x2="72552" y2="37815"/>
                        <a14:foregroundMark x1="72552" y1="37815" x2="76524" y2="37415"/>
                        <a14:foregroundMark x1="76524" y1="37415" x2="76322" y2="37785"/>
                        <a14:foregroundMark x1="76322" y1="37785" x2="75209" y2="32523"/>
                        <a14:foregroundMark x1="75209" y1="32523" x2="74222" y2="31108"/>
                        <a14:foregroundMark x1="68935" y1="20246" x2="76777" y2="24338"/>
                        <a14:foregroundMark x1="76777" y1="24338" x2="77587" y2="25046"/>
                        <a14:foregroundMark x1="78346" y1="37077" x2="77966" y2="34985"/>
                        <a14:foregroundMark x1="77966" y1="34985" x2="54516" y2="58123"/>
                        <a14:foregroundMark x1="54516" y1="58123" x2="50392" y2="58092"/>
                        <a14:foregroundMark x1="50392" y1="58092" x2="49734" y2="57631"/>
                        <a14:foregroundMark x1="38477" y1="48308" x2="39160" y2="44092"/>
                        <a14:foregroundMark x1="43284" y1="43046" x2="47888" y2="45969"/>
                        <a14:foregroundMark x1="36656" y1="48308" x2="36656" y2="48308"/>
                        <a14:foregroundMark x1="57501" y1="28892" x2="57501" y2="28892"/>
                        <a14:foregroundMark x1="60182" y1="25754" x2="64533" y2="29015"/>
                        <a14:foregroundMark x1="64533" y1="29015" x2="68631" y2="30400"/>
                        <a14:foregroundMark x1="68631" y1="30400" x2="69896" y2="33569"/>
                        <a14:foregroundMark x1="68733" y1="18954" x2="68733" y2="18954"/>
                        <a14:foregroundMark x1="62889" y1="24708" x2="62889" y2="24708"/>
                        <a14:foregroundMark x1="57602" y1="37200" x2="57602" y2="37200"/>
                        <a14:foregroundMark x1="52112" y1="60092" x2="52112" y2="60092"/>
                        <a14:backgroundMark x1="78472" y1="43262" x2="64154" y2="53292"/>
                        <a14:backgroundMark x1="53200" y1="60185" x2="53200" y2="60185"/>
                        <a14:backgroundMark x1="55806" y1="59077" x2="55806" y2="59077"/>
                        <a14:backgroundMark x1="46117" y1="56492" x2="46117" y2="56492"/>
                        <a14:backgroundMark x1="79686" y1="37231" x2="79686" y2="37231"/>
                      </a14:backgroundRemoval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79" t="16880" r="18341" b="39032"/>
          <a:stretch/>
        </p:blipFill>
        <p:spPr>
          <a:xfrm>
            <a:off x="1488175" y="702624"/>
            <a:ext cx="958069" cy="763595"/>
          </a:xfrm>
          <a:prstGeom prst="rect">
            <a:avLst/>
          </a:prstGeom>
        </p:spPr>
      </p:pic>
      <p:pic>
        <p:nvPicPr>
          <p:cNvPr id="4118" name="Picture 22" descr="Glass and bottle of wine icon isometric 3d style Vector Image">
            <a:extLst>
              <a:ext uri="{FF2B5EF4-FFF2-40B4-BE49-F238E27FC236}">
                <a16:creationId xmlns:a16="http://schemas.microsoft.com/office/drawing/2014/main" id="{C0F5473E-BE09-4776-903D-3670F829D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33397" r="28559" b="24371"/>
          <a:stretch/>
        </p:blipFill>
        <p:spPr bwMode="auto">
          <a:xfrm>
            <a:off x="769464" y="2792907"/>
            <a:ext cx="22176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06114A0-A045-4C03-9F5F-9A934DAA816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029" t="7164" r="13503" b="9212"/>
          <a:stretch/>
        </p:blipFill>
        <p:spPr>
          <a:xfrm>
            <a:off x="1821845" y="5105387"/>
            <a:ext cx="543912" cy="1029665"/>
          </a:xfrm>
          <a:prstGeom prst="rect">
            <a:avLst/>
          </a:prstGeom>
        </p:spPr>
      </p:pic>
      <p:sp>
        <p:nvSpPr>
          <p:cNvPr id="4099" name="Овал 4098">
            <a:extLst>
              <a:ext uri="{FF2B5EF4-FFF2-40B4-BE49-F238E27FC236}">
                <a16:creationId xmlns:a16="http://schemas.microsoft.com/office/drawing/2014/main" id="{47D0630F-B04F-4CE9-AEB3-C9A5048E1595}"/>
              </a:ext>
            </a:extLst>
          </p:cNvPr>
          <p:cNvSpPr/>
          <p:nvPr/>
        </p:nvSpPr>
        <p:spPr>
          <a:xfrm>
            <a:off x="2863028" y="195888"/>
            <a:ext cx="6470592" cy="6470592"/>
          </a:xfrm>
          <a:prstGeom prst="ellipse">
            <a:avLst/>
          </a:prstGeom>
          <a:noFill/>
          <a:ln w="3175">
            <a:solidFill>
              <a:srgbClr val="7D9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976D3DB-D30E-4ACE-BEFC-581B44E52C71}"/>
              </a:ext>
            </a:extLst>
          </p:cNvPr>
          <p:cNvSpPr txBox="1"/>
          <p:nvPr/>
        </p:nvSpPr>
        <p:spPr>
          <a:xfrm rot="18486911">
            <a:off x="4721511" y="2915030"/>
            <a:ext cx="5329690" cy="301637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989824"/>
              </a:avLst>
            </a:prstTxWarp>
            <a:spAutoFit/>
          </a:bodyPr>
          <a:lstStyle/>
          <a:p>
            <a:pPr algn="ctr"/>
            <a:r>
              <a:rPr lang="ru-RU" sz="1200" b="1" dirty="0">
                <a:solidFill>
                  <a:srgbClr val="F1615E"/>
                </a:solidFill>
                <a:latin typeface="SF UI Text" panose="00000500000000000000" pitchFamily="2" charset="0"/>
                <a:ea typeface="Montserrat" charset="0"/>
                <a:cs typeface="Montserrat" charset="0"/>
              </a:rPr>
              <a:t>Внутренняя среда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3FD1F5B0-A73F-4E42-9405-3D9B2C726B38}"/>
              </a:ext>
            </a:extLst>
          </p:cNvPr>
          <p:cNvSpPr txBox="1">
            <a:spLocks/>
          </p:cNvSpPr>
          <p:nvPr/>
        </p:nvSpPr>
        <p:spPr>
          <a:xfrm>
            <a:off x="4614263" y="3094483"/>
            <a:ext cx="2873734" cy="78498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Ubuntu" panose="020B0504030602030204" pitchFamily="34" charset="0"/>
              </a:rPr>
              <a:t>МЕДИЦИНСКАЯ </a:t>
            </a:r>
            <a:endParaRPr lang="en-US" sz="2000" b="1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Ubuntu" panose="020B0504030602030204" pitchFamily="34" charset="0"/>
              </a:rPr>
              <a:t>ИНФОРМАЦИОННАЯ СИСТЕМА</a:t>
            </a:r>
            <a:endParaRPr lang="ru-RU" sz="2000" b="1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29" r="2039" b="12867"/>
          <a:stretch/>
        </p:blipFill>
        <p:spPr>
          <a:xfrm>
            <a:off x="11112" y="1047740"/>
            <a:ext cx="12180888" cy="5810259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FD1F5B0-A73F-4E42-9405-3D9B2C726B38}"/>
              </a:ext>
            </a:extLst>
          </p:cNvPr>
          <p:cNvSpPr txBox="1">
            <a:spLocks/>
          </p:cNvSpPr>
          <p:nvPr/>
        </p:nvSpPr>
        <p:spPr>
          <a:xfrm>
            <a:off x="4148750" y="110214"/>
            <a:ext cx="2873734" cy="7849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Ubuntu" panose="020B0504030602030204" pitchFamily="34" charset="0"/>
              </a:rPr>
              <a:t>ВАРИАНТ РЕАЛИЗАЦИИ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1F5B0-A73F-4E42-9405-3D9B2C72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999" y="614337"/>
            <a:ext cx="2873734" cy="784985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Ubuntu" panose="020B0504030602030204" pitchFamily="34" charset="0"/>
              </a:rPr>
              <a:t>Контакты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D4C508-7E29-44CF-B7F0-65F68A857787}"/>
              </a:ext>
            </a:extLst>
          </p:cNvPr>
          <p:cNvSpPr/>
          <p:nvPr/>
        </p:nvSpPr>
        <p:spPr>
          <a:xfrm>
            <a:off x="2624644" y="1600210"/>
            <a:ext cx="3960761" cy="76944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МЕДИКАЛСОФТ</a:t>
            </a: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Производитель инновационных систем медицинской и велнес диагностики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AC76B91D-E241-4F9F-B66E-2418DDC01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 bwMode="auto">
          <a:xfrm>
            <a:off x="2624644" y="2815102"/>
            <a:ext cx="510959" cy="52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62EACD-F38C-4893-8BFB-9AB4CBFA861C}"/>
              </a:ext>
            </a:extLst>
          </p:cNvPr>
          <p:cNvSpPr/>
          <p:nvPr/>
        </p:nvSpPr>
        <p:spPr>
          <a:xfrm>
            <a:off x="1433657" y="3355524"/>
            <a:ext cx="2750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http://www.medical-soft.ru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Image result for icon email vector">
            <a:extLst>
              <a:ext uri="{FF2B5EF4-FFF2-40B4-BE49-F238E27FC236}">
                <a16:creationId xmlns:a16="http://schemas.microsoft.com/office/drawing/2014/main" id="{15542574-F5D0-4A0C-A9F7-B82ECE453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2770"/>
          <a:stretch/>
        </p:blipFill>
        <p:spPr bwMode="auto">
          <a:xfrm>
            <a:off x="5880336" y="2666793"/>
            <a:ext cx="1008411" cy="7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95964B-054D-4317-BBE7-2E8631F453DC}"/>
              </a:ext>
            </a:extLst>
          </p:cNvPr>
          <p:cNvSpPr/>
          <p:nvPr/>
        </p:nvSpPr>
        <p:spPr>
          <a:xfrm>
            <a:off x="5531230" y="3380893"/>
            <a:ext cx="1960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294ba@medical-soft.ru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64FD25-6F25-498F-8538-7FE91A0E0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7" b="96538" l="10000" r="90000">
                        <a14:foregroundMark x1="44333" y1="20962" x2="44333" y2="20962"/>
                        <a14:foregroundMark x1="63778" y1="79615" x2="63778" y2="79615"/>
                      </a14:backgroundRemoval>
                    </a14:imgEffect>
                  </a14:imgLayer>
                </a14:imgProps>
              </a:ext>
            </a:extLst>
          </a:blip>
          <a:srcRect l="18302" r="17702"/>
          <a:stretch/>
        </p:blipFill>
        <p:spPr>
          <a:xfrm>
            <a:off x="6036491" y="4207505"/>
            <a:ext cx="852256" cy="76944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1AC69F8-0316-40E1-BE11-8BD886072863}"/>
              </a:ext>
            </a:extLst>
          </p:cNvPr>
          <p:cNvSpPr/>
          <p:nvPr/>
        </p:nvSpPr>
        <p:spPr>
          <a:xfrm>
            <a:off x="5410555" y="5126450"/>
            <a:ext cx="1721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solidFill>
                <a:srgbClr val="000000"/>
              </a:solidFill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+7 </a:t>
            </a: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(9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BY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767</a:t>
            </a: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BY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7-0</a:t>
            </a:r>
            <a:r>
              <a:rPr lang="ru-BY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Image result for Ð¸ÐºÐ¾Ð½ÐºÐ° Ð°Ð´ÑÐµÑ">
            <a:extLst>
              <a:ext uri="{FF2B5EF4-FFF2-40B4-BE49-F238E27FC236}">
                <a16:creationId xmlns:a16="http://schemas.microsoft.com/office/drawing/2014/main" id="{71D76917-DFA9-4017-A73B-0FEC93E0D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02" y="4207505"/>
            <a:ext cx="769441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8306A48-48D1-4D40-981B-2EA8967EB9B4}"/>
              </a:ext>
            </a:extLst>
          </p:cNvPr>
          <p:cNvSpPr/>
          <p:nvPr/>
        </p:nvSpPr>
        <p:spPr>
          <a:xfrm>
            <a:off x="1418464" y="5126450"/>
            <a:ext cx="292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108811, Россия, Москва, Бизнес парк «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Румянцево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корп. Е, 6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офис 605Е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5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решение 13">
            <a:extLst>
              <a:ext uri="{FF2B5EF4-FFF2-40B4-BE49-F238E27FC236}">
                <a16:creationId xmlns:a16="http://schemas.microsoft.com/office/drawing/2014/main" id="{E8477C6C-62A4-4994-BA7F-1A522F0A8626}"/>
              </a:ext>
            </a:extLst>
          </p:cNvPr>
          <p:cNvSpPr/>
          <p:nvPr/>
        </p:nvSpPr>
        <p:spPr>
          <a:xfrm rot="2324709">
            <a:off x="-62186" y="-108198"/>
            <a:ext cx="5783250" cy="7553752"/>
          </a:xfrm>
          <a:prstGeom prst="flowChartDecision">
            <a:avLst/>
          </a:prstGeom>
          <a:solidFill>
            <a:srgbClr val="FF7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8380" y="25871"/>
            <a:ext cx="4464844" cy="1045538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7800"/>
                </a:solidFill>
                <a:latin typeface="Ubuntu"/>
              </a:rPr>
              <a:t/>
            </a:r>
            <a:br>
              <a:rPr lang="ru-RU" sz="5400" b="1" dirty="0">
                <a:solidFill>
                  <a:srgbClr val="FF7800"/>
                </a:solidFill>
                <a:latin typeface="Ubuntu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Сенсорный диагностический стенд + интеграция с информационной системой + облако + приложение = система замкнутого цикла,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командообразование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, увеличение продаж, удержание клиентов.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Ubuntu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5E47CD-52D1-4EE0-8961-3BA2FAFFF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12" y="557882"/>
            <a:ext cx="3828158" cy="57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2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: стрелка вправо 4">
            <a:extLst>
              <a:ext uri="{FF2B5EF4-FFF2-40B4-BE49-F238E27FC236}">
                <a16:creationId xmlns:a16="http://schemas.microsoft.com/office/drawing/2014/main" id="{DFEA301F-018B-4D35-9A8C-F4E682E6A374}"/>
              </a:ext>
            </a:extLst>
          </p:cNvPr>
          <p:cNvSpPr/>
          <p:nvPr/>
        </p:nvSpPr>
        <p:spPr>
          <a:xfrm>
            <a:off x="4086244" y="4986867"/>
            <a:ext cx="4041756" cy="1628430"/>
          </a:xfrm>
          <a:prstGeom prst="rightArrowCallout">
            <a:avLst>
              <a:gd name="adj1" fmla="val 18945"/>
              <a:gd name="adj2" fmla="val 18861"/>
              <a:gd name="adj3" fmla="val 19885"/>
              <a:gd name="adj4" fmla="val 85133"/>
            </a:avLst>
          </a:prstGeom>
          <a:solidFill>
            <a:srgbClr val="FF7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74580" y="2793929"/>
            <a:ext cx="5621287" cy="1335823"/>
          </a:xfrm>
          <a:prstGeom prst="rect">
            <a:avLst/>
          </a:prstGeom>
          <a:solidFill>
            <a:srgbClr val="11A387"/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9055" y="204584"/>
            <a:ext cx="10077832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Ubuntu"/>
              </a:rPr>
              <a:t>Что такое </a:t>
            </a:r>
            <a:r>
              <a:rPr lang="ru-RU" dirty="0" smtClean="0">
                <a:solidFill>
                  <a:schemeClr val="tx1"/>
                </a:solidFill>
                <a:latin typeface="Ubuntu"/>
              </a:rPr>
              <a:t>первичное диагностическое звено</a:t>
            </a:r>
            <a:endParaRPr lang="ru-RU" dirty="0">
              <a:solidFill>
                <a:schemeClr val="tx1"/>
              </a:solidFill>
              <a:latin typeface="Ubuntu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4872" y="1289120"/>
            <a:ext cx="54154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О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существляется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комплексную оценку велнес-показателей человека с возможностью разработки детальных рекомендаций по индивидуальной велнес-программе тренировок и процедур как в режиме работы с оператором, так и в режиме самотестирования для клиентов (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self-testing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).</a:t>
            </a:r>
          </a:p>
        </p:txBody>
      </p:sp>
      <p:sp>
        <p:nvSpPr>
          <p:cNvPr id="11" name="Прямоугольник 10"/>
          <p:cNvSpPr/>
          <p:nvPr/>
        </p:nvSpPr>
        <p:spPr>
          <a:xfrm rot="21078052">
            <a:off x="5723016" y="2766099"/>
            <a:ext cx="53041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Open Sans"/>
              </a:rPr>
              <a:t>Диагностика и рекомендации по индивидуальной программе</a:t>
            </a:r>
          </a:p>
          <a:p>
            <a:r>
              <a:rPr lang="ru-RU" sz="2800" dirty="0">
                <a:solidFill>
                  <a:schemeClr val="bg1"/>
                </a:solidFill>
                <a:latin typeface="Open Sans"/>
              </a:rPr>
              <a:t>всего за </a:t>
            </a:r>
            <a:r>
              <a:rPr lang="en-US" sz="2800" dirty="0">
                <a:solidFill>
                  <a:schemeClr val="bg1"/>
                </a:solidFill>
                <a:latin typeface="Open Sans"/>
              </a:rPr>
              <a:t>60 </a:t>
            </a:r>
            <a:r>
              <a:rPr lang="ru-RU" sz="2800" dirty="0">
                <a:solidFill>
                  <a:schemeClr val="bg1"/>
                </a:solidFill>
                <a:latin typeface="Open Sans"/>
              </a:rPr>
              <a:t>секунд</a:t>
            </a:r>
            <a:endParaRPr lang="en-US" sz="28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8723098" y="10892492"/>
            <a:ext cx="238125" cy="172402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003616" y="4608629"/>
            <a:ext cx="385177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005344"/>
                </a:solidFill>
                <a:latin typeface="Open Sans"/>
              </a:rPr>
              <a:t>Рекомендации:</a:t>
            </a:r>
            <a:endParaRPr lang="en-US" sz="2000" b="1" dirty="0">
              <a:solidFill>
                <a:srgbClr val="005344"/>
              </a:solidFill>
            </a:endParaRPr>
          </a:p>
          <a:p>
            <a:pPr defTabSz="914361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86244" y="4986867"/>
            <a:ext cx="343639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Типы тренировок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Интенсивность тренировок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Питание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Велнес и СПА процедуры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Wingdings 3" charset="2"/>
              <a:buChar char=""/>
            </a:pP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Контроль в динамике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178547-225E-4763-AC45-4AED9C1E5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16" y="3042085"/>
            <a:ext cx="1499976" cy="15696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463879-C539-4F7E-B7C1-C02EB0A6E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0" y="4881563"/>
            <a:ext cx="1957076" cy="17718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3AD8B3-1527-4956-9742-FD92EAD93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48" y="1361234"/>
            <a:ext cx="3502709" cy="52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T1">
            <a:extLst>
              <a:ext uri="{FF2B5EF4-FFF2-40B4-BE49-F238E27FC236}">
                <a16:creationId xmlns:a16="http://schemas.microsoft.com/office/drawing/2014/main" id="{C7667186-284E-42F4-A2E2-945C215A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06" y="1542615"/>
            <a:ext cx="7969186" cy="53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4A688C1-60C8-4020-9CC5-90ECCFBC7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643" y="2350393"/>
            <a:ext cx="5788241" cy="3830162"/>
          </a:xfrm>
          <a:solidFill>
            <a:srgbClr val="969696">
              <a:alpha val="69804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Санатории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Фитнес </a:t>
            </a:r>
            <a:r>
              <a:rPr lang="ru-RU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клубы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Велнес и СПА центры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Спортивные команды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Медицинские </a:t>
            </a:r>
            <a:r>
              <a:rPr lang="ru-RU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учреждения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6CEDE9F-1DB4-4EDD-A35E-8ACA7104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08" y="352148"/>
            <a:ext cx="8596312" cy="1320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Для кого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предназначен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о</a:t>
            </a:r>
            <a:endParaRPr lang="ru-RU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56066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6C094E-FD0C-40F4-ACE8-9B66BA71A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14" y="969193"/>
            <a:ext cx="8723377" cy="5815584"/>
          </a:xfrm>
          <a:prstGeom prst="rect">
            <a:avLst/>
          </a:prstGeom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3CA6314-EE9C-4A1E-A43C-BEB146EB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375" y="0"/>
            <a:ext cx="7435216" cy="1325563"/>
          </a:xfrm>
        </p:spPr>
        <p:txBody>
          <a:bodyPr>
            <a:normAutofit/>
          </a:bodyPr>
          <a:lstStyle/>
          <a:p>
            <a:pPr algn="r"/>
            <a:r>
              <a:rPr lang="ru-RU" sz="5400" dirty="0">
                <a:solidFill>
                  <a:srgbClr val="005347"/>
                </a:solidFill>
                <a:latin typeface="Ubuntu"/>
              </a:rPr>
              <a:t>Алгоритм работы</a:t>
            </a:r>
            <a:endParaRPr lang="ru-RU" sz="3200" dirty="0">
              <a:solidFill>
                <a:srgbClr val="005347"/>
              </a:solidFill>
              <a:latin typeface="Ubuntu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CA94B55-0E75-4FDA-838F-B9775EB5A2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1081297"/>
              </p:ext>
            </p:extLst>
          </p:nvPr>
        </p:nvGraphicFramePr>
        <p:xfrm>
          <a:off x="-750030" y="969193"/>
          <a:ext cx="5080935" cy="5815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4496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51402" y="954254"/>
            <a:ext cx="4862284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Первичное диагностическое звено    </a:t>
            </a:r>
          </a:p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включает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/>
            <a:endParaRPr lang="ru-RU" sz="1100" dirty="0"/>
          </a:p>
          <a:p>
            <a:pPr marL="342900" lvl="0" indent="-342900">
              <a:buClr>
                <a:srgbClr val="E48312"/>
              </a:buClr>
              <a:buSzPct val="80000"/>
              <a:buFont typeface="Wingdings 3" charset="2"/>
              <a:buChar char=""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Стенд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 интегрированным электронным оборудованием</a:t>
            </a:r>
          </a:p>
          <a:p>
            <a:pPr marL="342900" lvl="0" indent="-342900">
              <a:buClr>
                <a:srgbClr val="E48312"/>
              </a:buClr>
              <a:buSzPct val="80000"/>
              <a:buFont typeface="Wingdings 3" charset="2"/>
              <a:buChar char=""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Сенсорный экран управления 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32 до 43 дюймов*</a:t>
            </a:r>
          </a:p>
          <a:p>
            <a:pPr marL="342900" lvl="0" indent="-342900">
              <a:buClr>
                <a:srgbClr val="E48312"/>
              </a:buClr>
              <a:buSzPct val="80000"/>
              <a:buFont typeface="Wingdings 3" charset="2"/>
              <a:buChar char=""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Платформы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рук 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 встроенными сенсорами определения сердечного ритма, гальванической реакции кожи и </a:t>
            </a:r>
            <a:r>
              <a:rPr lang="ru-RU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биоимпеданса</a:t>
            </a:r>
            <a:endParaRPr lang="ru-RU" sz="1400" dirty="0">
              <a:solidFill>
                <a:srgbClr val="000000">
                  <a:lumMod val="75000"/>
                  <a:lumOff val="2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48312"/>
              </a:buClr>
              <a:buSzPct val="80000"/>
              <a:buFont typeface="Wingdings 3" charset="2"/>
              <a:buChar char=""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Платформы для ног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со встроенными сенсорами определения веса, гальванической реакции кожи и </a:t>
            </a:r>
            <a:r>
              <a:rPr lang="ru-RU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биоимпеданса</a:t>
            </a:r>
            <a:endParaRPr lang="ru-RU" sz="1400" dirty="0">
              <a:solidFill>
                <a:srgbClr val="000000">
                  <a:lumMod val="75000"/>
                  <a:lumOff val="2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E48312"/>
              </a:buClr>
              <a:buSzPct val="80000"/>
              <a:buFont typeface="Wingdings 3" charset="2"/>
              <a:buChar char=""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Датчик цифровой пульсовой волны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(опционально)*</a:t>
            </a:r>
          </a:p>
          <a:p>
            <a:pPr marL="342900" lvl="0" indent="-342900">
              <a:buClr>
                <a:srgbClr val="E48312"/>
              </a:buClr>
              <a:buSzPct val="80000"/>
              <a:buFont typeface="Wingdings 3" charset="2"/>
              <a:buChar char=""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Интегрированное программное обеспечение 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</a:t>
            </a:r>
            <a:r>
              <a:rPr lang="ru-RU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сенсорного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экрана</a:t>
            </a:r>
          </a:p>
          <a:p>
            <a:pPr marL="342900" lvl="0" indent="-342900">
              <a:buClr>
                <a:srgbClr val="E48312"/>
              </a:buClr>
              <a:buSzPct val="80000"/>
              <a:buFont typeface="Wingdings 3" charset="2"/>
              <a:buChar char=""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Веб камера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ростомер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</a:t>
            </a: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сканер QR кода 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(опционально)*</a:t>
            </a:r>
          </a:p>
          <a:p>
            <a:pPr lvl="0">
              <a:buClr>
                <a:srgbClr val="E48312"/>
              </a:buClr>
              <a:buSzPct val="80000"/>
            </a:pPr>
            <a:endParaRPr lang="ru-RU" sz="1400" dirty="0">
              <a:solidFill>
                <a:srgbClr val="000000">
                  <a:lumMod val="75000"/>
                  <a:lumOff val="2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buClr>
                <a:srgbClr val="E48312"/>
              </a:buClr>
              <a:buSzPct val="80000"/>
            </a:pPr>
            <a:endParaRPr lang="en-US" sz="1400" dirty="0">
              <a:solidFill>
                <a:srgbClr val="000000">
                  <a:lumMod val="75000"/>
                  <a:lumOff val="2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8723098" y="10892492"/>
            <a:ext cx="238125" cy="172402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340117" y="46298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F891D5-DCCB-4E6B-B2E3-2DC3837C2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5"/>
          <a:stretch/>
        </p:blipFill>
        <p:spPr>
          <a:xfrm>
            <a:off x="5644525" y="519343"/>
            <a:ext cx="3368441" cy="58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726" y="170652"/>
            <a:ext cx="6889407" cy="1325563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Модельный ряд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 </a:t>
            </a:r>
            <a:endParaRPr lang="en-US" sz="4000" dirty="0">
              <a:latin typeface="Ubuntu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5184" y="45381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69726" y="4380113"/>
            <a:ext cx="5884340" cy="138499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just"/>
            <a:endParaRPr lang="en-US" sz="1400" dirty="0">
              <a:latin typeface="Open Sans"/>
            </a:endParaRPr>
          </a:p>
          <a:p>
            <a:pPr algn="just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Диагностическое звено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создано для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оптимизации тренировочного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процесса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, 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которое позволило спортсменам и тренерам получить целостную и объективную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оценку функционального состояния здоровья спортсмена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. Полученная информация учитывалась как для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коррекции тренировочной нагрузки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, так и для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оптимизации подготовки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 к важным соревнованиям.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2A7F8C83-9B13-48AC-9897-4860089C3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5791367"/>
              </p:ext>
            </p:extLst>
          </p:nvPr>
        </p:nvGraphicFramePr>
        <p:xfrm>
          <a:off x="569726" y="745724"/>
          <a:ext cx="9553391" cy="3634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671730" y="4528457"/>
            <a:ext cx="4159754" cy="1477328"/>
          </a:xfrm>
          <a:prstGeom prst="rect">
            <a:avLst/>
          </a:prstGeom>
          <a:solidFill>
            <a:srgbClr val="11A387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Open Sans"/>
              </a:rPr>
              <a:t>Первичное диагностическое звено должно быть </a:t>
            </a:r>
            <a:r>
              <a:rPr lang="ru-RU" b="1" dirty="0" smtClean="0">
                <a:solidFill>
                  <a:schemeClr val="bg1"/>
                </a:solidFill>
                <a:latin typeface="Open Sans"/>
              </a:rPr>
              <a:t>комплексным  решением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для </a:t>
            </a:r>
            <a:r>
              <a:rPr lang="ru-RU" dirty="0" err="1" smtClean="0">
                <a:solidFill>
                  <a:schemeClr val="bg1"/>
                </a:solidFill>
                <a:latin typeface="Open Sans"/>
              </a:rPr>
              <a:t>велнеса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,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СПА и профессиональных спортивных клубов</a:t>
            </a:r>
            <a:endParaRPr lang="en-US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94" y="901372"/>
            <a:ext cx="2421166" cy="27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3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340117" y="46298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FF55BFB-0FBB-4E0E-98FE-1F683CFB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3" y="234275"/>
            <a:ext cx="11920451" cy="104165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Ключевые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возможности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первичного диагностического звена</a:t>
            </a:r>
            <a:endParaRPr lang="ru-RU" sz="3200" dirty="0">
              <a:solidFill>
                <a:srgbClr val="FF760A"/>
              </a:solidFill>
              <a:latin typeface="Ubuntu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EC7F15-21E6-4054-A338-9E8E5E53B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454" y="1874800"/>
            <a:ext cx="8693606" cy="49953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Сегментарный анализ состава тела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микроциркуляции </a:t>
            </a: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сердечно-сосудистой системы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уровня стресса и утомления</a:t>
            </a:r>
            <a:endParaRPr lang="en-US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функциональной нагрузки на позвоночник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Комплексная интегральная оценка велнес баллов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FE87C6-A4F0-4713-B7B2-A13CA9F82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9" t="12869" r="86237" b="72552"/>
          <a:stretch/>
        </p:blipFill>
        <p:spPr>
          <a:xfrm>
            <a:off x="673924" y="1811506"/>
            <a:ext cx="870187" cy="8285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31172E-3097-472E-AB9B-6BDDA34C9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1" t="11743" r="75462" b="71309"/>
          <a:stretch/>
        </p:blipFill>
        <p:spPr>
          <a:xfrm>
            <a:off x="596579" y="2483780"/>
            <a:ext cx="895527" cy="9390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3B0788-F328-49E2-B2CD-B4A4C76C7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24" t="10473" r="50658" b="72848"/>
          <a:stretch/>
        </p:blipFill>
        <p:spPr>
          <a:xfrm>
            <a:off x="607948" y="3154632"/>
            <a:ext cx="1002137" cy="9390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100E0ED-7EC3-4244-8D58-F83E661F0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54" t="11460" r="62915" b="70525"/>
          <a:stretch/>
        </p:blipFill>
        <p:spPr>
          <a:xfrm>
            <a:off x="642770" y="4771677"/>
            <a:ext cx="932492" cy="994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7404186-83A9-49C7-9624-49BF1FD8D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46" t="12019" r="40655" b="73076"/>
          <a:stretch/>
        </p:blipFill>
        <p:spPr>
          <a:xfrm>
            <a:off x="566097" y="4001988"/>
            <a:ext cx="885952" cy="84370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0212DEC-2E0B-4476-ACCF-9AAB4488D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31" t="11678" r="28452" b="73229"/>
          <a:stretch/>
        </p:blipFill>
        <p:spPr>
          <a:xfrm>
            <a:off x="605723" y="5590953"/>
            <a:ext cx="860670" cy="8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2238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3429</TotalTime>
  <Words>754</Words>
  <Application>Microsoft Office PowerPoint</Application>
  <PresentationFormat>Широкоэкранный</PresentationFormat>
  <Paragraphs>196</Paragraphs>
  <Slides>23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41" baseType="lpstr">
      <vt:lpstr>NSimSun</vt:lpstr>
      <vt:lpstr>Akrobat</vt:lpstr>
      <vt:lpstr>Arial</vt:lpstr>
      <vt:lpstr>Calibri</vt:lpstr>
      <vt:lpstr>Lato</vt:lpstr>
      <vt:lpstr>Montserrat</vt:lpstr>
      <vt:lpstr>Montserrat Light</vt:lpstr>
      <vt:lpstr>Open Sans</vt:lpstr>
      <vt:lpstr>SF UI Display</vt:lpstr>
      <vt:lpstr>SF UI Text</vt:lpstr>
      <vt:lpstr>Source Sans Pro</vt:lpstr>
      <vt:lpstr>Times New Roman</vt:lpstr>
      <vt:lpstr>Trebuchet MS</vt:lpstr>
      <vt:lpstr>Ubuntu</vt:lpstr>
      <vt:lpstr>Ubuntu Light</vt:lpstr>
      <vt:lpstr>Wingdings</vt:lpstr>
      <vt:lpstr>Wingdings 3</vt:lpstr>
      <vt:lpstr>Аспект</vt:lpstr>
      <vt:lpstr> </vt:lpstr>
      <vt:lpstr>Презентация PowerPoint</vt:lpstr>
      <vt:lpstr> Сенсорный диагностический стенд + интеграция с информационной системой + облако + приложение = система замкнутого цикла, командообразование, увеличение продаж, удержание клиентов.</vt:lpstr>
      <vt:lpstr>Что такое первичное диагностическое звено</vt:lpstr>
      <vt:lpstr>Для кого предназначено</vt:lpstr>
      <vt:lpstr>Алгоритм работы</vt:lpstr>
      <vt:lpstr>Презентация PowerPoint</vt:lpstr>
      <vt:lpstr>Модельный ряд </vt:lpstr>
      <vt:lpstr>Ключевые возможности первичного диагностического звена</vt:lpstr>
      <vt:lpstr>Сегментарный анализ состава тела  </vt:lpstr>
      <vt:lpstr>Оценка микроциркуляции </vt:lpstr>
      <vt:lpstr>Оценка сердечно-сосудистой системы</vt:lpstr>
      <vt:lpstr>Оценка уровня стресса и утомления </vt:lpstr>
      <vt:lpstr>Оценка функциональной нагрузки на позвоночник</vt:lpstr>
      <vt:lpstr>Комплексная интегральная оценка велнес баллов</vt:lpstr>
      <vt:lpstr>Рекомендации по результатам теста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FIT English</dc:title>
  <dc:creator>MEDICALSOFT</dc:creator>
  <cp:lastModifiedBy>Алексей Белозеров</cp:lastModifiedBy>
  <cp:revision>378</cp:revision>
  <dcterms:created xsi:type="dcterms:W3CDTF">2018-04-24T17:39:01Z</dcterms:created>
  <dcterms:modified xsi:type="dcterms:W3CDTF">2022-05-31T04:50:22Z</dcterms:modified>
</cp:coreProperties>
</file>