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media/image2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4" r:id="rId2"/>
    <p:sldId id="257" r:id="rId3"/>
    <p:sldId id="256" r:id="rId4"/>
    <p:sldId id="267" r:id="rId5"/>
    <p:sldId id="266" r:id="rId6"/>
    <p:sldId id="289" r:id="rId7"/>
    <p:sldId id="268" r:id="rId8"/>
    <p:sldId id="269" r:id="rId9"/>
    <p:sldId id="273" r:id="rId10"/>
    <p:sldId id="277" r:id="rId11"/>
    <p:sldId id="276" r:id="rId12"/>
    <p:sldId id="272" r:id="rId13"/>
    <p:sldId id="275" r:id="rId14"/>
    <p:sldId id="270" r:id="rId15"/>
    <p:sldId id="293" r:id="rId16"/>
    <p:sldId id="292" r:id="rId17"/>
    <p:sldId id="290" r:id="rId18"/>
    <p:sldId id="278" r:id="rId19"/>
    <p:sldId id="271" r:id="rId20"/>
    <p:sldId id="279" r:id="rId21"/>
    <p:sldId id="287" r:id="rId22"/>
    <p:sldId id="280" r:id="rId23"/>
    <p:sldId id="281" r:id="rId24"/>
    <p:sldId id="283" r:id="rId25"/>
    <p:sldId id="285" r:id="rId26"/>
    <p:sldId id="284" r:id="rId27"/>
    <p:sldId id="282" r:id="rId28"/>
    <p:sldId id="286" r:id="rId29"/>
    <p:sldId id="260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544"/>
    <a:srgbClr val="21B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30940-8BAF-5D4D-B0C2-20E831D6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354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06433-E2C5-E745-842B-4C34ACC34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4C73E4-E593-DAAC-5048-EAC191C1A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3118" y="6064271"/>
            <a:ext cx="3370084" cy="5128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5A2F7-8579-1834-0E87-78C9E4153A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64109" y="6064271"/>
            <a:ext cx="796383" cy="398192"/>
          </a:xfrm>
          <a:prstGeom prst="rect">
            <a:avLst/>
          </a:prstGeom>
        </p:spPr>
      </p:pic>
      <p:pic>
        <p:nvPicPr>
          <p:cNvPr id="5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ADDF1DDD-9536-E458-70E5-4D47C62A2C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54" y="5890087"/>
            <a:ext cx="750428" cy="7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9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EF0CF-9A37-B44B-A215-AEAF1A65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1EC935-264F-F342-A875-87969F0EA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705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B1FB9-9375-F84A-894A-CBF7CD3B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354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CBB3EB-EFF4-3432-0A76-2EBD843AF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4109" y="486107"/>
            <a:ext cx="796383" cy="398192"/>
          </a:xfrm>
          <a:prstGeom prst="rect">
            <a:avLst/>
          </a:prstGeom>
        </p:spPr>
      </p:pic>
      <p:pic>
        <p:nvPicPr>
          <p:cNvPr id="4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9BF3E18C-F084-A3AD-9CB8-DE3B98E685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54" y="254600"/>
            <a:ext cx="750428" cy="7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76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3F18BE-4E64-908C-631E-396D66B82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3118" y="6064271"/>
            <a:ext cx="3370084" cy="5128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869590-3D78-8697-81CB-1C4C23211A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64109" y="6064271"/>
            <a:ext cx="796383" cy="398192"/>
          </a:xfrm>
          <a:prstGeom prst="rect">
            <a:avLst/>
          </a:prstGeom>
        </p:spPr>
      </p:pic>
      <p:pic>
        <p:nvPicPr>
          <p:cNvPr id="9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BE36EEEB-EE2F-BD9A-859F-FFA4EF787D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54" y="5890087"/>
            <a:ext cx="750428" cy="7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84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9E01E-E6AD-5B4A-B49E-1D054FDD5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4A8C7D-E561-8D47-8819-28A8D62A9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112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1354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zdrav.expert/index.php/%D0%A1%D1%82%D0%B0%D1%82%D1%8C%D1%8F:%D0%95%D0%B4%D0%B8%D0%BD%D1%8B%D0%B9_%D1%86%D0%B8%D1%84%D1%80%D0%BE%D0%B2%D0%BE%D0%B9_%D0%BA%D0%BE%D0%BD%D1%82%D1%83%D1%80_%D0%B2_%D0%B7%D0%B4%D1%80%D0%B0%D0%B2%D0%BE%D0%BE%D1%85%D1%80%D0%B0%D0%BD%D0%B5%D0%BD%D0%B8%D0%B8_%D0%BD%D0%B0_%D0%BE%D1%81%D0%BD%D0%BE%D0%B2%D0%B5_%D0%95%D0%93%D0%98%D0%A1%D0%97" TargetMode="External"/><Relationship Id="rId2" Type="http://schemas.openxmlformats.org/officeDocument/2006/relationships/hyperlink" Target="https://zdrav.expert/index.php/%D0%98%D0%BD%D1%82%D0%B5%D1%80%D0%BD%D0%B5%D1%82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zdrav.expert/index.php/%D0%95%D0%9F%D0%93%D0%A3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.emf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B16757-3927-E340-141C-279D495C0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71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D5FF1-0517-C9D6-0C44-1B20BD85E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122" y="160939"/>
            <a:ext cx="10545678" cy="760066"/>
          </a:xfrm>
        </p:spPr>
        <p:txBody>
          <a:bodyPr/>
          <a:lstStyle/>
          <a:p>
            <a:r>
              <a:rPr lang="ru-RU" dirty="0">
                <a:latin typeface="+mn-lt"/>
              </a:rPr>
              <a:t>Переход на справочники ФНСИ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E2FAB6-55E1-F99F-25C9-25982E855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22" y="1467861"/>
            <a:ext cx="6301866" cy="3721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AD7997-6B89-7BB0-29BE-6C87B80E9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648" y="2231514"/>
            <a:ext cx="6182703" cy="3471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59AFE5-7EDA-F071-1515-1B44A93E3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176" y="3685501"/>
            <a:ext cx="5058239" cy="2211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7FD761-829C-DD78-37B5-78977E57459A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64362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ECB9D-1AD4-2E55-1E17-A26930A5A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9806"/>
            <a:ext cx="9952609" cy="89521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n-lt"/>
              </a:rPr>
              <a:t>Мониторинг ухода за имплантированными </a:t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>медицинскими изделиями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B39F3B4-83F9-2061-FB2C-DC04583C7786}"/>
              </a:ext>
            </a:extLst>
          </p:cNvPr>
          <p:cNvGrpSpPr/>
          <p:nvPr/>
        </p:nvGrpSpPr>
        <p:grpSpPr>
          <a:xfrm>
            <a:off x="904859" y="1669593"/>
            <a:ext cx="10382281" cy="4436274"/>
            <a:chOff x="275209" y="1157927"/>
            <a:chExt cx="11358363" cy="4853347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2CC5EF4-0EF7-56D9-55F6-B1B8B1041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209" y="1157927"/>
              <a:ext cx="7063473" cy="4778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19.png">
              <a:extLst>
                <a:ext uri="{FF2B5EF4-FFF2-40B4-BE49-F238E27FC236}">
                  <a16:creationId xmlns:a16="http://schemas.microsoft.com/office/drawing/2014/main" id="{ED071D47-4D3B-4C31-FC95-6786F4011A10}"/>
                </a:ext>
              </a:extLst>
            </p:cNvPr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051662" y="4289789"/>
              <a:ext cx="2581910" cy="1721485"/>
            </a:xfrm>
            <a:prstGeom prst="rect">
              <a:avLst/>
            </a:prstGeom>
            <a:ln/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437DB81-135A-C9BF-9D20-AD7CBA1D4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1662" y="1532507"/>
              <a:ext cx="2238375" cy="2514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34B41E6-D6DA-1183-1DF3-E3826C064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0980" y="2596722"/>
              <a:ext cx="2146892" cy="285357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3401B2-F050-8F05-0519-651B2F72900D}"/>
              </a:ext>
            </a:extLst>
          </p:cNvPr>
          <p:cNvSpPr/>
          <p:nvPr/>
        </p:nvSpPr>
        <p:spPr>
          <a:xfrm>
            <a:off x="838200" y="1085404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04739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ECB9D-1AD4-2E55-1E17-A26930A5A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665"/>
            <a:ext cx="10515600" cy="569702"/>
          </a:xfrm>
        </p:spPr>
        <p:txBody>
          <a:bodyPr/>
          <a:lstStyle/>
          <a:p>
            <a:r>
              <a:rPr lang="ru-RU" dirty="0" err="1">
                <a:latin typeface="+mn-lt"/>
              </a:rPr>
              <a:t>Оперблок</a:t>
            </a:r>
            <a:endParaRPr lang="ru-RU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658E74-C25E-2598-0DC7-274A65944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375848"/>
            <a:ext cx="6645166" cy="4952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76181-A9B5-A84C-3EF8-1D493FAA0C87}"/>
              </a:ext>
            </a:extLst>
          </p:cNvPr>
          <p:cNvSpPr txBox="1"/>
          <p:nvPr/>
        </p:nvSpPr>
        <p:spPr>
          <a:xfrm>
            <a:off x="8063169" y="2389506"/>
            <a:ext cx="35402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  <a:ea typeface="+mj-ea"/>
                <a:cs typeface="+mj-cs"/>
              </a:rPr>
              <a:t>Новые подходы к функциональности специалистов </a:t>
            </a:r>
            <a:r>
              <a:rPr lang="ru-RU" sz="2000" dirty="0" err="1">
                <a:solidFill>
                  <a:srgbClr val="013544"/>
                </a:solidFill>
                <a:ea typeface="+mj-ea"/>
                <a:cs typeface="+mj-cs"/>
              </a:rPr>
              <a:t>оперблока</a:t>
            </a:r>
            <a:endParaRPr lang="ru-RU" sz="2000" dirty="0">
              <a:solidFill>
                <a:srgbClr val="013544"/>
              </a:solidFill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  <a:ea typeface="+mj-ea"/>
                <a:cs typeface="+mj-cs"/>
              </a:rPr>
              <a:t>Планирование операционных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  <a:ea typeface="+mj-ea"/>
                <a:cs typeface="+mj-cs"/>
              </a:rPr>
              <a:t>Карта проведения анестезии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  <a:ea typeface="+mj-ea"/>
                <a:cs typeface="+mj-cs"/>
              </a:rPr>
              <a:t>Работа в одном экране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340C30-61B8-A7EC-8F88-5C7F197AD338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18496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2">
            <a:extLst>
              <a:ext uri="{FF2B5EF4-FFF2-40B4-BE49-F238E27FC236}">
                <a16:creationId xmlns:a16="http://schemas.microsoft.com/office/drawing/2014/main" id="{C996154B-97DD-BDBC-68B3-D5EA3BEEB2BF}"/>
              </a:ext>
            </a:extLst>
          </p:cNvPr>
          <p:cNvSpPr/>
          <p:nvPr/>
        </p:nvSpPr>
        <p:spPr>
          <a:xfrm>
            <a:off x="7476333" y="4122953"/>
            <a:ext cx="3696163" cy="1687349"/>
          </a:xfrm>
          <a:prstGeom prst="round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ECB9D-1AD4-2E55-1E17-A26930A5A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772"/>
            <a:ext cx="10515600" cy="772356"/>
          </a:xfrm>
        </p:spPr>
        <p:txBody>
          <a:bodyPr/>
          <a:lstStyle/>
          <a:p>
            <a:r>
              <a:rPr lang="ru-RU" dirty="0">
                <a:latin typeface="+mn-lt"/>
              </a:rPr>
              <a:t>Неонатальный скрининг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354B88-6B68-BAED-7690-F8672D32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333" y="1597137"/>
            <a:ext cx="3696163" cy="2152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897D5-2B87-4BE1-13FD-5699E562817D}"/>
              </a:ext>
            </a:extLst>
          </p:cNvPr>
          <p:cNvSpPr txBox="1"/>
          <p:nvPr/>
        </p:nvSpPr>
        <p:spPr>
          <a:xfrm>
            <a:off x="7681181" y="4277255"/>
            <a:ext cx="3354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Направление на неонатальный скрининг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СЭМД Направление на неонатальный скрининг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Результат неонатального скрининга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9299C9-60E6-A12E-CD19-72A4E46D7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80073"/>
            <a:ext cx="4104578" cy="4213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FB5BAA-E0D8-7981-0865-87B04C40A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355" y="3287728"/>
            <a:ext cx="4709086" cy="2775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3CB7E6-DBEC-9D84-0188-7DFB7F469402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14753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18602-F337-EEC0-F294-A8F04F20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14"/>
            <a:ext cx="10507092" cy="640263"/>
          </a:xfrm>
        </p:spPr>
        <p:txBody>
          <a:bodyPr/>
          <a:lstStyle/>
          <a:p>
            <a:r>
              <a:rPr lang="ru-RU" dirty="0">
                <a:latin typeface="+mn-lt"/>
              </a:rPr>
              <a:t>Списки пациентов на контроле врача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4A383A-3741-408F-B194-E89DF3CED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984" y="1531917"/>
            <a:ext cx="2805308" cy="328967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F435834-DF5B-A322-AE1F-DCCA3006ED7A}"/>
              </a:ext>
            </a:extLst>
          </p:cNvPr>
          <p:cNvGrpSpPr/>
          <p:nvPr/>
        </p:nvGrpSpPr>
        <p:grpSpPr>
          <a:xfrm>
            <a:off x="935154" y="1531918"/>
            <a:ext cx="7161659" cy="3421024"/>
            <a:chOff x="504230" y="1134740"/>
            <a:chExt cx="8183985" cy="390937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44E1C57-BCA3-299D-F944-1013A1A8A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230" y="1134740"/>
              <a:ext cx="8183985" cy="390937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57F3DBA-9467-29D0-AF09-1ABEE6238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4852" y="3089428"/>
              <a:ext cx="1942016" cy="1265253"/>
            </a:xfrm>
            <a:prstGeom prst="rect">
              <a:avLst/>
            </a:prstGeom>
          </p:spPr>
        </p:pic>
      </p:grpSp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27F1785D-F16E-ADF1-C5D4-5F57EC144641}"/>
              </a:ext>
            </a:extLst>
          </p:cNvPr>
          <p:cNvSpPr/>
          <p:nvPr/>
        </p:nvSpPr>
        <p:spPr>
          <a:xfrm>
            <a:off x="5511274" y="5260359"/>
            <a:ext cx="5953032" cy="909368"/>
          </a:xfrm>
          <a:prstGeom prst="round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C3B9F8-8F7C-A7A0-8278-1C6E560F7FED}"/>
              </a:ext>
            </a:extLst>
          </p:cNvPr>
          <p:cNvSpPr txBox="1"/>
          <p:nvPr/>
        </p:nvSpPr>
        <p:spPr>
          <a:xfrm>
            <a:off x="5730257" y="5492977"/>
            <a:ext cx="549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Выборка пациентов для активной работы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BDC42C-1078-09AF-F1C8-AE561BDBBE01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25077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3A984-1B6B-8FFA-D945-49675035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795"/>
            <a:ext cx="10812262" cy="701175"/>
          </a:xfrm>
        </p:spPr>
        <p:txBody>
          <a:bodyPr/>
          <a:lstStyle/>
          <a:p>
            <a:r>
              <a:rPr lang="ru-RU" dirty="0">
                <a:latin typeface="+mn-lt"/>
              </a:rPr>
              <a:t>Личный кабинет пациента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CC94DB7-D6C4-8A77-DED2-1DEF486A3B9A}"/>
              </a:ext>
            </a:extLst>
          </p:cNvPr>
          <p:cNvGrpSpPr/>
          <p:nvPr/>
        </p:nvGrpSpPr>
        <p:grpSpPr>
          <a:xfrm>
            <a:off x="541539" y="1628002"/>
            <a:ext cx="6498212" cy="3938683"/>
            <a:chOff x="243577" y="1338260"/>
            <a:chExt cx="7154460" cy="433644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A83BF20-E601-000C-5009-39A2A2B5A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8206" y="1919833"/>
              <a:ext cx="5149831" cy="375487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EA0B395-D455-C74F-2E6E-AB562A57A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30" t="4525" r="8175"/>
            <a:stretch/>
          </p:blipFill>
          <p:spPr>
            <a:xfrm>
              <a:off x="243577" y="1338260"/>
              <a:ext cx="3331094" cy="3369122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0C2409A-F225-328A-FA29-983318C1A6BD}"/>
              </a:ext>
            </a:extLst>
          </p:cNvPr>
          <p:cNvSpPr txBox="1"/>
          <p:nvPr/>
        </p:nvSpPr>
        <p:spPr>
          <a:xfrm>
            <a:off x="7509317" y="2156230"/>
            <a:ext cx="375777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Самостоятельная регистрация пациента до посещения клиники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Редактирование профиля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Оформление договора с клиникой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Управление согласиями на уведомления и ТМК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Формирование корзины заказов до авторизации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Управление оплатой услуг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Заполнение обязательной информации перед назначением</a:t>
            </a:r>
          </a:p>
          <a:p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D41FC2F-57DC-B14D-0A02-1A7E453DB37D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27303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3D2C0-21AE-3556-0F42-51A34D7B9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443"/>
            <a:ext cx="10918809" cy="709238"/>
          </a:xfrm>
        </p:spPr>
        <p:txBody>
          <a:bodyPr/>
          <a:lstStyle/>
          <a:p>
            <a:r>
              <a:rPr lang="ru-RU" dirty="0">
                <a:latin typeface="+mn-lt"/>
              </a:rPr>
              <a:t>Личный кабинет контрагента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B25707-F964-2361-F25F-DD631B4C1AF7}"/>
              </a:ext>
            </a:extLst>
          </p:cNvPr>
          <p:cNvSpPr txBox="1"/>
          <p:nvPr/>
        </p:nvSpPr>
        <p:spPr>
          <a:xfrm>
            <a:off x="838201" y="1400506"/>
            <a:ext cx="39325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</a:rPr>
              <a:t>Автоматическое формирование лабораторного номера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</a:rPr>
              <a:t>Печать штрихкода после оформления заказа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</a:rPr>
              <a:t>Печать направительного бланка по заказу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</a:rPr>
              <a:t>Регистрация и запись на прием нового пациента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</a:rPr>
              <a:t>Просмотр и скачивание медицинских документов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</a:rPr>
              <a:t>Подключение к телемедицинской консультации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11C409E-2C1C-5FCF-3A6D-A42022649741}"/>
              </a:ext>
            </a:extLst>
          </p:cNvPr>
          <p:cNvGrpSpPr/>
          <p:nvPr/>
        </p:nvGrpSpPr>
        <p:grpSpPr>
          <a:xfrm>
            <a:off x="5306739" y="1408387"/>
            <a:ext cx="6223110" cy="4393324"/>
            <a:chOff x="4520472" y="1359732"/>
            <a:chExt cx="7452699" cy="526137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EE9BAE6-27AC-76C2-9DBE-D24DDF0EA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801" t="8809" r="18485" b="22053"/>
            <a:stretch/>
          </p:blipFill>
          <p:spPr>
            <a:xfrm>
              <a:off x="7263590" y="3266679"/>
              <a:ext cx="4709581" cy="3354429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4C4E6B4-83CA-68EA-BFC9-BB6699D3D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31" t="24757" r="30741" b="20505"/>
            <a:stretch/>
          </p:blipFill>
          <p:spPr>
            <a:xfrm>
              <a:off x="4520472" y="1359732"/>
              <a:ext cx="4857173" cy="413853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71671E-B340-ED26-E5E8-788F7ADE207C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49925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27A75-1263-42D9-3778-BB81021A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0"/>
            <a:ext cx="9963150" cy="739775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n-lt"/>
              </a:rPr>
              <a:t>Справочник описания функциональности </a:t>
            </a:r>
            <a:r>
              <a:rPr lang="en-US" sz="2800" dirty="0" err="1">
                <a:latin typeface="+mn-lt"/>
              </a:rPr>
              <a:t>qMS</a:t>
            </a:r>
            <a:endParaRPr lang="ru-RU" sz="2800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B822DF-490A-B136-12FF-515486910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30"/>
          <a:stretch/>
        </p:blipFill>
        <p:spPr>
          <a:xfrm>
            <a:off x="838200" y="1476654"/>
            <a:ext cx="9188669" cy="4267121"/>
          </a:xfrm>
          <a:prstGeom prst="rect">
            <a:avLst/>
          </a:prstGeom>
        </p:spPr>
      </p:pic>
      <p:sp>
        <p:nvSpPr>
          <p:cNvPr id="9" name="Скругленный прямоугольник 2">
            <a:extLst>
              <a:ext uri="{FF2B5EF4-FFF2-40B4-BE49-F238E27FC236}">
                <a16:creationId xmlns:a16="http://schemas.microsoft.com/office/drawing/2014/main" id="{C69FC3ED-F821-6876-7BF0-5AEBAFF3C732}"/>
              </a:ext>
            </a:extLst>
          </p:cNvPr>
          <p:cNvSpPr/>
          <p:nvPr/>
        </p:nvSpPr>
        <p:spPr>
          <a:xfrm>
            <a:off x="6936498" y="5161384"/>
            <a:ext cx="4714875" cy="1040525"/>
          </a:xfrm>
          <a:prstGeom prst="round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6BD30D-E932-041D-34B6-E6877DF1C7F5}"/>
              </a:ext>
            </a:extLst>
          </p:cNvPr>
          <p:cNvSpPr txBox="1"/>
          <p:nvPr/>
        </p:nvSpPr>
        <p:spPr>
          <a:xfrm>
            <a:off x="7450848" y="5420036"/>
            <a:ext cx="3686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База знаний </a:t>
            </a:r>
            <a:r>
              <a:rPr lang="en-US" sz="2800" dirty="0" err="1">
                <a:solidFill>
                  <a:schemeClr val="bg1"/>
                </a:solidFill>
              </a:rPr>
              <a:t>qMS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D9A93E-EC99-6CEA-69DA-36FCD5AFFB5B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54450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8F9CDC-F563-C569-C2BB-3AF62136A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9184"/>
          <a:stretch/>
        </p:blipFill>
        <p:spPr>
          <a:xfrm>
            <a:off x="904704" y="1957439"/>
            <a:ext cx="4487103" cy="31241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87932-35AF-FE40-2DCA-96BD0793A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577"/>
            <a:ext cx="10515600" cy="466121"/>
          </a:xfrm>
        </p:spPr>
        <p:txBody>
          <a:bodyPr>
            <a:noAutofit/>
          </a:bodyPr>
          <a:lstStyle/>
          <a:p>
            <a:r>
              <a:rPr lang="ru-RU" dirty="0">
                <a:latin typeface="+mn-lt"/>
              </a:rPr>
              <a:t>Внедрение </a:t>
            </a:r>
            <a:r>
              <a:rPr lang="en-US" dirty="0" err="1">
                <a:latin typeface="+mn-lt"/>
              </a:rPr>
              <a:t>qMS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66C9FC-B7B4-3639-0903-9689A0F57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65" y="1956639"/>
            <a:ext cx="5584931" cy="312416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D76E9C-3089-19B9-9725-DE2761EE4539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59544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6B3C6-5C13-B205-753C-0AF239357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214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n-lt"/>
              </a:rPr>
              <a:t>Обучение администраторов и пользователей 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E456367-CB80-1D67-2D20-87FFE8DB19DD}"/>
              </a:ext>
            </a:extLst>
          </p:cNvPr>
          <p:cNvGrpSpPr/>
          <p:nvPr/>
        </p:nvGrpSpPr>
        <p:grpSpPr>
          <a:xfrm>
            <a:off x="305633" y="1347446"/>
            <a:ext cx="10515600" cy="4941882"/>
            <a:chOff x="-62230" y="1175613"/>
            <a:chExt cx="11619263" cy="546055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F2E8AD2-0E00-72D1-9A62-6713D376C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6140" y="1175613"/>
              <a:ext cx="10260893" cy="4971422"/>
            </a:xfrm>
            <a:prstGeom prst="rect">
              <a:avLst/>
            </a:prstGeom>
          </p:spPr>
        </p:pic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89B5E662-AF2B-266E-A628-4089DC6D0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552" y="3549951"/>
              <a:ext cx="2626614" cy="17502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184B9525-0666-2B2C-E016-677DE2A1B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0097" y="2024795"/>
              <a:ext cx="2730117" cy="181923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D473C10-423E-46FE-E894-9AE8FFF2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6602" y="4788486"/>
              <a:ext cx="2916134" cy="128010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913066B-3B74-2FF1-D666-818B644F1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62230" y="2139908"/>
              <a:ext cx="3181834" cy="7141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5A6B5CF9-D004-09C7-A0C1-D2ADAEC71E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3522" y="5501021"/>
              <a:ext cx="1703511" cy="11351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D6B3DA-8D00-888E-235A-8AF64FC71895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51753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DA6E40-D551-DFAE-7498-D3B3D2EC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1145"/>
            <a:ext cx="9122980" cy="51868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781F66-BBF3-634F-820F-67767A185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580" y="739565"/>
            <a:ext cx="1104272" cy="5337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08F41-E305-A942-B1C5-FC6BFFD0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24" y="3017760"/>
            <a:ext cx="5035731" cy="2119558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Новые возможности</a:t>
            </a:r>
            <a:br>
              <a:rPr lang="en-US" sz="3200" dirty="0"/>
            </a:br>
            <a:br>
              <a:rPr lang="en-US" sz="3200" dirty="0"/>
            </a:br>
            <a:r>
              <a:rPr lang="ru-RU" sz="3200" dirty="0">
                <a:latin typeface="+mn-lt"/>
              </a:rPr>
              <a:t>МИС </a:t>
            </a:r>
            <a:r>
              <a:rPr lang="en-US" sz="3200" dirty="0" err="1">
                <a:latin typeface="+mn-lt"/>
              </a:rPr>
              <a:t>qMS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817F29-80B9-714D-AFE5-FD8DC8A8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424" y="5021509"/>
            <a:ext cx="7601378" cy="1500187"/>
          </a:xfrm>
        </p:spPr>
        <p:txBody>
          <a:bodyPr/>
          <a:lstStyle/>
          <a:p>
            <a:r>
              <a:rPr lang="ru-RU" dirty="0">
                <a:solidFill>
                  <a:srgbClr val="013544"/>
                </a:solidFill>
              </a:rPr>
              <a:t>Донцова Е.Ю руководитель методического отдела</a:t>
            </a:r>
          </a:p>
          <a:p>
            <a:br>
              <a:rPr lang="ru-RU" dirty="0">
                <a:solidFill>
                  <a:srgbClr val="013544"/>
                </a:solidFill>
              </a:rPr>
            </a:br>
            <a:r>
              <a:rPr lang="ru-RU" sz="1800" dirty="0">
                <a:solidFill>
                  <a:srgbClr val="013544"/>
                </a:solidFill>
              </a:rPr>
              <a:t>СП.АРМ</a:t>
            </a:r>
            <a:endParaRPr lang="ru-RU" dirty="0">
              <a:solidFill>
                <a:srgbClr val="013544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9774D2-F811-F719-9839-55CA4015E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80615" y="650389"/>
            <a:ext cx="4679396" cy="712082"/>
          </a:xfrm>
          <a:prstGeom prst="rect">
            <a:avLst/>
          </a:prstGeom>
        </p:spPr>
      </p:pic>
      <p:pic>
        <p:nvPicPr>
          <p:cNvPr id="6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8D5851C8-39DC-90F7-9DDA-B665CDB7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982" y="633150"/>
            <a:ext cx="750428" cy="7465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1231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AE35E-A914-C0FC-66CA-9C592D5BE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22" y="193015"/>
            <a:ext cx="10515600" cy="666757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n-lt"/>
              </a:rPr>
              <a:t>Республиканская клиническая больница РТ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635EEE5-CD2A-FDEA-91F6-C208E7FF0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4752" r="9260" b="9117"/>
          <a:stretch/>
        </p:blipFill>
        <p:spPr bwMode="auto">
          <a:xfrm>
            <a:off x="4314451" y="1494183"/>
            <a:ext cx="3307342" cy="231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226EAA6-9C5C-6EA3-6CD3-E0476D0A4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r="10491" b="9902"/>
          <a:stretch/>
        </p:blipFill>
        <p:spPr bwMode="auto">
          <a:xfrm>
            <a:off x="859220" y="1494183"/>
            <a:ext cx="3311690" cy="249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2EA92C-5382-6755-AFBB-8C865E37D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7549" y="1576550"/>
            <a:ext cx="3424239" cy="4686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E9A06A-C617-9E1E-EABE-0B810115F67A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E994C4E-983B-F5B1-9FDB-6DEF82297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r="19769" b="17102"/>
          <a:stretch/>
        </p:blipFill>
        <p:spPr bwMode="auto">
          <a:xfrm>
            <a:off x="3678554" y="3429000"/>
            <a:ext cx="3216232" cy="270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5878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B79F5-D4CB-BC51-B881-2F6E2F055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596"/>
            <a:ext cx="10892161" cy="37232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Елизаветинская больница СПб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FC389E-3D98-52A0-A916-2FFB64B44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14391"/>
            <a:ext cx="8314333" cy="4716313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67AE183-C8E1-D152-8122-8E1558A75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 t="2747" r="12640" b="5976"/>
          <a:stretch/>
        </p:blipFill>
        <p:spPr bwMode="auto">
          <a:xfrm>
            <a:off x="6728534" y="1560834"/>
            <a:ext cx="4625266" cy="39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FC417B-48DB-8533-E95F-58EB94E7CB49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4847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3D86C-C43A-6ACC-482C-D711923F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695"/>
            <a:ext cx="10036206" cy="957648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n-lt"/>
              </a:rPr>
              <a:t>Неонатальный скрининг в Красноярском крае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36A55D-FFA4-5464-0CB1-3241A9F1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69" y="2462212"/>
            <a:ext cx="6981825" cy="1933575"/>
          </a:xfrm>
          <a:prstGeom prst="rect">
            <a:avLst/>
          </a:prstGeom>
        </p:spPr>
      </p:pic>
      <p:sp>
        <p:nvSpPr>
          <p:cNvPr id="3" name="Полилиния 9">
            <a:extLst>
              <a:ext uri="{FF2B5EF4-FFF2-40B4-BE49-F238E27FC236}">
                <a16:creationId xmlns:a16="http://schemas.microsoft.com/office/drawing/2014/main" id="{B0603921-0D9F-AA0E-F0E1-A24CB270F7D0}"/>
              </a:ext>
            </a:extLst>
          </p:cNvPr>
          <p:cNvSpPr/>
          <p:nvPr/>
        </p:nvSpPr>
        <p:spPr>
          <a:xfrm>
            <a:off x="7071360" y="2164080"/>
            <a:ext cx="5120640" cy="2976091"/>
          </a:xfrm>
          <a:custGeom>
            <a:avLst/>
            <a:gdLst>
              <a:gd name="connsiteX0" fmla="*/ 539542 w 5234152"/>
              <a:gd name="connsiteY0" fmla="*/ 0 h 3237187"/>
              <a:gd name="connsiteX1" fmla="*/ 5234152 w 5234152"/>
              <a:gd name="connsiteY1" fmla="*/ 0 h 3237187"/>
              <a:gd name="connsiteX2" fmla="*/ 5234152 w 5234152"/>
              <a:gd name="connsiteY2" fmla="*/ 3237187 h 3237187"/>
              <a:gd name="connsiteX3" fmla="*/ 539542 w 5234152"/>
              <a:gd name="connsiteY3" fmla="*/ 3237187 h 3237187"/>
              <a:gd name="connsiteX4" fmla="*/ 0 w 5234152"/>
              <a:gd name="connsiteY4" fmla="*/ 2697645 h 3237187"/>
              <a:gd name="connsiteX5" fmla="*/ 0 w 5234152"/>
              <a:gd name="connsiteY5" fmla="*/ 539542 h 3237187"/>
              <a:gd name="connsiteX6" fmla="*/ 539542 w 5234152"/>
              <a:gd name="connsiteY6" fmla="*/ 0 h 323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4152" h="3237187">
                <a:moveTo>
                  <a:pt x="539542" y="0"/>
                </a:moveTo>
                <a:lnTo>
                  <a:pt x="5234152" y="0"/>
                </a:lnTo>
                <a:lnTo>
                  <a:pt x="5234152" y="3237187"/>
                </a:lnTo>
                <a:lnTo>
                  <a:pt x="539542" y="3237187"/>
                </a:lnTo>
                <a:cubicBezTo>
                  <a:pt x="241561" y="3237187"/>
                  <a:pt x="0" y="2995626"/>
                  <a:pt x="0" y="2697645"/>
                </a:cubicBezTo>
                <a:lnTo>
                  <a:pt x="0" y="539542"/>
                </a:lnTo>
                <a:cubicBezTo>
                  <a:pt x="0" y="241561"/>
                  <a:pt x="241561" y="0"/>
                  <a:pt x="539542" y="0"/>
                </a:cubicBezTo>
                <a:close/>
              </a:path>
            </a:pathLst>
          </a:custGeom>
          <a:solidFill>
            <a:srgbClr val="013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A65A2D-84A4-0973-A209-941C67A5EFCB}"/>
              </a:ext>
            </a:extLst>
          </p:cNvPr>
          <p:cNvSpPr txBox="1"/>
          <p:nvPr/>
        </p:nvSpPr>
        <p:spPr>
          <a:xfrm>
            <a:off x="7277100" y="2363313"/>
            <a:ext cx="44729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Подключение анализаторов для исследований неонатального скрининга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Региональная система обмена информацией о направлениях и результатах неонатального скрининга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Формирование СЭМД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13FFD0-D84F-D3C0-BAAD-27DE2D0ED8AF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1783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9B966-8D06-6F1B-725B-DC59EE0F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6313"/>
          </a:xfrm>
        </p:spPr>
        <p:txBody>
          <a:bodyPr>
            <a:noAutofit/>
          </a:bodyPr>
          <a:lstStyle/>
          <a:p>
            <a:r>
              <a:rPr lang="ru-RU" dirty="0">
                <a:latin typeface="+mn-lt"/>
              </a:rPr>
              <a:t>Ранняя помощь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C00A21-7076-E502-094D-4F6186585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15" y="1923460"/>
            <a:ext cx="8217423" cy="32671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7563E8-7032-9DB5-373F-3B88D827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12391"/>
            <a:ext cx="2425612" cy="147903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20B768E-E0CD-0412-9520-D1A86260D39A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3A7613-8564-69EF-63F6-B79693FAE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525" y="1636834"/>
            <a:ext cx="2995275" cy="271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7651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93CD8-53D4-F556-C18F-B684B5EB9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335" y="134306"/>
            <a:ext cx="10989816" cy="97540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13544"/>
                </a:solidFill>
                <a:latin typeface="+mn-lt"/>
              </a:rPr>
              <a:t>Требования к МИС МО </a:t>
            </a:r>
            <a:br>
              <a:rPr lang="ru-RU" sz="2800" b="1" dirty="0">
                <a:solidFill>
                  <a:srgbClr val="013544"/>
                </a:solidFill>
                <a:latin typeface="+mn-lt"/>
              </a:rPr>
            </a:br>
            <a:r>
              <a:rPr lang="ru-RU" sz="2000" b="1" dirty="0">
                <a:solidFill>
                  <a:srgbClr val="013544"/>
                </a:solidFill>
                <a:latin typeface="+mn-lt"/>
              </a:rPr>
              <a:t>(приказ МЗ РФ от 24.02.2018 №911н)</a:t>
            </a:r>
            <a:endParaRPr lang="ru-RU" sz="2800" dirty="0"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A3C24D-213A-4259-463C-46B3F2E26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66" y="1651459"/>
            <a:ext cx="6567302" cy="454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14D27B-8EFB-1FF9-D9B1-AF54E77020CB}"/>
              </a:ext>
            </a:extLst>
          </p:cNvPr>
          <p:cNvSpPr/>
          <p:nvPr/>
        </p:nvSpPr>
        <p:spPr>
          <a:xfrm>
            <a:off x="838200" y="1095916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64010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FF980-920A-5DFF-EB30-5EEF0B533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798"/>
            <a:ext cx="8673662" cy="104256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13544"/>
                </a:solidFill>
                <a:latin typeface="+mn-lt"/>
              </a:rPr>
              <a:t>Цифровая трансформация здравоохранения</a:t>
            </a:r>
            <a:endParaRPr lang="ru-RU" sz="2800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10DFA0-D127-299D-E0CF-B621F8A6E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5899"/>
            <a:ext cx="10875115" cy="426620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DC5489-151E-99C8-2203-9289B11B2745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40418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505BA-AB42-733A-C324-B04D5E450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348"/>
            <a:ext cx="7485993" cy="958363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13544"/>
                </a:solidFill>
                <a:latin typeface="+mn-lt"/>
              </a:rPr>
              <a:t>Цифровая зрелость медицинской организации и региона</a:t>
            </a:r>
            <a:endParaRPr lang="ru-RU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E8817-CE5F-988B-B19C-C1BD2AA7C17D}"/>
              </a:ext>
            </a:extLst>
          </p:cNvPr>
          <p:cNvSpPr txBox="1"/>
          <p:nvPr/>
        </p:nvSpPr>
        <p:spPr>
          <a:xfrm>
            <a:off x="838200" y="1604363"/>
            <a:ext cx="10323786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использование отечественных ИТ-решений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наличие в медицинских организациях доступа к </a:t>
            </a:r>
            <a:r>
              <a:rPr lang="ru-RU" dirty="0">
                <a:solidFill>
                  <a:srgbClr val="013544"/>
                </a:solidFill>
                <a:ea typeface="+mj-ea"/>
                <a:cs typeface="+mj-cs"/>
                <a:hlinkClick r:id="rId2" tooltip="Интерне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интернету</a:t>
            </a:r>
            <a:endParaRPr lang="ru-RU" dirty="0">
              <a:solidFill>
                <a:srgbClr val="013544"/>
              </a:solidFill>
              <a:ea typeface="+mj-ea"/>
              <a:cs typeface="+mj-c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обеспеченность цифровыми технологиями для лечения и предупреждения болезней, систематизации внутренних процессов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повышение качества и доступности медицинских услуг, в том числе с применением новых технологий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инфраструктура, включающая, в том числе оснащенность медработников автоматизированным рабочим местом;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внедрение медицинских информационных систем и информационное взаимодействие с </a:t>
            </a:r>
            <a:r>
              <a:rPr lang="ru-RU" dirty="0">
                <a:solidFill>
                  <a:srgbClr val="013544"/>
                </a:solidFill>
                <a:ea typeface="+mj-ea"/>
                <a:cs typeface="+mj-cs"/>
                <a:hlinkClick r:id="rId3" tooltip="Единый цифровой контур в здравоохранении на основе ЕГИСЗ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ЕГИСЗ</a:t>
            </a: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;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внедрение централизованных информационных систем в субъекте РФ, а также межведомственное электронное взаимодействие.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предоставление электронных услуг и сервисов на </a:t>
            </a:r>
            <a:r>
              <a:rPr lang="ru-RU" dirty="0">
                <a:solidFill>
                  <a:srgbClr val="013544"/>
                </a:solidFill>
                <a:ea typeface="+mj-ea"/>
                <a:cs typeface="+mj-cs"/>
                <a:hlinkClick r:id="rId4" tooltip="ЕПГУ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портале госуслуг</a:t>
            </a: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 увеличение доли массовых социально значимых услуг, доступных в электронном виде, до 95%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2B92C4-8D8F-4664-F219-C0AB603944CE}"/>
              </a:ext>
            </a:extLst>
          </p:cNvPr>
          <p:cNvSpPr/>
          <p:nvPr/>
        </p:nvSpPr>
        <p:spPr>
          <a:xfrm>
            <a:off x="838200" y="1250372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92739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78035-8355-7705-9566-75880E3FB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885"/>
            <a:ext cx="8169166" cy="1130255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n-lt"/>
              </a:rPr>
              <a:t>Цифровая трансформация лечебно-диагностического процесса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7DAC3-9348-AFCD-D034-D0F14C369875}"/>
              </a:ext>
            </a:extLst>
          </p:cNvPr>
          <p:cNvSpPr txBox="1"/>
          <p:nvPr/>
        </p:nvSpPr>
        <p:spPr>
          <a:xfrm>
            <a:off x="838200" y="1452364"/>
            <a:ext cx="10515600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Информационная безопасность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Идентификация пациента, биоматериалов, исключение ошибок идентификации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Структурированные медицинские записи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Контроль переливания препаратов крови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Обеспечение лекарственной, инфекционной безопасности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СППВР, контроли, регистрация неблагоприятных событий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Рабочее место медсестры – наблюдение за пациентом, риски падений, развития пролежней и пр., выполнение врачебных назначений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Использование аналитики клинических данных в процессе лечения пациента и управления клиникой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Интеграция с медицинским оборудованием </a:t>
            </a:r>
            <a:r>
              <a:rPr lang="en-US" dirty="0">
                <a:solidFill>
                  <a:srgbClr val="013544"/>
                </a:solidFill>
                <a:ea typeface="+mj-ea"/>
                <a:cs typeface="+mj-cs"/>
              </a:rPr>
              <a:t>(PACS, </a:t>
            </a: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ЛИС, функциональная диагностика, мониторы витальных параметров)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Интеграция информационной системы с другими медицинскими организациями и региональной или федеральной медицинской системой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Привлечение пациента к процессу лечения, предоставление ему медицинской информации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  <a:ea typeface="+mj-ea"/>
                <a:cs typeface="+mj-cs"/>
              </a:rPr>
              <a:t>Полное и осмысленное использование всех возможностей ИС всеми сотрудниками МО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8C4617-40C6-57BC-18D0-861683397F80}"/>
              </a:ext>
            </a:extLst>
          </p:cNvPr>
          <p:cNvSpPr/>
          <p:nvPr/>
        </p:nvSpPr>
        <p:spPr>
          <a:xfrm>
            <a:off x="838200" y="1250372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92584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8D7E6-1D6F-9C77-94F5-C81EB0D0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421" y="232609"/>
            <a:ext cx="7829696" cy="617079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+mn-lt"/>
              </a:rPr>
              <a:t>Цифровая трансформация медицинской организации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710586-CE0F-F706-6FF8-B27FA8068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21" y="1477874"/>
            <a:ext cx="5675076" cy="436267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AEAEAF7-6DA0-A32F-0833-596A7A5B30BC}"/>
              </a:ext>
            </a:extLst>
          </p:cNvPr>
          <p:cNvSpPr/>
          <p:nvPr/>
        </p:nvSpPr>
        <p:spPr>
          <a:xfrm>
            <a:off x="925421" y="874368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E34F4E-1C4A-6ABE-CD41-AB582916F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81" y="1824209"/>
            <a:ext cx="3829239" cy="40163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590764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A6DA36-AE78-931F-C19A-D978F789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1145"/>
            <a:ext cx="9122980" cy="51868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08F41-E305-A942-B1C5-FC6BFFD0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615" y="3852968"/>
            <a:ext cx="10278766" cy="823207"/>
          </a:xfrm>
        </p:spPr>
        <p:txBody>
          <a:bodyPr anchor="t">
            <a:noAutofit/>
          </a:bodyPr>
          <a:lstStyle/>
          <a:p>
            <a:r>
              <a:rPr lang="en-US" sz="3200" dirty="0">
                <a:latin typeface="+mn-lt"/>
              </a:rPr>
              <a:t>elena.dontsova@sparm.com</a:t>
            </a:r>
            <a:endParaRPr lang="ru-RU" sz="3200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79CB10-2525-23AB-F390-99410BBF4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80615" y="650389"/>
            <a:ext cx="4679396" cy="7120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A75A1F-6B0F-AF30-F589-3C9B1DBC1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7580" y="739565"/>
            <a:ext cx="1104272" cy="533731"/>
          </a:xfrm>
          <a:prstGeom prst="rect">
            <a:avLst/>
          </a:prstGeom>
        </p:spPr>
      </p:pic>
      <p:pic>
        <p:nvPicPr>
          <p:cNvPr id="5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011AA6C4-400E-5987-2631-809710459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982" y="633150"/>
            <a:ext cx="750428" cy="7465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25949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568"/>
            <a:ext cx="10515600" cy="1102102"/>
          </a:xfrm>
        </p:spPr>
        <p:txBody>
          <a:bodyPr/>
          <a:lstStyle/>
          <a:p>
            <a:r>
              <a:rPr lang="ru-RU" dirty="0">
                <a:latin typeface="+mn-lt"/>
              </a:rPr>
              <a:t>СП.АРМ 35 лет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112A24-862F-5844-BDF9-9F011B898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3118" y="6064271"/>
            <a:ext cx="3370084" cy="51283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09B0F2-3FC4-1728-C8B9-D882D149501D}"/>
              </a:ext>
            </a:extLst>
          </p:cNvPr>
          <p:cNvSpPr txBox="1"/>
          <p:nvPr/>
        </p:nvSpPr>
        <p:spPr>
          <a:xfrm>
            <a:off x="838200" y="1690062"/>
            <a:ext cx="57412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23 года в области информатизации здравоохранения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200 сотрудников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30 регионов присутствия</a:t>
            </a:r>
            <a:endParaRPr lang="en-US" dirty="0">
              <a:solidFill>
                <a:srgbClr val="013544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Более 300 реализованных проектов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Более 30 000 рабочих мест в медицинских организациях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Более 1000 подключенных медицинских приборов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Готовые решения для клиник разного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rgbClr val="013544"/>
                </a:solidFill>
              </a:rPr>
              <a:t>      масштаба и профиля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13544"/>
                </a:solidFill>
              </a:rPr>
              <a:t>Официальное представительство </a:t>
            </a:r>
            <a:r>
              <a:rPr lang="en-US" dirty="0">
                <a:solidFill>
                  <a:srgbClr val="013544"/>
                </a:solidFill>
              </a:rPr>
              <a:t>HIMSS</a:t>
            </a:r>
            <a:r>
              <a:rPr lang="ru-RU" dirty="0">
                <a:solidFill>
                  <a:srgbClr val="013544"/>
                </a:solidFill>
              </a:rPr>
              <a:t> в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FD2B89-EAD6-4BD5-8542-6DF6DBC7C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58474" y="1797269"/>
            <a:ext cx="6270176" cy="351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4096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B1E3FBF2-E720-5294-169E-E371AFA98E73}"/>
              </a:ext>
            </a:extLst>
          </p:cNvPr>
          <p:cNvSpPr/>
          <p:nvPr/>
        </p:nvSpPr>
        <p:spPr>
          <a:xfrm>
            <a:off x="6957848" y="2248229"/>
            <a:ext cx="5234152" cy="3237187"/>
          </a:xfrm>
          <a:custGeom>
            <a:avLst/>
            <a:gdLst>
              <a:gd name="connsiteX0" fmla="*/ 539542 w 5234152"/>
              <a:gd name="connsiteY0" fmla="*/ 0 h 3237187"/>
              <a:gd name="connsiteX1" fmla="*/ 5234152 w 5234152"/>
              <a:gd name="connsiteY1" fmla="*/ 0 h 3237187"/>
              <a:gd name="connsiteX2" fmla="*/ 5234152 w 5234152"/>
              <a:gd name="connsiteY2" fmla="*/ 3237187 h 3237187"/>
              <a:gd name="connsiteX3" fmla="*/ 539542 w 5234152"/>
              <a:gd name="connsiteY3" fmla="*/ 3237187 h 3237187"/>
              <a:gd name="connsiteX4" fmla="*/ 0 w 5234152"/>
              <a:gd name="connsiteY4" fmla="*/ 2697645 h 3237187"/>
              <a:gd name="connsiteX5" fmla="*/ 0 w 5234152"/>
              <a:gd name="connsiteY5" fmla="*/ 539542 h 3237187"/>
              <a:gd name="connsiteX6" fmla="*/ 539542 w 5234152"/>
              <a:gd name="connsiteY6" fmla="*/ 0 h 323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4152" h="3237187">
                <a:moveTo>
                  <a:pt x="539542" y="0"/>
                </a:moveTo>
                <a:lnTo>
                  <a:pt x="5234152" y="0"/>
                </a:lnTo>
                <a:lnTo>
                  <a:pt x="5234152" y="3237187"/>
                </a:lnTo>
                <a:lnTo>
                  <a:pt x="539542" y="3237187"/>
                </a:lnTo>
                <a:cubicBezTo>
                  <a:pt x="241561" y="3237187"/>
                  <a:pt x="0" y="2995626"/>
                  <a:pt x="0" y="2697645"/>
                </a:cubicBezTo>
                <a:lnTo>
                  <a:pt x="0" y="539542"/>
                </a:lnTo>
                <a:cubicBezTo>
                  <a:pt x="0" y="241561"/>
                  <a:pt x="241561" y="0"/>
                  <a:pt x="539542" y="0"/>
                </a:cubicBezTo>
                <a:close/>
              </a:path>
            </a:pathLst>
          </a:custGeom>
          <a:solidFill>
            <a:srgbClr val="013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3B174-0192-C417-62F7-41C4A634C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62" y="138230"/>
            <a:ext cx="11020425" cy="887388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n-lt"/>
              </a:rPr>
              <a:t>Подтверждена совместимость с отечественными ОС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6A068A-A7A1-850E-C05F-78F9B469824C}"/>
              </a:ext>
            </a:extLst>
          </p:cNvPr>
          <p:cNvSpPr txBox="1"/>
          <p:nvPr/>
        </p:nvSpPr>
        <p:spPr>
          <a:xfrm>
            <a:off x="7391400" y="2767280"/>
            <a:ext cx="47054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сертификат совместимости «Astra Linux Special Edition» РУСБ.10015-01 (очередное обновление 1.7) и программного обеспечения «</a:t>
            </a:r>
            <a:r>
              <a:rPr lang="ru-RU" sz="2000" dirty="0" err="1">
                <a:solidFill>
                  <a:schemeClr val="bg1"/>
                </a:solidFill>
              </a:rPr>
              <a:t>qMS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qWARM</a:t>
            </a:r>
            <a:r>
              <a:rPr lang="ru-RU" sz="2000" dirty="0">
                <a:solidFill>
                  <a:schemeClr val="bg1"/>
                </a:solidFill>
              </a:rPr>
              <a:t> Desktop» версии 9.7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823C66-FEF3-B21B-8F4D-0C6BA1520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718" y="1557338"/>
            <a:ext cx="3033132" cy="4275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75DAB8-E56B-3CAF-D2FE-E1251BEE87D8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15181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49156-4CED-0015-D521-7214FC81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59" y="327340"/>
            <a:ext cx="10515600" cy="819863"/>
          </a:xfrm>
        </p:spPr>
        <p:txBody>
          <a:bodyPr/>
          <a:lstStyle/>
          <a:p>
            <a:r>
              <a:rPr lang="ru-RU" dirty="0">
                <a:latin typeface="+mn-lt"/>
              </a:rPr>
              <a:t>Завершен переход на </a:t>
            </a:r>
            <a:r>
              <a:rPr lang="en-US" dirty="0">
                <a:latin typeface="+mn-lt"/>
              </a:rPr>
              <a:t>Web</a:t>
            </a:r>
            <a:r>
              <a:rPr lang="ru-RU" dirty="0">
                <a:latin typeface="+mn-lt"/>
              </a:rPr>
              <a:t>-интерфейс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2DCD7E-181A-A4C9-EF5B-DB4310608CB5}"/>
              </a:ext>
            </a:extLst>
          </p:cNvPr>
          <p:cNvSpPr/>
          <p:nvPr/>
        </p:nvSpPr>
        <p:spPr>
          <a:xfrm>
            <a:off x="619461" y="1101687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A5B208-AA90-8A8F-6A15-9C1B24A45F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79" y="1871699"/>
            <a:ext cx="4848586" cy="34478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75BDF8-AB14-B72F-02A2-91E60B2121AF}"/>
              </a:ext>
            </a:extLst>
          </p:cNvPr>
          <p:cNvSpPr txBox="1"/>
          <p:nvPr/>
        </p:nvSpPr>
        <p:spPr>
          <a:xfrm>
            <a:off x="394069" y="1871699"/>
            <a:ext cx="526878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13544"/>
                </a:solidFill>
              </a:rPr>
              <a:t>qWARM</a:t>
            </a:r>
            <a:r>
              <a:rPr lang="ru-RU" sz="2000" dirty="0">
                <a:solidFill>
                  <a:srgbClr val="013544"/>
                </a:solidFill>
              </a:rPr>
              <a:t> доступ через Web на сервера </a:t>
            </a:r>
            <a:r>
              <a:rPr lang="ru-RU" sz="2000" dirty="0" err="1">
                <a:solidFill>
                  <a:srgbClr val="013544"/>
                </a:solidFill>
              </a:rPr>
              <a:t>qMS</a:t>
            </a:r>
            <a:r>
              <a:rPr lang="ru-RU" sz="2000" dirty="0">
                <a:solidFill>
                  <a:srgbClr val="013544"/>
                </a:solidFill>
              </a:rPr>
              <a:t>. Web-браузер Google </a:t>
            </a:r>
            <a:r>
              <a:rPr lang="ru-RU" sz="2000" dirty="0" err="1">
                <a:solidFill>
                  <a:srgbClr val="013544"/>
                </a:solidFill>
              </a:rPr>
              <a:t>Chrome</a:t>
            </a:r>
            <a:r>
              <a:rPr lang="ru-RU" sz="2000" dirty="0">
                <a:solidFill>
                  <a:srgbClr val="013544"/>
                </a:solidFill>
              </a:rPr>
              <a:t> (актуальной версии)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srgbClr val="013544"/>
                </a:solidFill>
              </a:rPr>
              <a:t>qWARM</a:t>
            </a:r>
            <a:r>
              <a:rPr lang="ru-RU" sz="2000" b="1" dirty="0">
                <a:solidFill>
                  <a:srgbClr val="013544"/>
                </a:solidFill>
              </a:rPr>
              <a:t> Desktop</a:t>
            </a:r>
            <a:r>
              <a:rPr lang="ru-RU" sz="2000" dirty="0">
                <a:solidFill>
                  <a:srgbClr val="013544"/>
                </a:solidFill>
              </a:rPr>
              <a:t> (</a:t>
            </a:r>
            <a:r>
              <a:rPr lang="ru-RU" sz="2000" dirty="0" err="1">
                <a:solidFill>
                  <a:srgbClr val="013544"/>
                </a:solidFill>
              </a:rPr>
              <a:t>qWD</a:t>
            </a:r>
            <a:r>
              <a:rPr lang="ru-RU" sz="2000" dirty="0">
                <a:solidFill>
                  <a:srgbClr val="013544"/>
                </a:solidFill>
              </a:rPr>
              <a:t>) кроссплатформенное приложение, предназначенное для работы в Windows 64bit, Linux 64bit и реализующее визуальный пользовательский интерфейс, описанный на стороне СУБД на </a:t>
            </a:r>
            <a:r>
              <a:rPr lang="ru-RU" sz="2000" dirty="0" err="1">
                <a:solidFill>
                  <a:srgbClr val="013544"/>
                </a:solidFill>
              </a:rPr>
              <a:t>qWORD</a:t>
            </a:r>
            <a:r>
              <a:rPr lang="ru-RU" sz="2000" dirty="0">
                <a:solidFill>
                  <a:srgbClr val="013544"/>
                </a:solidFill>
              </a:rPr>
              <a:t>, а также работу с периферийными устройствами.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1468014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EDA3B-0AFD-3B9C-A76B-AC9F23E29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411"/>
            <a:ext cx="10067926" cy="684736"/>
          </a:xfrm>
        </p:spPr>
        <p:txBody>
          <a:bodyPr/>
          <a:lstStyle/>
          <a:p>
            <a:r>
              <a:rPr lang="ru-RU" dirty="0">
                <a:latin typeface="+mn-lt"/>
              </a:rPr>
              <a:t>Дизайн </a:t>
            </a:r>
            <a:r>
              <a:rPr lang="en-US" dirty="0" err="1">
                <a:latin typeface="+mn-lt"/>
              </a:rPr>
              <a:t>qMS</a:t>
            </a:r>
            <a:r>
              <a:rPr lang="ru-RU" dirty="0">
                <a:latin typeface="+mn-lt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9DA053-6411-7D62-C42D-F214A04E48E1}"/>
              </a:ext>
            </a:extLst>
          </p:cNvPr>
          <p:cNvSpPr txBox="1"/>
          <p:nvPr/>
        </p:nvSpPr>
        <p:spPr>
          <a:xfrm>
            <a:off x="7031115" y="5473590"/>
            <a:ext cx="5234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Работа в одном экране со всплывающими окнами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C06B21-98F4-C88A-0978-156359DB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06" y="3096068"/>
            <a:ext cx="2228743" cy="2222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4CB1BD-EB00-7E77-DC92-3337A83F4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2" y="3080429"/>
            <a:ext cx="2388422" cy="32790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AC8DC3-1566-6222-976D-4924617E5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693" y="1467786"/>
            <a:ext cx="2129924" cy="422853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image4.png">
            <a:extLst>
              <a:ext uri="{FF2B5EF4-FFF2-40B4-BE49-F238E27FC236}">
                <a16:creationId xmlns:a16="http://schemas.microsoft.com/office/drawing/2014/main" id="{9FD59989-9918-3114-CA51-C4326CA2E93E}"/>
              </a:ext>
            </a:extLst>
          </p:cNvPr>
          <p:cNvPicPr/>
          <p:nvPr/>
        </p:nvPicPr>
        <p:blipFill>
          <a:blip r:embed="rId5"/>
          <a:srcRect l="996"/>
          <a:stretch>
            <a:fillRect/>
          </a:stretch>
        </p:blipFill>
        <p:spPr>
          <a:xfrm>
            <a:off x="5820627" y="1467786"/>
            <a:ext cx="2808365" cy="1492873"/>
          </a:xfrm>
          <a:prstGeom prst="rect">
            <a:avLst/>
          </a:prstGeom>
          <a:ln/>
        </p:spPr>
      </p:pic>
      <p:pic>
        <p:nvPicPr>
          <p:cNvPr id="6" name="image18.png">
            <a:extLst>
              <a:ext uri="{FF2B5EF4-FFF2-40B4-BE49-F238E27FC236}">
                <a16:creationId xmlns:a16="http://schemas.microsoft.com/office/drawing/2014/main" id="{5924F311-EAE1-981B-2DB0-1E70A965DC79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01522" y="1467786"/>
            <a:ext cx="4842534" cy="1383662"/>
          </a:xfrm>
          <a:prstGeom prst="rect">
            <a:avLst/>
          </a:prstGeom>
          <a:ln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AC878E1-A567-BFFF-C8E2-7C1AAFA0F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163" y="3246371"/>
            <a:ext cx="2653049" cy="1207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10.png">
            <a:extLst>
              <a:ext uri="{FF2B5EF4-FFF2-40B4-BE49-F238E27FC236}">
                <a16:creationId xmlns:a16="http://schemas.microsoft.com/office/drawing/2014/main" id="{04AABE83-4C82-6DEC-493F-71428A09DDA8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616253" y="4922876"/>
            <a:ext cx="1111325" cy="992856"/>
          </a:xfrm>
          <a:prstGeom prst="rect">
            <a:avLst/>
          </a:prstGeom>
          <a:ln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4926F3-A15E-3F17-D6EF-8EFB2A7E434B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02874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80CAF-FC5B-743A-449B-2E40EDE5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5" y="266563"/>
            <a:ext cx="10515600" cy="52745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+mn-lt"/>
              </a:rPr>
              <a:t>Голосовой ассистент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4D9273-8168-1946-1A04-BB272538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612" t="11765" r="999"/>
          <a:stretch/>
        </p:blipFill>
        <p:spPr>
          <a:xfrm>
            <a:off x="514350" y="1569963"/>
            <a:ext cx="6330333" cy="453635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E24812-2885-1EBA-720B-4EFF797D3CB7}"/>
              </a:ext>
            </a:extLst>
          </p:cNvPr>
          <p:cNvSpPr/>
          <p:nvPr/>
        </p:nvSpPr>
        <p:spPr>
          <a:xfrm>
            <a:off x="838200" y="883016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B349B0-97B6-B58D-A582-F3048573AA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103" y="3465876"/>
            <a:ext cx="4303480" cy="1913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9B9489-9F44-DB08-F7CF-C59E964C909E}"/>
              </a:ext>
            </a:extLst>
          </p:cNvPr>
          <p:cNvSpPr txBox="1"/>
          <p:nvPr/>
        </p:nvSpPr>
        <p:spPr>
          <a:xfrm rot="10800000" flipH="1" flipV="1">
            <a:off x="7157103" y="1823197"/>
            <a:ext cx="4591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  <a:ea typeface="+mj-ea"/>
                <a:cs typeface="+mj-cs"/>
              </a:rPr>
              <a:t>Голосовое управление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  <a:ea typeface="+mj-ea"/>
                <a:cs typeface="+mj-cs"/>
              </a:rPr>
              <a:t>Голосовой ввод при заполнении медицинских протоколов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A4758F-0DF3-C2F2-6E94-AF864EAAA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3558" y="2011133"/>
            <a:ext cx="2690397" cy="26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3179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ECB9D-1AD4-2E55-1E17-A26930A5A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704" y="96632"/>
            <a:ext cx="10870706" cy="1037547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n-lt"/>
              </a:rPr>
              <a:t>Стационар. Новые функциональные решения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9700F5-A3B8-6372-3399-6A85D2945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7676"/>
            <a:ext cx="7224550" cy="348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2BB0F7-2EE4-AAF4-8C6D-BCC6AC55A1C3}"/>
              </a:ext>
            </a:extLst>
          </p:cNvPr>
          <p:cNvSpPr txBox="1"/>
          <p:nvPr/>
        </p:nvSpPr>
        <p:spPr>
          <a:xfrm>
            <a:off x="8488354" y="2136338"/>
            <a:ext cx="33113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  <a:ea typeface="+mj-ea"/>
                <a:cs typeface="+mj-cs"/>
              </a:rPr>
              <a:t>Работа с необходимыми закладками в одном экране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  <a:ea typeface="+mj-ea"/>
                <a:cs typeface="+mj-cs"/>
              </a:rPr>
              <a:t>Изменение количества коек в строке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  <a:ea typeface="+mj-ea"/>
                <a:cs typeface="+mj-cs"/>
              </a:rPr>
              <a:t>Фильтры по полу и состоянию койки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13544"/>
                </a:solidFill>
                <a:ea typeface="+mj-ea"/>
                <a:cs typeface="+mj-cs"/>
              </a:rPr>
              <a:t>Прямой ввод витальных параметров в закладке Пациент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EAAF9C4-CFF9-128F-0805-DA137B30B157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07403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AEA21C-913A-F2DC-470A-8AA6FA308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736381"/>
            <a:ext cx="7544802" cy="403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714DC4-67E5-0A4E-FD8F-3284F2538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889" y="1228064"/>
            <a:ext cx="4036519" cy="4764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олилиния 9">
            <a:extLst>
              <a:ext uri="{FF2B5EF4-FFF2-40B4-BE49-F238E27FC236}">
                <a16:creationId xmlns:a16="http://schemas.microsoft.com/office/drawing/2014/main" id="{E88830A9-638A-CDA2-1C33-7143092DA92D}"/>
              </a:ext>
            </a:extLst>
          </p:cNvPr>
          <p:cNvSpPr/>
          <p:nvPr/>
        </p:nvSpPr>
        <p:spPr>
          <a:xfrm>
            <a:off x="7814060" y="2595594"/>
            <a:ext cx="4377940" cy="2544577"/>
          </a:xfrm>
          <a:custGeom>
            <a:avLst/>
            <a:gdLst>
              <a:gd name="connsiteX0" fmla="*/ 539542 w 5234152"/>
              <a:gd name="connsiteY0" fmla="*/ 0 h 3237187"/>
              <a:gd name="connsiteX1" fmla="*/ 5234152 w 5234152"/>
              <a:gd name="connsiteY1" fmla="*/ 0 h 3237187"/>
              <a:gd name="connsiteX2" fmla="*/ 5234152 w 5234152"/>
              <a:gd name="connsiteY2" fmla="*/ 3237187 h 3237187"/>
              <a:gd name="connsiteX3" fmla="*/ 539542 w 5234152"/>
              <a:gd name="connsiteY3" fmla="*/ 3237187 h 3237187"/>
              <a:gd name="connsiteX4" fmla="*/ 0 w 5234152"/>
              <a:gd name="connsiteY4" fmla="*/ 2697645 h 3237187"/>
              <a:gd name="connsiteX5" fmla="*/ 0 w 5234152"/>
              <a:gd name="connsiteY5" fmla="*/ 539542 h 3237187"/>
              <a:gd name="connsiteX6" fmla="*/ 539542 w 5234152"/>
              <a:gd name="connsiteY6" fmla="*/ 0 h 323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4152" h="3237187">
                <a:moveTo>
                  <a:pt x="539542" y="0"/>
                </a:moveTo>
                <a:lnTo>
                  <a:pt x="5234152" y="0"/>
                </a:lnTo>
                <a:lnTo>
                  <a:pt x="5234152" y="3237187"/>
                </a:lnTo>
                <a:lnTo>
                  <a:pt x="539542" y="3237187"/>
                </a:lnTo>
                <a:cubicBezTo>
                  <a:pt x="241561" y="3237187"/>
                  <a:pt x="0" y="2995626"/>
                  <a:pt x="0" y="2697645"/>
                </a:cubicBezTo>
                <a:lnTo>
                  <a:pt x="0" y="539542"/>
                </a:lnTo>
                <a:cubicBezTo>
                  <a:pt x="0" y="241561"/>
                  <a:pt x="241561" y="0"/>
                  <a:pt x="539542" y="0"/>
                </a:cubicBezTo>
                <a:close/>
              </a:path>
            </a:pathLst>
          </a:custGeom>
          <a:solidFill>
            <a:srgbClr val="013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ECB9D-1AD4-2E55-1E17-A26930A5A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8685"/>
            <a:ext cx="10273653" cy="692466"/>
          </a:xfrm>
        </p:spPr>
        <p:txBody>
          <a:bodyPr/>
          <a:lstStyle/>
          <a:p>
            <a:r>
              <a:rPr lang="ru-RU" dirty="0">
                <a:latin typeface="+mn-lt"/>
              </a:rPr>
              <a:t>Формы по приказу 530н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BF36A-452C-AFC5-E6A6-79F05074211F}"/>
              </a:ext>
            </a:extLst>
          </p:cNvPr>
          <p:cNvSpPr txBox="1"/>
          <p:nvPr/>
        </p:nvSpPr>
        <p:spPr>
          <a:xfrm>
            <a:off x="8105313" y="3129218"/>
            <a:ext cx="40866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Разработаны все формы ввода, печатные формы и отчеты для стационара и дневного стационара</a:t>
            </a:r>
          </a:p>
          <a:p>
            <a:r>
              <a:rPr lang="ru-RU" dirty="0">
                <a:solidFill>
                  <a:schemeClr val="bg1"/>
                </a:solidFill>
              </a:rPr>
              <a:t>Автоматически формируется выписной эпикриз по данным случая лечения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E2481DD-8E7B-D994-F47C-4766691B0C6A}"/>
              </a:ext>
            </a:extLst>
          </p:cNvPr>
          <p:cNvSpPr/>
          <p:nvPr/>
        </p:nvSpPr>
        <p:spPr>
          <a:xfrm>
            <a:off x="838200" y="938261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72202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634</Words>
  <Application>Microsoft Macintosh PowerPoint</Application>
  <PresentationFormat>Широкоэкранный</PresentationFormat>
  <Paragraphs>96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Новые возможности  МИС qMS </vt:lpstr>
      <vt:lpstr>СП.АРМ 35 лет</vt:lpstr>
      <vt:lpstr>Подтверждена совместимость с отечественными ОС</vt:lpstr>
      <vt:lpstr>Завершен переход на Web-интерфейс</vt:lpstr>
      <vt:lpstr>Дизайн qMS </vt:lpstr>
      <vt:lpstr>Голосовой ассистент</vt:lpstr>
      <vt:lpstr>Стационар. Новые функциональные решения</vt:lpstr>
      <vt:lpstr>Формы по приказу 530н</vt:lpstr>
      <vt:lpstr>Переход на справочники ФНСИ</vt:lpstr>
      <vt:lpstr>Мониторинг ухода за имплантированными  медицинскими изделиями</vt:lpstr>
      <vt:lpstr>Оперблок</vt:lpstr>
      <vt:lpstr>Неонатальный скрининг</vt:lpstr>
      <vt:lpstr>Списки пациентов на контроле врача</vt:lpstr>
      <vt:lpstr>Личный кабинет пациента</vt:lpstr>
      <vt:lpstr>Личный кабинет контрагента</vt:lpstr>
      <vt:lpstr>Справочник описания функциональности qMS</vt:lpstr>
      <vt:lpstr>Внедрение qMS</vt:lpstr>
      <vt:lpstr>Обучение администраторов и пользователей  </vt:lpstr>
      <vt:lpstr>Республиканская клиническая больница РТ</vt:lpstr>
      <vt:lpstr>Елизаветинская больница СПб</vt:lpstr>
      <vt:lpstr>Неонатальный скрининг в Красноярском крае</vt:lpstr>
      <vt:lpstr>Ранняя помощь</vt:lpstr>
      <vt:lpstr>Требования к МИС МО  (приказ МЗ РФ от 24.02.2018 №911н)</vt:lpstr>
      <vt:lpstr>Цифровая трансформация здравоохранения</vt:lpstr>
      <vt:lpstr>Цифровая зрелость медицинской организации и региона</vt:lpstr>
      <vt:lpstr>Цифровая трансформация лечебно-диагностического процесса</vt:lpstr>
      <vt:lpstr>Цифровая трансформация медицинской организации</vt:lpstr>
      <vt:lpstr>elena.dontsova@sparm.com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Руотси</dc:creator>
  <cp:lastModifiedBy>Елизавета Руотси</cp:lastModifiedBy>
  <cp:revision>61</cp:revision>
  <dcterms:created xsi:type="dcterms:W3CDTF">2021-06-01T10:24:17Z</dcterms:created>
  <dcterms:modified xsi:type="dcterms:W3CDTF">2023-04-05T06:56:25Z</dcterms:modified>
</cp:coreProperties>
</file>