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94" r:id="rId2"/>
    <p:sldId id="257" r:id="rId3"/>
    <p:sldId id="280" r:id="rId4"/>
    <p:sldId id="274" r:id="rId5"/>
    <p:sldId id="299" r:id="rId6"/>
    <p:sldId id="273" r:id="rId7"/>
    <p:sldId id="285" r:id="rId8"/>
    <p:sldId id="284" r:id="rId9"/>
    <p:sldId id="287" r:id="rId10"/>
    <p:sldId id="278" r:id="rId11"/>
    <p:sldId id="266" r:id="rId12"/>
    <p:sldId id="270" r:id="rId13"/>
    <p:sldId id="297" r:id="rId14"/>
    <p:sldId id="296" r:id="rId15"/>
    <p:sldId id="290" r:id="rId16"/>
    <p:sldId id="292" r:id="rId17"/>
    <p:sldId id="293" r:id="rId18"/>
    <p:sldId id="300" r:id="rId19"/>
    <p:sldId id="298" r:id="rId20"/>
    <p:sldId id="26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BD128D0-426A-49A1-993B-4E4E1D80DEBC}">
          <p14:sldIdLst>
            <p14:sldId id="294"/>
            <p14:sldId id="257"/>
            <p14:sldId id="280"/>
            <p14:sldId id="274"/>
            <p14:sldId id="299"/>
            <p14:sldId id="273"/>
            <p14:sldId id="285"/>
            <p14:sldId id="284"/>
            <p14:sldId id="287"/>
            <p14:sldId id="278"/>
            <p14:sldId id="266"/>
            <p14:sldId id="270"/>
            <p14:sldId id="297"/>
            <p14:sldId id="296"/>
          </p14:sldIdLst>
        </p14:section>
        <p14:section name="Раздел без заголовка" id="{78DB730B-10D3-4B08-9ADD-CC05E287D52E}">
          <p14:sldIdLst>
            <p14:sldId id="290"/>
            <p14:sldId id="292"/>
            <p14:sldId id="293"/>
            <p14:sldId id="300"/>
            <p14:sldId id="298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хина Марина" initials="АМ" lastIdx="1" clrIdx="0">
    <p:extLst>
      <p:ext uri="{19B8F6BF-5375-455C-9EA6-DF929625EA0E}">
        <p15:presenceInfo xmlns:p15="http://schemas.microsoft.com/office/powerpoint/2012/main" userId="ad566b5ec3f8980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544"/>
    <a:srgbClr val="21B6E1"/>
    <a:srgbClr val="CCECFF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7" autoAdjust="0"/>
    <p:restoredTop sz="90680" autoAdjust="0"/>
  </p:normalViewPr>
  <p:slideViewPr>
    <p:cSldViewPr snapToGrid="0" snapToObjects="1">
      <p:cViewPr varScale="1">
        <p:scale>
          <a:sx n="115" d="100"/>
          <a:sy n="115" d="100"/>
        </p:scale>
        <p:origin x="112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83BB6-93C2-4CF1-90A5-1348DC7A07A5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A44CC-FE20-4299-BF71-CC25F3B76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00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Ситуация</a:t>
            </a:r>
            <a:r>
              <a:rPr lang="ru-RU" sz="1800" b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на</a:t>
            </a:r>
            <a:r>
              <a:rPr lang="ru-RU" sz="1800" b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рынке</a:t>
            </a:r>
            <a:r>
              <a:rPr lang="ru-RU" sz="1800" b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BI-</a:t>
            </a:r>
            <a:r>
              <a:rPr lang="ru-RU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систем</a:t>
            </a:r>
            <a:r>
              <a:rPr lang="en-US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февраля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2022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года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лидерство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на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BI-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рынке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—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что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мире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что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РФ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—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удерживали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американские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вендоры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Tableau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Power BI,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Qlik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</a:rPr>
              <a:t>Текущая ситуация на рынке BI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Крупнейшие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иностранные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разработчики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останавливают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сотрудничество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российскими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клиентами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и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замораживают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свою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деятельность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РФ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Часть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вендоров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отказываются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не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только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продавать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новые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лицензии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но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и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закрывают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возможности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для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продления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и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поддержки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уже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имеющихся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Реальные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риски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потерять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работающее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компании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BI-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решение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невозможно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оплатить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продление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нет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поддержки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решений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России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остановка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действующих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лицензий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 организации 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для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которых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стал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частью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корпоративной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культуры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встал вопрос о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необходимости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оперативного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импортозамещения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A44CC-FE20-4299-BF71-CC25F3B768C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394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САЦ - комплекс рабочих мест для персональной и коллективной аналитической работы специалистов МО, основной задачей которого является поддержка принятия стратегических, управленческих, медицинских, маркетинговых и любых других решений.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A44CC-FE20-4299-BF71-CC25F3B768C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620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11c3728c1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111c3728c1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11c3728c1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111c3728c1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929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30940-8BAF-5D4D-B0C2-20E831D68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1354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06433-E2C5-E745-842B-4C34ACC34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4C73E4-E593-DAAC-5048-EAC191C1AE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3118" y="6064271"/>
            <a:ext cx="3370084" cy="51283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15A2F7-8579-1834-0E87-78C9E4153A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64109" y="6064271"/>
            <a:ext cx="796383" cy="398192"/>
          </a:xfrm>
          <a:prstGeom prst="rect">
            <a:avLst/>
          </a:prstGeom>
        </p:spPr>
      </p:pic>
      <p:pic>
        <p:nvPicPr>
          <p:cNvPr id="5" name="Picture 2" descr="MedSoft - выставка и конференция по цифровому здравоохранению">
            <a:extLst>
              <a:ext uri="{FF2B5EF4-FFF2-40B4-BE49-F238E27FC236}">
                <a16:creationId xmlns:a16="http://schemas.microsoft.com/office/drawing/2014/main" id="{ADDF1DDD-9536-E458-70E5-4D47C62A2C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454" y="5890087"/>
            <a:ext cx="750428" cy="7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5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EF0CF-9A37-B44B-A215-AEAF1A65B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1EC935-264F-F342-A875-87969F0EA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4705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6B1FB9-9375-F84A-894A-CBF7CD3BC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1354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CBB3EB-EFF4-3432-0A76-2EBD843AF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64109" y="486107"/>
            <a:ext cx="796383" cy="398192"/>
          </a:xfrm>
          <a:prstGeom prst="rect">
            <a:avLst/>
          </a:prstGeom>
        </p:spPr>
      </p:pic>
      <p:pic>
        <p:nvPicPr>
          <p:cNvPr id="4" name="Picture 2" descr="MedSoft - выставка и конференция по цифровому здравоохранению">
            <a:extLst>
              <a:ext uri="{FF2B5EF4-FFF2-40B4-BE49-F238E27FC236}">
                <a16:creationId xmlns:a16="http://schemas.microsoft.com/office/drawing/2014/main" id="{9BF3E18C-F084-A3AD-9CB8-DE3B98E685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454" y="254600"/>
            <a:ext cx="750428" cy="7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76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3F18BE-4E64-908C-631E-396D66B82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3118" y="6064271"/>
            <a:ext cx="3370084" cy="51283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869590-3D78-8697-81CB-1C4C23211A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64109" y="6064271"/>
            <a:ext cx="796383" cy="398192"/>
          </a:xfrm>
          <a:prstGeom prst="rect">
            <a:avLst/>
          </a:prstGeom>
        </p:spPr>
      </p:pic>
      <p:pic>
        <p:nvPicPr>
          <p:cNvPr id="9" name="Picture 2" descr="MedSoft - выставка и конференция по цифровому здравоохранению">
            <a:extLst>
              <a:ext uri="{FF2B5EF4-FFF2-40B4-BE49-F238E27FC236}">
                <a16:creationId xmlns:a16="http://schemas.microsoft.com/office/drawing/2014/main" id="{BE36EEEB-EE2F-BD9A-859F-FFA4EF787D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454" y="5890087"/>
            <a:ext cx="750428" cy="7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84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010 Text and Image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394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9E01E-E6AD-5B4A-B49E-1D054FDD5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4A8C7D-E561-8D47-8819-28A8D62A9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4112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1354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parm.com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B16757-3927-E340-141C-279D495C0E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71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7B028-9E0E-483C-A613-B54F92C58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 </a:t>
            </a:r>
            <a:r>
              <a:rPr lang="ru-RU" dirty="0"/>
              <a:t>подсистема САЦ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287B0-9DE2-4E3B-8D40-B07E5E4A9C81}"/>
              </a:ext>
            </a:extLst>
          </p:cNvPr>
          <p:cNvSpPr txBox="1"/>
          <p:nvPr/>
        </p:nvSpPr>
        <p:spPr>
          <a:xfrm>
            <a:off x="838200" y="2321295"/>
            <a:ext cx="94534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highlight>
                  <a:srgbClr val="21B6E1"/>
                </a:highlight>
                <a:latin typeface="Calibri" panose="020F05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BI подсистема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400" dirty="0">
                <a:solidFill>
                  <a:srgbClr val="013544"/>
                </a:solidFill>
                <a:latin typeface="Calibri" panose="020F05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– в основе лежит ETL процесс.</a:t>
            </a:r>
            <a:br>
              <a:rPr lang="ru-RU" sz="2400" dirty="0">
                <a:solidFill>
                  <a:srgbClr val="013544"/>
                </a:solidFill>
                <a:latin typeface="Calibri" panose="020F0502020204030204" pitchFamily="34" charset="0"/>
              </a:rPr>
            </a:br>
            <a:r>
              <a:rPr lang="ru-RU" sz="2400" dirty="0">
                <a:solidFill>
                  <a:srgbClr val="013544"/>
                </a:solidFill>
                <a:latin typeface="Calibri" panose="020F0502020204030204" pitchFamily="34" charset="0"/>
                <a:ea typeface="Roboto mono" panose="00000009000000000000" pitchFamily="49" charset="0"/>
              </a:rPr>
              <a:t>От визуализатора </a:t>
            </a:r>
            <a:r>
              <a:rPr lang="en-US" sz="2400" dirty="0">
                <a:solidFill>
                  <a:srgbClr val="013544"/>
                </a:solidFill>
                <a:latin typeface="Calibri" panose="020F0502020204030204" pitchFamily="34" charset="0"/>
                <a:ea typeface="Roboto mono" panose="00000009000000000000" pitchFamily="49" charset="0"/>
              </a:rPr>
              <a:t>BI </a:t>
            </a:r>
            <a:r>
              <a:rPr lang="ru-RU" sz="2400" dirty="0">
                <a:solidFill>
                  <a:srgbClr val="013544"/>
                </a:solidFill>
                <a:latin typeface="Calibri" panose="020F0502020204030204" pitchFamily="34" charset="0"/>
                <a:ea typeface="Roboto mono" panose="00000009000000000000" pitchFamily="49" charset="0"/>
              </a:rPr>
              <a:t>отличается гибкостью и интерактивностью</a:t>
            </a:r>
            <a:r>
              <a:rPr lang="en-US" sz="2400" dirty="0">
                <a:solidFill>
                  <a:srgbClr val="013544"/>
                </a:solidFill>
                <a:latin typeface="Calibri" panose="020F0502020204030204" pitchFamily="34" charset="0"/>
                <a:ea typeface="Roboto mono" panose="00000009000000000000" pitchFamily="49" charset="0"/>
              </a:rPr>
              <a:t>, </a:t>
            </a:r>
            <a:r>
              <a:rPr lang="ru-RU" sz="2400" dirty="0">
                <a:solidFill>
                  <a:srgbClr val="013544"/>
                </a:solidFill>
                <a:latin typeface="Calibri" panose="020F0502020204030204" pitchFamily="34" charset="0"/>
                <a:ea typeface="Roboto mono" panose="00000009000000000000" pitchFamily="49" charset="0"/>
              </a:rPr>
              <a:t>в ней предусмотрены разные наборы фильтров, параметров и визуализаций.</a:t>
            </a:r>
            <a:br>
              <a:rPr lang="ru-RU" sz="2400" dirty="0">
                <a:solidFill>
                  <a:srgbClr val="013544"/>
                </a:solidFill>
                <a:latin typeface="Calibri" panose="020F0502020204030204" pitchFamily="34" charset="0"/>
                <a:ea typeface="Roboto mono" panose="00000009000000000000" pitchFamily="49" charset="0"/>
              </a:rPr>
            </a:br>
            <a:endParaRPr lang="ru-RU" sz="2400" dirty="0">
              <a:solidFill>
                <a:srgbClr val="013544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0BB6E-6F99-4933-AFD9-6DA9BD06DD68}"/>
              </a:ext>
            </a:extLst>
          </p:cNvPr>
          <p:cNvSpPr txBox="1"/>
          <p:nvPr/>
        </p:nvSpPr>
        <p:spPr>
          <a:xfrm>
            <a:off x="838200" y="4260287"/>
            <a:ext cx="92761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13544"/>
                </a:solidFill>
                <a:latin typeface="Calibri" panose="020F0502020204030204" pitchFamily="34" charset="0"/>
                <a:ea typeface="Roboto mono" panose="00000009000000000000" pitchFamily="49" charset="0"/>
              </a:rPr>
              <a:t>BI систему можно назвать интерактивной аналитической панелью, где пользователь может просматривать данные в любом интересующем его разрезе. </a:t>
            </a:r>
            <a:endParaRPr lang="ru-RU" sz="2000" dirty="0">
              <a:solidFill>
                <a:srgbClr val="013544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3FC519-0CC9-08FA-5506-90AA1ADD0663}"/>
              </a:ext>
            </a:extLst>
          </p:cNvPr>
          <p:cNvSpPr/>
          <p:nvPr/>
        </p:nvSpPr>
        <p:spPr>
          <a:xfrm>
            <a:off x="936702" y="1089015"/>
            <a:ext cx="3033132" cy="34350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28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123FA-7E58-4FF8-958C-F65681F78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Процесс создания </a:t>
            </a:r>
            <a:r>
              <a:rPr lang="ru-RU" sz="2800" dirty="0" err="1"/>
              <a:t>дашборда</a:t>
            </a:r>
            <a:r>
              <a:rPr lang="ru-RU" sz="2800" dirty="0"/>
              <a:t> из данных 1 ИС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2B4AFD-3849-4F8D-8E92-89F52221DA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55"/>
          <a:stretch/>
        </p:blipFill>
        <p:spPr>
          <a:xfrm>
            <a:off x="379141" y="1447977"/>
            <a:ext cx="10615961" cy="509635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0E1747-86F0-EDB7-BB69-3424BC0EA954}"/>
              </a:ext>
            </a:extLst>
          </p:cNvPr>
          <p:cNvSpPr/>
          <p:nvPr/>
        </p:nvSpPr>
        <p:spPr>
          <a:xfrm>
            <a:off x="936702" y="1089015"/>
            <a:ext cx="3033132" cy="34350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023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678BC-B623-4A95-9705-203975F0D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Процесс создания </a:t>
            </a:r>
            <a:r>
              <a:rPr lang="ru-RU" sz="2800" dirty="0" err="1"/>
              <a:t>дашборда</a:t>
            </a:r>
            <a:r>
              <a:rPr lang="ru-RU" sz="2800" dirty="0"/>
              <a:t> из данных </a:t>
            </a:r>
            <a:br>
              <a:rPr lang="ru-RU" sz="2800" dirty="0"/>
            </a:br>
            <a:r>
              <a:rPr lang="ru-RU" sz="2800" dirty="0"/>
              <a:t>нескольких ИС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CF35BB-BE47-47C4-954E-61505CD7D3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72"/>
          <a:stretch/>
        </p:blipFill>
        <p:spPr>
          <a:xfrm>
            <a:off x="936702" y="1532156"/>
            <a:ext cx="9500839" cy="464562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8F9DA12-A003-7C6D-E167-4B189821E6CB}"/>
              </a:ext>
            </a:extLst>
          </p:cNvPr>
          <p:cNvSpPr/>
          <p:nvPr/>
        </p:nvSpPr>
        <p:spPr>
          <a:xfrm>
            <a:off x="936702" y="1089015"/>
            <a:ext cx="3033132" cy="34350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775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C8AD8-9419-4D6C-8796-9CE8F3D06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Дашборд</a:t>
            </a:r>
            <a:r>
              <a:rPr lang="ru-RU" dirty="0"/>
              <a:t> «Операционная деятельность»</a:t>
            </a:r>
          </a:p>
        </p:txBody>
      </p:sp>
      <p:pic>
        <p:nvPicPr>
          <p:cNvPr id="3" name="Объект 4">
            <a:extLst>
              <a:ext uri="{FF2B5EF4-FFF2-40B4-BE49-F238E27FC236}">
                <a16:creationId xmlns:a16="http://schemas.microsoft.com/office/drawing/2014/main" id="{0ECA53BD-D2E1-4CBB-864F-412D8B007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62" y="1470540"/>
            <a:ext cx="9577633" cy="481874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3848760-F79A-9BB6-7ADA-E29001B53476}"/>
              </a:ext>
            </a:extLst>
          </p:cNvPr>
          <p:cNvSpPr/>
          <p:nvPr/>
        </p:nvSpPr>
        <p:spPr>
          <a:xfrm>
            <a:off x="936702" y="998090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593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1865A-296B-4048-86B2-B0E28761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Дашборд</a:t>
            </a:r>
            <a:r>
              <a:rPr lang="ru-RU" sz="2800" dirty="0"/>
              <a:t> «Движение пациентов в стационаре»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1E71FB-E0D1-4FED-AD08-C0906E16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65" y="1325563"/>
            <a:ext cx="9861395" cy="509354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5877C3-D23E-B9B3-2E5B-9505C77501A3}"/>
              </a:ext>
            </a:extLst>
          </p:cNvPr>
          <p:cNvSpPr/>
          <p:nvPr/>
        </p:nvSpPr>
        <p:spPr>
          <a:xfrm>
            <a:off x="936702" y="998090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038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07ED9-CDDC-42F5-86A6-88F4D48E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Дашборд</a:t>
            </a:r>
            <a:r>
              <a:rPr lang="ru-RU" sz="2800" dirty="0"/>
              <a:t> «Производительность МО»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DEC3B2-E9F3-43C9-8D1C-41EDC17B8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03" y="1412211"/>
            <a:ext cx="10417098" cy="487216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33FDDA8-8F8F-E281-E0BF-4ECB889BEF82}"/>
              </a:ext>
            </a:extLst>
          </p:cNvPr>
          <p:cNvSpPr/>
          <p:nvPr/>
        </p:nvSpPr>
        <p:spPr>
          <a:xfrm>
            <a:off x="936702" y="998090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743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14CBB-65C5-4B85-B48C-DD67E2413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Дашборд</a:t>
            </a:r>
            <a:r>
              <a:rPr lang="ru-RU" sz="2800" dirty="0"/>
              <a:t> «Суммы по ОМС по видам МП»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793286-6C8C-46C7-8551-E09DE38A1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02" y="1634521"/>
            <a:ext cx="10282980" cy="443174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61728B3-F894-412B-3494-0AAB05390FD9}"/>
              </a:ext>
            </a:extLst>
          </p:cNvPr>
          <p:cNvSpPr/>
          <p:nvPr/>
        </p:nvSpPr>
        <p:spPr>
          <a:xfrm>
            <a:off x="936702" y="998090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393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56213-A217-4843-B36C-F03868C7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 </a:t>
            </a:r>
            <a:r>
              <a:rPr lang="ru-RU" sz="2800" dirty="0" err="1"/>
              <a:t>Дашборд</a:t>
            </a:r>
            <a:r>
              <a:rPr lang="ru-RU" sz="2800" dirty="0"/>
              <a:t> «Суммы по ОМС – цели обращения»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635882-6E2A-4952-80D9-A787B4114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02" y="1607112"/>
            <a:ext cx="10117874" cy="441968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009A88B-D926-6267-61BD-7A67C20EF912}"/>
              </a:ext>
            </a:extLst>
          </p:cNvPr>
          <p:cNvSpPr/>
          <p:nvPr/>
        </p:nvSpPr>
        <p:spPr>
          <a:xfrm>
            <a:off x="936702" y="998090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14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AC82C-CBBD-464A-AB88-83730F468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Коммуникационная платформа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A46175-EE63-4034-8057-09F4A66BB26B}"/>
              </a:ext>
            </a:extLst>
          </p:cNvPr>
          <p:cNvSpPr txBox="1"/>
          <p:nvPr/>
        </p:nvSpPr>
        <p:spPr>
          <a:xfrm>
            <a:off x="936702" y="2404803"/>
            <a:ext cx="6700697" cy="25776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indent="0" algn="l">
              <a:spcAft>
                <a:spcPts val="2100"/>
              </a:spcAft>
              <a:buNone/>
            </a:pPr>
            <a:r>
              <a:rPr lang="ru-RU" sz="2400" dirty="0">
                <a:solidFill>
                  <a:srgbClr val="013544"/>
                </a:solidFill>
                <a:latin typeface="Calibri" panose="020F0502020204030204" pitchFamily="34" charset="0"/>
                <a:ea typeface="Roboto mono" panose="00000009000000000000" pitchFamily="49" charset="0"/>
              </a:rPr>
              <a:t>Изначально рассматривалась</a:t>
            </a:r>
            <a:r>
              <a:rPr lang="en-US" sz="2400" dirty="0">
                <a:solidFill>
                  <a:srgbClr val="013544"/>
                </a:solidFill>
                <a:latin typeface="Calibri" panose="020F0502020204030204" pitchFamily="34" charset="0"/>
                <a:ea typeface="Roboto mono" panose="00000009000000000000" pitchFamily="49" charset="0"/>
              </a:rPr>
              <a:t>,</a:t>
            </a:r>
            <a:r>
              <a:rPr lang="ru-RU" sz="2400" dirty="0">
                <a:solidFill>
                  <a:srgbClr val="013544"/>
                </a:solidFill>
                <a:latin typeface="Calibri" panose="020F0502020204030204" pitchFamily="34" charset="0"/>
                <a:ea typeface="Roboto mono" panose="00000009000000000000" pitchFamily="49" charset="0"/>
              </a:rPr>
              <a:t> как универсальное решение для мессенджера </a:t>
            </a:r>
            <a:r>
              <a:rPr lang="ru-RU" sz="2400" b="1" dirty="0" err="1">
                <a:solidFill>
                  <a:srgbClr val="013544"/>
                </a:solidFill>
                <a:latin typeface="Calibri" panose="020F0502020204030204" pitchFamily="34" charset="0"/>
                <a:ea typeface="Roboto mono" panose="00000009000000000000" pitchFamily="49" charset="0"/>
                <a:cs typeface="Roboto"/>
                <a:sym typeface="Roboto"/>
              </a:rPr>
              <a:t>qMS</a:t>
            </a:r>
            <a:r>
              <a:rPr lang="ru-RU" sz="2400" dirty="0">
                <a:solidFill>
                  <a:srgbClr val="013544"/>
                </a:solidFill>
                <a:latin typeface="Calibri" panose="020F0502020204030204" pitchFamily="34" charset="0"/>
                <a:ea typeface="Roboto mono" panose="00000009000000000000" pitchFamily="49" charset="0"/>
              </a:rPr>
              <a:t> или любого другого массового мессенджера с возможностью работы в интерфейсе определяемом ролью пользователя.</a:t>
            </a:r>
          </a:p>
          <a:p>
            <a:pPr marL="0" indent="0" algn="l">
              <a:spcAft>
                <a:spcPts val="2100"/>
              </a:spcAft>
              <a:buNone/>
            </a:pPr>
            <a:r>
              <a:rPr lang="ru-RU" sz="2400" b="1" dirty="0">
                <a:solidFill>
                  <a:schemeClr val="bg1"/>
                </a:solidFill>
                <a:highlight>
                  <a:srgbClr val="21B6E1"/>
                </a:highlight>
                <a:ea typeface="Roboto mono" panose="00000009000000000000" pitchFamily="49" charset="0"/>
              </a:rPr>
              <a:t>Первая реализация на базе </a:t>
            </a:r>
            <a:r>
              <a:rPr lang="ru-RU" sz="2400" b="1" dirty="0" err="1">
                <a:solidFill>
                  <a:schemeClr val="bg1"/>
                </a:solidFill>
                <a:highlight>
                  <a:srgbClr val="21B6E1"/>
                </a:highlight>
                <a:ea typeface="Roboto mono" panose="00000009000000000000" pitchFamily="49" charset="0"/>
              </a:rPr>
              <a:t>Telegram</a:t>
            </a:r>
            <a:endParaRPr lang="ru-RU" sz="2400" dirty="0">
              <a:solidFill>
                <a:schemeClr val="bg1"/>
              </a:solidFill>
              <a:highlight>
                <a:srgbClr val="21B6E1"/>
              </a:highlight>
            </a:endParaRPr>
          </a:p>
        </p:txBody>
      </p:sp>
      <p:grpSp>
        <p:nvGrpSpPr>
          <p:cNvPr id="6" name="Google Shape;840;p42">
            <a:extLst>
              <a:ext uri="{FF2B5EF4-FFF2-40B4-BE49-F238E27FC236}">
                <a16:creationId xmlns:a16="http://schemas.microsoft.com/office/drawing/2014/main" id="{EB48AB27-329A-454A-AAF6-C85E9C3B394E}"/>
              </a:ext>
            </a:extLst>
          </p:cNvPr>
          <p:cNvGrpSpPr/>
          <p:nvPr/>
        </p:nvGrpSpPr>
        <p:grpSpPr>
          <a:xfrm>
            <a:off x="8563167" y="1484496"/>
            <a:ext cx="2298121" cy="4681358"/>
            <a:chOff x="1020040" y="533174"/>
            <a:chExt cx="2721600" cy="5544000"/>
          </a:xfrm>
        </p:grpSpPr>
        <p:sp>
          <p:nvSpPr>
            <p:cNvPr id="7" name="Google Shape;841;p42">
              <a:extLst>
                <a:ext uri="{FF2B5EF4-FFF2-40B4-BE49-F238E27FC236}">
                  <a16:creationId xmlns:a16="http://schemas.microsoft.com/office/drawing/2014/main" id="{A22256B2-D89B-40A0-B9A8-7D35863AED7C}"/>
                </a:ext>
              </a:extLst>
            </p:cNvPr>
            <p:cNvSpPr/>
            <p:nvPr/>
          </p:nvSpPr>
          <p:spPr>
            <a:xfrm rot="5322">
              <a:off x="1024388" y="535271"/>
              <a:ext cx="2712903" cy="5539807"/>
            </a:xfrm>
            <a:prstGeom prst="roundRect">
              <a:avLst>
                <a:gd name="adj" fmla="val 13728"/>
              </a:avLst>
            </a:prstGeom>
            <a:solidFill>
              <a:srgbClr val="262626"/>
            </a:solidFill>
            <a:ln w="3810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7800" dist="1143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42;p42">
              <a:extLst>
                <a:ext uri="{FF2B5EF4-FFF2-40B4-BE49-F238E27FC236}">
                  <a16:creationId xmlns:a16="http://schemas.microsoft.com/office/drawing/2014/main" id="{F158B2EB-1EBB-4CC1-A4B9-0C6B35141C03}"/>
                </a:ext>
              </a:extLst>
            </p:cNvPr>
            <p:cNvSpPr/>
            <p:nvPr/>
          </p:nvSpPr>
          <p:spPr>
            <a:xfrm rot="5339">
              <a:off x="1117826" y="634766"/>
              <a:ext cx="2511303" cy="5315706"/>
            </a:xfrm>
            <a:prstGeom prst="roundRect">
              <a:avLst>
                <a:gd name="adj" fmla="val 11202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843;p42">
              <a:extLst>
                <a:ext uri="{FF2B5EF4-FFF2-40B4-BE49-F238E27FC236}">
                  <a16:creationId xmlns:a16="http://schemas.microsoft.com/office/drawing/2014/main" id="{ECDAAD4D-ECA8-425B-8144-CAEAFA03BC1E}"/>
                </a:ext>
              </a:extLst>
            </p:cNvPr>
            <p:cNvSpPr/>
            <p:nvPr/>
          </p:nvSpPr>
          <p:spPr>
            <a:xfrm rot="-10793156">
              <a:off x="1702602" y="592275"/>
              <a:ext cx="1356303" cy="2436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525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44;p42">
              <a:extLst>
                <a:ext uri="{FF2B5EF4-FFF2-40B4-BE49-F238E27FC236}">
                  <a16:creationId xmlns:a16="http://schemas.microsoft.com/office/drawing/2014/main" id="{099C07F3-6D9A-4ABE-901F-7A3A5BBC62E9}"/>
                </a:ext>
              </a:extLst>
            </p:cNvPr>
            <p:cNvSpPr/>
            <p:nvPr/>
          </p:nvSpPr>
          <p:spPr>
            <a:xfrm>
              <a:off x="1848856" y="5858818"/>
              <a:ext cx="1063200" cy="37800"/>
            </a:xfrm>
            <a:prstGeom prst="roundRect">
              <a:avLst>
                <a:gd name="adj" fmla="val 50000"/>
              </a:avLst>
            </a:prstGeom>
            <a:solidFill>
              <a:srgbClr val="3A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1" name="Google Shape;845;p42">
              <a:extLst>
                <a:ext uri="{FF2B5EF4-FFF2-40B4-BE49-F238E27FC236}">
                  <a16:creationId xmlns:a16="http://schemas.microsoft.com/office/drawing/2014/main" id="{91D2895C-6FC5-4443-844B-7D24B93C1105}"/>
                </a:ext>
              </a:extLst>
            </p:cNvPr>
            <p:cNvSpPr/>
            <p:nvPr/>
          </p:nvSpPr>
          <p:spPr>
            <a:xfrm rot="5827501">
              <a:off x="2668055" y="715407"/>
              <a:ext cx="62886" cy="62886"/>
            </a:xfrm>
            <a:prstGeom prst="ellipse">
              <a:avLst/>
            </a:prstGeom>
            <a:gradFill>
              <a:gsLst>
                <a:gs pos="0">
                  <a:srgbClr val="424242"/>
                </a:gs>
                <a:gs pos="100000">
                  <a:srgbClr val="01010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" name="Google Shape;846;p42">
              <a:extLst>
                <a:ext uri="{FF2B5EF4-FFF2-40B4-BE49-F238E27FC236}">
                  <a16:creationId xmlns:a16="http://schemas.microsoft.com/office/drawing/2014/main" id="{90B53EA3-AEB3-406E-92CE-609B641CBDA9}"/>
                </a:ext>
              </a:extLst>
            </p:cNvPr>
            <p:cNvSpPr/>
            <p:nvPr/>
          </p:nvSpPr>
          <p:spPr>
            <a:xfrm>
              <a:off x="2176639" y="720996"/>
              <a:ext cx="408300" cy="378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24242"/>
                </a:gs>
                <a:gs pos="100000">
                  <a:srgbClr val="01010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E7953BF-1BB4-4D00-90E4-7185DE274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236" y="1710387"/>
            <a:ext cx="2103388" cy="402851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031A6CC-83FD-B228-0643-2F668D360106}"/>
              </a:ext>
            </a:extLst>
          </p:cNvPr>
          <p:cNvSpPr/>
          <p:nvPr/>
        </p:nvSpPr>
        <p:spPr>
          <a:xfrm>
            <a:off x="936702" y="998090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34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9B430-E43A-4C16-8B84-9392D3A3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 скорых </a:t>
            </a:r>
            <a:r>
              <a:rPr lang="ru-RU" dirty="0" err="1"/>
              <a:t>встр</a:t>
            </a:r>
            <a:r>
              <a:rPr lang="en-US" dirty="0"/>
              <a:t>e</a:t>
            </a:r>
            <a:r>
              <a:rPr lang="ru-RU" dirty="0"/>
              <a:t>ч!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4C7C93-DD91-4F47-9FBA-21F828DA9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193" y="894735"/>
            <a:ext cx="6858000" cy="596326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CECDC3-7B4E-C0A8-5274-7976DD2EC335}"/>
              </a:ext>
            </a:extLst>
          </p:cNvPr>
          <p:cNvSpPr/>
          <p:nvPr/>
        </p:nvSpPr>
        <p:spPr>
          <a:xfrm>
            <a:off x="936702" y="998090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377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5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ADA6E40-D551-DFAE-7498-D3B3D2ECD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71145"/>
            <a:ext cx="9991493" cy="51868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781F66-BBF3-634F-820F-67767A185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580" y="739565"/>
            <a:ext cx="1104272" cy="53373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08F41-E305-A942-B1C5-FC6BFFD06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863" y="3167856"/>
            <a:ext cx="10767587" cy="2146041"/>
          </a:xfrm>
        </p:spPr>
        <p:txBody>
          <a:bodyPr>
            <a:noAutofit/>
          </a:bodyPr>
          <a:lstStyle/>
          <a:p>
            <a:r>
              <a:rPr lang="ru-RU" sz="3200" dirty="0"/>
              <a:t>Ситуационный Аналитический</a:t>
            </a:r>
            <a:br>
              <a:rPr lang="ru-RU" sz="3200" dirty="0"/>
            </a:br>
            <a:r>
              <a:rPr lang="ru-RU" sz="3200" dirty="0"/>
              <a:t>Центр</a:t>
            </a:r>
            <a:r>
              <a:rPr lang="en-US" sz="3200" dirty="0"/>
              <a:t> - </a:t>
            </a:r>
            <a:r>
              <a:rPr lang="en-US" sz="3200" dirty="0" err="1"/>
              <a:t>qMS</a:t>
            </a: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Новая реальность. На смену</a:t>
            </a:r>
            <a:r>
              <a:rPr lang="en-US" sz="3200" dirty="0"/>
              <a:t> </a:t>
            </a:r>
            <a:r>
              <a:rPr lang="ru-RU" sz="3200" dirty="0"/>
              <a:t>вражеской </a:t>
            </a:r>
            <a:r>
              <a:rPr lang="en-US" sz="3200" dirty="0"/>
              <a:t>BI.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817F29-80B9-714D-AFE5-FD8DC8A8C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863" y="5222231"/>
            <a:ext cx="10657489" cy="1500187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rgbClr val="013544"/>
                </a:solidFill>
                <a:latin typeface="+mj-lt"/>
              </a:rPr>
              <a:t>Алехина Марина Владимировна</a:t>
            </a:r>
          </a:p>
          <a:p>
            <a:r>
              <a:rPr lang="ru-RU" dirty="0">
                <a:solidFill>
                  <a:srgbClr val="013544"/>
                </a:solidFill>
                <a:latin typeface="+mj-lt"/>
              </a:rPr>
              <a:t>ведущий системный аналитик</a:t>
            </a:r>
            <a:r>
              <a:rPr lang="en-US" dirty="0">
                <a:solidFill>
                  <a:srgbClr val="013544"/>
                </a:solidFill>
                <a:latin typeface="+mj-lt"/>
              </a:rPr>
              <a:t>, </a:t>
            </a:r>
            <a:r>
              <a:rPr lang="ru-RU" dirty="0">
                <a:solidFill>
                  <a:srgbClr val="013544"/>
                </a:solidFill>
                <a:latin typeface="+mj-lt"/>
              </a:rPr>
              <a:t>СП.АРМ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9774D2-F811-F719-9839-55CA4015E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89961" y="650389"/>
            <a:ext cx="4679396" cy="712082"/>
          </a:xfrm>
          <a:prstGeom prst="rect">
            <a:avLst/>
          </a:prstGeom>
        </p:spPr>
      </p:pic>
      <p:pic>
        <p:nvPicPr>
          <p:cNvPr id="6" name="Picture 2" descr="MedSoft - выставка и конференция по цифровому здравоохранению">
            <a:extLst>
              <a:ext uri="{FF2B5EF4-FFF2-40B4-BE49-F238E27FC236}">
                <a16:creationId xmlns:a16="http://schemas.microsoft.com/office/drawing/2014/main" id="{8D5851C8-39DC-90F7-9DDA-B665CDB71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982" y="633150"/>
            <a:ext cx="750428" cy="74656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512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5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A6DA36-AE78-931F-C19A-D978F7899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1145"/>
            <a:ext cx="9122980" cy="51868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08F41-E305-A942-B1C5-FC6BFFD06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684" y="3566304"/>
            <a:ext cx="10278766" cy="2552131"/>
          </a:xfrm>
        </p:spPr>
        <p:txBody>
          <a:bodyPr anchor="t">
            <a:noAutofit/>
          </a:bodyPr>
          <a:lstStyle/>
          <a:p>
            <a:r>
              <a:rPr lang="ru-RU" sz="3200" dirty="0"/>
              <a:t>Контакты </a:t>
            </a:r>
            <a:br>
              <a:rPr lang="en-US" sz="3200" dirty="0"/>
            </a:br>
            <a:r>
              <a:rPr lang="ru-RU" sz="2400" dirty="0"/>
              <a:t>Телефоны: 8</a:t>
            </a:r>
            <a:r>
              <a:rPr lang="en-US" sz="2400" dirty="0"/>
              <a:t> </a:t>
            </a:r>
            <a:r>
              <a:rPr lang="ru-RU" sz="2400" dirty="0"/>
              <a:t>800</a:t>
            </a:r>
            <a:r>
              <a:rPr lang="en-US" sz="2400" dirty="0"/>
              <a:t> </a:t>
            </a:r>
            <a:r>
              <a:rPr lang="ru-RU" sz="2400" dirty="0"/>
              <a:t>600</a:t>
            </a:r>
            <a:r>
              <a:rPr lang="en-US" sz="2400" dirty="0"/>
              <a:t> </a:t>
            </a:r>
            <a:r>
              <a:rPr lang="ru-RU" sz="2400" dirty="0"/>
              <a:t>800</a:t>
            </a:r>
            <a:r>
              <a:rPr lang="en-US" sz="2400" dirty="0"/>
              <a:t>,</a:t>
            </a:r>
            <a:r>
              <a:rPr lang="ru-RU" sz="2400" dirty="0"/>
              <a:t> +7 812</a:t>
            </a:r>
            <a:r>
              <a:rPr lang="en-US" sz="2400" dirty="0"/>
              <a:t> 449 19 49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info@sparm.com</a:t>
            </a:r>
            <a:r>
              <a:rPr lang="en-US" sz="2400" dirty="0"/>
              <a:t> </a:t>
            </a:r>
            <a:br>
              <a:rPr lang="ru-RU" sz="2400" dirty="0"/>
            </a:br>
            <a:br>
              <a:rPr lang="ru-RU" sz="2400" dirty="0"/>
            </a:br>
            <a:r>
              <a:rPr lang="ru-RU" sz="1800" dirty="0"/>
              <a:t>Санкт-Петербург</a:t>
            </a:r>
            <a:r>
              <a:rPr lang="en-US" sz="1800" dirty="0"/>
              <a:t>, </a:t>
            </a:r>
            <a:r>
              <a:rPr lang="ru-RU" sz="1800" dirty="0" err="1"/>
              <a:t>Гаккелевская</a:t>
            </a:r>
            <a:r>
              <a:rPr lang="ru-RU" sz="1800" dirty="0"/>
              <a:t> улица</a:t>
            </a:r>
            <a:r>
              <a:rPr lang="en-US" sz="1800" dirty="0"/>
              <a:t>, 21</a:t>
            </a:r>
            <a:r>
              <a:rPr lang="ru-RU" sz="1800" dirty="0"/>
              <a:t>а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контакты Алехиной Марины Владимировны:</a:t>
            </a:r>
            <a:br>
              <a:rPr lang="ru-RU" sz="1800" dirty="0"/>
            </a:br>
            <a:r>
              <a:rPr lang="ru-RU" sz="1800" dirty="0"/>
              <a:t>моб. телефон</a:t>
            </a:r>
            <a:r>
              <a:rPr lang="en-US" sz="1800" dirty="0"/>
              <a:t>:</a:t>
            </a:r>
            <a:r>
              <a:rPr lang="ru-RU" sz="1800" dirty="0"/>
              <a:t> +7 981 975 39 95</a:t>
            </a:r>
            <a:br>
              <a:rPr lang="ru-RU" sz="1800" dirty="0"/>
            </a:br>
            <a:r>
              <a:rPr lang="ru-RU" sz="1800" dirty="0"/>
              <a:t> </a:t>
            </a:r>
            <a:r>
              <a:rPr lang="en-US" sz="1800" dirty="0"/>
              <a:t>e- mail</a:t>
            </a:r>
            <a:r>
              <a:rPr lang="ru-RU" sz="1800" dirty="0"/>
              <a:t>: </a:t>
            </a:r>
            <a:r>
              <a:rPr lang="en-US" sz="1800" dirty="0"/>
              <a:t>marina.alekhina@sparm.com</a:t>
            </a:r>
            <a:br>
              <a:rPr lang="en-US" sz="2400" dirty="0"/>
            </a:br>
            <a:endParaRPr lang="ru-RU" sz="2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817F29-80B9-714D-AFE5-FD8DC8A8C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684" y="4647329"/>
            <a:ext cx="5027316" cy="895056"/>
          </a:xfrm>
        </p:spPr>
        <p:txBody>
          <a:bodyPr/>
          <a:lstStyle/>
          <a:p>
            <a:r>
              <a:rPr lang="en-US" sz="1800" dirty="0">
                <a:solidFill>
                  <a:srgbClr val="013544"/>
                </a:solidFill>
                <a:latin typeface="+mj-lt"/>
              </a:rPr>
              <a:t> </a:t>
            </a:r>
            <a:endParaRPr lang="ru-RU" dirty="0">
              <a:solidFill>
                <a:srgbClr val="013544"/>
              </a:solidFill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79CB10-2525-23AB-F390-99410BBF4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80615" y="650389"/>
            <a:ext cx="4679396" cy="7120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A75A1F-6B0F-AF30-F589-3C9B1DBC15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7580" y="739565"/>
            <a:ext cx="1104272" cy="533731"/>
          </a:xfrm>
          <a:prstGeom prst="rect">
            <a:avLst/>
          </a:prstGeom>
        </p:spPr>
      </p:pic>
      <p:pic>
        <p:nvPicPr>
          <p:cNvPr id="5" name="Picture 2" descr="MedSoft - выставка и конференция по цифровому здравоохранению">
            <a:extLst>
              <a:ext uri="{FF2B5EF4-FFF2-40B4-BE49-F238E27FC236}">
                <a16:creationId xmlns:a16="http://schemas.microsoft.com/office/drawing/2014/main" id="{011AA6C4-400E-5987-2631-809710459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982" y="633150"/>
            <a:ext cx="750428" cy="74656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25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6FEA2-651B-49D0-85E9-1D7BF4B7B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Ситуация с </a:t>
            </a:r>
            <a:r>
              <a:rPr lang="en-US" dirty="0"/>
              <a:t>BI</a:t>
            </a:r>
            <a:endParaRPr lang="ru-RU" dirty="0"/>
          </a:p>
        </p:txBody>
      </p:sp>
      <p:pic>
        <p:nvPicPr>
          <p:cNvPr id="3" name="Объект 4">
            <a:extLst>
              <a:ext uri="{FF2B5EF4-FFF2-40B4-BE49-F238E27FC236}">
                <a16:creationId xmlns:a16="http://schemas.microsoft.com/office/drawing/2014/main" id="{58E12D1E-394C-4273-8B4B-B9A20022F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6" y="1683833"/>
            <a:ext cx="10852184" cy="517416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32EFF39-18CB-A8B5-7C10-4D35149B5D43}"/>
              </a:ext>
            </a:extLst>
          </p:cNvPr>
          <p:cNvSpPr/>
          <p:nvPr/>
        </p:nvSpPr>
        <p:spPr>
          <a:xfrm>
            <a:off x="936702" y="998090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944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7B028-9E0E-483C-A613-B54F92C58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САЦ</a:t>
            </a:r>
          </a:p>
        </p:txBody>
      </p:sp>
      <p:pic>
        <p:nvPicPr>
          <p:cNvPr id="5" name="Объект 8">
            <a:extLst>
              <a:ext uri="{FF2B5EF4-FFF2-40B4-BE49-F238E27FC236}">
                <a16:creationId xmlns:a16="http://schemas.microsoft.com/office/drawing/2014/main" id="{EB124A52-69B8-402D-B56A-831CA8F8A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071" y="2124420"/>
            <a:ext cx="3843343" cy="297523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ADC36C0-EC9A-4430-94AB-A20BA228008D}"/>
              </a:ext>
            </a:extLst>
          </p:cNvPr>
          <p:cNvSpPr txBox="1"/>
          <p:nvPr/>
        </p:nvSpPr>
        <p:spPr>
          <a:xfrm>
            <a:off x="649696" y="1774327"/>
            <a:ext cx="574335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13544"/>
                </a:solidFill>
                <a:latin typeface="Calibri" panose="020F0502020204030204" pitchFamily="34" charset="0"/>
                <a:ea typeface="Roboto mono" panose="00000009000000000000" pitchFamily="49" charset="0"/>
              </a:rPr>
              <a:t>Это озеро данных</a:t>
            </a:r>
            <a:r>
              <a:rPr lang="en-US" dirty="0">
                <a:solidFill>
                  <a:srgbClr val="013544"/>
                </a:solidFill>
                <a:latin typeface="Calibri" panose="020F0502020204030204" pitchFamily="34" charset="0"/>
                <a:ea typeface="Roboto mono" panose="00000009000000000000" pitchFamily="49" charset="0"/>
              </a:rPr>
              <a:t>, </a:t>
            </a:r>
            <a:r>
              <a:rPr lang="ru-RU" dirty="0">
                <a:solidFill>
                  <a:srgbClr val="013544"/>
                </a:solidFill>
                <a:latin typeface="Calibri" panose="020F0502020204030204" pitchFamily="34" charset="0"/>
                <a:ea typeface="Roboto mono" panose="00000009000000000000" pitchFamily="49" charset="0"/>
              </a:rPr>
              <a:t>которое наполняется из разных независимых источников</a:t>
            </a:r>
            <a:r>
              <a:rPr lang="en-US" dirty="0">
                <a:solidFill>
                  <a:srgbClr val="013544"/>
                </a:solidFill>
                <a:latin typeface="Calibri" panose="020F0502020204030204" pitchFamily="34" charset="0"/>
                <a:ea typeface="Roboto mono" panose="00000009000000000000" pitchFamily="49" charset="0"/>
              </a:rPr>
              <a:t>;</a:t>
            </a:r>
            <a:endParaRPr lang="ru-RU" dirty="0">
              <a:solidFill>
                <a:srgbClr val="013544"/>
              </a:solidFill>
              <a:latin typeface="Calibri" panose="020F0502020204030204" pitchFamily="34" charset="0"/>
              <a:ea typeface="Roboto mono" panose="00000009000000000000" pitchFamily="49" charset="0"/>
            </a:endParaRPr>
          </a:p>
          <a:p>
            <a:pPr marL="6286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13544"/>
              </a:solidFill>
              <a:latin typeface="Calibri" panose="020F0502020204030204" pitchFamily="34" charset="0"/>
              <a:ea typeface="Roboto mono" panose="00000009000000000000" pitchFamily="49" charset="0"/>
            </a:endParaRP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13544"/>
                </a:solidFill>
                <a:latin typeface="Calibri" panose="020F0502020204030204" pitchFamily="34" charset="0"/>
                <a:ea typeface="Roboto mono" panose="00000009000000000000" pitchFamily="49" charset="0"/>
              </a:rPr>
              <a:t>Многообразие аналитических срезов информации формируется под любую задачу</a:t>
            </a:r>
            <a:r>
              <a:rPr lang="en-US" dirty="0">
                <a:solidFill>
                  <a:srgbClr val="013544"/>
                </a:solidFill>
                <a:latin typeface="Calibri" panose="020F0502020204030204" pitchFamily="34" charset="0"/>
                <a:ea typeface="Roboto mono" panose="00000009000000000000" pitchFamily="49" charset="0"/>
              </a:rPr>
              <a:t>;</a:t>
            </a:r>
            <a:endParaRPr lang="ru-RU" dirty="0">
              <a:solidFill>
                <a:srgbClr val="013544"/>
              </a:solidFill>
              <a:latin typeface="Calibri" panose="020F0502020204030204" pitchFamily="34" charset="0"/>
              <a:ea typeface="Roboto mono" panose="00000009000000000000" pitchFamily="49" charset="0"/>
            </a:endParaRPr>
          </a:p>
          <a:p>
            <a:pPr marL="6286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13544"/>
              </a:solidFill>
              <a:latin typeface="Calibri" panose="020F0502020204030204" pitchFamily="34" charset="0"/>
              <a:ea typeface="Roboto mono" panose="00000009000000000000" pitchFamily="49" charset="0"/>
            </a:endParaRP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13544"/>
                </a:solidFill>
                <a:latin typeface="Calibri" panose="020F0502020204030204" pitchFamily="34" charset="0"/>
                <a:ea typeface="Roboto mono" panose="00000009000000000000" pitchFamily="49" charset="0"/>
              </a:rPr>
              <a:t>Возможность получения необходимой и достоверной информации в режиме «</a:t>
            </a:r>
            <a:r>
              <a:rPr lang="en-US" dirty="0">
                <a:solidFill>
                  <a:srgbClr val="013544"/>
                </a:solidFill>
                <a:latin typeface="Calibri" panose="020F0502020204030204" pitchFamily="34" charset="0"/>
                <a:ea typeface="Roboto mono" panose="00000009000000000000" pitchFamily="49" charset="0"/>
              </a:rPr>
              <a:t>online</a:t>
            </a:r>
            <a:r>
              <a:rPr lang="ru-RU" dirty="0">
                <a:solidFill>
                  <a:srgbClr val="013544"/>
                </a:solidFill>
                <a:latin typeface="Calibri" panose="020F0502020204030204" pitchFamily="34" charset="0"/>
                <a:ea typeface="Roboto mono" panose="00000009000000000000" pitchFamily="49" charset="0"/>
              </a:rPr>
              <a:t>»</a:t>
            </a:r>
            <a:r>
              <a:rPr lang="en-US" dirty="0">
                <a:solidFill>
                  <a:srgbClr val="013544"/>
                </a:solidFill>
                <a:latin typeface="Calibri" panose="020F0502020204030204" pitchFamily="34" charset="0"/>
                <a:ea typeface="Roboto mono" panose="00000009000000000000" pitchFamily="49" charset="0"/>
              </a:rPr>
              <a:t>;</a:t>
            </a:r>
            <a:endParaRPr lang="ru-RU" dirty="0">
              <a:solidFill>
                <a:srgbClr val="013544"/>
              </a:solidFill>
              <a:latin typeface="Calibri" panose="020F0502020204030204" pitchFamily="34" charset="0"/>
              <a:ea typeface="Roboto mono" panose="00000009000000000000" pitchFamily="49" charset="0"/>
            </a:endParaRPr>
          </a:p>
          <a:p>
            <a:pPr marL="6286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13544"/>
              </a:solidFill>
              <a:latin typeface="Calibri" panose="020F0502020204030204" pitchFamily="34" charset="0"/>
              <a:ea typeface="Roboto mono" panose="00000009000000000000" pitchFamily="49" charset="0"/>
            </a:endParaRP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13544"/>
                </a:solidFill>
                <a:latin typeface="Calibri" panose="020F0502020204030204" pitchFamily="34" charset="0"/>
                <a:ea typeface="Roboto mono" panose="00000009000000000000" pitchFamily="49" charset="0"/>
              </a:rPr>
              <a:t>Простой и удобный инструментарий</a:t>
            </a:r>
            <a:r>
              <a:rPr lang="en-US" dirty="0">
                <a:solidFill>
                  <a:srgbClr val="013544"/>
                </a:solidFill>
                <a:latin typeface="Calibri" panose="020F0502020204030204" pitchFamily="34" charset="0"/>
                <a:ea typeface="Roboto mono" panose="00000009000000000000" pitchFamily="49" charset="0"/>
              </a:rPr>
              <a:t>;</a:t>
            </a:r>
            <a:endParaRPr lang="ru-RU" dirty="0">
              <a:solidFill>
                <a:srgbClr val="013544"/>
              </a:solidFill>
              <a:latin typeface="Calibri" panose="020F0502020204030204" pitchFamily="34" charset="0"/>
              <a:ea typeface="Roboto mono" panose="00000009000000000000" pitchFamily="49" charset="0"/>
            </a:endParaRPr>
          </a:p>
          <a:p>
            <a:pPr marL="6286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13544"/>
              </a:solidFill>
              <a:latin typeface="Calibri" panose="020F0502020204030204" pitchFamily="34" charset="0"/>
              <a:ea typeface="Roboto mono" panose="00000009000000000000" pitchFamily="49" charset="0"/>
            </a:endParaRP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13544"/>
                </a:solidFill>
                <a:latin typeface="Calibri" panose="020F0502020204030204" pitchFamily="34" charset="0"/>
                <a:ea typeface="Roboto mono" panose="00000009000000000000" pitchFamily="49" charset="0"/>
              </a:rPr>
              <a:t> Работает на компьютере</a:t>
            </a:r>
            <a:r>
              <a:rPr lang="en-US" dirty="0">
                <a:solidFill>
                  <a:srgbClr val="013544"/>
                </a:solidFill>
                <a:latin typeface="Calibri" panose="020F0502020204030204" pitchFamily="34" charset="0"/>
                <a:ea typeface="Roboto mono" panose="00000009000000000000" pitchFamily="49" charset="0"/>
              </a:rPr>
              <a:t>, </a:t>
            </a:r>
            <a:r>
              <a:rPr lang="ru-RU" dirty="0">
                <a:solidFill>
                  <a:srgbClr val="013544"/>
                </a:solidFill>
                <a:latin typeface="Calibri" panose="020F0502020204030204" pitchFamily="34" charset="0"/>
                <a:ea typeface="Roboto mono" panose="00000009000000000000" pitchFamily="49" charset="0"/>
              </a:rPr>
              <a:t>планшете</a:t>
            </a:r>
            <a:r>
              <a:rPr lang="en-US" dirty="0">
                <a:solidFill>
                  <a:srgbClr val="013544"/>
                </a:solidFill>
                <a:latin typeface="Calibri" panose="020F0502020204030204" pitchFamily="34" charset="0"/>
                <a:ea typeface="Roboto mono" panose="00000009000000000000" pitchFamily="49" charset="0"/>
              </a:rPr>
              <a:t>,</a:t>
            </a:r>
            <a:r>
              <a:rPr lang="ru-RU" dirty="0">
                <a:solidFill>
                  <a:srgbClr val="013544"/>
                </a:solidFill>
                <a:latin typeface="Calibri" panose="020F0502020204030204" pitchFamily="34" charset="0"/>
                <a:ea typeface="Roboto mono" panose="00000009000000000000" pitchFamily="49" charset="0"/>
              </a:rPr>
              <a:t> мобильном телефоне, информационной панели; 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A65304CA-0835-45F2-8590-F38678B9CA9A}"/>
              </a:ext>
            </a:extLst>
          </p:cNvPr>
          <p:cNvSpPr txBox="1">
            <a:spLocks/>
          </p:cNvSpPr>
          <p:nvPr/>
        </p:nvSpPr>
        <p:spPr>
          <a:xfrm>
            <a:off x="990600" y="1524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1354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1FB9857-247E-70B3-168D-7036180B9FA8}"/>
              </a:ext>
            </a:extLst>
          </p:cNvPr>
          <p:cNvSpPr/>
          <p:nvPr/>
        </p:nvSpPr>
        <p:spPr>
          <a:xfrm>
            <a:off x="936702" y="998090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814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706A0-16E3-4C86-BDA2-9074FF5AC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САЦ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E20A70C-0633-0F35-2B0E-0AC5178F6EB8}"/>
              </a:ext>
            </a:extLst>
          </p:cNvPr>
          <p:cNvGrpSpPr/>
          <p:nvPr/>
        </p:nvGrpSpPr>
        <p:grpSpPr>
          <a:xfrm>
            <a:off x="516193" y="1620388"/>
            <a:ext cx="11159613" cy="4239522"/>
            <a:chOff x="127819" y="1462658"/>
            <a:chExt cx="11159614" cy="423952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788DFAB-1C02-4225-BA91-BB40EA2BCAD9}"/>
                </a:ext>
              </a:extLst>
            </p:cNvPr>
            <p:cNvSpPr txBox="1"/>
            <p:nvPr/>
          </p:nvSpPr>
          <p:spPr>
            <a:xfrm>
              <a:off x="127819" y="1462658"/>
              <a:ext cx="3641753" cy="184665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chemeClr val="dk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                                                       </a:t>
              </a:r>
              <a:r>
                <a:rPr lang="ru-RU" sz="24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01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2000" dirty="0">
                  <a:solidFill>
                    <a:schemeClr val="dk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Низкий порог для входа разработчика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2000" dirty="0">
                  <a:solidFill>
                    <a:schemeClr val="dk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Интуитивно-понятный интерфейс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10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80D7619-8FB1-4EF8-BC8D-0C310038E64B}"/>
                </a:ext>
              </a:extLst>
            </p:cNvPr>
            <p:cNvSpPr txBox="1"/>
            <p:nvPr/>
          </p:nvSpPr>
          <p:spPr>
            <a:xfrm>
              <a:off x="196646" y="3799826"/>
              <a:ext cx="3572926" cy="184665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chemeClr val="dk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                                                     </a:t>
              </a:r>
              <a:r>
                <a:rPr lang="ru-RU" sz="24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04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2000" dirty="0">
                  <a:solidFill>
                    <a:schemeClr val="dk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Применение</a:t>
              </a:r>
              <a:r>
                <a:rPr lang="en-US" sz="2000" dirty="0">
                  <a:solidFill>
                    <a:schemeClr val="dk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 </a:t>
              </a:r>
              <a:r>
                <a:rPr lang="ru-RU" sz="2000" dirty="0">
                  <a:solidFill>
                    <a:schemeClr val="dk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современного стека</a:t>
              </a:r>
              <a:r>
                <a:rPr lang="en-US" sz="2000" dirty="0">
                  <a:solidFill>
                    <a:schemeClr val="dk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 </a:t>
              </a:r>
              <a:r>
                <a:rPr lang="ru-RU" sz="2000" dirty="0">
                  <a:solidFill>
                    <a:schemeClr val="dk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технологий </a:t>
              </a:r>
              <a:r>
                <a:rPr lang="en-US" sz="2000" dirty="0">
                  <a:solidFill>
                    <a:schemeClr val="dk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c </a:t>
              </a:r>
              <a:r>
                <a:rPr lang="ru-RU" sz="2000" dirty="0">
                  <a:solidFill>
                    <a:schemeClr val="dk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большим</a:t>
              </a:r>
              <a:r>
                <a:rPr lang="en-US" sz="2000" dirty="0">
                  <a:solidFill>
                    <a:schemeClr val="dk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 </a:t>
              </a:r>
              <a:r>
                <a:rPr lang="ru-RU" sz="2000" dirty="0">
                  <a:solidFill>
                    <a:schemeClr val="dk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профессиональным сообществом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1050" dirty="0">
                <a:solidFill>
                  <a:schemeClr val="dk1"/>
                </a:solidFill>
                <a:latin typeface="Calibri" panose="020F050202020403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F08B79-E234-4AAC-9BAD-9C1F23DA06DC}"/>
                </a:ext>
              </a:extLst>
            </p:cNvPr>
            <p:cNvSpPr txBox="1"/>
            <p:nvPr/>
          </p:nvSpPr>
          <p:spPr>
            <a:xfrm>
              <a:off x="4080387" y="1506483"/>
              <a:ext cx="3342968" cy="184665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dk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                                                     </a:t>
              </a:r>
              <a:r>
                <a:rPr lang="ru-RU" sz="24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02 </a:t>
              </a:r>
              <a:r>
                <a:rPr lang="ru-RU" dirty="0">
                  <a:solidFill>
                    <a:schemeClr val="dk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 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2000" dirty="0">
                  <a:solidFill>
                    <a:schemeClr val="dk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Гибкость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2000" dirty="0">
                  <a:solidFill>
                    <a:schemeClr val="dk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Интерактивность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2000" dirty="0">
                  <a:solidFill>
                    <a:schemeClr val="dk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Портативность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1000" dirty="0">
                <a:solidFill>
                  <a:schemeClr val="dk1"/>
                </a:solidFill>
                <a:latin typeface="Calibri" panose="020F050202020403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1000" dirty="0">
                <a:solidFill>
                  <a:schemeClr val="dk1"/>
                </a:solidFill>
                <a:latin typeface="Calibri" panose="020F050202020403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1000" dirty="0">
                <a:solidFill>
                  <a:schemeClr val="dk1"/>
                </a:solidFill>
                <a:latin typeface="Calibri" panose="020F050202020403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18378F7-D7F5-453A-A758-C04928059DEA}"/>
                </a:ext>
              </a:extLst>
            </p:cNvPr>
            <p:cNvSpPr txBox="1"/>
            <p:nvPr/>
          </p:nvSpPr>
          <p:spPr>
            <a:xfrm>
              <a:off x="7714506" y="1523715"/>
              <a:ext cx="3553262" cy="184665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dk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                                                          </a:t>
              </a:r>
              <a:r>
                <a:rPr lang="ru-RU" sz="24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03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2000" dirty="0">
                  <a:solidFill>
                    <a:schemeClr val="dk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Быстродействие на</a:t>
              </a:r>
            </a:p>
            <a:p>
              <a:r>
                <a:rPr lang="ru-RU" sz="2000" dirty="0">
                  <a:solidFill>
                    <a:schemeClr val="dk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     больших объемах данных</a:t>
              </a:r>
            </a:p>
            <a:p>
              <a:endParaRPr lang="ru-RU" sz="1000" dirty="0">
                <a:solidFill>
                  <a:schemeClr val="dk1"/>
                </a:solidFill>
                <a:latin typeface="Calibri" panose="020F050202020403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endParaRPr>
            </a:p>
            <a:p>
              <a:endParaRPr lang="ru-RU" sz="1000" dirty="0">
                <a:solidFill>
                  <a:schemeClr val="dk1"/>
                </a:solidFill>
                <a:latin typeface="Calibri" panose="020F050202020403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endParaRPr>
            </a:p>
            <a:p>
              <a:endParaRPr lang="ru-RU" sz="1000" dirty="0">
                <a:solidFill>
                  <a:schemeClr val="dk1"/>
                </a:solidFill>
                <a:latin typeface="Calibri" panose="020F050202020403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endParaRPr>
            </a:p>
            <a:p>
              <a:endParaRPr lang="ru-RU" sz="1000" dirty="0">
                <a:solidFill>
                  <a:schemeClr val="dk1"/>
                </a:solidFill>
                <a:latin typeface="Calibri" panose="020F050202020403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endParaRPr>
            </a:p>
            <a:p>
              <a:endParaRPr lang="ru-RU" sz="1000" dirty="0">
                <a:solidFill>
                  <a:schemeClr val="dk1"/>
                </a:solidFill>
                <a:latin typeface="Calibri" panose="020F050202020403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B087DE-3741-43C5-9199-4A10255E5E9E}"/>
                </a:ext>
              </a:extLst>
            </p:cNvPr>
            <p:cNvSpPr txBox="1"/>
            <p:nvPr/>
          </p:nvSpPr>
          <p:spPr>
            <a:xfrm>
              <a:off x="4139378" y="3844694"/>
              <a:ext cx="3342968" cy="183127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dk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                                                      </a:t>
              </a:r>
              <a:r>
                <a:rPr lang="ru-RU" sz="24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05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2000" dirty="0">
                  <a:solidFill>
                    <a:schemeClr val="dk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Не</a:t>
              </a:r>
              <a:r>
                <a:rPr lang="en-US" sz="2000" dirty="0">
                  <a:solidFill>
                    <a:schemeClr val="dk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 </a:t>
              </a:r>
              <a:r>
                <a:rPr lang="ru-RU" sz="2000" dirty="0">
                  <a:solidFill>
                    <a:schemeClr val="dk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сказывается на производительности</a:t>
              </a:r>
              <a:endParaRPr lang="en-US" sz="2000" dirty="0">
                <a:solidFill>
                  <a:schemeClr val="dk1"/>
                </a:solidFill>
                <a:latin typeface="Calibri" panose="020F050202020403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endParaRPr>
            </a:p>
            <a:p>
              <a:r>
                <a:rPr lang="en-US" sz="2000" dirty="0">
                  <a:solidFill>
                    <a:schemeClr val="dk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      </a:t>
              </a:r>
              <a:r>
                <a:rPr lang="ru-RU" sz="2000" dirty="0">
                  <a:solidFill>
                    <a:schemeClr val="dk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МИС </a:t>
              </a:r>
              <a:r>
                <a:rPr lang="en-US" sz="2000" dirty="0" err="1">
                  <a:solidFill>
                    <a:schemeClr val="dk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qMS</a:t>
              </a:r>
              <a:endParaRPr lang="ru-RU" sz="2000" dirty="0">
                <a:solidFill>
                  <a:schemeClr val="dk1"/>
                </a:solidFill>
                <a:latin typeface="Calibri" panose="020F050202020403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endParaRPr>
            </a:p>
            <a:p>
              <a:endParaRPr lang="ru-RU" sz="1000" dirty="0">
                <a:solidFill>
                  <a:schemeClr val="dk1"/>
                </a:solidFill>
                <a:latin typeface="Calibri" panose="020F050202020403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endParaRPr>
            </a:p>
            <a:p>
              <a:endParaRPr lang="ru-RU" sz="900" dirty="0">
                <a:solidFill>
                  <a:schemeClr val="dk1"/>
                </a:solidFill>
                <a:latin typeface="Calibri" panose="020F050202020403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endParaRPr>
            </a:p>
            <a:p>
              <a:endParaRPr lang="ru-RU" sz="1000" dirty="0">
                <a:solidFill>
                  <a:schemeClr val="dk1"/>
                </a:solidFill>
                <a:latin typeface="Calibri" panose="020F050202020403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1D1958-3C1B-41B0-B45F-AEAF7CA0D08E}"/>
                </a:ext>
              </a:extLst>
            </p:cNvPr>
            <p:cNvSpPr txBox="1"/>
            <p:nvPr/>
          </p:nvSpPr>
          <p:spPr>
            <a:xfrm>
              <a:off x="7714506" y="3840132"/>
              <a:ext cx="3572926" cy="186204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dk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                                                          </a:t>
              </a:r>
              <a:r>
                <a:rPr lang="ru-RU" sz="24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06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2000" dirty="0">
                  <a:solidFill>
                    <a:schemeClr val="dk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Работает как на </a:t>
              </a:r>
              <a:r>
                <a:rPr lang="en-US" sz="2000" dirty="0">
                  <a:solidFill>
                    <a:schemeClr val="dk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Cache, </a:t>
              </a:r>
              <a:r>
                <a:rPr lang="ru-RU" sz="2000" dirty="0">
                  <a:solidFill>
                    <a:schemeClr val="dk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так и на </a:t>
              </a:r>
              <a:r>
                <a:rPr lang="en-US" sz="2000" dirty="0">
                  <a:solidFill>
                    <a:schemeClr val="dk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GTM</a:t>
              </a:r>
              <a:endParaRPr lang="ru-RU" sz="2000" dirty="0">
                <a:solidFill>
                  <a:schemeClr val="dk1"/>
                </a:solidFill>
                <a:latin typeface="Calibri" panose="020F050202020403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1000" dirty="0">
                <a:solidFill>
                  <a:schemeClr val="dk1"/>
                </a:solidFill>
                <a:latin typeface="Calibri" panose="020F050202020403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1000" dirty="0">
                <a:solidFill>
                  <a:schemeClr val="dk1"/>
                </a:solidFill>
                <a:latin typeface="Calibri" panose="020F050202020403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1050" dirty="0">
                <a:solidFill>
                  <a:schemeClr val="dk1"/>
                </a:solidFill>
                <a:latin typeface="Calibri" panose="020F050202020403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1000" dirty="0">
                <a:solidFill>
                  <a:schemeClr val="dk1"/>
                </a:solidFill>
                <a:latin typeface="Calibri" panose="020F050202020403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1050" dirty="0">
                <a:solidFill>
                  <a:schemeClr val="dk1"/>
                </a:solidFill>
                <a:latin typeface="Calibri" panose="020F050202020403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endParaRPr>
            </a:p>
          </p:txBody>
        </p:sp>
        <p:grpSp>
          <p:nvGrpSpPr>
            <p:cNvPr id="15" name="Google Shape;516;p35">
              <a:extLst>
                <a:ext uri="{FF2B5EF4-FFF2-40B4-BE49-F238E27FC236}">
                  <a16:creationId xmlns:a16="http://schemas.microsoft.com/office/drawing/2014/main" id="{27071DD3-6F59-4476-920A-8EECF30BE2D6}"/>
                </a:ext>
              </a:extLst>
            </p:cNvPr>
            <p:cNvGrpSpPr/>
            <p:nvPr/>
          </p:nvGrpSpPr>
          <p:grpSpPr>
            <a:xfrm>
              <a:off x="570393" y="1575192"/>
              <a:ext cx="635280" cy="147600"/>
              <a:chOff x="2147366" y="4139382"/>
              <a:chExt cx="635280" cy="147600"/>
            </a:xfrm>
          </p:grpSpPr>
          <p:sp>
            <p:nvSpPr>
              <p:cNvPr id="16" name="Google Shape;517;p35">
                <a:extLst>
                  <a:ext uri="{FF2B5EF4-FFF2-40B4-BE49-F238E27FC236}">
                    <a16:creationId xmlns:a16="http://schemas.microsoft.com/office/drawing/2014/main" id="{64A868B9-A9DA-4C31-B46F-2E2648461EB0}"/>
                  </a:ext>
                </a:extLst>
              </p:cNvPr>
              <p:cNvSpPr/>
              <p:nvPr/>
            </p:nvSpPr>
            <p:spPr>
              <a:xfrm>
                <a:off x="2147366" y="4139382"/>
                <a:ext cx="147600" cy="1476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18;p35">
                <a:extLst>
                  <a:ext uri="{FF2B5EF4-FFF2-40B4-BE49-F238E27FC236}">
                    <a16:creationId xmlns:a16="http://schemas.microsoft.com/office/drawing/2014/main" id="{D2AF68C1-5F17-4183-BA2F-E58D9CBF07AC}"/>
                  </a:ext>
                </a:extLst>
              </p:cNvPr>
              <p:cNvSpPr/>
              <p:nvPr/>
            </p:nvSpPr>
            <p:spPr>
              <a:xfrm>
                <a:off x="2391206" y="4139382"/>
                <a:ext cx="147600" cy="14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19;p35">
                <a:extLst>
                  <a:ext uri="{FF2B5EF4-FFF2-40B4-BE49-F238E27FC236}">
                    <a16:creationId xmlns:a16="http://schemas.microsoft.com/office/drawing/2014/main" id="{BC7ED408-6121-4A17-A4A6-973260B2EA4B}"/>
                  </a:ext>
                </a:extLst>
              </p:cNvPr>
              <p:cNvSpPr/>
              <p:nvPr/>
            </p:nvSpPr>
            <p:spPr>
              <a:xfrm>
                <a:off x="2635046" y="4139382"/>
                <a:ext cx="147600" cy="147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Google Shape;516;p35">
              <a:extLst>
                <a:ext uri="{FF2B5EF4-FFF2-40B4-BE49-F238E27FC236}">
                  <a16:creationId xmlns:a16="http://schemas.microsoft.com/office/drawing/2014/main" id="{9B15A11B-A45B-44E4-BA25-35654E9A896B}"/>
                </a:ext>
              </a:extLst>
            </p:cNvPr>
            <p:cNvGrpSpPr/>
            <p:nvPr/>
          </p:nvGrpSpPr>
          <p:grpSpPr>
            <a:xfrm>
              <a:off x="4477493" y="1632590"/>
              <a:ext cx="635280" cy="147600"/>
              <a:chOff x="2147366" y="4139382"/>
              <a:chExt cx="635280" cy="147600"/>
            </a:xfrm>
          </p:grpSpPr>
          <p:sp>
            <p:nvSpPr>
              <p:cNvPr id="20" name="Google Shape;517;p35">
                <a:extLst>
                  <a:ext uri="{FF2B5EF4-FFF2-40B4-BE49-F238E27FC236}">
                    <a16:creationId xmlns:a16="http://schemas.microsoft.com/office/drawing/2014/main" id="{4F1CA4BA-0CFF-49C8-A753-ED1B2A5C3401}"/>
                  </a:ext>
                </a:extLst>
              </p:cNvPr>
              <p:cNvSpPr/>
              <p:nvPr/>
            </p:nvSpPr>
            <p:spPr>
              <a:xfrm>
                <a:off x="2147366" y="4139382"/>
                <a:ext cx="147600" cy="1476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18;p35">
                <a:extLst>
                  <a:ext uri="{FF2B5EF4-FFF2-40B4-BE49-F238E27FC236}">
                    <a16:creationId xmlns:a16="http://schemas.microsoft.com/office/drawing/2014/main" id="{FA2172A5-B4D0-464A-A8FC-A62E35FF695A}"/>
                  </a:ext>
                </a:extLst>
              </p:cNvPr>
              <p:cNvSpPr/>
              <p:nvPr/>
            </p:nvSpPr>
            <p:spPr>
              <a:xfrm>
                <a:off x="2391206" y="4139382"/>
                <a:ext cx="147600" cy="14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19;p35">
                <a:extLst>
                  <a:ext uri="{FF2B5EF4-FFF2-40B4-BE49-F238E27FC236}">
                    <a16:creationId xmlns:a16="http://schemas.microsoft.com/office/drawing/2014/main" id="{6D015949-DEE8-40AC-901D-326AF3DC848F}"/>
                  </a:ext>
                </a:extLst>
              </p:cNvPr>
              <p:cNvSpPr/>
              <p:nvPr/>
            </p:nvSpPr>
            <p:spPr>
              <a:xfrm>
                <a:off x="2635046" y="4139382"/>
                <a:ext cx="147600" cy="147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" name="Google Shape;516;p35">
              <a:extLst>
                <a:ext uri="{FF2B5EF4-FFF2-40B4-BE49-F238E27FC236}">
                  <a16:creationId xmlns:a16="http://schemas.microsoft.com/office/drawing/2014/main" id="{D9073E3A-D5B1-407C-B0F8-537B4D9BC060}"/>
                </a:ext>
              </a:extLst>
            </p:cNvPr>
            <p:cNvGrpSpPr/>
            <p:nvPr/>
          </p:nvGrpSpPr>
          <p:grpSpPr>
            <a:xfrm>
              <a:off x="838200" y="3874190"/>
              <a:ext cx="635280" cy="147600"/>
              <a:chOff x="2147366" y="4139382"/>
              <a:chExt cx="635280" cy="147600"/>
            </a:xfrm>
          </p:grpSpPr>
          <p:sp>
            <p:nvSpPr>
              <p:cNvPr id="24" name="Google Shape;517;p35">
                <a:extLst>
                  <a:ext uri="{FF2B5EF4-FFF2-40B4-BE49-F238E27FC236}">
                    <a16:creationId xmlns:a16="http://schemas.microsoft.com/office/drawing/2014/main" id="{E52764D9-05A3-436E-9B64-15560E95BF59}"/>
                  </a:ext>
                </a:extLst>
              </p:cNvPr>
              <p:cNvSpPr/>
              <p:nvPr/>
            </p:nvSpPr>
            <p:spPr>
              <a:xfrm>
                <a:off x="2147366" y="4139382"/>
                <a:ext cx="147600" cy="1476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18;p35">
                <a:extLst>
                  <a:ext uri="{FF2B5EF4-FFF2-40B4-BE49-F238E27FC236}">
                    <a16:creationId xmlns:a16="http://schemas.microsoft.com/office/drawing/2014/main" id="{B12B16AF-50EA-4AD3-8D73-A47F7F72C2CA}"/>
                  </a:ext>
                </a:extLst>
              </p:cNvPr>
              <p:cNvSpPr/>
              <p:nvPr/>
            </p:nvSpPr>
            <p:spPr>
              <a:xfrm>
                <a:off x="2391206" y="4139382"/>
                <a:ext cx="147600" cy="14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19;p35">
                <a:extLst>
                  <a:ext uri="{FF2B5EF4-FFF2-40B4-BE49-F238E27FC236}">
                    <a16:creationId xmlns:a16="http://schemas.microsoft.com/office/drawing/2014/main" id="{90720F10-D964-4DCD-8130-601FEA98389D}"/>
                  </a:ext>
                </a:extLst>
              </p:cNvPr>
              <p:cNvSpPr/>
              <p:nvPr/>
            </p:nvSpPr>
            <p:spPr>
              <a:xfrm>
                <a:off x="2635046" y="4139382"/>
                <a:ext cx="147600" cy="147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" name="Google Shape;516;p35">
              <a:extLst>
                <a:ext uri="{FF2B5EF4-FFF2-40B4-BE49-F238E27FC236}">
                  <a16:creationId xmlns:a16="http://schemas.microsoft.com/office/drawing/2014/main" id="{F08136D5-A542-4351-ABAA-5C1A2F43C492}"/>
                </a:ext>
              </a:extLst>
            </p:cNvPr>
            <p:cNvGrpSpPr/>
            <p:nvPr/>
          </p:nvGrpSpPr>
          <p:grpSpPr>
            <a:xfrm>
              <a:off x="4551241" y="3938255"/>
              <a:ext cx="635280" cy="147600"/>
              <a:chOff x="2147366" y="4139382"/>
              <a:chExt cx="635280" cy="147600"/>
            </a:xfrm>
          </p:grpSpPr>
          <p:sp>
            <p:nvSpPr>
              <p:cNvPr id="28" name="Google Shape;517;p35">
                <a:extLst>
                  <a:ext uri="{FF2B5EF4-FFF2-40B4-BE49-F238E27FC236}">
                    <a16:creationId xmlns:a16="http://schemas.microsoft.com/office/drawing/2014/main" id="{7EA6EA52-C2C2-40DE-9847-0651AD036CEA}"/>
                  </a:ext>
                </a:extLst>
              </p:cNvPr>
              <p:cNvSpPr/>
              <p:nvPr/>
            </p:nvSpPr>
            <p:spPr>
              <a:xfrm>
                <a:off x="2147366" y="4139382"/>
                <a:ext cx="147600" cy="1476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18;p35">
                <a:extLst>
                  <a:ext uri="{FF2B5EF4-FFF2-40B4-BE49-F238E27FC236}">
                    <a16:creationId xmlns:a16="http://schemas.microsoft.com/office/drawing/2014/main" id="{81AB2A9C-CB4E-4C23-8632-4CA6C8AE59E6}"/>
                  </a:ext>
                </a:extLst>
              </p:cNvPr>
              <p:cNvSpPr/>
              <p:nvPr/>
            </p:nvSpPr>
            <p:spPr>
              <a:xfrm>
                <a:off x="2391206" y="4139382"/>
                <a:ext cx="147600" cy="14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19;p35">
                <a:extLst>
                  <a:ext uri="{FF2B5EF4-FFF2-40B4-BE49-F238E27FC236}">
                    <a16:creationId xmlns:a16="http://schemas.microsoft.com/office/drawing/2014/main" id="{C82CDCC9-7CCF-4944-8F59-D139300982AD}"/>
                  </a:ext>
                </a:extLst>
              </p:cNvPr>
              <p:cNvSpPr/>
              <p:nvPr/>
            </p:nvSpPr>
            <p:spPr>
              <a:xfrm>
                <a:off x="2635046" y="4139382"/>
                <a:ext cx="147600" cy="147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" name="Google Shape;516;p35">
              <a:extLst>
                <a:ext uri="{FF2B5EF4-FFF2-40B4-BE49-F238E27FC236}">
                  <a16:creationId xmlns:a16="http://schemas.microsoft.com/office/drawing/2014/main" id="{B8892851-A3CC-4D98-8EA2-88EEDEC5D49F}"/>
                </a:ext>
              </a:extLst>
            </p:cNvPr>
            <p:cNvGrpSpPr/>
            <p:nvPr/>
          </p:nvGrpSpPr>
          <p:grpSpPr>
            <a:xfrm>
              <a:off x="8120348" y="1608007"/>
              <a:ext cx="635280" cy="147600"/>
              <a:chOff x="2147366" y="4139382"/>
              <a:chExt cx="635280" cy="147600"/>
            </a:xfrm>
          </p:grpSpPr>
          <p:sp>
            <p:nvSpPr>
              <p:cNvPr id="32" name="Google Shape;517;p35">
                <a:extLst>
                  <a:ext uri="{FF2B5EF4-FFF2-40B4-BE49-F238E27FC236}">
                    <a16:creationId xmlns:a16="http://schemas.microsoft.com/office/drawing/2014/main" id="{6D88F49A-8D78-4829-9E93-0027D0BD8EA9}"/>
                  </a:ext>
                </a:extLst>
              </p:cNvPr>
              <p:cNvSpPr/>
              <p:nvPr/>
            </p:nvSpPr>
            <p:spPr>
              <a:xfrm>
                <a:off x="2147366" y="4139382"/>
                <a:ext cx="147600" cy="1476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518;p35">
                <a:extLst>
                  <a:ext uri="{FF2B5EF4-FFF2-40B4-BE49-F238E27FC236}">
                    <a16:creationId xmlns:a16="http://schemas.microsoft.com/office/drawing/2014/main" id="{6B81528C-7ECE-465B-A76D-74AEED22D9E6}"/>
                  </a:ext>
                </a:extLst>
              </p:cNvPr>
              <p:cNvSpPr/>
              <p:nvPr/>
            </p:nvSpPr>
            <p:spPr>
              <a:xfrm>
                <a:off x="2391206" y="4139382"/>
                <a:ext cx="147600" cy="14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519;p35">
                <a:extLst>
                  <a:ext uri="{FF2B5EF4-FFF2-40B4-BE49-F238E27FC236}">
                    <a16:creationId xmlns:a16="http://schemas.microsoft.com/office/drawing/2014/main" id="{49274EA7-E9D3-40D1-9BA3-3DE3B2AE05E6}"/>
                  </a:ext>
                </a:extLst>
              </p:cNvPr>
              <p:cNvSpPr/>
              <p:nvPr/>
            </p:nvSpPr>
            <p:spPr>
              <a:xfrm>
                <a:off x="2635046" y="4139382"/>
                <a:ext cx="147600" cy="147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" name="Google Shape;516;p35">
              <a:extLst>
                <a:ext uri="{FF2B5EF4-FFF2-40B4-BE49-F238E27FC236}">
                  <a16:creationId xmlns:a16="http://schemas.microsoft.com/office/drawing/2014/main" id="{D05EB315-8C16-4014-903A-6777FD77E887}"/>
                </a:ext>
              </a:extLst>
            </p:cNvPr>
            <p:cNvGrpSpPr/>
            <p:nvPr/>
          </p:nvGrpSpPr>
          <p:grpSpPr>
            <a:xfrm>
              <a:off x="8110518" y="3938252"/>
              <a:ext cx="635280" cy="147600"/>
              <a:chOff x="2147366" y="4139382"/>
              <a:chExt cx="635280" cy="147600"/>
            </a:xfrm>
          </p:grpSpPr>
          <p:sp>
            <p:nvSpPr>
              <p:cNvPr id="36" name="Google Shape;517;p35">
                <a:extLst>
                  <a:ext uri="{FF2B5EF4-FFF2-40B4-BE49-F238E27FC236}">
                    <a16:creationId xmlns:a16="http://schemas.microsoft.com/office/drawing/2014/main" id="{DA594269-83BA-47AB-BEC9-24710D41F535}"/>
                  </a:ext>
                </a:extLst>
              </p:cNvPr>
              <p:cNvSpPr/>
              <p:nvPr/>
            </p:nvSpPr>
            <p:spPr>
              <a:xfrm>
                <a:off x="2147366" y="4139382"/>
                <a:ext cx="147600" cy="1476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518;p35">
                <a:extLst>
                  <a:ext uri="{FF2B5EF4-FFF2-40B4-BE49-F238E27FC236}">
                    <a16:creationId xmlns:a16="http://schemas.microsoft.com/office/drawing/2014/main" id="{8EB847A8-57FD-4270-8903-F9A61A343CC4}"/>
                  </a:ext>
                </a:extLst>
              </p:cNvPr>
              <p:cNvSpPr/>
              <p:nvPr/>
            </p:nvSpPr>
            <p:spPr>
              <a:xfrm>
                <a:off x="2391206" y="4139382"/>
                <a:ext cx="147600" cy="14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519;p35">
                <a:extLst>
                  <a:ext uri="{FF2B5EF4-FFF2-40B4-BE49-F238E27FC236}">
                    <a16:creationId xmlns:a16="http://schemas.microsoft.com/office/drawing/2014/main" id="{617A0244-1BC4-48F1-963E-44BCEB91BC33}"/>
                  </a:ext>
                </a:extLst>
              </p:cNvPr>
              <p:cNvSpPr/>
              <p:nvPr/>
            </p:nvSpPr>
            <p:spPr>
              <a:xfrm>
                <a:off x="2635046" y="4139382"/>
                <a:ext cx="147600" cy="147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C93C280-364B-4704-4F5F-E8CABB92F409}"/>
              </a:ext>
            </a:extLst>
          </p:cNvPr>
          <p:cNvSpPr/>
          <p:nvPr/>
        </p:nvSpPr>
        <p:spPr>
          <a:xfrm>
            <a:off x="936702" y="998090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332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7B028-9E0E-483C-A613-B54F92C58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Четыре составляющих САЦ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89470D-F2DD-4839-8829-1CCB80FB321B}"/>
              </a:ext>
            </a:extLst>
          </p:cNvPr>
          <p:cNvSpPr txBox="1"/>
          <p:nvPr/>
        </p:nvSpPr>
        <p:spPr>
          <a:xfrm>
            <a:off x="921638" y="2191663"/>
            <a:ext cx="5360434" cy="35855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2100"/>
              </a:spcBef>
              <a:spcAft>
                <a:spcPts val="2100"/>
              </a:spcAft>
              <a:buFont typeface="Arial" panose="020B0604020202020204" pitchFamily="34" charset="0"/>
              <a:buNone/>
            </a:pPr>
            <a:endParaRPr lang="ru-RU" sz="3200" dirty="0">
              <a:solidFill>
                <a:srgbClr val="013544"/>
              </a:solidFill>
              <a:latin typeface="Calibri" panose="020F0502020204030204" pitchFamily="34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  <a:p>
            <a:pPr marL="0" indent="0">
              <a:spcBef>
                <a:spcPts val="2100"/>
              </a:spcBef>
              <a:spcAft>
                <a:spcPts val="2100"/>
              </a:spcAft>
              <a:buFont typeface="Arial" panose="020B0604020202020204" pitchFamily="34" charset="0"/>
              <a:buNone/>
            </a:pPr>
            <a:r>
              <a:rPr lang="ru-RU" sz="3200" dirty="0">
                <a:solidFill>
                  <a:srgbClr val="013544"/>
                </a:solidFill>
                <a:latin typeface="Calibri" panose="020F050202020403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Анализ данных и представление информации для принятия решения в САЦ </a:t>
            </a:r>
            <a:r>
              <a:rPr lang="ru-RU" sz="3200" b="1" dirty="0" err="1">
                <a:solidFill>
                  <a:srgbClr val="013544"/>
                </a:solidFill>
                <a:latin typeface="Calibri" panose="020F050202020403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qM</a:t>
            </a:r>
            <a:r>
              <a:rPr lang="en-US" sz="3200" b="1" dirty="0">
                <a:solidFill>
                  <a:srgbClr val="013544"/>
                </a:solidFill>
                <a:latin typeface="Calibri" panose="020F050202020403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S</a:t>
            </a:r>
            <a:r>
              <a:rPr lang="ru-RU" sz="3200" dirty="0">
                <a:solidFill>
                  <a:srgbClr val="013544"/>
                </a:solidFill>
                <a:latin typeface="Calibri" panose="020F050202020403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 организованы на 4-х уровнях</a:t>
            </a:r>
          </a:p>
        </p:txBody>
      </p:sp>
      <p:sp>
        <p:nvSpPr>
          <p:cNvPr id="34" name="Стрелка: вправо 33">
            <a:extLst>
              <a:ext uri="{FF2B5EF4-FFF2-40B4-BE49-F238E27FC236}">
                <a16:creationId xmlns:a16="http://schemas.microsoft.com/office/drawing/2014/main" id="{1A422216-4EDD-41C6-B63A-FF30255A23AD}"/>
              </a:ext>
            </a:extLst>
          </p:cNvPr>
          <p:cNvSpPr/>
          <p:nvPr/>
        </p:nvSpPr>
        <p:spPr>
          <a:xfrm>
            <a:off x="4433395" y="2251648"/>
            <a:ext cx="1798098" cy="58477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0DD478-8BB0-4B72-9EE3-43B93DBBCEF1}"/>
              </a:ext>
            </a:extLst>
          </p:cNvPr>
          <p:cNvSpPr txBox="1"/>
          <p:nvPr/>
        </p:nvSpPr>
        <p:spPr>
          <a:xfrm>
            <a:off x="6689273" y="2191663"/>
            <a:ext cx="510228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 algn="ctr">
              <a:spcBef>
                <a:spcPts val="2100"/>
              </a:spcBef>
              <a:spcAft>
                <a:spcPts val="2100"/>
              </a:spcAft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База данных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DWH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5A9924-0A60-4566-B631-0A566E4A1C03}"/>
              </a:ext>
            </a:extLst>
          </p:cNvPr>
          <p:cNvSpPr txBox="1"/>
          <p:nvPr/>
        </p:nvSpPr>
        <p:spPr>
          <a:xfrm>
            <a:off x="6689272" y="2977086"/>
            <a:ext cx="510228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 algn="ctr">
              <a:spcBef>
                <a:spcPts val="2100"/>
              </a:spcBef>
              <a:spcAft>
                <a:spcPts val="2100"/>
              </a:spcAft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Визуализатор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F94B5D-2228-49FD-AF41-DE17AD4A8A26}"/>
              </a:ext>
            </a:extLst>
          </p:cNvPr>
          <p:cNvSpPr txBox="1"/>
          <p:nvPr/>
        </p:nvSpPr>
        <p:spPr>
          <a:xfrm>
            <a:off x="6689272" y="3762509"/>
            <a:ext cx="510228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 algn="ctr">
              <a:spcBef>
                <a:spcPts val="2100"/>
              </a:spcBef>
              <a:spcAft>
                <a:spcPts val="2100"/>
              </a:spcAft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BI –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система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2D12BA-4485-43EB-8AA7-67E19CA3D604}"/>
              </a:ext>
            </a:extLst>
          </p:cNvPr>
          <p:cNvSpPr txBox="1"/>
          <p:nvPr/>
        </p:nvSpPr>
        <p:spPr>
          <a:xfrm>
            <a:off x="6689271" y="4572824"/>
            <a:ext cx="5102288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 algn="ctr">
              <a:spcBef>
                <a:spcPts val="2100"/>
              </a:spcBef>
              <a:spcAft>
                <a:spcPts val="2100"/>
              </a:spcAft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Коммуникационная платформа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D4C3B3-4982-D4F4-7F9F-5F4AEAD6D40A}"/>
              </a:ext>
            </a:extLst>
          </p:cNvPr>
          <p:cNvSpPr/>
          <p:nvPr/>
        </p:nvSpPr>
        <p:spPr>
          <a:xfrm>
            <a:off x="936702" y="998090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810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12;p35">
            <a:extLst>
              <a:ext uri="{FF2B5EF4-FFF2-40B4-BE49-F238E27FC236}">
                <a16:creationId xmlns:a16="http://schemas.microsoft.com/office/drawing/2014/main" id="{B9B3B57C-40B1-F29F-4321-4E176D032FBD}"/>
              </a:ext>
            </a:extLst>
          </p:cNvPr>
          <p:cNvSpPr/>
          <p:nvPr/>
        </p:nvSpPr>
        <p:spPr>
          <a:xfrm>
            <a:off x="5461553" y="1520664"/>
            <a:ext cx="5892247" cy="4474433"/>
          </a:xfrm>
          <a:prstGeom prst="roundRect">
            <a:avLst>
              <a:gd name="adj" fmla="val 353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63500" sx="102000" sy="102000" algn="ctr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SzPts val="7000"/>
            </a:pP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База данных – </a:t>
            </a:r>
            <a:r>
              <a:rPr lang="en-US" sz="2800" dirty="0">
                <a:solidFill>
                  <a:srgbClr val="0070C0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Data Warehouse (DWH)</a:t>
            </a:r>
            <a:br>
              <a:rPr lang="ru-RU" sz="2800" dirty="0">
                <a:solidFill>
                  <a:srgbClr val="0070C0"/>
                </a:solidFill>
                <a:latin typeface="+mn-lt"/>
              </a:rPr>
            </a:br>
            <a:endParaRPr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4" name="Google Shape;514;p35"/>
          <p:cNvSpPr txBox="1">
            <a:spLocks noGrp="1"/>
          </p:cNvSpPr>
          <p:nvPr>
            <p:ph type="body" idx="4294967295"/>
          </p:nvPr>
        </p:nvSpPr>
        <p:spPr>
          <a:xfrm>
            <a:off x="1040447" y="2397125"/>
            <a:ext cx="3944148" cy="20637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2100"/>
              </a:spcBef>
              <a:buSzPts val="1900"/>
              <a:buNone/>
            </a:pPr>
            <a:r>
              <a:rPr lang="ru-RU" sz="2000" dirty="0">
                <a:solidFill>
                  <a:srgbClr val="013544"/>
                </a:solidFill>
                <a:latin typeface="Calibri" panose="020F0502020204030204" pitchFamily="34" charset="0"/>
                <a:ea typeface="Roboto mono" panose="00000009000000000000" pitchFamily="49" charset="0"/>
              </a:rPr>
              <a:t>На базе открытого ПО создан единый инструмент консолидации данных. В DWH из любых информационных систем (не только МИС) данные загружаются</a:t>
            </a:r>
            <a:r>
              <a:rPr lang="en-US" sz="2000" dirty="0">
                <a:solidFill>
                  <a:srgbClr val="013544"/>
                </a:solidFill>
                <a:latin typeface="Calibri" panose="020F0502020204030204" pitchFamily="34" charset="0"/>
                <a:ea typeface="Roboto mono" panose="00000009000000000000" pitchFamily="49" charset="0"/>
              </a:rPr>
              <a:t>, </a:t>
            </a:r>
            <a:r>
              <a:rPr lang="ru-RU" sz="2000" dirty="0">
                <a:solidFill>
                  <a:srgbClr val="013544"/>
                </a:solidFill>
                <a:latin typeface="Calibri" panose="020F0502020204030204" pitchFamily="34" charset="0"/>
                <a:ea typeface="Roboto mono" panose="00000009000000000000" pitchFamily="49" charset="0"/>
              </a:rPr>
              <a:t>очищаются, формируя при этом</a:t>
            </a:r>
            <a:r>
              <a:rPr lang="en-US" sz="2000" dirty="0">
                <a:solidFill>
                  <a:srgbClr val="013544"/>
                </a:solidFill>
                <a:latin typeface="Calibri" panose="020F0502020204030204" pitchFamily="34" charset="0"/>
                <a:ea typeface="Roboto mono" panose="00000009000000000000" pitchFamily="49" charset="0"/>
              </a:rPr>
              <a:t> </a:t>
            </a:r>
            <a:r>
              <a:rPr lang="ru-RU" sz="2000" dirty="0">
                <a:solidFill>
                  <a:srgbClr val="013544"/>
                </a:solidFill>
                <a:latin typeface="Calibri" panose="020F0502020204030204" pitchFamily="34" charset="0"/>
                <a:ea typeface="Roboto mono" panose="00000009000000000000" pitchFamily="49" charset="0"/>
              </a:rPr>
              <a:t>единое хранилище. </a:t>
            </a:r>
            <a:endParaRPr sz="2000" dirty="0">
              <a:solidFill>
                <a:srgbClr val="013544"/>
              </a:solidFill>
              <a:latin typeface="Calibri" panose="020F0502020204030204" pitchFamily="34" charset="0"/>
              <a:ea typeface="Roboto mono" panose="00000009000000000000" pitchFamily="49" charset="0"/>
            </a:endParaRPr>
          </a:p>
          <a:p>
            <a:pPr marL="0" indent="0">
              <a:spcBef>
                <a:spcPts val="2100"/>
              </a:spcBef>
              <a:spcAft>
                <a:spcPts val="2100"/>
              </a:spcAft>
              <a:buSzPts val="1900"/>
              <a:buNone/>
            </a:pPr>
            <a:endParaRPr sz="2000" dirty="0">
              <a:solidFill>
                <a:srgbClr val="013544"/>
              </a:solidFill>
            </a:endParaRPr>
          </a:p>
        </p:txBody>
      </p:sp>
      <p:sp>
        <p:nvSpPr>
          <p:cNvPr id="2" name="Номер слайда 7">
            <a:extLst>
              <a:ext uri="{FF2B5EF4-FFF2-40B4-BE49-F238E27FC236}">
                <a16:creationId xmlns:a16="http://schemas.microsoft.com/office/drawing/2014/main" id="{49C332C9-2581-D8E5-08B9-552F0D2EA204}"/>
              </a:ext>
            </a:extLst>
          </p:cNvPr>
          <p:cNvSpPr txBox="1">
            <a:spLocks/>
          </p:cNvSpPr>
          <p:nvPr/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rtlCol="0"/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ru-RU" sz="12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7</a:t>
            </a:fld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6" descr="Learn why you should build a Data Warehouse">
            <a:extLst>
              <a:ext uri="{FF2B5EF4-FFF2-40B4-BE49-F238E27FC236}">
                <a16:creationId xmlns:a16="http://schemas.microsoft.com/office/drawing/2014/main" id="{F2A25A70-59E5-4ADF-9147-C06DDA485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576" y="2148902"/>
            <a:ext cx="5178473" cy="358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oogle Shape;520;p35">
            <a:extLst>
              <a:ext uri="{FF2B5EF4-FFF2-40B4-BE49-F238E27FC236}">
                <a16:creationId xmlns:a16="http://schemas.microsoft.com/office/drawing/2014/main" id="{7D1AC527-4C32-4DC7-B854-742473E540F4}"/>
              </a:ext>
            </a:extLst>
          </p:cNvPr>
          <p:cNvGrpSpPr/>
          <p:nvPr/>
        </p:nvGrpSpPr>
        <p:grpSpPr>
          <a:xfrm>
            <a:off x="5706976" y="1760983"/>
            <a:ext cx="635280" cy="147600"/>
            <a:chOff x="2147366" y="4139382"/>
            <a:chExt cx="635280" cy="147600"/>
          </a:xfrm>
        </p:grpSpPr>
        <p:sp>
          <p:nvSpPr>
            <p:cNvPr id="19" name="Google Shape;521;p35">
              <a:extLst>
                <a:ext uri="{FF2B5EF4-FFF2-40B4-BE49-F238E27FC236}">
                  <a16:creationId xmlns:a16="http://schemas.microsoft.com/office/drawing/2014/main" id="{302ACE95-2B9A-495E-84FD-E95B296FD31B}"/>
                </a:ext>
              </a:extLst>
            </p:cNvPr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522;p35">
              <a:extLst>
                <a:ext uri="{FF2B5EF4-FFF2-40B4-BE49-F238E27FC236}">
                  <a16:creationId xmlns:a16="http://schemas.microsoft.com/office/drawing/2014/main" id="{FAB3BF7E-88CF-4377-8414-CB446B6D4B34}"/>
                </a:ext>
              </a:extLst>
            </p:cNvPr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523;p35">
              <a:extLst>
                <a:ext uri="{FF2B5EF4-FFF2-40B4-BE49-F238E27FC236}">
                  <a16:creationId xmlns:a16="http://schemas.microsoft.com/office/drawing/2014/main" id="{2FDC1258-B190-4793-8878-4C5F23152811}"/>
                </a:ext>
              </a:extLst>
            </p:cNvPr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0B20828-32A0-F8E2-283A-79467E98BCB7}"/>
              </a:ext>
            </a:extLst>
          </p:cNvPr>
          <p:cNvSpPr/>
          <p:nvPr/>
        </p:nvSpPr>
        <p:spPr>
          <a:xfrm>
            <a:off x="936702" y="998090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D5159-B2C6-446F-90E9-702002E31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Процесс выгрузки данных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5990CA-F1E3-4595-A6F9-308D4EF5B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029" y="1458879"/>
            <a:ext cx="8842917" cy="497414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84DAB0F-1E28-6F27-F376-EB5E368FAADB}"/>
              </a:ext>
            </a:extLst>
          </p:cNvPr>
          <p:cNvSpPr/>
          <p:nvPr/>
        </p:nvSpPr>
        <p:spPr>
          <a:xfrm>
            <a:off x="936702" y="1089015"/>
            <a:ext cx="3033132" cy="34350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551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85;p39">
            <a:extLst>
              <a:ext uri="{FF2B5EF4-FFF2-40B4-BE49-F238E27FC236}">
                <a16:creationId xmlns:a16="http://schemas.microsoft.com/office/drawing/2014/main" id="{7D8BA532-5FF6-842B-98CD-FF2AE267BC46}"/>
              </a:ext>
            </a:extLst>
          </p:cNvPr>
          <p:cNvSpPr txBox="1">
            <a:spLocks/>
          </p:cNvSpPr>
          <p:nvPr/>
        </p:nvSpPr>
        <p:spPr>
          <a:xfrm>
            <a:off x="7903381" y="2051706"/>
            <a:ext cx="3303595" cy="412017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bg1"/>
                </a:solidFill>
                <a:highlight>
                  <a:srgbClr val="21B6E1"/>
                </a:highlight>
                <a:latin typeface="+mn-lt"/>
                <a:ea typeface="Roboto mono" panose="00000009000000000000" pitchFamily="49" charset="0"/>
              </a:rPr>
              <a:t>В основе визуализатора </a:t>
            </a:r>
            <a:r>
              <a:rPr lang="ru-RU" sz="2000" dirty="0">
                <a:solidFill>
                  <a:srgbClr val="013544"/>
                </a:solidFill>
                <a:latin typeface="+mn-lt"/>
                <a:ea typeface="Roboto mono" panose="00000009000000000000" pitchFamily="49" charset="0"/>
              </a:rPr>
              <a:t>лежит метод сценариев</a:t>
            </a:r>
            <a:r>
              <a:rPr lang="en-US" sz="2000" dirty="0">
                <a:solidFill>
                  <a:srgbClr val="013544"/>
                </a:solidFill>
                <a:latin typeface="+mn-lt"/>
                <a:ea typeface="Roboto mono" panose="00000009000000000000" pitchFamily="49" charset="0"/>
              </a:rPr>
              <a:t>,</a:t>
            </a:r>
            <a:r>
              <a:rPr lang="ru-RU" sz="2000" dirty="0">
                <a:solidFill>
                  <a:srgbClr val="013544"/>
                </a:solidFill>
                <a:latin typeface="+mn-lt"/>
                <a:ea typeface="Roboto mono" panose="00000009000000000000" pitchFamily="49" charset="0"/>
              </a:rPr>
              <a:t> который позволяет формировать любые срезы из данных</a:t>
            </a:r>
            <a:r>
              <a:rPr lang="en-US" sz="2000" dirty="0">
                <a:solidFill>
                  <a:srgbClr val="013544"/>
                </a:solidFill>
                <a:latin typeface="+mn-lt"/>
                <a:ea typeface="Roboto mono" panose="00000009000000000000" pitchFamily="49" charset="0"/>
              </a:rPr>
              <a:t>,</a:t>
            </a:r>
            <a:r>
              <a:rPr lang="ru-RU" sz="2000" dirty="0">
                <a:solidFill>
                  <a:srgbClr val="013544"/>
                </a:solidFill>
                <a:latin typeface="+mn-lt"/>
                <a:ea typeface="Roboto mono" panose="00000009000000000000" pitchFamily="49" charset="0"/>
              </a:rPr>
              <a:t> загруженных из разных источников</a:t>
            </a:r>
            <a:r>
              <a:rPr lang="en-US" sz="2000" dirty="0">
                <a:solidFill>
                  <a:srgbClr val="013544"/>
                </a:solidFill>
                <a:latin typeface="+mn-lt"/>
                <a:ea typeface="Roboto mono" panose="00000009000000000000" pitchFamily="49" charset="0"/>
              </a:rPr>
              <a:t>,</a:t>
            </a:r>
            <a:r>
              <a:rPr lang="ru-RU" sz="2000" dirty="0">
                <a:solidFill>
                  <a:srgbClr val="013544"/>
                </a:solidFill>
                <a:latin typeface="+mn-lt"/>
                <a:ea typeface="Roboto mono" panose="00000009000000000000" pitchFamily="49" charset="0"/>
              </a:rPr>
              <a:t> и определять вероятностные пути развития событий</a:t>
            </a:r>
            <a:r>
              <a:rPr lang="en-US" sz="2000" dirty="0">
                <a:solidFill>
                  <a:srgbClr val="013544"/>
                </a:solidFill>
                <a:latin typeface="+mn-lt"/>
                <a:ea typeface="Roboto mono" panose="00000009000000000000" pitchFamily="49" charset="0"/>
              </a:rPr>
              <a:t>,</a:t>
            </a:r>
            <a:r>
              <a:rPr lang="ru-RU" sz="2000" dirty="0">
                <a:solidFill>
                  <a:srgbClr val="013544"/>
                </a:solidFill>
                <a:latin typeface="+mn-lt"/>
                <a:ea typeface="Roboto mono" panose="00000009000000000000" pitchFamily="49" charset="0"/>
              </a:rPr>
              <a:t> прогнозировать возможные последствия принимаемых решений.</a:t>
            </a:r>
            <a:endParaRPr lang="ru-RU" sz="2000" dirty="0">
              <a:solidFill>
                <a:srgbClr val="013544"/>
              </a:solidFill>
              <a:latin typeface="+mn-lt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E231C2E-2E4E-2A0F-F426-353C3AEF35C7}"/>
              </a:ext>
            </a:extLst>
          </p:cNvPr>
          <p:cNvGrpSpPr/>
          <p:nvPr/>
        </p:nvGrpSpPr>
        <p:grpSpPr>
          <a:xfrm>
            <a:off x="886773" y="1824147"/>
            <a:ext cx="6256767" cy="3924720"/>
            <a:chOff x="422813" y="1470452"/>
            <a:chExt cx="7790487" cy="4886786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C35B113-7904-45C1-9F79-2D4340A39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757">
              <a:off x="422813" y="1470452"/>
              <a:ext cx="4456071" cy="2332600"/>
            </a:xfrm>
            <a:prstGeom prst="rect">
              <a:avLst/>
            </a:prstGeom>
          </p:spPr>
        </p:pic>
        <p:pic>
          <p:nvPicPr>
            <p:cNvPr id="8" name="Объект 4">
              <a:extLst>
                <a:ext uri="{FF2B5EF4-FFF2-40B4-BE49-F238E27FC236}">
                  <a16:creationId xmlns:a16="http://schemas.microsoft.com/office/drawing/2014/main" id="{2197FE73-5AB5-76D9-4A37-3F5B30CF0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2316">
              <a:off x="1857151" y="3312939"/>
              <a:ext cx="2251393" cy="1355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98E7DD74-1419-BD2E-25FA-CABF0E142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1294">
              <a:off x="4005081" y="1680703"/>
              <a:ext cx="4208219" cy="3070794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CAF577A-6CDA-7425-2B1A-1471AB511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4397">
              <a:off x="3747348" y="4275608"/>
              <a:ext cx="4354675" cy="2081630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E6B517C-09DC-BDBE-859C-8862EC247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7328">
              <a:off x="527817" y="4475771"/>
              <a:ext cx="3577847" cy="1710289"/>
            </a:xfrm>
            <a:prstGeom prst="rect">
              <a:avLst/>
            </a:prstGeom>
          </p:spPr>
        </p:pic>
      </p:grp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E655600C-EB9B-A020-C890-AD51B9AFD922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b="1" kern="1200">
                <a:solidFill>
                  <a:srgbClr val="013544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r>
              <a:rPr lang="ru-RU" sz="3200" dirty="0"/>
              <a:t>Визуализатор сценариев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5F27E0A-7EB4-5602-23BE-0051B8F4C75B}"/>
              </a:ext>
            </a:extLst>
          </p:cNvPr>
          <p:cNvSpPr/>
          <p:nvPr/>
        </p:nvSpPr>
        <p:spPr>
          <a:xfrm>
            <a:off x="936702" y="1089015"/>
            <a:ext cx="3033132" cy="34350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9547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5868</TotalTime>
  <Words>590</Words>
  <Application>Microsoft Macintosh PowerPoint</Application>
  <PresentationFormat>Широкоэкранный</PresentationFormat>
  <Paragraphs>76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</vt:lpstr>
      <vt:lpstr>inherit</vt:lpstr>
      <vt:lpstr>Roboto</vt:lpstr>
      <vt:lpstr>Symbol</vt:lpstr>
      <vt:lpstr>Times New Roman</vt:lpstr>
      <vt:lpstr>Тема Office</vt:lpstr>
      <vt:lpstr>Презентация PowerPoint</vt:lpstr>
      <vt:lpstr>Ситуационный Аналитический Центр - qMS  Новая реальность. На смену вражеской BI. </vt:lpstr>
      <vt:lpstr>Ситуация с BI</vt:lpstr>
      <vt:lpstr>САЦ</vt:lpstr>
      <vt:lpstr>Особенности САЦ</vt:lpstr>
      <vt:lpstr>Четыре составляющих САЦ</vt:lpstr>
      <vt:lpstr>База данных – Data Warehouse (DWH) </vt:lpstr>
      <vt:lpstr>Процесс выгрузки данных</vt:lpstr>
      <vt:lpstr>Презентация PowerPoint</vt:lpstr>
      <vt:lpstr>BI подсистема САЦ</vt:lpstr>
      <vt:lpstr>Процесс создания дашборда из данных 1 ИС</vt:lpstr>
      <vt:lpstr>Процесс создания дашборда из данных  нескольких ИС</vt:lpstr>
      <vt:lpstr>Дашборд «Операционная деятельность»</vt:lpstr>
      <vt:lpstr>Дашборд «Движение пациентов в стационаре»</vt:lpstr>
      <vt:lpstr>Дашборд «Производительность МО»</vt:lpstr>
      <vt:lpstr>Дашборд «Суммы по ОМС по видам МП»</vt:lpstr>
      <vt:lpstr> Дашборд «Суммы по ОМС – цели обращения»</vt:lpstr>
      <vt:lpstr>Коммуникационная платформа</vt:lpstr>
      <vt:lpstr>До скорых встрeч!</vt:lpstr>
      <vt:lpstr>Контакты  Телефоны: 8 800 600 800, +7 812 449 19 49 info@sparm.com   Санкт-Петербург, Гаккелевская улица, 21а  контакты Алехиной Марины Владимировны: моб. телефон: +7 981 975 39 95  e- mail: marina.alekhina@sparm.com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Руотси</dc:creator>
  <cp:lastModifiedBy>Елизавета Руотси</cp:lastModifiedBy>
  <cp:revision>147</cp:revision>
  <dcterms:created xsi:type="dcterms:W3CDTF">2021-06-01T10:24:17Z</dcterms:created>
  <dcterms:modified xsi:type="dcterms:W3CDTF">2023-04-05T06:56:46Z</dcterms:modified>
</cp:coreProperties>
</file>