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4" r:id="rId2"/>
    <p:sldId id="257" r:id="rId3"/>
    <p:sldId id="256" r:id="rId4"/>
    <p:sldId id="295" r:id="rId5"/>
    <p:sldId id="266" r:id="rId6"/>
    <p:sldId id="296" r:id="rId7"/>
    <p:sldId id="267" r:id="rId8"/>
    <p:sldId id="268" r:id="rId9"/>
    <p:sldId id="263" r:id="rId10"/>
    <p:sldId id="269" r:id="rId11"/>
    <p:sldId id="270" r:id="rId12"/>
    <p:sldId id="271" r:id="rId13"/>
    <p:sldId id="272" r:id="rId14"/>
    <p:sldId id="26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544"/>
    <a:srgbClr val="21B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30940-8BAF-5D4D-B0C2-20E831D68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13544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106433-E2C5-E745-842B-4C34ACC34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4C73E4-E593-DAAC-5048-EAC191C1AE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3118" y="6064271"/>
            <a:ext cx="3370084" cy="5128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5A2F7-8579-1834-0E87-78C9E4153A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64109" y="6064271"/>
            <a:ext cx="796383" cy="398192"/>
          </a:xfrm>
          <a:prstGeom prst="rect">
            <a:avLst/>
          </a:prstGeom>
        </p:spPr>
      </p:pic>
      <p:pic>
        <p:nvPicPr>
          <p:cNvPr id="5" name="Picture 2" descr="MedSoft - выставка и конференция по цифровому здравоохранению">
            <a:extLst>
              <a:ext uri="{FF2B5EF4-FFF2-40B4-BE49-F238E27FC236}">
                <a16:creationId xmlns:a16="http://schemas.microsoft.com/office/drawing/2014/main" id="{ADDF1DDD-9536-E458-70E5-4D47C62A2C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454" y="5890087"/>
            <a:ext cx="750428" cy="7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59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8EF0CF-9A37-B44B-A215-AEAF1A65B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1EC935-264F-F342-A875-87969F0EA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7052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6B1FB9-9375-F84A-894A-CBF7CD3B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13544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CBB3EB-EFF4-3432-0A76-2EBD843AF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4109" y="486107"/>
            <a:ext cx="796383" cy="398192"/>
          </a:xfrm>
          <a:prstGeom prst="rect">
            <a:avLst/>
          </a:prstGeom>
        </p:spPr>
      </p:pic>
      <p:pic>
        <p:nvPicPr>
          <p:cNvPr id="4" name="Picture 2" descr="MedSoft - выставка и конференция по цифровому здравоохранению">
            <a:extLst>
              <a:ext uri="{FF2B5EF4-FFF2-40B4-BE49-F238E27FC236}">
                <a16:creationId xmlns:a16="http://schemas.microsoft.com/office/drawing/2014/main" id="{9BF3E18C-F084-A3AD-9CB8-DE3B98E685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454" y="254600"/>
            <a:ext cx="750428" cy="7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76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3F18BE-4E64-908C-631E-396D66B82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3118" y="6064271"/>
            <a:ext cx="3370084" cy="5128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869590-3D78-8697-81CB-1C4C23211A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64109" y="6064271"/>
            <a:ext cx="796383" cy="398192"/>
          </a:xfrm>
          <a:prstGeom prst="rect">
            <a:avLst/>
          </a:prstGeom>
        </p:spPr>
      </p:pic>
      <p:pic>
        <p:nvPicPr>
          <p:cNvPr id="9" name="Picture 2" descr="MedSoft - выставка и конференция по цифровому здравоохранению">
            <a:extLst>
              <a:ext uri="{FF2B5EF4-FFF2-40B4-BE49-F238E27FC236}">
                <a16:creationId xmlns:a16="http://schemas.microsoft.com/office/drawing/2014/main" id="{BE36EEEB-EE2F-BD9A-859F-FFA4EF787D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454" y="5890087"/>
            <a:ext cx="750428" cy="7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845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9E01E-E6AD-5B4A-B49E-1D054FDD5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4A8C7D-E561-8D47-8819-28A8D62A9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4112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1354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7.emf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B16757-3927-E340-141C-279D495C0E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71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4E64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Проблемы: разработчики МИС.</a:t>
            </a:r>
            <a:endParaRPr lang="ru-RU" dirty="0">
              <a:solidFill>
                <a:srgbClr val="004E64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C890F-BA96-1F43-A4B8-8654CD7C789D}"/>
              </a:ext>
            </a:extLst>
          </p:cNvPr>
          <p:cNvSpPr/>
          <p:nvPr/>
        </p:nvSpPr>
        <p:spPr>
          <a:xfrm>
            <a:off x="936702" y="945538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A9FD7-F95C-0AD0-5094-02517F49BFAA}"/>
              </a:ext>
            </a:extLst>
          </p:cNvPr>
          <p:cNvSpPr txBox="1"/>
          <p:nvPr/>
        </p:nvSpPr>
        <p:spPr>
          <a:xfrm>
            <a:off x="936703" y="1325563"/>
            <a:ext cx="500689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600" b="1" dirty="0">
                <a:solidFill>
                  <a:srgbClr val="013544"/>
                </a:solidFill>
              </a:rPr>
              <a:t>Федеральная НСИ: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13544"/>
                </a:solidFill>
              </a:rPr>
              <a:t>использование актуальных версий справочников на стороне МИС;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13544"/>
                </a:solidFill>
              </a:rPr>
              <a:t>перекодировка терминологии МИС в соответствии со значениями справочников ФНСИ;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13544"/>
                </a:solidFill>
              </a:rPr>
              <a:t>ошибки после обновления справочников.</a:t>
            </a:r>
          </a:p>
          <a:p>
            <a:pPr lvl="1"/>
            <a:endParaRPr lang="ru-RU" sz="1600" dirty="0">
              <a:solidFill>
                <a:srgbClr val="013544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b="1" dirty="0">
                <a:solidFill>
                  <a:srgbClr val="013544"/>
                </a:solidFill>
              </a:rPr>
              <a:t>Формирование СЭМД/СМС: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13544"/>
                </a:solidFill>
              </a:rPr>
              <a:t>регулярное обновление СЭМД/СМС 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13544"/>
                </a:solidFill>
              </a:rPr>
              <a:t>описание документации к СЭМД/СМС могут не соответствовать реальным требованиям ВИМИС;</a:t>
            </a:r>
          </a:p>
          <a:p>
            <a:pPr marL="342900" indent="-342900">
              <a:buFont typeface="+mj-lt"/>
              <a:buAutoNum type="arabicPeriod"/>
            </a:pPr>
            <a:endParaRPr lang="ru-RU" sz="1600" dirty="0">
              <a:solidFill>
                <a:srgbClr val="013544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b="1" dirty="0">
                <a:solidFill>
                  <a:srgbClr val="013544"/>
                </a:solidFill>
              </a:rPr>
              <a:t>Пользовательский интерфейс МИС: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13544"/>
                </a:solidFill>
              </a:rPr>
              <a:t>необходимость доработки используемых в МО протоколов под требования ВИМИС;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13544"/>
                </a:solidFill>
              </a:rPr>
              <a:t>разработка новых протоколов;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13544"/>
                </a:solidFill>
              </a:rPr>
              <a:t>недовольство пользователей (врачи, медсестры).</a:t>
            </a:r>
            <a:endParaRPr lang="ru-RU" sz="1600" dirty="0">
              <a:solidFill>
                <a:srgbClr val="013544"/>
              </a:solidFill>
              <a:latin typeface="+mj-lt"/>
            </a:endParaRPr>
          </a:p>
        </p:txBody>
      </p:sp>
      <p:sp>
        <p:nvSpPr>
          <p:cNvPr id="3" name="AutoShape 2" descr="Кто такой веб-разработчик? ⋆ MAXIMUM Блог">
            <a:extLst>
              <a:ext uri="{FF2B5EF4-FFF2-40B4-BE49-F238E27FC236}">
                <a16:creationId xmlns:a16="http://schemas.microsoft.com/office/drawing/2014/main" id="{04B7BD6A-CBDB-41BA-9C9B-8D3E4AE995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867912" cy="386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2D7EFD-DD5F-423F-B432-D4BABDC0B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399" y="2071451"/>
            <a:ext cx="5006898" cy="291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28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4E64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Пути решения: разработчики МИС.</a:t>
            </a:r>
            <a:endParaRPr lang="ru-RU" dirty="0">
              <a:solidFill>
                <a:srgbClr val="004E64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C890F-BA96-1F43-A4B8-8654CD7C789D}"/>
              </a:ext>
            </a:extLst>
          </p:cNvPr>
          <p:cNvSpPr/>
          <p:nvPr/>
        </p:nvSpPr>
        <p:spPr>
          <a:xfrm>
            <a:off x="936702" y="945538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A9FD7-F95C-0AD0-5094-02517F49BFAA}"/>
              </a:ext>
            </a:extLst>
          </p:cNvPr>
          <p:cNvSpPr txBox="1"/>
          <p:nvPr/>
        </p:nvSpPr>
        <p:spPr>
          <a:xfrm>
            <a:off x="838200" y="1325563"/>
            <a:ext cx="8939736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>
                <a:solidFill>
                  <a:srgbClr val="013544"/>
                </a:solidFill>
              </a:rPr>
              <a:t>Федеральная НСИ: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авто обновление ФНСИ на стороне МИС;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использование справочников ФНСИ в работе пользователей с целью минимизации необходимости перекодировки;</a:t>
            </a:r>
          </a:p>
          <a:p>
            <a:pPr lvl="1"/>
            <a:endParaRPr lang="ru-RU" dirty="0">
              <a:solidFill>
                <a:srgbClr val="013544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rgbClr val="013544"/>
                </a:solidFill>
              </a:rPr>
              <a:t>Формирование СЭМД/СМС: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разработка «конструктора» СЭМД/СМС;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внедрение и доработка внутренних проверок корректности формируемых  СЭМД/СМС.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ru-RU" dirty="0">
              <a:solidFill>
                <a:srgbClr val="013544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rgbClr val="013544"/>
                </a:solidFill>
              </a:rPr>
              <a:t>Доработка пользовательского интерфейса МИС: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разработка интерфейсов МИС с учетом принципов </a:t>
            </a:r>
            <a:r>
              <a:rPr lang="en-US" dirty="0">
                <a:solidFill>
                  <a:srgbClr val="013544"/>
                </a:solidFill>
              </a:rPr>
              <a:t>UI/UX </a:t>
            </a:r>
            <a:r>
              <a:rPr lang="ru-RU" dirty="0">
                <a:solidFill>
                  <a:srgbClr val="013544"/>
                </a:solidFill>
              </a:rPr>
              <a:t>дизайна;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баланс глубины структуризации вводимых данных;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минимизация изменений пользовательского интерфейса при работе с ВИМИС;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исключение дублирования данных: наследование данных, введенных ранее;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формирования СЭМД/СМС «за кадром», без дополнительных «кликов»;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автоматизация отправки СЭМД/СМС (без участия врача).</a:t>
            </a:r>
          </a:p>
          <a:p>
            <a:br>
              <a:rPr lang="ru-RU" dirty="0">
                <a:solidFill>
                  <a:srgbClr val="013544"/>
                </a:solidFill>
                <a:latin typeface="+mj-lt"/>
              </a:rPr>
            </a:br>
            <a:endParaRPr lang="ru-RU" dirty="0">
              <a:solidFill>
                <a:srgbClr val="013544"/>
              </a:solidFill>
              <a:latin typeface="+mj-lt"/>
            </a:endParaRPr>
          </a:p>
        </p:txBody>
      </p:sp>
      <p:sp>
        <p:nvSpPr>
          <p:cNvPr id="3" name="AutoShape 2" descr="Кто такой веб-разработчик? ⋆ MAXIMUM Блог">
            <a:extLst>
              <a:ext uri="{FF2B5EF4-FFF2-40B4-BE49-F238E27FC236}">
                <a16:creationId xmlns:a16="http://schemas.microsoft.com/office/drawing/2014/main" id="{04B7BD6A-CBDB-41BA-9C9B-8D3E4AE995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867912" cy="386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773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642" y="0"/>
            <a:ext cx="7776374" cy="1325563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rgbClr val="004E64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Проблемы: руководитель МО </a:t>
            </a:r>
            <a:br>
              <a:rPr lang="ru-RU" sz="3000" dirty="0">
                <a:solidFill>
                  <a:srgbClr val="004E64"/>
                </a:solidFill>
                <a:latin typeface="Calibri" panose="020F0502020204030204" pitchFamily="34" charset="0"/>
                <a:ea typeface="Cambria" panose="02040503050406030204" pitchFamily="18" charset="0"/>
              </a:rPr>
            </a:br>
            <a:r>
              <a:rPr lang="ru-RU" sz="3000" dirty="0">
                <a:solidFill>
                  <a:srgbClr val="004E64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и пользователи МИС</a:t>
            </a:r>
            <a:endParaRPr lang="ru-RU" sz="3000" dirty="0">
              <a:solidFill>
                <a:srgbClr val="004E6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A9FD7-F95C-0AD0-5094-02517F49BFAA}"/>
              </a:ext>
            </a:extLst>
          </p:cNvPr>
          <p:cNvSpPr txBox="1"/>
          <p:nvPr/>
        </p:nvSpPr>
        <p:spPr>
          <a:xfrm>
            <a:off x="5106924" y="1443841"/>
            <a:ext cx="640225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13544"/>
                </a:solidFill>
              </a:rPr>
              <a:t>«ВИМИС? Что это такое? Снова обязаны?» - отсутствие информированности на местах;</a:t>
            </a:r>
          </a:p>
          <a:p>
            <a:pPr marL="342900" indent="-342900">
              <a:buFont typeface="+mj-lt"/>
              <a:buAutoNum type="arabicPeriod"/>
            </a:pPr>
            <a:endParaRPr lang="ru-RU" dirty="0">
              <a:solidFill>
                <a:srgbClr val="013544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13544"/>
                </a:solidFill>
              </a:rPr>
              <a:t>Дополнительная нагрузка на персонал: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увеличение объема вводимых данных;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необходимость ввода структурированных данных;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изменение привычных протоколов и появление новых;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дублирование вводимой информации - «</a:t>
            </a:r>
            <a:r>
              <a:rPr lang="ru-RU" dirty="0" err="1">
                <a:solidFill>
                  <a:srgbClr val="013544"/>
                </a:solidFill>
              </a:rPr>
              <a:t>набивалки</a:t>
            </a:r>
            <a:r>
              <a:rPr lang="ru-RU" dirty="0">
                <a:solidFill>
                  <a:srgbClr val="013544"/>
                </a:solidFill>
              </a:rPr>
              <a:t>» под каждый отдельный СЭМД/СМС;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изменение привычных алгоритмов работы.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013544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13544"/>
                </a:solidFill>
              </a:rPr>
              <a:t>Контроль со стороны МЗ;</a:t>
            </a:r>
          </a:p>
          <a:p>
            <a:pPr marL="342900" indent="-342900">
              <a:buFont typeface="+mj-lt"/>
              <a:buAutoNum type="arabicPeriod"/>
            </a:pPr>
            <a:endParaRPr lang="ru-RU" dirty="0">
              <a:solidFill>
                <a:srgbClr val="013544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13544"/>
                </a:solidFill>
              </a:rPr>
              <a:t>Необходимость отслеживания состояния передачи данных в ВИМИС;</a:t>
            </a:r>
          </a:p>
          <a:p>
            <a:pPr marL="342900" indent="-342900">
              <a:buFont typeface="+mj-lt"/>
              <a:buAutoNum type="arabicPeriod"/>
            </a:pPr>
            <a:endParaRPr lang="ru-RU" dirty="0">
              <a:solidFill>
                <a:srgbClr val="013544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13544"/>
                </a:solidFill>
              </a:rPr>
              <a:t>Вопрос ценности ВИМИС для МО и врача;</a:t>
            </a:r>
          </a:p>
        </p:txBody>
      </p:sp>
      <p:sp>
        <p:nvSpPr>
          <p:cNvPr id="3" name="AutoShape 2" descr="Кто такой веб-разработчик? ⋆ MAXIMUM Блог">
            <a:extLst>
              <a:ext uri="{FF2B5EF4-FFF2-40B4-BE49-F238E27FC236}">
                <a16:creationId xmlns:a16="http://schemas.microsoft.com/office/drawing/2014/main" id="{04B7BD6A-CBDB-41BA-9C9B-8D3E4AE995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867912" cy="386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5F50A1-EB60-4214-9BFA-976ED1947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76" y="2595668"/>
            <a:ext cx="4130566" cy="213942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A601296-F461-8EB2-60DA-D9AFEFBF2A30}"/>
              </a:ext>
            </a:extLst>
          </p:cNvPr>
          <p:cNvSpPr/>
          <p:nvPr/>
        </p:nvSpPr>
        <p:spPr>
          <a:xfrm>
            <a:off x="936702" y="1113698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438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702" y="0"/>
            <a:ext cx="7345450" cy="1325563"/>
          </a:xfrm>
        </p:spPr>
        <p:txBody>
          <a:bodyPr>
            <a:normAutofit/>
          </a:bodyPr>
          <a:lstStyle/>
          <a:p>
            <a:r>
              <a:rPr lang="ru-RU" sz="2900" dirty="0">
                <a:solidFill>
                  <a:srgbClr val="004E64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Пути решения : руководители </a:t>
            </a:r>
            <a:br>
              <a:rPr lang="ru-RU" sz="2900" dirty="0">
                <a:solidFill>
                  <a:srgbClr val="004E64"/>
                </a:solidFill>
                <a:latin typeface="Calibri" panose="020F0502020204030204" pitchFamily="34" charset="0"/>
                <a:ea typeface="Cambria" panose="02040503050406030204" pitchFamily="18" charset="0"/>
              </a:rPr>
            </a:br>
            <a:r>
              <a:rPr lang="ru-RU" sz="2900" dirty="0">
                <a:solidFill>
                  <a:srgbClr val="004E64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и пользователи МИС МО</a:t>
            </a:r>
            <a:endParaRPr lang="ru-RU" sz="2900" dirty="0">
              <a:solidFill>
                <a:srgbClr val="004E6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A9FD7-F95C-0AD0-5094-02517F49BFAA}"/>
              </a:ext>
            </a:extLst>
          </p:cNvPr>
          <p:cNvSpPr txBox="1"/>
          <p:nvPr/>
        </p:nvSpPr>
        <p:spPr>
          <a:xfrm>
            <a:off x="936702" y="1527923"/>
            <a:ext cx="1007813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rgbClr val="013544"/>
                </a:solidFill>
              </a:rPr>
              <a:t>Работа с персоналом: </a:t>
            </a:r>
            <a:r>
              <a:rPr lang="ru-RU" dirty="0">
                <a:solidFill>
                  <a:srgbClr val="013544"/>
                </a:solidFill>
              </a:rPr>
              <a:t>донесение важности ВИМИС;</a:t>
            </a:r>
          </a:p>
          <a:p>
            <a:pPr marL="342900" indent="-342900">
              <a:buFont typeface="+mj-lt"/>
              <a:buAutoNum type="arabicPeriod"/>
            </a:pPr>
            <a:endParaRPr lang="ru-RU" dirty="0">
              <a:solidFill>
                <a:srgbClr val="013544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rgbClr val="013544"/>
                </a:solidFill>
              </a:rPr>
              <a:t>Решение вопроса увеличения нагрузки на персонал: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«тонкая» настройка протоколов, с которыми работают врачи;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учет мнения персонала при создании новых и доработке привычных протоколов;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исключение дублирования информации - наследование ранее введенных данных на всех этапах работы;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формирование СЭМД/СМС на основе первичных данных – исключение «</a:t>
            </a:r>
            <a:r>
              <a:rPr lang="ru-RU" dirty="0" err="1">
                <a:solidFill>
                  <a:srgbClr val="013544"/>
                </a:solidFill>
              </a:rPr>
              <a:t>набивалок</a:t>
            </a:r>
            <a:r>
              <a:rPr lang="ru-RU" dirty="0">
                <a:solidFill>
                  <a:srgbClr val="013544"/>
                </a:solidFill>
              </a:rPr>
              <a:t>»;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формирование нескольких СЭМД/СМС на основе одного протокола;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формирование СЭМД/СМС «за кадром» и отправка их без доп.  действий пользователя;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проработка новых алгоритмов работы пользователей МИС, минимизация лишних действий;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разработка систем поддержки принятия врачебного решения на основе клинических рекомендаций и порядков оказания МП с использование накопленных данных.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013544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rgbClr val="013544"/>
                </a:solidFill>
              </a:rPr>
              <a:t>Добавление в МИС отчетов и </a:t>
            </a:r>
            <a:r>
              <a:rPr lang="ru-RU" b="1" dirty="0" err="1">
                <a:solidFill>
                  <a:srgbClr val="013544"/>
                </a:solidFill>
              </a:rPr>
              <a:t>дашбордов</a:t>
            </a:r>
            <a:r>
              <a:rPr lang="ru-RU" b="1" dirty="0">
                <a:solidFill>
                  <a:srgbClr val="013544"/>
                </a:solidFill>
              </a:rPr>
              <a:t> по состоянию взаимодействия с ВИМИС;</a:t>
            </a:r>
          </a:p>
          <a:p>
            <a:pPr marL="342900" indent="-342900">
              <a:buFont typeface="+mj-lt"/>
              <a:buAutoNum type="arabicPeriod"/>
            </a:pPr>
            <a:endParaRPr lang="ru-RU" dirty="0">
              <a:solidFill>
                <a:srgbClr val="013544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rgbClr val="013544"/>
                </a:solidFill>
              </a:rPr>
              <a:t>Формирование регистров в МИС МО, на основе первичных данных.</a:t>
            </a:r>
          </a:p>
        </p:txBody>
      </p:sp>
      <p:sp>
        <p:nvSpPr>
          <p:cNvPr id="3" name="AutoShape 2" descr="Кто такой веб-разработчик? ⋆ MAXIMUM Блог">
            <a:extLst>
              <a:ext uri="{FF2B5EF4-FFF2-40B4-BE49-F238E27FC236}">
                <a16:creationId xmlns:a16="http://schemas.microsoft.com/office/drawing/2014/main" id="{04B7BD6A-CBDB-41BA-9C9B-8D3E4AE995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867912" cy="386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BB3416-76C2-2C78-6722-1939DEB884C6}"/>
              </a:ext>
            </a:extLst>
          </p:cNvPr>
          <p:cNvSpPr/>
          <p:nvPr/>
        </p:nvSpPr>
        <p:spPr>
          <a:xfrm>
            <a:off x="936702" y="1113698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296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A6DA36-AE78-931F-C19A-D978F7899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400" y="1671145"/>
            <a:ext cx="9122980" cy="51868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08F41-E305-A942-B1C5-FC6BFFD06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684" y="3566304"/>
            <a:ext cx="10278766" cy="823207"/>
          </a:xfrm>
        </p:spPr>
        <p:txBody>
          <a:bodyPr anchor="t">
            <a:noAutofit/>
          </a:bodyPr>
          <a:lstStyle/>
          <a:p>
            <a:r>
              <a:rPr lang="ru-RU" sz="3200" dirty="0"/>
              <a:t>Контакты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817F29-80B9-714D-AFE5-FD8DC8A8C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684" y="4647328"/>
            <a:ext cx="10278766" cy="1214853"/>
          </a:xfrm>
        </p:spPr>
        <p:txBody>
          <a:bodyPr/>
          <a:lstStyle/>
          <a:p>
            <a:r>
              <a:rPr lang="ru-RU" sz="1800" dirty="0" err="1">
                <a:solidFill>
                  <a:srgbClr val="013544"/>
                </a:solidFill>
                <a:latin typeface="+mj-lt"/>
              </a:rPr>
              <a:t>Спасенов</a:t>
            </a:r>
            <a:r>
              <a:rPr lang="ru-RU" sz="1800" dirty="0">
                <a:solidFill>
                  <a:srgbClr val="013544"/>
                </a:solidFill>
                <a:latin typeface="+mj-lt"/>
              </a:rPr>
              <a:t> Дмитрий Владимирович</a:t>
            </a:r>
          </a:p>
          <a:p>
            <a:r>
              <a:rPr lang="ru-RU" sz="1800" dirty="0">
                <a:solidFill>
                  <a:srgbClr val="013544"/>
                </a:solidFill>
                <a:latin typeface="+mj-lt"/>
              </a:rPr>
              <a:t>Тел: +7(904)511-01-00 </a:t>
            </a:r>
          </a:p>
          <a:p>
            <a:r>
              <a:rPr lang="es-ES" sz="1800" dirty="0">
                <a:solidFill>
                  <a:srgbClr val="013544"/>
                </a:solidFill>
                <a:latin typeface="+mj-lt"/>
              </a:rPr>
              <a:t>dmitrii.spasenov@sparm.com</a:t>
            </a:r>
            <a:endParaRPr lang="ru-RU" sz="1800" dirty="0">
              <a:solidFill>
                <a:srgbClr val="013544"/>
              </a:solidFill>
              <a:latin typeface="+mj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79CB10-2525-23AB-F390-99410BBF4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80615" y="650389"/>
            <a:ext cx="4679396" cy="7120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A75A1F-6B0F-AF30-F589-3C9B1DBC1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7580" y="739565"/>
            <a:ext cx="1104272" cy="533731"/>
          </a:xfrm>
          <a:prstGeom prst="rect">
            <a:avLst/>
          </a:prstGeom>
        </p:spPr>
      </p:pic>
      <p:pic>
        <p:nvPicPr>
          <p:cNvPr id="5" name="Picture 2" descr="MedSoft - выставка и конференция по цифровому здравоохранению">
            <a:extLst>
              <a:ext uri="{FF2B5EF4-FFF2-40B4-BE49-F238E27FC236}">
                <a16:creationId xmlns:a16="http://schemas.microsoft.com/office/drawing/2014/main" id="{011AA6C4-400E-5987-2631-809710459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982" y="633150"/>
            <a:ext cx="750428" cy="7465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259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DA6E40-D551-DFAE-7498-D3B3D2ECD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1145"/>
            <a:ext cx="9122980" cy="51868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781F66-BBF3-634F-820F-67767A185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580" y="739565"/>
            <a:ext cx="1104272" cy="5337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08F41-E305-A942-B1C5-FC6BFFD06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19" y="3792552"/>
            <a:ext cx="6893092" cy="1062082"/>
          </a:xfrm>
        </p:spPr>
        <p:txBody>
          <a:bodyPr>
            <a:noAutofit/>
          </a:bodyPr>
          <a:lstStyle/>
          <a:p>
            <a:r>
              <a:rPr lang="ru-RU" sz="3200" dirty="0"/>
              <a:t>ВИМИС. Внедрение: проблемы, решения. Глазами пользователя и разработчика МИС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817F29-80B9-714D-AFE5-FD8DC8A8C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618" y="5199673"/>
            <a:ext cx="8572243" cy="1062082"/>
          </a:xfrm>
        </p:spPr>
        <p:txBody>
          <a:bodyPr>
            <a:normAutofit fontScale="92500" lnSpcReduction="10000"/>
          </a:bodyPr>
          <a:lstStyle/>
          <a:p>
            <a:r>
              <a:rPr lang="ru-RU" sz="2300" dirty="0" err="1">
                <a:solidFill>
                  <a:srgbClr val="013544"/>
                </a:solidFill>
                <a:latin typeface="+mj-lt"/>
              </a:rPr>
              <a:t>Спасенов</a:t>
            </a:r>
            <a:r>
              <a:rPr lang="ru-RU" sz="2300" dirty="0">
                <a:solidFill>
                  <a:srgbClr val="013544"/>
                </a:solidFill>
                <a:latin typeface="+mj-lt"/>
              </a:rPr>
              <a:t> Дмитрий Владимирович</a:t>
            </a:r>
          </a:p>
          <a:p>
            <a:r>
              <a:rPr lang="ru-RU" sz="1800" dirty="0">
                <a:solidFill>
                  <a:srgbClr val="013544"/>
                </a:solidFill>
                <a:latin typeface="+mj-lt"/>
              </a:rPr>
              <a:t>ЗАО «СП.АРМ»</a:t>
            </a:r>
          </a:p>
          <a:p>
            <a:r>
              <a:rPr lang="ru-RU" sz="1800" dirty="0">
                <a:solidFill>
                  <a:srgbClr val="013544"/>
                </a:solidFill>
                <a:latin typeface="+mj-lt"/>
              </a:rPr>
              <a:t>Апрель 2023</a:t>
            </a:r>
            <a:endParaRPr lang="ru-RU" dirty="0">
              <a:solidFill>
                <a:srgbClr val="013544"/>
              </a:solidFill>
              <a:latin typeface="+mj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9774D2-F811-F719-9839-55CA4015E3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80615" y="650389"/>
            <a:ext cx="4679396" cy="712082"/>
          </a:xfrm>
          <a:prstGeom prst="rect">
            <a:avLst/>
          </a:prstGeom>
        </p:spPr>
      </p:pic>
      <p:pic>
        <p:nvPicPr>
          <p:cNvPr id="6" name="Picture 2" descr="MedSoft - выставка и конференция по цифровому здравоохранению">
            <a:extLst>
              <a:ext uri="{FF2B5EF4-FFF2-40B4-BE49-F238E27FC236}">
                <a16:creationId xmlns:a16="http://schemas.microsoft.com/office/drawing/2014/main" id="{8D5851C8-39DC-90F7-9DDA-B665CDB71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982" y="633150"/>
            <a:ext cx="750428" cy="7465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512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FBA275-D5BC-46D0-9AA3-709D867E9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35"/>
          <a:stretch/>
        </p:blipFill>
        <p:spPr>
          <a:xfrm>
            <a:off x="961406" y="1440093"/>
            <a:ext cx="9454348" cy="44443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22013-A467-B50B-B22F-9F28B2A53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и задачи платформы ВИМИС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4D3F043-871C-9DC4-0F5A-30F87C0ED70F}"/>
              </a:ext>
            </a:extLst>
          </p:cNvPr>
          <p:cNvSpPr/>
          <p:nvPr/>
        </p:nvSpPr>
        <p:spPr>
          <a:xfrm>
            <a:off x="936702" y="945538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440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4D3F043-871C-9DC4-0F5A-30F87C0ED70F}"/>
              </a:ext>
            </a:extLst>
          </p:cNvPr>
          <p:cNvSpPr/>
          <p:nvPr/>
        </p:nvSpPr>
        <p:spPr>
          <a:xfrm>
            <a:off x="936702" y="945538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EDCE18-EE69-91AA-AB28-80C5F22A0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611" y="1375424"/>
            <a:ext cx="9287755" cy="495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95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4BA651-FC34-4EB9-93B6-44284F017E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2"/>
          <a:stretch/>
        </p:blipFill>
        <p:spPr>
          <a:xfrm>
            <a:off x="998483" y="1325563"/>
            <a:ext cx="10195034" cy="496894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E87CCE-0A47-B52E-264E-FE9BA2601390}"/>
              </a:ext>
            </a:extLst>
          </p:cNvPr>
          <p:cNvSpPr/>
          <p:nvPr/>
        </p:nvSpPr>
        <p:spPr>
          <a:xfrm>
            <a:off x="936702" y="945538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2E8CB6D-958D-2307-FF99-897D397B4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Платформа ВИМИС в едином цифровом контуре</a:t>
            </a:r>
          </a:p>
        </p:txBody>
      </p:sp>
    </p:spTree>
    <p:extLst>
      <p:ext uri="{BB962C8B-B14F-4D97-AF65-F5344CB8AC3E}">
        <p14:creationId xmlns:p14="http://schemas.microsoft.com/office/powerpoint/2010/main" val="3676734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E87CCE-0A47-B52E-264E-FE9BA2601390}"/>
              </a:ext>
            </a:extLst>
          </p:cNvPr>
          <p:cNvSpPr/>
          <p:nvPr/>
        </p:nvSpPr>
        <p:spPr>
          <a:xfrm>
            <a:off x="936702" y="1239828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8EA646-47E8-2819-5D5A-B114BA6C1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399" y="1483956"/>
            <a:ext cx="9503202" cy="455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48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11D4FEF-54FA-66E0-999D-786778850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758"/>
            <a:ext cx="8316310" cy="1325563"/>
          </a:xfrm>
        </p:spPr>
        <p:txBody>
          <a:bodyPr>
            <a:normAutofit/>
          </a:bodyPr>
          <a:lstStyle/>
          <a:p>
            <a:r>
              <a:rPr lang="ru-RU" sz="2800" dirty="0"/>
              <a:t>Информационное взаимодействие с государственными информационными </a:t>
            </a:r>
            <a:br>
              <a:rPr lang="ru-RU" sz="2800" dirty="0"/>
            </a:br>
            <a:r>
              <a:rPr lang="ru-RU" sz="2800" dirty="0"/>
              <a:t>системами РФ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E16495-6864-4184-9699-838C1EA32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40"/>
          <a:stretch/>
        </p:blipFill>
        <p:spPr>
          <a:xfrm>
            <a:off x="1207048" y="1788092"/>
            <a:ext cx="9345339" cy="464802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61F17F-74E0-76CC-4CEB-67F1B0578F22}"/>
              </a:ext>
            </a:extLst>
          </p:cNvPr>
          <p:cNvSpPr/>
          <p:nvPr/>
        </p:nvSpPr>
        <p:spPr>
          <a:xfrm>
            <a:off x="936702" y="1588321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506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5A2A56-5741-4339-BB95-25FC86D5D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66"/>
          <a:stretch/>
        </p:blipFill>
        <p:spPr>
          <a:xfrm>
            <a:off x="936702" y="1522798"/>
            <a:ext cx="9869214" cy="485714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0DF0C5-C48F-D1D6-E175-E6990E6766E1}"/>
              </a:ext>
            </a:extLst>
          </p:cNvPr>
          <p:cNvSpPr/>
          <p:nvPr/>
        </p:nvSpPr>
        <p:spPr>
          <a:xfrm>
            <a:off x="936702" y="945538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3E4A9B5-AF6A-1FFB-C317-21CEE9D30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Уровни курации ВИМИС ССЗ</a:t>
            </a:r>
          </a:p>
        </p:txBody>
      </p:sp>
    </p:spTree>
    <p:extLst>
      <p:ext uri="{BB962C8B-B14F-4D97-AF65-F5344CB8AC3E}">
        <p14:creationId xmlns:p14="http://schemas.microsoft.com/office/powerpoint/2010/main" val="1712090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4E64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Как передается информация в ВИМИС?</a:t>
            </a:r>
            <a:endParaRPr lang="ru-RU" dirty="0">
              <a:solidFill>
                <a:srgbClr val="004E64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C890F-BA96-1F43-A4B8-8654CD7C789D}"/>
              </a:ext>
            </a:extLst>
          </p:cNvPr>
          <p:cNvSpPr/>
          <p:nvPr/>
        </p:nvSpPr>
        <p:spPr>
          <a:xfrm>
            <a:off x="936702" y="945538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A9FD7-F95C-0AD0-5094-02517F49BFAA}"/>
              </a:ext>
            </a:extLst>
          </p:cNvPr>
          <p:cNvSpPr txBox="1"/>
          <p:nvPr/>
        </p:nvSpPr>
        <p:spPr>
          <a:xfrm>
            <a:off x="838200" y="1489375"/>
            <a:ext cx="52578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13544"/>
                </a:solidFill>
              </a:rPr>
              <a:t>1. Структурированный электронный медицинский документ (СЭМД) и структурированные медицинские сведения (СМС) – несколько десятков, формируемый в МИС МО или в ГИС субъекта;</a:t>
            </a:r>
          </a:p>
          <a:p>
            <a:endParaRPr lang="ru-RU" dirty="0">
              <a:solidFill>
                <a:srgbClr val="013544"/>
              </a:solidFill>
            </a:endParaRPr>
          </a:p>
          <a:p>
            <a:r>
              <a:rPr lang="ru-RU" dirty="0">
                <a:solidFill>
                  <a:srgbClr val="013544"/>
                </a:solidFill>
              </a:rPr>
              <a:t>2. Передача на федеральный в течение суток;</a:t>
            </a:r>
          </a:p>
          <a:p>
            <a:endParaRPr lang="ru-RU" dirty="0">
              <a:solidFill>
                <a:srgbClr val="013544"/>
              </a:solidFill>
            </a:endParaRPr>
          </a:p>
          <a:p>
            <a:r>
              <a:rPr lang="ru-RU" dirty="0">
                <a:solidFill>
                  <a:srgbClr val="013544"/>
                </a:solidFill>
              </a:rPr>
              <a:t>3. Контроль корректности СЭМД на стороне ВИМИС;</a:t>
            </a:r>
          </a:p>
          <a:p>
            <a:endParaRPr lang="ru-RU" dirty="0">
              <a:solidFill>
                <a:srgbClr val="013544"/>
              </a:solidFill>
            </a:endParaRPr>
          </a:p>
          <a:p>
            <a:r>
              <a:rPr lang="ru-RU" dirty="0">
                <a:solidFill>
                  <a:srgbClr val="013544"/>
                </a:solidFill>
              </a:rPr>
              <a:t>4. Запущены и активно пополняются ВИМИС </a:t>
            </a:r>
            <a:r>
              <a:rPr lang="ru-RU" dirty="0" err="1">
                <a:solidFill>
                  <a:srgbClr val="013544"/>
                </a:solidFill>
              </a:rPr>
              <a:t>АкиНео</a:t>
            </a:r>
            <a:r>
              <a:rPr lang="ru-RU" dirty="0">
                <a:solidFill>
                  <a:srgbClr val="013544"/>
                </a:solidFill>
              </a:rPr>
              <a:t>, ОНКО, ССЗ, в процессе масштабирования ВИМИС Профилактика;</a:t>
            </a:r>
            <a:br>
              <a:rPr lang="ru-RU" dirty="0">
                <a:solidFill>
                  <a:srgbClr val="013544"/>
                </a:solidFill>
              </a:rPr>
            </a:br>
            <a:endParaRPr lang="ru-RU" dirty="0">
              <a:solidFill>
                <a:srgbClr val="013544"/>
              </a:solidFill>
            </a:endParaRPr>
          </a:p>
          <a:p>
            <a:r>
              <a:rPr lang="ru-RU" dirty="0">
                <a:solidFill>
                  <a:srgbClr val="013544"/>
                </a:solidFill>
              </a:rPr>
              <a:t>5. В планах ВИМИС Инфекционные болезни и др.</a:t>
            </a:r>
          </a:p>
          <a:p>
            <a:br>
              <a:rPr lang="ru-RU" dirty="0">
                <a:solidFill>
                  <a:srgbClr val="013544"/>
                </a:solidFill>
                <a:latin typeface="+mj-lt"/>
              </a:rPr>
            </a:br>
            <a:endParaRPr lang="ru-RU" dirty="0">
              <a:solidFill>
                <a:srgbClr val="013544"/>
              </a:solidFill>
              <a:latin typeface="+mj-lt"/>
            </a:endParaRPr>
          </a:p>
        </p:txBody>
      </p:sp>
      <p:pic>
        <p:nvPicPr>
          <p:cNvPr id="7" name="Рисунок 6" descr="Изображение выглядит как текст, стол, в помещении, оружие&#10;&#10;Автоматически созданное описание">
            <a:extLst>
              <a:ext uri="{FF2B5EF4-FFF2-40B4-BE49-F238E27FC236}">
                <a16:creationId xmlns:a16="http://schemas.microsoft.com/office/drawing/2014/main" id="{4F29159A-3FAC-9E8B-72F4-AD1D94932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401" y="2083111"/>
            <a:ext cx="4727399" cy="31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668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2835</TotalTime>
  <Words>581</Words>
  <Application>Microsoft Macintosh PowerPoint</Application>
  <PresentationFormat>Широкоэкранный</PresentationFormat>
  <Paragraphs>84</Paragraphs>
  <Slides>14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Calibri</vt:lpstr>
      <vt:lpstr>Тема Office</vt:lpstr>
      <vt:lpstr>Презентация PowerPoint</vt:lpstr>
      <vt:lpstr>ВИМИС. Внедрение: проблемы, решения. Глазами пользователя и разработчика МИС</vt:lpstr>
      <vt:lpstr>Цель и задачи платформы ВИМИС</vt:lpstr>
      <vt:lpstr>Презентация PowerPoint</vt:lpstr>
      <vt:lpstr>Платформа ВИМИС в едином цифровом контуре</vt:lpstr>
      <vt:lpstr>Презентация PowerPoint</vt:lpstr>
      <vt:lpstr>Информационное взаимодействие с государственными информационными  системами РФ</vt:lpstr>
      <vt:lpstr>Уровни курации ВИМИС ССЗ</vt:lpstr>
      <vt:lpstr>Как передается информация в ВИМИС?</vt:lpstr>
      <vt:lpstr>Проблемы: разработчики МИС.</vt:lpstr>
      <vt:lpstr>Пути решения: разработчики МИС.</vt:lpstr>
      <vt:lpstr>Проблемы: руководитель МО  и пользователи МИС</vt:lpstr>
      <vt:lpstr>Пути решения : руководители  и пользователи МИС МО</vt:lpstr>
      <vt:lpstr>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Елизавета Руотси</dc:creator>
  <cp:lastModifiedBy>Елизавета Руотси</cp:lastModifiedBy>
  <cp:revision>62</cp:revision>
  <dcterms:created xsi:type="dcterms:W3CDTF">2021-06-01T10:24:17Z</dcterms:created>
  <dcterms:modified xsi:type="dcterms:W3CDTF">2023-04-05T08:21:28Z</dcterms:modified>
</cp:coreProperties>
</file>