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4" r:id="rId2"/>
    <p:sldId id="257" r:id="rId3"/>
    <p:sldId id="266" r:id="rId4"/>
    <p:sldId id="268" r:id="rId5"/>
    <p:sldId id="269" r:id="rId6"/>
    <p:sldId id="261" r:id="rId7"/>
    <p:sldId id="272" r:id="rId8"/>
    <p:sldId id="273" r:id="rId9"/>
    <p:sldId id="288" r:id="rId10"/>
    <p:sldId id="267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91" r:id="rId19"/>
    <p:sldId id="283" r:id="rId20"/>
    <p:sldId id="284" r:id="rId21"/>
    <p:sldId id="285" r:id="rId22"/>
    <p:sldId id="286" r:id="rId23"/>
    <p:sldId id="287" r:id="rId24"/>
    <p:sldId id="28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3544"/>
    <a:srgbClr val="21B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3"/>
    <p:restoredTop sz="94656"/>
  </p:normalViewPr>
  <p:slideViewPr>
    <p:cSldViewPr snapToGrid="0" snapToObjects="1">
      <p:cViewPr varScale="1">
        <p:scale>
          <a:sx n="107" d="100"/>
          <a:sy n="107" d="100"/>
        </p:scale>
        <p:origin x="7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30940-8BAF-5D4D-B0C2-20E831D68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13544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106433-E2C5-E745-842B-4C34ACC34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4C73E4-E593-DAAC-5048-EAC191C1AE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3118" y="6064271"/>
            <a:ext cx="3370084" cy="5128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5A2F7-8579-1834-0E87-78C9E4153A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64109" y="6064271"/>
            <a:ext cx="796383" cy="398192"/>
          </a:xfrm>
          <a:prstGeom prst="rect">
            <a:avLst/>
          </a:prstGeom>
        </p:spPr>
      </p:pic>
      <p:pic>
        <p:nvPicPr>
          <p:cNvPr id="5" name="Picture 2" descr="MedSoft - выставка и конференция по цифровому здравоохранению">
            <a:extLst>
              <a:ext uri="{FF2B5EF4-FFF2-40B4-BE49-F238E27FC236}">
                <a16:creationId xmlns:a16="http://schemas.microsoft.com/office/drawing/2014/main" id="{ADDF1DDD-9536-E458-70E5-4D47C62A2C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454" y="5890087"/>
            <a:ext cx="750428" cy="7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59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8EF0CF-9A37-B44B-A215-AEAF1A65B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1EC935-264F-F342-A875-87969F0EA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7052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6B1FB9-9375-F84A-894A-CBF7CD3B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13544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CBB3EB-EFF4-3432-0A76-2EBD843AF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4109" y="486107"/>
            <a:ext cx="796383" cy="398192"/>
          </a:xfrm>
          <a:prstGeom prst="rect">
            <a:avLst/>
          </a:prstGeom>
        </p:spPr>
      </p:pic>
      <p:pic>
        <p:nvPicPr>
          <p:cNvPr id="4" name="Picture 2" descr="MedSoft - выставка и конференция по цифровому здравоохранению">
            <a:extLst>
              <a:ext uri="{FF2B5EF4-FFF2-40B4-BE49-F238E27FC236}">
                <a16:creationId xmlns:a16="http://schemas.microsoft.com/office/drawing/2014/main" id="{9BF3E18C-F084-A3AD-9CB8-DE3B98E685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454" y="254600"/>
            <a:ext cx="750428" cy="7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764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3F18BE-4E64-908C-631E-396D66B82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3118" y="6064271"/>
            <a:ext cx="3370084" cy="5128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869590-3D78-8697-81CB-1C4C23211A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64109" y="6064271"/>
            <a:ext cx="796383" cy="398192"/>
          </a:xfrm>
          <a:prstGeom prst="rect">
            <a:avLst/>
          </a:prstGeom>
        </p:spPr>
      </p:pic>
      <p:pic>
        <p:nvPicPr>
          <p:cNvPr id="9" name="Picture 2" descr="MedSoft - выставка и конференция по цифровому здравоохранению">
            <a:extLst>
              <a:ext uri="{FF2B5EF4-FFF2-40B4-BE49-F238E27FC236}">
                <a16:creationId xmlns:a16="http://schemas.microsoft.com/office/drawing/2014/main" id="{BE36EEEB-EE2F-BD9A-859F-FFA4EF787D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454" y="5890087"/>
            <a:ext cx="750428" cy="7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845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9E01E-E6AD-5B4A-B49E-1D054FDD5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4A8C7D-E561-8D47-8819-28A8D62A9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4112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1354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.png"/><Relationship Id="rId7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7.emf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B16757-3927-E340-141C-279D495C0E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71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702" y="342901"/>
            <a:ext cx="7426063" cy="1347788"/>
          </a:xfrm>
        </p:spPr>
        <p:txBody>
          <a:bodyPr>
            <a:normAutofit/>
          </a:bodyPr>
          <a:lstStyle/>
          <a:p>
            <a:r>
              <a:rPr lang="ru-RU" sz="2400" dirty="0"/>
              <a:t>Ежеквартальная динамика высевов из стерильных локусов у пациентов </a:t>
            </a:r>
            <a:r>
              <a:rPr lang="ru-RU" sz="2400" dirty="0" err="1"/>
              <a:t>НИИДОГиТ</a:t>
            </a:r>
            <a:r>
              <a:rPr lang="ru-RU" sz="2400" dirty="0"/>
              <a:t> в 2014-2022гг.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C890F-BA96-1F43-A4B8-8654CD7C789D}"/>
              </a:ext>
            </a:extLst>
          </p:cNvPr>
          <p:cNvSpPr/>
          <p:nvPr/>
        </p:nvSpPr>
        <p:spPr>
          <a:xfrm>
            <a:off x="936702" y="1313400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26" y="1816656"/>
            <a:ext cx="4228134" cy="35786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5176" y="1535866"/>
            <a:ext cx="61433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Если появилась необходимость выполнить посев из стерильного локуса, значит были показания!</a:t>
            </a:r>
          </a:p>
          <a:p>
            <a:r>
              <a:rPr lang="ru-RU" sz="1600" dirty="0"/>
              <a:t>Данный график имеет фильтры :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ТКМ (да/нет,</a:t>
            </a:r>
            <a:r>
              <a:rPr lang="en-US" sz="1600" dirty="0"/>
              <a:t> </a:t>
            </a:r>
            <a:r>
              <a:rPr lang="ru-RU" sz="1600" dirty="0"/>
              <a:t>вид)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Локусы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Виды микроорганизмов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Временной промежуток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Возрастная группа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Группа диагнозов (в МИС есть справочник по морфологическим кодам)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Отделение, где находится пациент</a:t>
            </a:r>
          </a:p>
          <a:p>
            <a:r>
              <a:rPr lang="ru-RU" sz="1600" dirty="0"/>
              <a:t>Есть вариант графика в течение 1 года по месяцам</a:t>
            </a:r>
          </a:p>
          <a:p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</a:rPr>
              <a:t>Результат: стало больше исследований, больше положительных высевов, фактическую частоту можно представить по всем группам</a:t>
            </a:r>
          </a:p>
          <a:p>
            <a:r>
              <a:rPr lang="ru-RU" sz="1600" dirty="0">
                <a:solidFill>
                  <a:srgbClr val="FF0000"/>
                </a:solidFill>
              </a:rPr>
              <a:t>*Количество пациентов увеличивалось</a:t>
            </a:r>
          </a:p>
          <a:p>
            <a:r>
              <a:rPr lang="ru-RU" sz="1600" dirty="0">
                <a:solidFill>
                  <a:srgbClr val="FF0000"/>
                </a:solidFill>
              </a:rPr>
              <a:t>  Возможности лаборатории улучшались</a:t>
            </a:r>
          </a:p>
          <a:p>
            <a:r>
              <a:rPr lang="ru-RU" sz="1600" dirty="0">
                <a:solidFill>
                  <a:srgbClr val="FF0000"/>
                </a:solidFill>
              </a:rPr>
              <a:t>  Вводились диагностические протоколы.</a:t>
            </a:r>
          </a:p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** Результаты по отделениям помогают осознать локализацию проблемы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2426" y="5629294"/>
            <a:ext cx="4228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1B6E1"/>
                </a:solidFill>
              </a:rPr>
              <a:t>Фильтры возможны благодаря структурированным документам МИС !!!!!!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980177-6A89-F05D-1987-512D47BF2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519" y="305376"/>
            <a:ext cx="518202" cy="7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17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702" y="365125"/>
            <a:ext cx="7589818" cy="968375"/>
          </a:xfrm>
        </p:spPr>
        <p:txBody>
          <a:bodyPr>
            <a:noAutofit/>
          </a:bodyPr>
          <a:lstStyle/>
          <a:p>
            <a:r>
              <a:rPr lang="ru-RU" sz="2200" dirty="0"/>
              <a:t>Частота верификации микроорганизма при подозрении </a:t>
            </a:r>
            <a:br>
              <a:rPr lang="ru-RU" sz="2200" dirty="0"/>
            </a:br>
            <a:r>
              <a:rPr lang="ru-RU" sz="2200" dirty="0"/>
              <a:t>на инфекцию кровотока при 3 первых исследованиях </a:t>
            </a:r>
            <a:br>
              <a:rPr lang="ru-RU" sz="2200" dirty="0"/>
            </a:br>
            <a:r>
              <a:rPr lang="ru-RU" sz="2200" dirty="0"/>
              <a:t>в 2014- 2022 гг.</a:t>
            </a:r>
            <a:br>
              <a:rPr lang="ru-RU" sz="2200" dirty="0"/>
            </a:br>
            <a:endParaRPr lang="ru-RU" sz="2200" dirty="0"/>
          </a:p>
        </p:txBody>
      </p:sp>
      <p:pic>
        <p:nvPicPr>
          <p:cNvPr id="1026" name="Рисунок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86"/>
          <a:stretch>
            <a:fillRect/>
          </a:stretch>
        </p:blipFill>
        <p:spPr bwMode="auto">
          <a:xfrm>
            <a:off x="1007724" y="1779568"/>
            <a:ext cx="4389415" cy="2715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6701" y="4644044"/>
            <a:ext cx="4389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13544"/>
                </a:solidFill>
              </a:rPr>
              <a:t>Только у 11% лихорадящих больных  при первом посеве удалось верифицировать возбудитель. </a:t>
            </a:r>
          </a:p>
          <a:p>
            <a:r>
              <a:rPr lang="ru-RU" sz="1400" dirty="0">
                <a:solidFill>
                  <a:srgbClr val="013544"/>
                </a:solidFill>
              </a:rPr>
              <a:t>Еще у 13% лихорадящих больных верификация возбудителя состоялась при втором и третьем посеве.</a:t>
            </a:r>
          </a:p>
        </p:txBody>
      </p:sp>
      <p:pic>
        <p:nvPicPr>
          <p:cNvPr id="1027" name="Рисунок 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t="49263"/>
          <a:stretch>
            <a:fillRect/>
          </a:stretch>
        </p:blipFill>
        <p:spPr bwMode="auto">
          <a:xfrm>
            <a:off x="5721637" y="1779568"/>
            <a:ext cx="5260471" cy="327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1636" y="5347658"/>
            <a:ext cx="5260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</a:rPr>
              <a:t>Увеличение доли верификации совпали с применением протоколов диагностики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21636" y="1376098"/>
            <a:ext cx="41553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13544"/>
                </a:solidFill>
              </a:rPr>
              <a:t>Однако в динамике этот показатель менялся.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6701" y="6156680"/>
            <a:ext cx="1019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* Причиной лихорадки может быть вирус, иммунная реакция, бактерия, не подлежащая высеву и пр.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6701" y="5702652"/>
            <a:ext cx="3681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Важность эмпирической терапии!!!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3895AB-6711-ECBB-4C4D-C7D7DF31C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519" y="305376"/>
            <a:ext cx="518202" cy="72795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002E1AA-BFAB-9F00-1BAF-C636A246214B}"/>
              </a:ext>
            </a:extLst>
          </p:cNvPr>
          <p:cNvSpPr/>
          <p:nvPr/>
        </p:nvSpPr>
        <p:spPr>
          <a:xfrm>
            <a:off x="1007724" y="1207092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299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724" y="365125"/>
            <a:ext cx="6801462" cy="396875"/>
          </a:xfrm>
        </p:spPr>
        <p:txBody>
          <a:bodyPr>
            <a:noAutofit/>
          </a:bodyPr>
          <a:lstStyle/>
          <a:p>
            <a:r>
              <a:rPr lang="ru-RU" sz="2000" dirty="0"/>
              <a:t>В МИС функционирует отчет </a:t>
            </a:r>
            <a:br>
              <a:rPr lang="ru-RU" sz="2000" dirty="0"/>
            </a:br>
            <a:r>
              <a:rPr lang="ru-RU" sz="2000" dirty="0"/>
              <a:t>(Журнал бактериологического контроля ЦВК)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81" y="1493126"/>
            <a:ext cx="780356" cy="21947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02074" y="198329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13544"/>
                </a:solidFill>
              </a:rPr>
              <a:t>Сведения собраны относительно протокола постановки ЦВК+ лабораторные данные + дата перевода в ОРИТ, дата смерти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02075" y="2758242"/>
            <a:ext cx="5692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Если с момента установки ЦВК (из протокола) была выявлена инфекция при посеве крови, крови из ЦВК, удаленного ЦВК, то такой катетер попадает в группу «контаминированных».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91226" y="3938330"/>
            <a:ext cx="56030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13544"/>
                </a:solidFill>
              </a:rPr>
              <a:t>Визуально определяется увеличение доли</a:t>
            </a:r>
            <a:r>
              <a:rPr lang="en-US" sz="1600" dirty="0">
                <a:solidFill>
                  <a:srgbClr val="013544"/>
                </a:solidFill>
              </a:rPr>
              <a:t> “</a:t>
            </a:r>
            <a:r>
              <a:rPr lang="ru-RU" sz="1600" dirty="0">
                <a:solidFill>
                  <a:srgbClr val="013544"/>
                </a:solidFill>
              </a:rPr>
              <a:t>инфицированных катетеров</a:t>
            </a:r>
            <a:r>
              <a:rPr lang="en-US" sz="1600" dirty="0">
                <a:solidFill>
                  <a:srgbClr val="013544"/>
                </a:solidFill>
              </a:rPr>
              <a:t>”</a:t>
            </a:r>
          </a:p>
          <a:p>
            <a:r>
              <a:rPr lang="ru-RU" sz="1600" dirty="0">
                <a:solidFill>
                  <a:srgbClr val="013544"/>
                </a:solidFill>
              </a:rPr>
              <a:t>Однако за данный период были приняты меры по увеличению вероятности выявления возбудителя: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13544"/>
                </a:solidFill>
              </a:rPr>
              <a:t>протокол диагностики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13544"/>
                </a:solidFill>
              </a:rPr>
              <a:t>улучшение материальной базы и расширение методов лаборатории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13544"/>
              </a:solidFill>
            </a:endParaRPr>
          </a:p>
          <a:p>
            <a:r>
              <a:rPr lang="ru-RU" sz="1600" dirty="0">
                <a:solidFill>
                  <a:srgbClr val="013544"/>
                </a:solidFill>
              </a:rPr>
              <a:t>*Эволюция внутрибольничной флоры</a:t>
            </a:r>
          </a:p>
          <a:p>
            <a:endParaRPr lang="en-US" sz="1600" dirty="0">
              <a:solidFill>
                <a:srgbClr val="013544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404" y="1320770"/>
            <a:ext cx="3874708" cy="25394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564" y="4136220"/>
            <a:ext cx="3904548" cy="21587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02074" y="1637297"/>
            <a:ext cx="4911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13544"/>
                </a:solidFill>
              </a:rPr>
              <a:t>В 2022 году чуть более 1400 ЦВК (ЦВК №1 – 614)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9216" y="4877048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13544"/>
                </a:solidFill>
              </a:rPr>
              <a:t>ЦВК№1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3D479D-8F07-2C63-0BEB-F2228585A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6519" y="305376"/>
            <a:ext cx="518202" cy="72795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E1D5DCF-1158-5A32-FF55-E3BBE3EE573C}"/>
              </a:ext>
            </a:extLst>
          </p:cNvPr>
          <p:cNvSpPr/>
          <p:nvPr/>
        </p:nvSpPr>
        <p:spPr>
          <a:xfrm>
            <a:off x="1007724" y="962074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689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781550" cy="482600"/>
          </a:xfrm>
        </p:spPr>
        <p:txBody>
          <a:bodyPr>
            <a:normAutofit/>
          </a:bodyPr>
          <a:lstStyle/>
          <a:p>
            <a:r>
              <a:rPr lang="ru-RU" sz="2400" dirty="0"/>
              <a:t>Микробиологический спектр </a:t>
            </a:r>
          </a:p>
        </p:txBody>
      </p:sp>
      <p:pic>
        <p:nvPicPr>
          <p:cNvPr id="2050" name="Рисунок 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31" y="1523141"/>
            <a:ext cx="4577273" cy="28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21271" y="4495154"/>
            <a:ext cx="45772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rgbClr val="0135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Уточнение</a:t>
            </a:r>
            <a:r>
              <a:rPr kumimoji="0" lang="en-US" altLang="ru-RU" sz="1400" b="1" i="0" u="none" strike="noStrike" cap="none" normalizeH="0" baseline="0" dirty="0">
                <a:ln>
                  <a:noFill/>
                </a:ln>
                <a:solidFill>
                  <a:srgbClr val="0135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rgbClr val="013544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rgbClr val="013544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1" name="Рисунок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48" b="55486"/>
          <a:stretch>
            <a:fillRect/>
          </a:stretch>
        </p:blipFill>
        <p:spPr bwMode="auto">
          <a:xfrm>
            <a:off x="3173582" y="4645314"/>
            <a:ext cx="2324962" cy="1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Рисунок 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5"/>
          <a:stretch>
            <a:fillRect/>
          </a:stretch>
        </p:blipFill>
        <p:spPr bwMode="auto">
          <a:xfrm>
            <a:off x="6209403" y="2454129"/>
            <a:ext cx="4302063" cy="30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70916" y="1417349"/>
            <a:ext cx="5249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13544"/>
                </a:solidFill>
                <a:ea typeface="Times New Roman" panose="02020603050405020304" pitchFamily="18" charset="0"/>
              </a:rPr>
              <a:t>Кумулятивная частота высевов микроорганизмов </a:t>
            </a:r>
            <a:endParaRPr lang="en-US" sz="1600" dirty="0">
              <a:solidFill>
                <a:srgbClr val="013544"/>
              </a:solidFill>
              <a:ea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13544"/>
                </a:solidFill>
                <a:ea typeface="Times New Roman" panose="02020603050405020304" pitchFamily="18" charset="0"/>
              </a:rPr>
              <a:t>из крови и удаленного ЦВК в первые 100 дней эксплуатации 2016-2022гг. </a:t>
            </a:r>
            <a:endParaRPr lang="ru-RU" sz="1600" dirty="0">
              <a:solidFill>
                <a:srgbClr val="013544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9403" y="5742675"/>
            <a:ext cx="5607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13544"/>
                </a:solidFill>
              </a:rPr>
              <a:t>Данный график подлежит фильтрации по временному периоду, микроорганизму, ТКМ, возрастной группе.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78D9EB-0677-8CB0-3440-E1C5533EE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6519" y="305376"/>
            <a:ext cx="518202" cy="72795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E5275CB-4FAF-4FAE-EAF5-E3F388236814}"/>
              </a:ext>
            </a:extLst>
          </p:cNvPr>
          <p:cNvSpPr/>
          <p:nvPr/>
        </p:nvSpPr>
        <p:spPr>
          <a:xfrm>
            <a:off x="936702" y="904504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80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702" y="481003"/>
            <a:ext cx="7282388" cy="349250"/>
          </a:xfrm>
        </p:spPr>
        <p:txBody>
          <a:bodyPr>
            <a:noAutofit/>
          </a:bodyPr>
          <a:lstStyle/>
          <a:p>
            <a:r>
              <a:rPr lang="ru-RU" sz="2400" dirty="0"/>
              <a:t>Попробуем ответить на вопросы в условиях реальной практики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61756" y="1514973"/>
            <a:ext cx="56081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</a:rPr>
              <a:t>Нужно ли менять ЦВК перед ТКМ, если он уже есть?</a:t>
            </a:r>
          </a:p>
          <a:p>
            <a:r>
              <a:rPr lang="ru-RU" dirty="0">
                <a:solidFill>
                  <a:srgbClr val="FF0000"/>
                </a:solidFill>
              </a:rPr>
              <a:t>Риски контаминации ЦВК, установленного более ,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чем за месяц до ТКМ не отличаются от нового ЦВК</a:t>
            </a:r>
          </a:p>
          <a:p>
            <a:r>
              <a:rPr lang="ru-RU" dirty="0">
                <a:solidFill>
                  <a:srgbClr val="FF0000"/>
                </a:solidFill>
              </a:rPr>
              <a:t>Риск контаминации ЦВК, установленного за 2-4 недели выше на 5,6%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6702" y="4965592"/>
            <a:ext cx="46739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solidFill>
                  <a:schemeClr val="accent1">
                    <a:lumMod val="50000"/>
                  </a:schemeClr>
                </a:solidFill>
              </a:rPr>
              <a:t>Если сменить ЦВК, то в следующем катетере будет высев той же бактерии?</a:t>
            </a:r>
          </a:p>
          <a:p>
            <a:r>
              <a:rPr lang="ru-RU" dirty="0">
                <a:solidFill>
                  <a:srgbClr val="FF0000"/>
                </a:solidFill>
              </a:rPr>
              <a:t>Если сменить ЦВК на новый, то у 4 из 5 пациентов высевы выявленного микроорганизма прекратятся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02" y="1572461"/>
            <a:ext cx="4120490" cy="31126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082" y="3270873"/>
            <a:ext cx="5176873" cy="31061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366618-A413-DD2D-2857-EF2E4A04A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519" y="305376"/>
            <a:ext cx="518202" cy="72795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BEAAE6-C60B-455B-7B81-3DB920DDE053}"/>
              </a:ext>
            </a:extLst>
          </p:cNvPr>
          <p:cNvSpPr/>
          <p:nvPr/>
        </p:nvSpPr>
        <p:spPr>
          <a:xfrm>
            <a:off x="936702" y="1028349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623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03" y="1487184"/>
            <a:ext cx="4302196" cy="28492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78304" y="1487184"/>
            <a:ext cx="58958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Правда ли, что бедренный катетер – дополнительный риск инфекции?</a:t>
            </a:r>
          </a:p>
          <a:p>
            <a:r>
              <a:rPr lang="ru-RU" dirty="0">
                <a:solidFill>
                  <a:srgbClr val="FF0000"/>
                </a:solidFill>
              </a:rPr>
              <a:t>Частота контаминации бедренного катетера не отличается от подключичного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449" y="2911803"/>
            <a:ext cx="5591818" cy="2960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1877" y="4619193"/>
            <a:ext cx="4417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При посеве крови из бедренного катетера или удаленного катетера не было ни одного высева </a:t>
            </a:r>
            <a:r>
              <a:rPr lang="en-US" dirty="0" err="1">
                <a:solidFill>
                  <a:srgbClr val="FF0000"/>
                </a:solidFill>
              </a:rPr>
              <a:t>Stenotrophomonas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B0FFA6-5867-3A05-A5CC-34146AF53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519" y="305376"/>
            <a:ext cx="518202" cy="72795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4C22D81-3503-24EE-92D3-AF34C829221E}"/>
              </a:ext>
            </a:extLst>
          </p:cNvPr>
          <p:cNvSpPr/>
          <p:nvPr/>
        </p:nvSpPr>
        <p:spPr>
          <a:xfrm>
            <a:off x="936702" y="1028349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686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36702" y="365126"/>
            <a:ext cx="5535119" cy="417390"/>
          </a:xfrm>
        </p:spPr>
        <p:txBody>
          <a:bodyPr>
            <a:noAutofit/>
          </a:bodyPr>
          <a:lstStyle/>
          <a:p>
            <a:r>
              <a:rPr lang="ru-RU" sz="2400" dirty="0"/>
              <a:t>Другой взгляд.   </a:t>
            </a:r>
            <a:r>
              <a:rPr lang="ru-RU" sz="2400" b="1" dirty="0"/>
              <a:t>Выгрузка формируется в разрезе ТГСК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6702" y="1464602"/>
            <a:ext cx="4641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40</a:t>
            </a:r>
            <a:r>
              <a:rPr lang="ru-RU" sz="1600" dirty="0">
                <a:solidFill>
                  <a:srgbClr val="FF0000"/>
                </a:solidFill>
              </a:rPr>
              <a:t>% пациентов в раннем </a:t>
            </a:r>
            <a:r>
              <a:rPr lang="ru-RU" sz="1600" dirty="0" err="1">
                <a:solidFill>
                  <a:srgbClr val="FF0000"/>
                </a:solidFill>
              </a:rPr>
              <a:t>посттрансплантационном</a:t>
            </a:r>
            <a:r>
              <a:rPr lang="ru-RU" sz="1600" dirty="0">
                <a:solidFill>
                  <a:srgbClr val="FF0000"/>
                </a:solidFill>
              </a:rPr>
              <a:t> периоде </a:t>
            </a:r>
            <a:r>
              <a:rPr lang="en-US" sz="1600" dirty="0">
                <a:solidFill>
                  <a:srgbClr val="FF0000"/>
                </a:solidFill>
              </a:rPr>
              <a:t>(</a:t>
            </a:r>
            <a:r>
              <a:rPr lang="ru-RU" sz="1600" dirty="0">
                <a:solidFill>
                  <a:srgbClr val="FF0000"/>
                </a:solidFill>
              </a:rPr>
              <a:t>до Д+30) в</a:t>
            </a:r>
            <a:r>
              <a:rPr lang="en-US" sz="1600" dirty="0">
                <a:solidFill>
                  <a:srgbClr val="FF0000"/>
                </a:solidFill>
              </a:rPr>
              <a:t> 2022 </a:t>
            </a:r>
            <a:r>
              <a:rPr lang="ru-RU" sz="1600" dirty="0">
                <a:solidFill>
                  <a:srgbClr val="FF0000"/>
                </a:solidFill>
              </a:rPr>
              <a:t>году имели верифицированную инфекцию кровотока, у некоторых категорий больных 50%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96000" y="148729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13544"/>
                </a:solidFill>
                <a:latin typeface="Source Sans Pro"/>
              </a:rPr>
              <a:t>Общая 100 дневная выживаемость реципиентов в зависимости от высева ЦВК в первые 30 дней </a:t>
            </a:r>
          </a:p>
          <a:p>
            <a:r>
              <a:rPr lang="ru-RU" sz="1600" dirty="0">
                <a:solidFill>
                  <a:srgbClr val="013544"/>
                </a:solidFill>
                <a:latin typeface="Source Sans Pro"/>
              </a:rPr>
              <a:t>после ТКМ в 2022 году</a:t>
            </a:r>
            <a:endParaRPr lang="ru-RU" sz="1600" dirty="0">
              <a:solidFill>
                <a:srgbClr val="013544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39532CE-2B46-C636-C63D-20007BBB1487}"/>
              </a:ext>
            </a:extLst>
          </p:cNvPr>
          <p:cNvGrpSpPr/>
          <p:nvPr/>
        </p:nvGrpSpPr>
        <p:grpSpPr>
          <a:xfrm>
            <a:off x="6288252" y="2738739"/>
            <a:ext cx="4639983" cy="3251703"/>
            <a:chOff x="6194160" y="2487928"/>
            <a:chExt cx="5776689" cy="4048307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4160" y="2487928"/>
              <a:ext cx="4276874" cy="2664987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07738" y="4278368"/>
              <a:ext cx="3763111" cy="2257867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6657881" y="5130497"/>
            <a:ext cx="2127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13544"/>
                </a:solidFill>
              </a:rPr>
              <a:t>2018 год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366" y="2783966"/>
            <a:ext cx="4235628" cy="27562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17482" y="2738739"/>
            <a:ext cx="18809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Верхняя кривая косвенно говорит о </a:t>
            </a:r>
            <a:r>
              <a:rPr lang="ru-RU" sz="1400" dirty="0" err="1">
                <a:solidFill>
                  <a:srgbClr val="FF0000"/>
                </a:solidFill>
              </a:rPr>
              <a:t>выявляемости</a:t>
            </a:r>
            <a:r>
              <a:rPr lang="ru-RU" sz="1400" dirty="0">
                <a:solidFill>
                  <a:srgbClr val="FF0000"/>
                </a:solidFill>
              </a:rPr>
              <a:t>  микроорганизмов,</a:t>
            </a:r>
          </a:p>
          <a:p>
            <a:r>
              <a:rPr lang="ru-RU" sz="1400" dirty="0">
                <a:solidFill>
                  <a:srgbClr val="FF0000"/>
                </a:solidFill>
              </a:rPr>
              <a:t>нижняя  - о качестве лечебной тактики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6756" y="5739631"/>
            <a:ext cx="519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*Первые 30 ТКМ – приживается донорский костный мозг</a:t>
            </a:r>
            <a:endParaRPr lang="ru-RU" sz="16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7A9C49-3157-0968-4A17-15CD28358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6519" y="305376"/>
            <a:ext cx="518202" cy="72795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228DD9D-8FA2-9C8B-E70E-9C0634751F15}"/>
              </a:ext>
            </a:extLst>
          </p:cNvPr>
          <p:cNvSpPr/>
          <p:nvPr/>
        </p:nvSpPr>
        <p:spPr>
          <a:xfrm>
            <a:off x="936702" y="949092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818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400" y="1280370"/>
            <a:ext cx="5464153" cy="54641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04" y="1355825"/>
            <a:ext cx="5415685" cy="54156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6725" y="204374"/>
            <a:ext cx="11163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Динамика высевов бактерий и грибов в различные сроки после аллогенной ТГСК №1 (</a:t>
            </a:r>
            <a:r>
              <a:rPr lang="ru-RU" dirty="0" err="1"/>
              <a:t>tst</a:t>
            </a:r>
            <a:r>
              <a:rPr lang="ru-RU" dirty="0"/>
              <a:t>).</a:t>
            </a:r>
            <a:r>
              <a:rPr lang="ru-RU" dirty="0">
                <a:solidFill>
                  <a:srgbClr val="FF0000"/>
                </a:solidFill>
              </a:rPr>
              <a:t> *По просьбе ОРИТ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357856" y="1484019"/>
            <a:ext cx="3083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Стерильные локусы</a:t>
            </a:r>
            <a:r>
              <a:rPr lang="en-US" dirty="0"/>
              <a:t> ( n=1300)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204581" y="1461455"/>
            <a:ext cx="3264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Нестерильные локусы (</a:t>
            </a:r>
            <a:r>
              <a:rPr lang="en-US" dirty="0"/>
              <a:t>n=1770)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023455" y="2099109"/>
            <a:ext cx="3654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Для каждого посева были показания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FF0000"/>
                </a:solidFill>
              </a:rPr>
              <a:t>недостаточное развитие технологий для выявления </a:t>
            </a:r>
            <a:r>
              <a:rPr lang="ru-RU" dirty="0" err="1">
                <a:solidFill>
                  <a:srgbClr val="FF0000"/>
                </a:solidFill>
              </a:rPr>
              <a:t>инфектанта</a:t>
            </a:r>
            <a:r>
              <a:rPr lang="ru-RU" dirty="0">
                <a:solidFill>
                  <a:srgbClr val="FF0000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FF0000"/>
                </a:solidFill>
              </a:rPr>
              <a:t>вирусные инфекции?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FF0000"/>
                </a:solidFill>
              </a:rPr>
              <a:t>лихорадки иммунного происхождения?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75516" y="659658"/>
          <a:ext cx="10988037" cy="647700"/>
        </p:xfrm>
        <a:graphic>
          <a:graphicData uri="http://schemas.openxmlformats.org/drawingml/2006/table">
            <a:tbl>
              <a:tblPr/>
              <a:tblGrid>
                <a:gridCol w="1801627">
                  <a:extLst>
                    <a:ext uri="{9D8B030D-6E8A-4147-A177-3AD203B41FA5}">
                      <a16:colId xmlns:a16="http://schemas.microsoft.com/office/drawing/2014/main" val="772851221"/>
                    </a:ext>
                  </a:extLst>
                </a:gridCol>
                <a:gridCol w="640159">
                  <a:extLst>
                    <a:ext uri="{9D8B030D-6E8A-4147-A177-3AD203B41FA5}">
                      <a16:colId xmlns:a16="http://schemas.microsoft.com/office/drawing/2014/main" val="3357655365"/>
                    </a:ext>
                  </a:extLst>
                </a:gridCol>
                <a:gridCol w="1220893">
                  <a:extLst>
                    <a:ext uri="{9D8B030D-6E8A-4147-A177-3AD203B41FA5}">
                      <a16:colId xmlns:a16="http://schemas.microsoft.com/office/drawing/2014/main" val="2227714453"/>
                    </a:ext>
                  </a:extLst>
                </a:gridCol>
                <a:gridCol w="1220893">
                  <a:extLst>
                    <a:ext uri="{9D8B030D-6E8A-4147-A177-3AD203B41FA5}">
                      <a16:colId xmlns:a16="http://schemas.microsoft.com/office/drawing/2014/main" val="2914106292"/>
                    </a:ext>
                  </a:extLst>
                </a:gridCol>
                <a:gridCol w="1220893">
                  <a:extLst>
                    <a:ext uri="{9D8B030D-6E8A-4147-A177-3AD203B41FA5}">
                      <a16:colId xmlns:a16="http://schemas.microsoft.com/office/drawing/2014/main" val="4139798642"/>
                    </a:ext>
                  </a:extLst>
                </a:gridCol>
                <a:gridCol w="1220893">
                  <a:extLst>
                    <a:ext uri="{9D8B030D-6E8A-4147-A177-3AD203B41FA5}">
                      <a16:colId xmlns:a16="http://schemas.microsoft.com/office/drawing/2014/main" val="3160819969"/>
                    </a:ext>
                  </a:extLst>
                </a:gridCol>
                <a:gridCol w="1220893">
                  <a:extLst>
                    <a:ext uri="{9D8B030D-6E8A-4147-A177-3AD203B41FA5}">
                      <a16:colId xmlns:a16="http://schemas.microsoft.com/office/drawing/2014/main" val="4274385976"/>
                    </a:ext>
                  </a:extLst>
                </a:gridCol>
                <a:gridCol w="1220893">
                  <a:extLst>
                    <a:ext uri="{9D8B030D-6E8A-4147-A177-3AD203B41FA5}">
                      <a16:colId xmlns:a16="http://schemas.microsoft.com/office/drawing/2014/main" val="4145147069"/>
                    </a:ext>
                  </a:extLst>
                </a:gridCol>
                <a:gridCol w="1220893">
                  <a:extLst>
                    <a:ext uri="{9D8B030D-6E8A-4147-A177-3AD203B41FA5}">
                      <a16:colId xmlns:a16="http://schemas.microsoft.com/office/drawing/2014/main" val="13309326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dirty="0">
                          <a:effectLst/>
                        </a:rPr>
                        <a:t>Период</a:t>
                      </a:r>
                    </a:p>
                  </a:txBody>
                  <a:tcPr marL="114300" marR="114300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dirty="0">
                          <a:effectLst/>
                        </a:rPr>
                        <a:t>Всего</a:t>
                      </a:r>
                    </a:p>
                  </a:txBody>
                  <a:tcPr marL="114300" marR="114300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dirty="0">
                          <a:effectLst/>
                        </a:rPr>
                        <a:t>Взрослые</a:t>
                      </a:r>
                    </a:p>
                  </a:txBody>
                  <a:tcPr marL="114300" marR="114300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dirty="0">
                          <a:effectLst/>
                        </a:rPr>
                        <a:t>Дети</a:t>
                      </a:r>
                    </a:p>
                  </a:txBody>
                  <a:tcPr marL="114300" marR="114300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dirty="0" err="1">
                          <a:effectLst/>
                        </a:rPr>
                        <a:t>Гаплоидентичные</a:t>
                      </a:r>
                      <a:endParaRPr lang="ru-RU" sz="1000" dirty="0">
                        <a:effectLst/>
                      </a:endParaRPr>
                    </a:p>
                  </a:txBody>
                  <a:tcPr marL="114300" marR="114300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dirty="0">
                          <a:effectLst/>
                        </a:rPr>
                        <a:t>Неродственные</a:t>
                      </a:r>
                    </a:p>
                  </a:txBody>
                  <a:tcPr marL="114300" marR="114300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dirty="0">
                          <a:effectLst/>
                        </a:rPr>
                        <a:t>Родственные</a:t>
                      </a:r>
                    </a:p>
                  </a:txBody>
                  <a:tcPr marL="114300" marR="114300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dirty="0">
                          <a:effectLst/>
                        </a:rPr>
                        <a:t>Алло</a:t>
                      </a:r>
                    </a:p>
                  </a:txBody>
                  <a:tcPr marL="114300" marR="114300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dirty="0" err="1">
                          <a:effectLst/>
                        </a:rPr>
                        <a:t>Ауто</a:t>
                      </a:r>
                      <a:endParaRPr lang="ru-RU" sz="1000" dirty="0">
                        <a:effectLst/>
                      </a:endParaRPr>
                    </a:p>
                  </a:txBody>
                  <a:tcPr marL="114300" marR="114300" marT="47625" marB="476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8907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ru-RU" sz="1000" dirty="0">
                          <a:effectLst/>
                        </a:rPr>
                        <a:t>1-2 </a:t>
                      </a:r>
                      <a:r>
                        <a:rPr lang="ru-RU" sz="1000" dirty="0" err="1">
                          <a:effectLst/>
                        </a:rPr>
                        <a:t>нед</a:t>
                      </a:r>
                      <a:r>
                        <a:rPr lang="ru-RU" sz="1000" dirty="0">
                          <a:effectLst/>
                        </a:rPr>
                        <a:t>. </a:t>
                      </a:r>
                    </a:p>
                  </a:txBody>
                  <a:tcPr marL="114300" marR="114300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CF0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dirty="0">
                          <a:effectLst/>
                        </a:rPr>
                        <a:t>2063.00</a:t>
                      </a:r>
                    </a:p>
                  </a:txBody>
                  <a:tcPr marL="114300" marR="114300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CF0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dirty="0">
                          <a:effectLst/>
                        </a:rPr>
                        <a:t>1208.00</a:t>
                      </a:r>
                    </a:p>
                  </a:txBody>
                  <a:tcPr marL="114300" marR="114300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CF0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>
                          <a:effectLst/>
                        </a:rPr>
                        <a:t>856.00</a:t>
                      </a:r>
                    </a:p>
                  </a:txBody>
                  <a:tcPr marL="114300" marR="114300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CF0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dirty="0">
                          <a:effectLst/>
                        </a:rPr>
                        <a:t>482.00</a:t>
                      </a:r>
                    </a:p>
                  </a:txBody>
                  <a:tcPr marL="114300" marR="114300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CF0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dirty="0">
                          <a:effectLst/>
                        </a:rPr>
                        <a:t>556.00</a:t>
                      </a:r>
                    </a:p>
                  </a:txBody>
                  <a:tcPr marL="114300" marR="114300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CF0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dirty="0">
                          <a:effectLst/>
                        </a:rPr>
                        <a:t>462.00</a:t>
                      </a:r>
                    </a:p>
                  </a:txBody>
                  <a:tcPr marL="114300" marR="114300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CF0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</a:rPr>
                        <a:t>1300.00</a:t>
                      </a:r>
                    </a:p>
                    <a:p>
                      <a:pPr algn="r" fontAlgn="t"/>
                      <a:endParaRPr lang="ru-RU" sz="10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14300" marR="114300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CF0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dirty="0">
                          <a:effectLst/>
                        </a:rPr>
                        <a:t>761.00</a:t>
                      </a:r>
                    </a:p>
                  </a:txBody>
                  <a:tcPr marL="114300" marR="114300" marT="47625" marB="47625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F4F4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C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66562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531676" y="2352785"/>
            <a:ext cx="32295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Эти графики имеют фильтры по:</a:t>
            </a:r>
          </a:p>
          <a:p>
            <a:r>
              <a:rPr lang="ru-RU" dirty="0">
                <a:solidFill>
                  <a:srgbClr val="0070C0"/>
                </a:solidFill>
              </a:rPr>
              <a:t>-  виду ТКМ</a:t>
            </a:r>
          </a:p>
          <a:p>
            <a:r>
              <a:rPr lang="ru-RU" dirty="0">
                <a:solidFill>
                  <a:srgbClr val="0070C0"/>
                </a:solidFill>
              </a:rPr>
              <a:t>-  возрастной группе</a:t>
            </a:r>
          </a:p>
          <a:p>
            <a:r>
              <a:rPr lang="ru-RU" dirty="0">
                <a:solidFill>
                  <a:srgbClr val="0070C0"/>
                </a:solidFill>
              </a:rPr>
              <a:t>-  группе диагноза</a:t>
            </a:r>
          </a:p>
          <a:p>
            <a:r>
              <a:rPr lang="en-US" dirty="0">
                <a:solidFill>
                  <a:srgbClr val="0070C0"/>
                </a:solidFill>
              </a:rPr>
              <a:t>-  </a:t>
            </a:r>
            <a:r>
              <a:rPr lang="ru-RU" dirty="0">
                <a:solidFill>
                  <a:srgbClr val="0070C0"/>
                </a:solidFill>
              </a:rPr>
              <a:t>виду бактерии</a:t>
            </a:r>
          </a:p>
          <a:p>
            <a:r>
              <a:rPr lang="en-US" dirty="0">
                <a:solidFill>
                  <a:srgbClr val="0070C0"/>
                </a:solidFill>
              </a:rPr>
              <a:t>-  </a:t>
            </a:r>
            <a:r>
              <a:rPr lang="ru-RU" dirty="0">
                <a:solidFill>
                  <a:srgbClr val="0070C0"/>
                </a:solidFill>
              </a:rPr>
              <a:t>временному периоду</a:t>
            </a:r>
          </a:p>
        </p:txBody>
      </p:sp>
    </p:spTree>
    <p:extLst>
      <p:ext uri="{BB962C8B-B14F-4D97-AF65-F5344CB8AC3E}">
        <p14:creationId xmlns:p14="http://schemas.microsoft.com/office/powerpoint/2010/main" val="1164857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66" y="1808214"/>
            <a:ext cx="3550542" cy="28404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7185" y="711435"/>
            <a:ext cx="41505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13544"/>
                </a:solidFill>
              </a:rPr>
              <a:t>Риск контаминации стерильных локусов у реципиентов ТГСК с носительством </a:t>
            </a:r>
            <a:r>
              <a:rPr lang="ru-RU" sz="1400" dirty="0" err="1">
                <a:solidFill>
                  <a:srgbClr val="013544"/>
                </a:solidFill>
              </a:rPr>
              <a:t>Klebsiella</a:t>
            </a:r>
            <a:r>
              <a:rPr lang="ru-RU" sz="1400" dirty="0">
                <a:solidFill>
                  <a:srgbClr val="013544"/>
                </a:solidFill>
              </a:rPr>
              <a:t> </a:t>
            </a:r>
          </a:p>
          <a:p>
            <a:r>
              <a:rPr lang="ru-RU" sz="1400" dirty="0">
                <a:solidFill>
                  <a:srgbClr val="013544"/>
                </a:solidFill>
              </a:rPr>
              <a:t>(в течение 21 дня от выявления колонизации) (</a:t>
            </a:r>
            <a:r>
              <a:rPr lang="ru-RU" sz="1400" dirty="0" err="1">
                <a:solidFill>
                  <a:srgbClr val="013544"/>
                </a:solidFill>
              </a:rPr>
              <a:t>tst</a:t>
            </a:r>
            <a:r>
              <a:rPr lang="ru-RU" sz="1400" dirty="0">
                <a:solidFill>
                  <a:srgbClr val="013544"/>
                </a:solidFill>
              </a:rPr>
              <a:t>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14082" b="2302"/>
          <a:stretch/>
        </p:blipFill>
        <p:spPr>
          <a:xfrm>
            <a:off x="5425026" y="1279045"/>
            <a:ext cx="2723828" cy="24778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0656" y="711435"/>
            <a:ext cx="3467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13544"/>
                </a:solidFill>
              </a:rPr>
              <a:t>Фильтр ограничивает время выявления </a:t>
            </a:r>
            <a:r>
              <a:rPr lang="en-US" sz="1400" dirty="0" err="1">
                <a:solidFill>
                  <a:srgbClr val="013544"/>
                </a:solidFill>
              </a:rPr>
              <a:t>Klebsiella</a:t>
            </a:r>
            <a:r>
              <a:rPr lang="en-US" sz="1400" dirty="0">
                <a:solidFill>
                  <a:srgbClr val="013544"/>
                </a:solidFill>
              </a:rPr>
              <a:t> pneumonia</a:t>
            </a:r>
            <a:r>
              <a:rPr lang="ru-RU" sz="1400" dirty="0">
                <a:solidFill>
                  <a:srgbClr val="013544"/>
                </a:solidFill>
              </a:rPr>
              <a:t>е</a:t>
            </a:r>
            <a:r>
              <a:rPr lang="en-US" sz="1400" dirty="0">
                <a:solidFill>
                  <a:srgbClr val="013544"/>
                </a:solidFill>
              </a:rPr>
              <a:t> </a:t>
            </a:r>
            <a:r>
              <a:rPr lang="ru-RU" sz="1400" dirty="0">
                <a:solidFill>
                  <a:srgbClr val="013544"/>
                </a:solidFill>
              </a:rPr>
              <a:t>днями Д+1 до Д+30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2266" y="4903735"/>
            <a:ext cx="39952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13544"/>
                </a:solidFill>
              </a:rPr>
              <a:t>В отсутствие временных рамок дата оценки нестерильного локуса чаще всего оказывается в до трансплантационном периоде. Синяя кривая недостаточно характеризует ситуацию. А красная показывает, что если пациент не имел в нестерильном локусе бактерию, то и бактериемии нет.</a:t>
            </a:r>
          </a:p>
          <a:p>
            <a:endParaRPr lang="ru-RU" sz="1400" dirty="0">
              <a:solidFill>
                <a:srgbClr val="01354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77757" y="1893873"/>
            <a:ext cx="27238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13544"/>
                </a:solidFill>
              </a:rPr>
              <a:t>Период </a:t>
            </a:r>
            <a:r>
              <a:rPr lang="ru-RU" sz="1400" dirty="0" err="1">
                <a:solidFill>
                  <a:srgbClr val="013544"/>
                </a:solidFill>
              </a:rPr>
              <a:t>цитопении</a:t>
            </a:r>
            <a:r>
              <a:rPr lang="ru-RU" sz="1400" dirty="0">
                <a:solidFill>
                  <a:srgbClr val="013544"/>
                </a:solidFill>
              </a:rPr>
              <a:t>.</a:t>
            </a:r>
          </a:p>
          <a:p>
            <a:r>
              <a:rPr lang="ru-RU" sz="1400" dirty="0">
                <a:solidFill>
                  <a:srgbClr val="013544"/>
                </a:solidFill>
              </a:rPr>
              <a:t>Мониторинг: Посев нестерильных локусов</a:t>
            </a:r>
          </a:p>
          <a:p>
            <a:r>
              <a:rPr lang="ru-RU" sz="1400" dirty="0">
                <a:solidFill>
                  <a:srgbClr val="013544"/>
                </a:solidFill>
              </a:rPr>
              <a:t>Посев из стерильных локусов - по показаниям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r="17898" b="-251"/>
          <a:stretch/>
        </p:blipFill>
        <p:spPr>
          <a:xfrm>
            <a:off x="8896167" y="3557218"/>
            <a:ext cx="2548405" cy="248939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310656" y="5307949"/>
            <a:ext cx="3352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13544"/>
                </a:solidFill>
              </a:rPr>
              <a:t>Фильтр ограничивает время выявления </a:t>
            </a:r>
            <a:r>
              <a:rPr lang="ru-RU" sz="1400" dirty="0" err="1">
                <a:solidFill>
                  <a:srgbClr val="013544"/>
                </a:solidFill>
              </a:rPr>
              <a:t>Klebsiella</a:t>
            </a:r>
            <a:r>
              <a:rPr lang="ru-RU" sz="1400" dirty="0">
                <a:solidFill>
                  <a:srgbClr val="013544"/>
                </a:solidFill>
              </a:rPr>
              <a:t> </a:t>
            </a:r>
            <a:r>
              <a:rPr lang="ru-RU" sz="1400" dirty="0" err="1">
                <a:solidFill>
                  <a:srgbClr val="013544"/>
                </a:solidFill>
              </a:rPr>
              <a:t>pneumoniaе</a:t>
            </a:r>
            <a:r>
              <a:rPr lang="ru-RU" sz="1400" dirty="0">
                <a:solidFill>
                  <a:srgbClr val="013544"/>
                </a:solidFill>
              </a:rPr>
              <a:t> днями Д+31 до Д+100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53045" y="3909983"/>
            <a:ext cx="31709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13544"/>
                </a:solidFill>
              </a:rPr>
              <a:t>Риск выявления </a:t>
            </a:r>
            <a:r>
              <a:rPr lang="ru-RU" sz="1400" dirty="0" err="1">
                <a:solidFill>
                  <a:srgbClr val="013544"/>
                </a:solidFill>
              </a:rPr>
              <a:t>клебсиеллезного</a:t>
            </a:r>
            <a:r>
              <a:rPr lang="ru-RU" sz="1400" dirty="0">
                <a:solidFill>
                  <a:srgbClr val="013544"/>
                </a:solidFill>
              </a:rPr>
              <a:t> сепсиса в 2,4-2,6 раза выше у носителей</a:t>
            </a:r>
          </a:p>
        </p:txBody>
      </p:sp>
    </p:spTree>
    <p:extLst>
      <p:ext uri="{BB962C8B-B14F-4D97-AF65-F5344CB8AC3E}">
        <p14:creationId xmlns:p14="http://schemas.microsoft.com/office/powerpoint/2010/main" val="3074270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702" y="365126"/>
            <a:ext cx="7878824" cy="673100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«А это вы в своих клиниках заражаете плохими бактериями!»</a:t>
            </a:r>
          </a:p>
        </p:txBody>
      </p:sp>
      <p:pic>
        <p:nvPicPr>
          <p:cNvPr id="3074" name="Рисунок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02" y="2005728"/>
            <a:ext cx="3841727" cy="397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"/>
          <a:stretch>
            <a:fillRect/>
          </a:stretch>
        </p:blipFill>
        <p:spPr bwMode="auto">
          <a:xfrm>
            <a:off x="5472114" y="2005728"/>
            <a:ext cx="3726361" cy="397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6702" y="1431164"/>
            <a:ext cx="2521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highlight>
                  <a:srgbClr val="21B6E1"/>
                </a:highlight>
                <a:ea typeface="Times New Roman" panose="02020603050405020304" pitchFamily="18" charset="0"/>
              </a:rPr>
              <a:t>Д-20-0	2014-20222 гг.</a:t>
            </a:r>
            <a:endParaRPr lang="ru-RU" b="1" dirty="0">
              <a:solidFill>
                <a:schemeClr val="bg1"/>
              </a:solidFill>
              <a:highlight>
                <a:srgbClr val="21B6E1"/>
              </a:highligh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70030" y="1431164"/>
            <a:ext cx="2406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highlight>
                  <a:srgbClr val="21B6E1"/>
                </a:highlight>
                <a:ea typeface="Times New Roman" panose="02020603050405020304" pitchFamily="18" charset="0"/>
              </a:rPr>
              <a:t>Д0-30	2014-2022 гг.</a:t>
            </a:r>
            <a:endParaRPr lang="ru-RU" b="1" dirty="0">
              <a:solidFill>
                <a:schemeClr val="bg1"/>
              </a:solidFill>
              <a:highlight>
                <a:srgbClr val="21B6E1"/>
              </a:highligh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39309" y="2076450"/>
            <a:ext cx="1766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3544"/>
                </a:solidFill>
              </a:rPr>
              <a:t>Бактерии жили с пациентом</a:t>
            </a:r>
          </a:p>
          <a:p>
            <a:r>
              <a:rPr lang="ru-RU" dirty="0">
                <a:solidFill>
                  <a:srgbClr val="013544"/>
                </a:solidFill>
              </a:rPr>
              <a:t>и хотят жить дальше</a:t>
            </a:r>
          </a:p>
          <a:p>
            <a:endParaRPr lang="ru-RU" dirty="0">
              <a:solidFill>
                <a:srgbClr val="013544"/>
              </a:solidFill>
            </a:endParaRPr>
          </a:p>
          <a:p>
            <a:endParaRPr lang="ru-RU" dirty="0">
              <a:solidFill>
                <a:srgbClr val="013544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E2A951D-137F-BB4F-BE9E-5B253D44D678}"/>
              </a:ext>
            </a:extLst>
          </p:cNvPr>
          <p:cNvSpPr/>
          <p:nvPr/>
        </p:nvSpPr>
        <p:spPr>
          <a:xfrm>
            <a:off x="936702" y="1028349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692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ADA6E40-D551-DFAE-7498-D3B3D2ECD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77109"/>
            <a:ext cx="8997581" cy="53808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781F66-BBF3-634F-820F-67767A185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580" y="739565"/>
            <a:ext cx="1104272" cy="5337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08F41-E305-A942-B1C5-FC6BFFD06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07" y="3417461"/>
            <a:ext cx="8242370" cy="1500187"/>
          </a:xfrm>
        </p:spPr>
        <p:txBody>
          <a:bodyPr>
            <a:noAutofit/>
          </a:bodyPr>
          <a:lstStyle/>
          <a:p>
            <a:r>
              <a:rPr lang="ru-RU" sz="2400" dirty="0"/>
              <a:t>Опыт применения МИС </a:t>
            </a:r>
            <a:br>
              <a:rPr lang="ru-RU" sz="2400" dirty="0"/>
            </a:br>
            <a:r>
              <a:rPr lang="ru-RU" sz="2400" dirty="0"/>
              <a:t>для разработки стратегии </a:t>
            </a:r>
            <a:br>
              <a:rPr lang="ru-RU" sz="2400" dirty="0"/>
            </a:br>
            <a:r>
              <a:rPr lang="ru-RU" sz="2400" dirty="0"/>
              <a:t>инфекционной безопасности клиники</a:t>
            </a:r>
            <a:br>
              <a:rPr lang="ru-RU" sz="2400" dirty="0"/>
            </a:br>
            <a:r>
              <a:rPr lang="ru-RU" sz="2400" dirty="0"/>
              <a:t>(на примере МИС </a:t>
            </a:r>
            <a:r>
              <a:rPr lang="ru-RU" sz="2400" dirty="0" err="1"/>
              <a:t>qMS</a:t>
            </a:r>
            <a:r>
              <a:rPr lang="ru-RU" sz="2400" dirty="0"/>
              <a:t> в клинике ТКМ </a:t>
            </a:r>
            <a:r>
              <a:rPr lang="ru-RU" sz="2400" dirty="0" err="1"/>
              <a:t>ПСПбГМУ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/>
              <a:t>им. Павлова)</a:t>
            </a:r>
            <a:br>
              <a:rPr lang="ru-RU" sz="2400" b="0" dirty="0"/>
            </a:br>
            <a:endParaRPr lang="ru-RU" sz="24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817F29-80B9-714D-AFE5-FD8DC8A8C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247" y="5122484"/>
            <a:ext cx="5182647" cy="1147942"/>
          </a:xfrm>
        </p:spPr>
        <p:txBody>
          <a:bodyPr>
            <a:normAutofit fontScale="92500" lnSpcReduction="20000"/>
          </a:bodyPr>
          <a:lstStyle/>
          <a:p>
            <a:r>
              <a:rPr lang="ru-RU" i="1" dirty="0" err="1">
                <a:solidFill>
                  <a:srgbClr val="013544"/>
                </a:solidFill>
                <a:latin typeface="+mj-lt"/>
              </a:rPr>
              <a:t>ПСПбГМУ</a:t>
            </a:r>
            <a:r>
              <a:rPr lang="ru-RU" i="1" dirty="0">
                <a:solidFill>
                  <a:srgbClr val="013544"/>
                </a:solidFill>
                <a:latin typeface="+mj-lt"/>
              </a:rPr>
              <a:t> им. </a:t>
            </a:r>
            <a:r>
              <a:rPr lang="ru-RU" i="1" dirty="0" err="1">
                <a:solidFill>
                  <a:srgbClr val="013544"/>
                </a:solidFill>
                <a:latin typeface="+mj-lt"/>
              </a:rPr>
              <a:t>И.П.Павлова</a:t>
            </a:r>
            <a:endParaRPr lang="ru-RU" i="1" dirty="0">
              <a:solidFill>
                <a:srgbClr val="013544"/>
              </a:solidFill>
              <a:latin typeface="+mj-lt"/>
            </a:endParaRPr>
          </a:p>
          <a:p>
            <a:r>
              <a:rPr lang="ru-RU" i="1" dirty="0" err="1">
                <a:solidFill>
                  <a:srgbClr val="013544"/>
                </a:solidFill>
                <a:latin typeface="+mj-lt"/>
              </a:rPr>
              <a:t>НИИДОГиТ</a:t>
            </a:r>
            <a:r>
              <a:rPr lang="ru-RU" i="1" dirty="0">
                <a:solidFill>
                  <a:srgbClr val="013544"/>
                </a:solidFill>
                <a:latin typeface="+mj-lt"/>
              </a:rPr>
              <a:t> им. Р.М. Горбачевой</a:t>
            </a:r>
          </a:p>
          <a:p>
            <a:r>
              <a:rPr lang="ru-RU" i="1" dirty="0">
                <a:solidFill>
                  <a:srgbClr val="013544"/>
                </a:solidFill>
                <a:latin typeface="+mj-lt"/>
              </a:rPr>
              <a:t>Апрель 2023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9774D2-F811-F719-9839-55CA4015E3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80615" y="650389"/>
            <a:ext cx="4679396" cy="712082"/>
          </a:xfrm>
          <a:prstGeom prst="rect">
            <a:avLst/>
          </a:prstGeom>
        </p:spPr>
      </p:pic>
      <p:pic>
        <p:nvPicPr>
          <p:cNvPr id="6" name="Picture 2" descr="MedSoft - выставка и конференция по цифровому здравоохранению">
            <a:extLst>
              <a:ext uri="{FF2B5EF4-FFF2-40B4-BE49-F238E27FC236}">
                <a16:creationId xmlns:a16="http://schemas.microsoft.com/office/drawing/2014/main" id="{8D5851C8-39DC-90F7-9DDA-B665CDB71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982" y="633150"/>
            <a:ext cx="750428" cy="7465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6840" y="2444897"/>
            <a:ext cx="1990024" cy="325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12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702" y="365126"/>
            <a:ext cx="6795748" cy="520700"/>
          </a:xfrm>
        </p:spPr>
        <p:txBody>
          <a:bodyPr>
            <a:noAutofit/>
          </a:bodyPr>
          <a:lstStyle/>
          <a:p>
            <a:r>
              <a:rPr lang="ru-RU" sz="2400" dirty="0"/>
              <a:t>30-дневная выживаемость пациентов </a:t>
            </a:r>
            <a:br>
              <a:rPr lang="en-US" sz="2400" dirty="0"/>
            </a:br>
            <a:r>
              <a:rPr lang="ru-RU" sz="2400" dirty="0"/>
              <a:t>с инфекцией кровотока после ТКМ</a:t>
            </a:r>
          </a:p>
        </p:txBody>
      </p:sp>
      <p:pic>
        <p:nvPicPr>
          <p:cNvPr id="4098" name="Рисунок 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98" y="1529397"/>
            <a:ext cx="4798706" cy="273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7798" y="4791075"/>
            <a:ext cx="51267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13544"/>
                </a:solidFill>
              </a:rPr>
              <a:t>30 дневная выживаемость позволяет сократить влияние других причин, но не исключает их.</a:t>
            </a:r>
            <a:endParaRPr lang="en-US" sz="1600" dirty="0">
              <a:solidFill>
                <a:srgbClr val="013544"/>
              </a:solidFill>
            </a:endParaRPr>
          </a:p>
          <a:p>
            <a:r>
              <a:rPr lang="ru-RU" sz="1600" dirty="0">
                <a:solidFill>
                  <a:srgbClr val="013544"/>
                </a:solidFill>
              </a:rPr>
              <a:t>Фильтры: номер ТКМ, вид ТКМ, возрастная группа, временные периоды, микроорганизм.</a:t>
            </a:r>
          </a:p>
          <a:p>
            <a:r>
              <a:rPr lang="ru-RU" sz="1600" dirty="0">
                <a:solidFill>
                  <a:srgbClr val="013544"/>
                </a:solidFill>
              </a:rPr>
              <a:t>Проверка на ошибки заполнения данных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7E159E7-7D73-5179-6F35-FA3E96296046}"/>
              </a:ext>
            </a:extLst>
          </p:cNvPr>
          <p:cNvGrpSpPr/>
          <p:nvPr/>
        </p:nvGrpSpPr>
        <p:grpSpPr>
          <a:xfrm>
            <a:off x="6359389" y="1529397"/>
            <a:ext cx="5034812" cy="2149959"/>
            <a:chOff x="6013160" y="1331491"/>
            <a:chExt cx="5889410" cy="251488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3160" y="1331491"/>
              <a:ext cx="5889410" cy="2514888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6461432" y="2469118"/>
              <a:ext cx="23090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Klebsiella</a:t>
              </a:r>
              <a:r>
                <a:rPr lang="ru-RU" dirty="0"/>
                <a:t> </a:t>
              </a:r>
              <a:r>
                <a:rPr lang="en-US" dirty="0"/>
                <a:t>pneumoniae</a:t>
              </a:r>
              <a:endParaRPr lang="ru-RU" dirty="0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D612C51-CEF7-F3C2-032B-3E9A522F12F4}"/>
              </a:ext>
            </a:extLst>
          </p:cNvPr>
          <p:cNvGrpSpPr/>
          <p:nvPr/>
        </p:nvGrpSpPr>
        <p:grpSpPr>
          <a:xfrm>
            <a:off x="6359390" y="3953779"/>
            <a:ext cx="5034812" cy="2396811"/>
            <a:chOff x="6137448" y="3932604"/>
            <a:chExt cx="5854276" cy="2786915"/>
          </a:xfrm>
        </p:grpSpPr>
        <p:pic>
          <p:nvPicPr>
            <p:cNvPr id="4099" name="Рисунок 4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7448" y="3932604"/>
              <a:ext cx="5854276" cy="2786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6566207" y="5024079"/>
              <a:ext cx="9476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Candida</a:t>
              </a:r>
              <a:endParaRPr lang="ru-RU" dirty="0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BF0349-11D0-8648-B775-AA04FAF63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6519" y="305376"/>
            <a:ext cx="518202" cy="72795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F54762C-FC04-2ADE-9774-DC561437F058}"/>
              </a:ext>
            </a:extLst>
          </p:cNvPr>
          <p:cNvSpPr/>
          <p:nvPr/>
        </p:nvSpPr>
        <p:spPr>
          <a:xfrm>
            <a:off x="936702" y="1028349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691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743450" cy="625475"/>
          </a:xfrm>
        </p:spPr>
        <p:txBody>
          <a:bodyPr/>
          <a:lstStyle/>
          <a:p>
            <a:r>
              <a:rPr lang="ru-RU" sz="2400" dirty="0"/>
              <a:t>Инфекции мягких тканей</a:t>
            </a:r>
            <a:r>
              <a:rPr lang="ru-RU" dirty="0"/>
              <a:t>.</a:t>
            </a:r>
          </a:p>
        </p:txBody>
      </p:sp>
      <p:pic>
        <p:nvPicPr>
          <p:cNvPr id="5123" name="Рисунок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9911" b="4994"/>
          <a:stretch>
            <a:fillRect/>
          </a:stretch>
        </p:blipFill>
        <p:spPr bwMode="auto">
          <a:xfrm>
            <a:off x="5581650" y="1452133"/>
            <a:ext cx="4506896" cy="244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850652"/>
              </p:ext>
            </p:extLst>
          </p:nvPr>
        </p:nvGraphicFramePr>
        <p:xfrm>
          <a:off x="5581650" y="4768501"/>
          <a:ext cx="6086323" cy="14818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7228">
                  <a:extLst>
                    <a:ext uri="{9D8B030D-6E8A-4147-A177-3AD203B41FA5}">
                      <a16:colId xmlns:a16="http://schemas.microsoft.com/office/drawing/2014/main" val="313588102"/>
                    </a:ext>
                  </a:extLst>
                </a:gridCol>
                <a:gridCol w="682483">
                  <a:extLst>
                    <a:ext uri="{9D8B030D-6E8A-4147-A177-3AD203B41FA5}">
                      <a16:colId xmlns:a16="http://schemas.microsoft.com/office/drawing/2014/main" val="923679563"/>
                    </a:ext>
                  </a:extLst>
                </a:gridCol>
                <a:gridCol w="682483">
                  <a:extLst>
                    <a:ext uri="{9D8B030D-6E8A-4147-A177-3AD203B41FA5}">
                      <a16:colId xmlns:a16="http://schemas.microsoft.com/office/drawing/2014/main" val="472764777"/>
                    </a:ext>
                  </a:extLst>
                </a:gridCol>
                <a:gridCol w="682483">
                  <a:extLst>
                    <a:ext uri="{9D8B030D-6E8A-4147-A177-3AD203B41FA5}">
                      <a16:colId xmlns:a16="http://schemas.microsoft.com/office/drawing/2014/main" val="2426252449"/>
                    </a:ext>
                  </a:extLst>
                </a:gridCol>
                <a:gridCol w="682483">
                  <a:extLst>
                    <a:ext uri="{9D8B030D-6E8A-4147-A177-3AD203B41FA5}">
                      <a16:colId xmlns:a16="http://schemas.microsoft.com/office/drawing/2014/main" val="4127868627"/>
                    </a:ext>
                  </a:extLst>
                </a:gridCol>
                <a:gridCol w="848314">
                  <a:extLst>
                    <a:ext uri="{9D8B030D-6E8A-4147-A177-3AD203B41FA5}">
                      <a16:colId xmlns:a16="http://schemas.microsoft.com/office/drawing/2014/main" val="3336493516"/>
                    </a:ext>
                  </a:extLst>
                </a:gridCol>
                <a:gridCol w="848913">
                  <a:extLst>
                    <a:ext uri="{9D8B030D-6E8A-4147-A177-3AD203B41FA5}">
                      <a16:colId xmlns:a16="http://schemas.microsoft.com/office/drawing/2014/main" val="2572944756"/>
                    </a:ext>
                  </a:extLst>
                </a:gridCol>
                <a:gridCol w="484294">
                  <a:extLst>
                    <a:ext uri="{9D8B030D-6E8A-4147-A177-3AD203B41FA5}">
                      <a16:colId xmlns:a16="http://schemas.microsoft.com/office/drawing/2014/main" val="3781961315"/>
                    </a:ext>
                  </a:extLst>
                </a:gridCol>
                <a:gridCol w="557642">
                  <a:extLst>
                    <a:ext uri="{9D8B030D-6E8A-4147-A177-3AD203B41FA5}">
                      <a16:colId xmlns:a16="http://schemas.microsoft.com/office/drawing/2014/main" val="280381387"/>
                    </a:ext>
                  </a:extLst>
                </a:gridCol>
              </a:tblGrid>
              <a:tr h="3406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тип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Стер.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Д-20-0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Нестер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Д-20-0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Стер. Д+1+100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Нестер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Д+1+100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Стер.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Д+101+365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Нестер.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Д+101+365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Всего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стер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Всего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нестер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extLst>
                  <a:ext uri="{0D108BD9-81ED-4DB2-BD59-A6C34878D82A}">
                    <a16:rowId xmlns:a16="http://schemas.microsoft.com/office/drawing/2014/main" val="1975833030"/>
                  </a:ext>
                </a:extLst>
              </a:tr>
              <a:tr h="2282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Ауто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extLst>
                  <a:ext uri="{0D108BD9-81ED-4DB2-BD59-A6C34878D82A}">
                    <a16:rowId xmlns:a16="http://schemas.microsoft.com/office/drawing/2014/main" val="1144761458"/>
                  </a:ext>
                </a:extLst>
              </a:tr>
              <a:tr h="2282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Алло: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27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42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extLst>
                  <a:ext uri="{0D108BD9-81ED-4DB2-BD59-A6C34878D82A}">
                    <a16:rowId xmlns:a16="http://schemas.microsoft.com/office/drawing/2014/main" val="501022361"/>
                  </a:ext>
                </a:extLst>
              </a:tr>
              <a:tr h="2282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гапло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22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extLst>
                  <a:ext uri="{0D108BD9-81ED-4DB2-BD59-A6C34878D82A}">
                    <a16:rowId xmlns:a16="http://schemas.microsoft.com/office/drawing/2014/main" val="3327532292"/>
                  </a:ext>
                </a:extLst>
              </a:tr>
              <a:tr h="2282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род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extLst>
                  <a:ext uri="{0D108BD9-81ED-4DB2-BD59-A6C34878D82A}">
                    <a16:rowId xmlns:a16="http://schemas.microsoft.com/office/drawing/2014/main" val="983741993"/>
                  </a:ext>
                </a:extLst>
              </a:tr>
              <a:tr h="2282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нр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5345" marR="105345" marT="43894" marB="43894"/>
                </a:tc>
                <a:extLst>
                  <a:ext uri="{0D108BD9-81ED-4DB2-BD59-A6C34878D82A}">
                    <a16:rowId xmlns:a16="http://schemas.microsoft.com/office/drawing/2014/main" val="1050832293"/>
                  </a:ext>
                </a:extLst>
              </a:tr>
            </a:tbl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581650" y="4045111"/>
            <a:ext cx="596764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Количество реципиентов ТКМ, которым был выполнен посев дефекта мягких тканей в 2022 году (t</a:t>
            </a:r>
            <a:r>
              <a:rPr kumimoji="0" lang="en-US" altLang="ru-RU" sz="13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</a:t>
            </a:r>
            <a:r>
              <a:rPr kumimoji="0" lang="ru-RU" altLang="ru-RU" sz="1300" b="1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</a:t>
            </a:r>
            <a:r>
              <a:rPr kumimoji="0" lang="ru-RU" altLang="ru-RU" sz="13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26807" y="1882923"/>
            <a:ext cx="1441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Растет количество пациентов с  ИМТ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5EB27A4-606C-9ACE-8E35-4CAB547A72FB}"/>
              </a:ext>
            </a:extLst>
          </p:cNvPr>
          <p:cNvGrpSpPr/>
          <p:nvPr/>
        </p:nvGrpSpPr>
        <p:grpSpPr>
          <a:xfrm>
            <a:off x="838200" y="1570515"/>
            <a:ext cx="4027086" cy="4160853"/>
            <a:chOff x="101031" y="990600"/>
            <a:chExt cx="4849079" cy="5010150"/>
          </a:xfrm>
        </p:grpSpPr>
        <p:pic>
          <p:nvPicPr>
            <p:cNvPr id="5122" name="Рисунок 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31" y="990600"/>
              <a:ext cx="4849079" cy="501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Овал 5"/>
            <p:cNvSpPr/>
            <p:nvPr/>
          </p:nvSpPr>
          <p:spPr>
            <a:xfrm>
              <a:off x="3095625" y="2362200"/>
              <a:ext cx="942975" cy="78105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465C61-B251-4B11-FF6D-96DEE66A8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519" y="305376"/>
            <a:ext cx="518202" cy="72795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62BB802-2A23-29DE-7198-2022BA3802B1}"/>
              </a:ext>
            </a:extLst>
          </p:cNvPr>
          <p:cNvSpPr/>
          <p:nvPr/>
        </p:nvSpPr>
        <p:spPr>
          <a:xfrm>
            <a:off x="936702" y="1028349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071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702" y="365125"/>
            <a:ext cx="6777993" cy="549275"/>
          </a:xfrm>
        </p:spPr>
        <p:txBody>
          <a:bodyPr>
            <a:noAutofit/>
          </a:bodyPr>
          <a:lstStyle/>
          <a:p>
            <a:r>
              <a:rPr lang="ru-RU" sz="2400" dirty="0"/>
              <a:t>Исследование содержимого трахеобронхиального дерева</a:t>
            </a:r>
          </a:p>
        </p:txBody>
      </p:sp>
      <p:pic>
        <p:nvPicPr>
          <p:cNvPr id="6146" name="Рисунок 1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59" y="1400576"/>
            <a:ext cx="5217041" cy="37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Рисунок 1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" t="1985" r="2243" b="249"/>
          <a:stretch>
            <a:fillRect/>
          </a:stretch>
        </p:blipFill>
        <p:spPr bwMode="auto">
          <a:xfrm>
            <a:off x="7576779" y="1438361"/>
            <a:ext cx="3441067" cy="229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Рисунок 1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367" y="4018513"/>
            <a:ext cx="3907892" cy="235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0904" y="5342015"/>
            <a:ext cx="5413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</a:rPr>
              <a:t>Только у 6% пациентов  с + </a:t>
            </a:r>
            <a:r>
              <a:rPr lang="ru-RU" sz="1600" dirty="0" err="1">
                <a:solidFill>
                  <a:srgbClr val="FF0000"/>
                </a:solidFill>
              </a:rPr>
              <a:t>Аспергиллезным</a:t>
            </a:r>
            <a:r>
              <a:rPr lang="ru-RU" sz="1600" dirty="0">
                <a:solidFill>
                  <a:srgbClr val="FF0000"/>
                </a:solidFill>
              </a:rPr>
              <a:t> антигеном</a:t>
            </a:r>
          </a:p>
          <a:p>
            <a:r>
              <a:rPr lang="ru-RU" sz="1600" dirty="0">
                <a:solidFill>
                  <a:srgbClr val="FF0000"/>
                </a:solidFill>
              </a:rPr>
              <a:t>удалось получить высев. </a:t>
            </a:r>
            <a:r>
              <a:rPr lang="ru-RU" sz="1600" dirty="0" err="1">
                <a:solidFill>
                  <a:srgbClr val="FF0000"/>
                </a:solidFill>
              </a:rPr>
              <a:t>Т.о</a:t>
            </a:r>
            <a:r>
              <a:rPr lang="ru-RU" sz="1600" dirty="0">
                <a:solidFill>
                  <a:srgbClr val="FF0000"/>
                </a:solidFill>
              </a:rPr>
              <a:t>. высока вероятность </a:t>
            </a:r>
            <a:r>
              <a:rPr lang="ru-RU" sz="1600" dirty="0" err="1">
                <a:solidFill>
                  <a:srgbClr val="FF0000"/>
                </a:solidFill>
              </a:rPr>
              <a:t>гиподиагностики</a:t>
            </a:r>
            <a:r>
              <a:rPr lang="ru-RU" sz="1600" dirty="0">
                <a:solidFill>
                  <a:srgbClr val="FF0000"/>
                </a:solidFill>
              </a:rPr>
              <a:t> грибковой инфекции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D6548D-A250-22AD-8E28-CC6404F2C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6519" y="305376"/>
            <a:ext cx="518202" cy="72795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F447E3-00D3-A9EC-094F-EB46E04DAAD4}"/>
              </a:ext>
            </a:extLst>
          </p:cNvPr>
          <p:cNvSpPr/>
          <p:nvPr/>
        </p:nvSpPr>
        <p:spPr>
          <a:xfrm>
            <a:off x="936702" y="1028349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399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2848"/>
            <a:ext cx="3648075" cy="1325563"/>
          </a:xfrm>
        </p:spPr>
        <p:txBody>
          <a:bodyPr/>
          <a:lstStyle/>
          <a:p>
            <a:r>
              <a:rPr lang="ru-RU" dirty="0"/>
              <a:t>Ближайшие планы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6702" y="1690688"/>
            <a:ext cx="39193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13544"/>
                </a:solidFill>
              </a:rPr>
              <a:t>Расследование причин назначения антибиотиков резерва</a:t>
            </a:r>
          </a:p>
          <a:p>
            <a:endParaRPr lang="ru-RU" dirty="0">
              <a:solidFill>
                <a:srgbClr val="013544"/>
              </a:solidFill>
            </a:endParaRPr>
          </a:p>
          <a:p>
            <a:r>
              <a:rPr lang="ru-RU" dirty="0">
                <a:solidFill>
                  <a:srgbClr val="013544"/>
                </a:solidFill>
              </a:rPr>
              <a:t>Оценить объективные показания</a:t>
            </a:r>
          </a:p>
          <a:p>
            <a:endParaRPr lang="ru-RU" dirty="0">
              <a:solidFill>
                <a:srgbClr val="013544"/>
              </a:solidFill>
            </a:endParaRPr>
          </a:p>
          <a:p>
            <a:r>
              <a:rPr lang="ru-RU" dirty="0">
                <a:solidFill>
                  <a:srgbClr val="013544"/>
                </a:solidFill>
              </a:rPr>
              <a:t>Эффективность применения</a:t>
            </a:r>
          </a:p>
          <a:p>
            <a:endParaRPr lang="ru-RU" dirty="0">
              <a:solidFill>
                <a:srgbClr val="013544"/>
              </a:solidFill>
            </a:endParaRPr>
          </a:p>
          <a:p>
            <a:r>
              <a:rPr lang="ru-RU" dirty="0">
                <a:solidFill>
                  <a:srgbClr val="013544"/>
                </a:solidFill>
              </a:rPr>
              <a:t>Резистентность бактерий</a:t>
            </a:r>
          </a:p>
          <a:p>
            <a:endParaRPr lang="ru-RU" dirty="0">
              <a:solidFill>
                <a:srgbClr val="013544"/>
              </a:solidFill>
            </a:endParaRPr>
          </a:p>
          <a:p>
            <a:r>
              <a:rPr lang="ru-RU" dirty="0">
                <a:solidFill>
                  <a:srgbClr val="013544"/>
                </a:solidFill>
              </a:rPr>
              <a:t>(параллельно создать общий сервис эффективности АБ-терапии)</a:t>
            </a:r>
          </a:p>
          <a:p>
            <a:endParaRPr lang="ru-RU" dirty="0">
              <a:solidFill>
                <a:srgbClr val="013544"/>
              </a:solidFill>
            </a:endParaRPr>
          </a:p>
          <a:p>
            <a:endParaRPr lang="ru-RU" dirty="0">
              <a:solidFill>
                <a:srgbClr val="013544"/>
              </a:solidFill>
            </a:endParaRPr>
          </a:p>
        </p:txBody>
      </p:sp>
      <p:pic>
        <p:nvPicPr>
          <p:cNvPr id="7170" name="Диаграмма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"/>
          <a:stretch>
            <a:fillRect/>
          </a:stretch>
        </p:blipFill>
        <p:spPr bwMode="auto">
          <a:xfrm>
            <a:off x="5872163" y="1590676"/>
            <a:ext cx="5597787" cy="435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4231013" y="4662129"/>
            <a:ext cx="2114550" cy="121038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10800000">
            <a:off x="10611842" y="2343704"/>
            <a:ext cx="1286912" cy="80647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286A4C-1C10-2C62-A07B-5F853A3B8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519" y="305376"/>
            <a:ext cx="518202" cy="72795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F34675E-26AD-6793-5A50-20714BD9C661}"/>
              </a:ext>
            </a:extLst>
          </p:cNvPr>
          <p:cNvSpPr/>
          <p:nvPr/>
        </p:nvSpPr>
        <p:spPr>
          <a:xfrm>
            <a:off x="936702" y="1028349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073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5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A6DA36-AE78-931F-C19A-D978F7899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2375"/>
            <a:ext cx="9122980" cy="51868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79CB10-2525-23AB-F390-99410BBF4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80615" y="650389"/>
            <a:ext cx="4679396" cy="7120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A75A1F-6B0F-AF30-F589-3C9B1DBC1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1517" y="785040"/>
            <a:ext cx="1038255" cy="501823"/>
          </a:xfrm>
          <a:prstGeom prst="rect">
            <a:avLst/>
          </a:prstGeom>
        </p:spPr>
      </p:pic>
      <p:pic>
        <p:nvPicPr>
          <p:cNvPr id="5" name="Picture 2" descr="MedSoft - выставка и конференция по цифровому здравоохранению">
            <a:extLst>
              <a:ext uri="{FF2B5EF4-FFF2-40B4-BE49-F238E27FC236}">
                <a16:creationId xmlns:a16="http://schemas.microsoft.com/office/drawing/2014/main" id="{011AA6C4-400E-5987-2631-809710459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824" y="570724"/>
            <a:ext cx="850448" cy="84606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42092" y="3196284"/>
            <a:ext cx="662060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Благодарность</a:t>
            </a:r>
            <a:endParaRPr lang="en-US" sz="2800" b="1" dirty="0">
              <a:solidFill>
                <a:srgbClr val="FF0000"/>
              </a:solidFill>
            </a:endParaRPr>
          </a:p>
          <a:p>
            <a:endParaRPr lang="ru-RU" sz="28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Организаторам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Medsoft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Сотрудникам клиники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НИИДОГиТ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Сотрудникам управления информационного-технического обеспечения, Лабораторным службам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ПСПбГМУ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им. Павлова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Разработчикам МИС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qMS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4138" y="603507"/>
            <a:ext cx="813281" cy="81328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1140" y="606371"/>
            <a:ext cx="851630" cy="79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66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4" y="365126"/>
            <a:ext cx="10720616" cy="813044"/>
          </a:xfrm>
        </p:spPr>
        <p:txBody>
          <a:bodyPr/>
          <a:lstStyle/>
          <a:p>
            <a:r>
              <a:rPr lang="ru-RU" dirty="0" err="1"/>
              <a:t>НИИДОГиТ</a:t>
            </a:r>
            <a:r>
              <a:rPr lang="ru-RU" dirty="0"/>
              <a:t> им. Р.М. Горбачевой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C890F-BA96-1F43-A4B8-8654CD7C789D}"/>
              </a:ext>
            </a:extLst>
          </p:cNvPr>
          <p:cNvSpPr/>
          <p:nvPr/>
        </p:nvSpPr>
        <p:spPr>
          <a:xfrm>
            <a:off x="737410" y="1237169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37410" y="1598003"/>
            <a:ext cx="948103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013544"/>
                </a:solidFill>
              </a:rPr>
              <a:t>структурное подразделение </a:t>
            </a:r>
            <a:r>
              <a:rPr lang="ru-RU" sz="2000" b="1" dirty="0" err="1">
                <a:solidFill>
                  <a:srgbClr val="013544"/>
                </a:solidFill>
              </a:rPr>
              <a:t>ПСПбГМУ</a:t>
            </a:r>
            <a:r>
              <a:rPr lang="ru-RU" sz="2000" b="1" dirty="0">
                <a:solidFill>
                  <a:srgbClr val="013544"/>
                </a:solidFill>
              </a:rPr>
              <a:t> им. И.П. Павлова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013544"/>
                </a:solidFill>
              </a:rPr>
              <a:t>основной вид деятельности – </a:t>
            </a:r>
            <a:r>
              <a:rPr lang="ru-RU" sz="2000" b="1" dirty="0">
                <a:solidFill>
                  <a:srgbClr val="013544"/>
                </a:solidFill>
              </a:rPr>
              <a:t>ТГСК </a:t>
            </a:r>
            <a:r>
              <a:rPr lang="ru-RU" sz="2000" dirty="0">
                <a:solidFill>
                  <a:srgbClr val="013544"/>
                </a:solidFill>
              </a:rPr>
              <a:t>при различных заболеваниях </a:t>
            </a:r>
            <a:r>
              <a:rPr lang="en-US" sz="2000" dirty="0">
                <a:solidFill>
                  <a:srgbClr val="013544"/>
                </a:solidFill>
              </a:rPr>
              <a:t>~</a:t>
            </a:r>
            <a:r>
              <a:rPr lang="ru-RU" sz="2000" dirty="0">
                <a:solidFill>
                  <a:srgbClr val="013544"/>
                </a:solidFill>
              </a:rPr>
              <a:t> </a:t>
            </a:r>
            <a:r>
              <a:rPr lang="ru-RU" sz="2000" b="1" dirty="0">
                <a:solidFill>
                  <a:srgbClr val="013544"/>
                </a:solidFill>
              </a:rPr>
              <a:t>500/год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013544"/>
                </a:solidFill>
              </a:rPr>
              <a:t>выполнено более </a:t>
            </a:r>
            <a:r>
              <a:rPr lang="ru-RU" sz="2000" b="1" dirty="0">
                <a:solidFill>
                  <a:srgbClr val="013544"/>
                </a:solidFill>
              </a:rPr>
              <a:t>5500 </a:t>
            </a:r>
            <a:r>
              <a:rPr lang="ru-RU" sz="2000" dirty="0">
                <a:solidFill>
                  <a:srgbClr val="013544"/>
                </a:solidFill>
              </a:rPr>
              <a:t>ТГСК всех видов и категорий сложности</a:t>
            </a:r>
          </a:p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rgbClr val="013544"/>
                </a:solidFill>
              </a:rPr>
              <a:t>2,5 тыс. </a:t>
            </a:r>
            <a:r>
              <a:rPr lang="ru-RU" sz="2000" dirty="0">
                <a:solidFill>
                  <a:srgbClr val="013544"/>
                </a:solidFill>
              </a:rPr>
              <a:t>пациентов в год (</a:t>
            </a:r>
            <a:r>
              <a:rPr lang="ru-RU" sz="2000" b="1" dirty="0">
                <a:solidFill>
                  <a:srgbClr val="013544"/>
                </a:solidFill>
              </a:rPr>
              <a:t>6</a:t>
            </a:r>
            <a:r>
              <a:rPr lang="en-US" sz="2000" b="1" dirty="0">
                <a:solidFill>
                  <a:srgbClr val="013544"/>
                </a:solidFill>
              </a:rPr>
              <a:t>,5</a:t>
            </a:r>
            <a:r>
              <a:rPr lang="ru-RU" sz="2000" b="1" dirty="0">
                <a:solidFill>
                  <a:srgbClr val="013544"/>
                </a:solidFill>
              </a:rPr>
              <a:t> тыс. госпитализаций</a:t>
            </a:r>
            <a:r>
              <a:rPr lang="ru-RU" sz="2000" dirty="0">
                <a:solidFill>
                  <a:srgbClr val="013544"/>
                </a:solidFill>
              </a:rPr>
              <a:t>, около </a:t>
            </a:r>
            <a:r>
              <a:rPr lang="en-US" sz="2000" b="1" dirty="0">
                <a:solidFill>
                  <a:srgbClr val="013544"/>
                </a:solidFill>
              </a:rPr>
              <a:t>30 </a:t>
            </a:r>
            <a:r>
              <a:rPr lang="ru-RU" sz="2000" b="1" dirty="0">
                <a:solidFill>
                  <a:srgbClr val="013544"/>
                </a:solidFill>
              </a:rPr>
              <a:t>тыс. </a:t>
            </a:r>
            <a:r>
              <a:rPr lang="ru-RU" sz="2000" dirty="0">
                <a:solidFill>
                  <a:srgbClr val="013544"/>
                </a:solidFill>
              </a:rPr>
              <a:t>амбулаторных визитов)</a:t>
            </a:r>
          </a:p>
          <a:p>
            <a:pPr marL="285750" indent="-285750">
              <a:buFontTx/>
              <a:buChar char="-"/>
            </a:pPr>
            <a:r>
              <a:rPr lang="ru-RU" sz="2000" dirty="0">
                <a:solidFill>
                  <a:srgbClr val="013544"/>
                </a:solidFill>
              </a:rPr>
              <a:t>28 клинических подразделений в 4 корпусах </a:t>
            </a:r>
          </a:p>
          <a:p>
            <a:r>
              <a:rPr lang="ru-RU" sz="2000" dirty="0">
                <a:solidFill>
                  <a:srgbClr val="013544"/>
                </a:solidFill>
              </a:rPr>
              <a:t>-   ТГСК выполняется и в других клиниках</a:t>
            </a:r>
            <a:r>
              <a:rPr lang="en-US" sz="2000" dirty="0">
                <a:solidFill>
                  <a:srgbClr val="013544"/>
                </a:solidFill>
              </a:rPr>
              <a:t> </a:t>
            </a:r>
            <a:r>
              <a:rPr lang="ru-RU" sz="2000" dirty="0">
                <a:solidFill>
                  <a:srgbClr val="013544"/>
                </a:solidFill>
              </a:rPr>
              <a:t>Университета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3184" y="3989615"/>
            <a:ext cx="104539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013544"/>
                </a:solidFill>
              </a:rPr>
              <a:t>МИС</a:t>
            </a:r>
            <a:r>
              <a:rPr lang="en-US" sz="2000" b="1" u="sng" dirty="0">
                <a:solidFill>
                  <a:srgbClr val="013544"/>
                </a:solidFill>
              </a:rPr>
              <a:t> </a:t>
            </a:r>
            <a:r>
              <a:rPr lang="ru-RU" sz="2000" b="1" u="sng" dirty="0">
                <a:solidFill>
                  <a:srgbClr val="013544"/>
                </a:solidFill>
              </a:rPr>
              <a:t>«</a:t>
            </a:r>
            <a:r>
              <a:rPr lang="en-US" sz="2000" b="1" u="sng" dirty="0" err="1">
                <a:solidFill>
                  <a:srgbClr val="013544"/>
                </a:solidFill>
              </a:rPr>
              <a:t>qMS</a:t>
            </a:r>
            <a:r>
              <a:rPr lang="ru-RU" sz="2000" b="1" u="sng" dirty="0">
                <a:solidFill>
                  <a:srgbClr val="013544"/>
                </a:solidFill>
              </a:rPr>
              <a:t>»</a:t>
            </a:r>
          </a:p>
          <a:p>
            <a:r>
              <a:rPr lang="en-US" sz="2000" dirty="0">
                <a:solidFill>
                  <a:srgbClr val="013544"/>
                </a:solidFill>
              </a:rPr>
              <a:t>- </a:t>
            </a:r>
            <a:r>
              <a:rPr lang="ru-RU" sz="2000" dirty="0">
                <a:solidFill>
                  <a:srgbClr val="013544"/>
                </a:solidFill>
              </a:rPr>
              <a:t>Полнофункциональная </a:t>
            </a:r>
            <a:r>
              <a:rPr lang="ru-RU" sz="2000" b="1" dirty="0">
                <a:solidFill>
                  <a:srgbClr val="013544"/>
                </a:solidFill>
              </a:rPr>
              <a:t>с 2014 года</a:t>
            </a:r>
            <a:endParaRPr lang="en-US" sz="2000" b="1" dirty="0">
              <a:solidFill>
                <a:srgbClr val="013544"/>
              </a:solidFill>
            </a:endParaRPr>
          </a:p>
          <a:p>
            <a:r>
              <a:rPr lang="en-US" sz="2000" dirty="0">
                <a:solidFill>
                  <a:srgbClr val="013544"/>
                </a:solidFill>
              </a:rPr>
              <a:t>- </a:t>
            </a:r>
            <a:r>
              <a:rPr lang="ru-RU" sz="2000" dirty="0">
                <a:solidFill>
                  <a:srgbClr val="013544"/>
                </a:solidFill>
              </a:rPr>
              <a:t>В системе содержатся сведения о </a:t>
            </a:r>
            <a:r>
              <a:rPr lang="ru-RU" sz="2000" b="1" dirty="0">
                <a:solidFill>
                  <a:srgbClr val="013544"/>
                </a:solidFill>
              </a:rPr>
              <a:t>более 4100 </a:t>
            </a:r>
            <a:r>
              <a:rPr lang="ru-RU" sz="2000" dirty="0">
                <a:solidFill>
                  <a:srgbClr val="013544"/>
                </a:solidFill>
              </a:rPr>
              <a:t>ТКМ.</a:t>
            </a:r>
          </a:p>
          <a:p>
            <a:r>
              <a:rPr lang="en-US" sz="2000" dirty="0">
                <a:solidFill>
                  <a:srgbClr val="013544"/>
                </a:solidFill>
              </a:rPr>
              <a:t>- </a:t>
            </a:r>
            <a:r>
              <a:rPr lang="ru-RU" sz="2000" dirty="0">
                <a:solidFill>
                  <a:srgbClr val="013544"/>
                </a:solidFill>
              </a:rPr>
              <a:t>Внутри системы создан и функционирует </a:t>
            </a:r>
            <a:r>
              <a:rPr lang="ru-RU" sz="2000" b="1" dirty="0">
                <a:solidFill>
                  <a:srgbClr val="013544"/>
                </a:solidFill>
              </a:rPr>
              <a:t>госпитальный регистр ТКМ.</a:t>
            </a:r>
          </a:p>
          <a:p>
            <a:r>
              <a:rPr lang="en-US" sz="2000" dirty="0">
                <a:solidFill>
                  <a:srgbClr val="013544"/>
                </a:solidFill>
              </a:rPr>
              <a:t>- </a:t>
            </a:r>
            <a:r>
              <a:rPr lang="ru-RU" sz="2000" dirty="0">
                <a:solidFill>
                  <a:srgbClr val="013544"/>
                </a:solidFill>
              </a:rPr>
              <a:t>Формируется </a:t>
            </a:r>
            <a:r>
              <a:rPr lang="ru-RU" sz="2000" b="1" dirty="0">
                <a:solidFill>
                  <a:srgbClr val="013544"/>
                </a:solidFill>
              </a:rPr>
              <a:t>отчетность</a:t>
            </a:r>
            <a:r>
              <a:rPr lang="ru-RU" sz="2000" dirty="0">
                <a:solidFill>
                  <a:srgbClr val="013544"/>
                </a:solidFill>
              </a:rPr>
              <a:t> по трансплантационной активности клиники.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519" y="305376"/>
            <a:ext cx="518202" cy="7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85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Инфекционный контроль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C890F-BA96-1F43-A4B8-8654CD7C789D}"/>
              </a:ext>
            </a:extLst>
          </p:cNvPr>
          <p:cNvSpPr/>
          <p:nvPr/>
        </p:nvSpPr>
        <p:spPr>
          <a:xfrm>
            <a:off x="936702" y="1313400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38200" y="1552944"/>
            <a:ext cx="95590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>
                <a:solidFill>
                  <a:srgbClr val="013544"/>
                </a:solidFill>
              </a:rPr>
              <a:t>Инфекции – одна из 3 основных причин смерти пациентов после ТКМ (трансплантации костного мозга)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13544"/>
                </a:solidFill>
              </a:rPr>
              <a:t>Большинство пациентов клиники находятся в состоянии иммунного дефицита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13544"/>
                </a:solidFill>
              </a:rPr>
              <a:t>Микробная резистентность к препаратам требует регулярного уточнения/смены подходов к терапии, профилактике, диагностики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13544"/>
                </a:solidFill>
              </a:rPr>
              <a:t>Возможности лабораторной службы расширяются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13544"/>
                </a:solidFill>
              </a:rPr>
              <a:t>Со временем меняются взгляды на значение клинических проявлений, на источники инфекции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13544"/>
                </a:solidFill>
              </a:rPr>
              <a:t>Доказательная медицина требует доказательств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3642886"/>
            <a:ext cx="7574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solidFill>
                  <a:srgbClr val="013544"/>
                </a:solidFill>
              </a:rPr>
              <a:t>Проблемы: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13544"/>
                </a:solidFill>
              </a:rPr>
              <a:t>Огромное количество исследований, которые невозможно обработать вручную (скорость обработки </a:t>
            </a:r>
            <a:r>
              <a:rPr lang="en-US" sz="1600" dirty="0">
                <a:solidFill>
                  <a:srgbClr val="013544"/>
                </a:solidFill>
              </a:rPr>
              <a:t>VS</a:t>
            </a:r>
            <a:r>
              <a:rPr lang="ru-RU" sz="1600" dirty="0">
                <a:solidFill>
                  <a:srgbClr val="013544"/>
                </a:solidFill>
              </a:rPr>
              <a:t> актуальность)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13544"/>
                </a:solidFill>
              </a:rPr>
              <a:t>Формулы, используемые для хирургических стационаров не применимы.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13544"/>
                </a:solidFill>
              </a:rPr>
              <a:t>Большой спектр клинических ситуаций ( нет однотипного процесса)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13544"/>
                </a:solidFill>
              </a:rPr>
              <a:t>Большой спектр факторов, влияющих на исход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13544"/>
                </a:solidFill>
              </a:rPr>
              <a:t>Некоторые навыки и понимание процесса приходят только с опытом, т.е. в процессе работы с системой. Это значит, что первоначальный этап содержит много плохо </a:t>
            </a:r>
            <a:r>
              <a:rPr lang="ru-RU" sz="1600" dirty="0" err="1">
                <a:solidFill>
                  <a:srgbClr val="013544"/>
                </a:solidFill>
              </a:rPr>
              <a:t>употребимых</a:t>
            </a:r>
            <a:r>
              <a:rPr lang="ru-RU" sz="1600" dirty="0">
                <a:solidFill>
                  <a:srgbClr val="013544"/>
                </a:solidFill>
              </a:rPr>
              <a:t> данных.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85620" y="3596207"/>
            <a:ext cx="2514601" cy="2308324"/>
          </a:xfrm>
          <a:prstGeom prst="rect">
            <a:avLst/>
          </a:prstGeom>
          <a:solidFill>
            <a:srgbClr val="013544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2014-2022 гг.</a:t>
            </a:r>
          </a:p>
          <a:p>
            <a:r>
              <a:rPr lang="ru-RU" dirty="0">
                <a:solidFill>
                  <a:schemeClr val="bg1"/>
                </a:solidFill>
              </a:rPr>
              <a:t>8,5 тыс. пациентов</a:t>
            </a:r>
          </a:p>
          <a:p>
            <a:r>
              <a:rPr lang="ru-RU" dirty="0">
                <a:solidFill>
                  <a:schemeClr val="bg1"/>
                </a:solidFill>
              </a:rPr>
              <a:t>Более 230 тыс. посевов</a:t>
            </a:r>
          </a:p>
          <a:p>
            <a:r>
              <a:rPr lang="ru-RU" dirty="0">
                <a:solidFill>
                  <a:schemeClr val="bg1"/>
                </a:solidFill>
              </a:rPr>
              <a:t>Более 9000 ЦВК</a:t>
            </a:r>
          </a:p>
          <a:p>
            <a:r>
              <a:rPr lang="ru-RU" dirty="0">
                <a:solidFill>
                  <a:schemeClr val="bg1"/>
                </a:solidFill>
              </a:rPr>
              <a:t>Более 4000 ТКМ</a:t>
            </a:r>
          </a:p>
          <a:p>
            <a:r>
              <a:rPr lang="ru-RU" dirty="0">
                <a:solidFill>
                  <a:schemeClr val="bg1"/>
                </a:solidFill>
              </a:rPr>
              <a:t>Около 3000 исследований БАЛ</a:t>
            </a:r>
          </a:p>
          <a:p>
            <a:r>
              <a:rPr lang="ru-RU" dirty="0">
                <a:solidFill>
                  <a:schemeClr val="bg1"/>
                </a:solidFill>
              </a:rPr>
              <a:t>Более 200 тыс. КАК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F9FCD0-7A6B-E110-F856-5A26FFA64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519" y="305376"/>
            <a:ext cx="518202" cy="7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30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8664"/>
          </a:xfrm>
        </p:spPr>
        <p:txBody>
          <a:bodyPr/>
          <a:lstStyle/>
          <a:p>
            <a:r>
              <a:rPr lang="ru-RU" dirty="0"/>
              <a:t>Задачи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C890F-BA96-1F43-A4B8-8654CD7C789D}"/>
              </a:ext>
            </a:extLst>
          </p:cNvPr>
          <p:cNvSpPr/>
          <p:nvPr/>
        </p:nvSpPr>
        <p:spPr>
          <a:xfrm>
            <a:off x="736677" y="1041510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6677" y="1260789"/>
            <a:ext cx="96501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Оценить эпидемиологическую обстановку в клинике </a:t>
            </a:r>
          </a:p>
          <a:p>
            <a:pPr marL="342900" indent="-342900">
              <a:buAutoNum type="arabicPeriod"/>
            </a:pPr>
            <a:r>
              <a:rPr lang="ru-RU" dirty="0"/>
              <a:t>Найти подходы к оценке инфекционных осложнений у разных категорий больных </a:t>
            </a:r>
          </a:p>
          <a:p>
            <a:pPr marL="342900" indent="-342900">
              <a:buAutoNum type="arabicPeriod"/>
            </a:pPr>
            <a:r>
              <a:rPr lang="ru-RU" dirty="0"/>
              <a:t>Создать линейку графических отображений с возможностью обновления данных (отчетность, контроль качества)</a:t>
            </a:r>
          </a:p>
          <a:p>
            <a:pPr marL="342900" indent="-342900">
              <a:buAutoNum type="arabicPeriod"/>
            </a:pPr>
            <a:r>
              <a:rPr lang="ru-RU" dirty="0"/>
              <a:t>Найти механизмы оценки</a:t>
            </a:r>
            <a:r>
              <a:rPr lang="en-US" dirty="0"/>
              <a:t>:</a:t>
            </a:r>
            <a:r>
              <a:rPr lang="ru-RU" dirty="0"/>
              <a:t> было/стало хуже/лучше</a:t>
            </a:r>
          </a:p>
          <a:p>
            <a:pPr marL="342900" indent="-342900">
              <a:buAutoNum type="arabicPeriod"/>
            </a:pPr>
            <a:r>
              <a:rPr lang="ru-RU" dirty="0"/>
              <a:t>Разработать инструментарий</a:t>
            </a:r>
            <a:r>
              <a:rPr lang="en-US" dirty="0"/>
              <a:t>,</a:t>
            </a:r>
            <a:r>
              <a:rPr lang="ru-RU" dirty="0"/>
              <a:t> значимый для клинических специалистов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6676" y="3333569"/>
            <a:ext cx="10111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Создана инфекционная группа, определены направления деятельности (отчетность, клиника, наука)</a:t>
            </a:r>
          </a:p>
          <a:p>
            <a:endParaRPr lang="ru-RU" u="sng" dirty="0"/>
          </a:p>
          <a:p>
            <a:r>
              <a:rPr lang="ru-RU" u="sng" dirty="0"/>
              <a:t>Определены источники данных в МИС для автоматизированной отчетности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36676" y="4506230"/>
            <a:ext cx="108153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/>
              <a:t>Результаты лабораторных исследований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Структурированные документы ( постановки и удаления ЦВК, протокол ТКМ, </a:t>
            </a:r>
            <a:r>
              <a:rPr lang="ru-RU" dirty="0" err="1"/>
              <a:t>предтрансплантационный</a:t>
            </a:r>
            <a:r>
              <a:rPr lang="ru-RU" dirty="0"/>
              <a:t> эпикриз, течение </a:t>
            </a:r>
            <a:r>
              <a:rPr lang="ru-RU" dirty="0" err="1"/>
              <a:t>посттрансплантационного</a:t>
            </a:r>
            <a:r>
              <a:rPr lang="ru-RU" dirty="0"/>
              <a:t> периода, Д+100, ежегодный статус)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Выгрузки с заранее определенной структурой (выполнены разработчиком </a:t>
            </a:r>
            <a:r>
              <a:rPr lang="en-US" dirty="0" err="1"/>
              <a:t>qMS</a:t>
            </a:r>
            <a:r>
              <a:rPr lang="ru-RU" dirty="0"/>
              <a:t>): ТКМ Регистр, Журнал бактериологического контроля ЦВК, Журнал БАЛ, КТ, микроорганизмы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A4F58C-24A0-EFC7-0943-FC0D0B9AA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519" y="305376"/>
            <a:ext cx="518202" cy="7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94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Доработка аналитических запросов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C890F-BA96-1F43-A4B8-8654CD7C789D}"/>
              </a:ext>
            </a:extLst>
          </p:cNvPr>
          <p:cNvSpPr/>
          <p:nvPr/>
        </p:nvSpPr>
        <p:spPr>
          <a:xfrm>
            <a:off x="936702" y="1313400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2D1CD5-9F46-A480-774A-9940571BE474}"/>
              </a:ext>
            </a:extLst>
          </p:cNvPr>
          <p:cNvSpPr txBox="1"/>
          <p:nvPr/>
        </p:nvSpPr>
        <p:spPr>
          <a:xfrm>
            <a:off x="7005795" y="1527746"/>
            <a:ext cx="47837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AutoNum type="arabicPeriod"/>
            </a:pPr>
            <a:r>
              <a:rPr lang="ru-RU" sz="1600" b="0" i="0" dirty="0">
                <a:solidFill>
                  <a:srgbClr val="013544"/>
                </a:solidFill>
                <a:effectLst/>
                <a:latin typeface="+mj-lt"/>
              </a:rPr>
              <a:t>Добавлены маркеры времени относительно первой госпитализации в клинику, относительно ТКМ</a:t>
            </a:r>
          </a:p>
          <a:p>
            <a:pPr marL="342900" indent="-342900" algn="l">
              <a:buAutoNum type="arabicPeriod"/>
            </a:pPr>
            <a:r>
              <a:rPr lang="ru-RU" sz="1600" dirty="0">
                <a:solidFill>
                  <a:srgbClr val="013544"/>
                </a:solidFill>
                <a:latin typeface="+mj-lt"/>
              </a:rPr>
              <a:t>Введены метки на пациенте «ТКМ в НИИДГ»</a:t>
            </a:r>
          </a:p>
          <a:p>
            <a:pPr marL="342900" indent="-342900" algn="l">
              <a:buAutoNum type="arabicPeriod"/>
            </a:pPr>
            <a:r>
              <a:rPr lang="ru-RU" sz="1600" b="0" i="0" dirty="0">
                <a:solidFill>
                  <a:srgbClr val="013544"/>
                </a:solidFill>
                <a:effectLst/>
                <a:latin typeface="+mj-lt"/>
              </a:rPr>
              <a:t>В единую таблицу сведены параметры и результаты тестов</a:t>
            </a:r>
          </a:p>
          <a:p>
            <a:pPr marL="342900" indent="-342900" algn="l">
              <a:buAutoNum type="arabicPeriod"/>
            </a:pPr>
            <a:endParaRPr lang="ru-RU" sz="1600" dirty="0">
              <a:solidFill>
                <a:srgbClr val="013544"/>
              </a:solidFill>
              <a:latin typeface="+mj-lt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90A60E4-EE33-5686-0CE6-1E637898DB50}"/>
              </a:ext>
            </a:extLst>
          </p:cNvPr>
          <p:cNvGrpSpPr/>
          <p:nvPr/>
        </p:nvGrpSpPr>
        <p:grpSpPr>
          <a:xfrm>
            <a:off x="-657431" y="1033327"/>
            <a:ext cx="7872494" cy="5185382"/>
            <a:chOff x="-1264257" y="669379"/>
            <a:chExt cx="8190574" cy="5394892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A8E4656F-A675-79FA-0396-072542A81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743"/>
            <a:stretch/>
          </p:blipFill>
          <p:spPr>
            <a:xfrm>
              <a:off x="-1264257" y="669379"/>
              <a:ext cx="8190574" cy="5394892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899" y="1792261"/>
              <a:ext cx="5787545" cy="270041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r="951" b="5190"/>
          <a:stretch/>
        </p:blipFill>
        <p:spPr>
          <a:xfrm>
            <a:off x="7215063" y="3429000"/>
            <a:ext cx="4138737" cy="17710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15063" y="5409174"/>
            <a:ext cx="4783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13544"/>
                </a:solidFill>
              </a:rPr>
              <a:t>В системе существуют варианты отчетов, которыми в большей степени пользуются лаборатория и эпидемиологии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7291A5-F2B4-36B0-D27D-137F1A91E0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6519" y="305376"/>
            <a:ext cx="518202" cy="7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78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7383968" cy="1325563"/>
          </a:xfrm>
        </p:spPr>
        <p:txBody>
          <a:bodyPr/>
          <a:lstStyle/>
          <a:p>
            <a:r>
              <a:rPr lang="ru-RU" dirty="0"/>
              <a:t>Выгрузки с заранее определенной структурой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C890F-BA96-1F43-A4B8-8654CD7C789D}"/>
              </a:ext>
            </a:extLst>
          </p:cNvPr>
          <p:cNvSpPr/>
          <p:nvPr/>
        </p:nvSpPr>
        <p:spPr>
          <a:xfrm>
            <a:off x="936702" y="1313400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E4656F-A675-79FA-0396-072542A81A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743"/>
          <a:stretch/>
        </p:blipFill>
        <p:spPr>
          <a:xfrm>
            <a:off x="-299065" y="1168489"/>
            <a:ext cx="7225382" cy="4759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2D1CD5-9F46-A480-774A-9940571BE474}"/>
              </a:ext>
            </a:extLst>
          </p:cNvPr>
          <p:cNvSpPr txBox="1"/>
          <p:nvPr/>
        </p:nvSpPr>
        <p:spPr>
          <a:xfrm>
            <a:off x="7039992" y="2022863"/>
            <a:ext cx="4918770" cy="3008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13544"/>
                </a:solidFill>
              </a:rPr>
              <a:t>Эти отчеты выполнены разработчиком.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13544"/>
                </a:solidFill>
              </a:rPr>
              <a:t>ТКМ Регистр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13544"/>
                </a:solidFill>
              </a:rPr>
              <a:t>Журнал бактериологического контроля ЦВК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13544"/>
                </a:solidFill>
              </a:rPr>
              <a:t>Журнал БАЛ, КТ, микроорганизмы (исследование содержимого бронхиального дерева)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rgbClr val="013544"/>
                </a:solidFill>
              </a:rPr>
              <a:t>Эти выгрузки формируются из данных структурированных документов и результатов исследований (Посевы, ПЦР, КТ)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-701" t="10897" r="49035" b="38733"/>
          <a:stretch/>
        </p:blipFill>
        <p:spPr>
          <a:xfrm>
            <a:off x="1199852" y="2022863"/>
            <a:ext cx="5049873" cy="276928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5FFD57-86EF-A63F-AB1E-259F0FF78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6519" y="305376"/>
            <a:ext cx="518202" cy="7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42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D9D55B4-A731-3228-BCD1-71B7450B2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24" y="340821"/>
            <a:ext cx="7551122" cy="948275"/>
          </a:xfrm>
        </p:spPr>
        <p:txBody>
          <a:bodyPr>
            <a:noAutofit/>
          </a:bodyPr>
          <a:lstStyle/>
          <a:p>
            <a:r>
              <a:rPr lang="ru-RU" sz="2000" dirty="0"/>
              <a:t>Взаимодействие МИС клиники, систем хранения данных и системы построения статистических отчетов </a:t>
            </a:r>
            <a:r>
              <a:rPr lang="ru-RU" sz="2000" dirty="0" err="1"/>
              <a:t>НИИДОГиТ</a:t>
            </a:r>
            <a:r>
              <a:rPr lang="ru-RU" sz="2000" dirty="0"/>
              <a:t> </a:t>
            </a:r>
            <a:br>
              <a:rPr lang="ru-RU" sz="2000" dirty="0"/>
            </a:br>
            <a:r>
              <a:rPr lang="ru-RU" sz="2000" dirty="0"/>
              <a:t>им. Р.М. Горбачевой </a:t>
            </a:r>
            <a:r>
              <a:rPr lang="ru-RU" sz="2000" dirty="0" err="1"/>
              <a:t>ПСПбГМУ</a:t>
            </a:r>
            <a:r>
              <a:rPr lang="ru-RU" sz="2000" dirty="0"/>
              <a:t> им. </a:t>
            </a:r>
            <a:r>
              <a:rPr lang="ru-RU" sz="2000" dirty="0" err="1"/>
              <a:t>И.П.Павлова</a:t>
            </a:r>
            <a:endParaRPr lang="ru-RU" sz="20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28C890F-BA96-1F43-A4B8-8654CD7C789D}"/>
              </a:ext>
            </a:extLst>
          </p:cNvPr>
          <p:cNvSpPr/>
          <p:nvPr/>
        </p:nvSpPr>
        <p:spPr>
          <a:xfrm>
            <a:off x="936702" y="1484850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519" y="1736783"/>
            <a:ext cx="4124156" cy="4265846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7CB719A-BA20-62D4-929C-56F4A7CE286F}"/>
              </a:ext>
            </a:extLst>
          </p:cNvPr>
          <p:cNvGrpSpPr/>
          <p:nvPr/>
        </p:nvGrpSpPr>
        <p:grpSpPr>
          <a:xfrm>
            <a:off x="936702" y="2038624"/>
            <a:ext cx="5901855" cy="3493850"/>
            <a:chOff x="218325" y="1694085"/>
            <a:chExt cx="6973050" cy="412798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325" y="1694085"/>
              <a:ext cx="6973050" cy="4127989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1897977" y="5452012"/>
              <a:ext cx="2649940" cy="3636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http://shinysrv.1spbgmu.ru/</a:t>
              </a:r>
              <a:endParaRPr lang="ru-RU" sz="1400" dirty="0"/>
            </a:p>
          </p:txBody>
        </p:sp>
      </p:grpSp>
      <p:sp>
        <p:nvSpPr>
          <p:cNvPr id="7" name="5-конечная звезда 6"/>
          <p:cNvSpPr/>
          <p:nvPr/>
        </p:nvSpPr>
        <p:spPr>
          <a:xfrm>
            <a:off x="4905955" y="3108961"/>
            <a:ext cx="310101" cy="30215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B8A150-3B51-211C-BAED-EC9473608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519" y="305376"/>
            <a:ext cx="518202" cy="7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49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702" y="365126"/>
            <a:ext cx="7899567" cy="660490"/>
          </a:xfrm>
        </p:spPr>
        <p:txBody>
          <a:bodyPr>
            <a:normAutofit/>
          </a:bodyPr>
          <a:lstStyle/>
          <a:p>
            <a:r>
              <a:rPr lang="ru-RU" sz="2000" dirty="0"/>
              <a:t>Как бы выглядела таблица </a:t>
            </a:r>
            <a:r>
              <a:rPr lang="en-US" sz="2000" dirty="0"/>
              <a:t>Excel </a:t>
            </a:r>
            <a:r>
              <a:rPr lang="ru-RU" sz="2000" dirty="0"/>
              <a:t>- база данных исследования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07356"/>
              </p:ext>
            </p:extLst>
          </p:nvPr>
        </p:nvGraphicFramePr>
        <p:xfrm>
          <a:off x="1007040" y="1204815"/>
          <a:ext cx="8623301" cy="1143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376">
                  <a:extLst>
                    <a:ext uri="{9D8B030D-6E8A-4147-A177-3AD203B41FA5}">
                      <a16:colId xmlns:a16="http://schemas.microsoft.com/office/drawing/2014/main" val="2773855846"/>
                    </a:ext>
                  </a:extLst>
                </a:gridCol>
                <a:gridCol w="2297854">
                  <a:extLst>
                    <a:ext uri="{9D8B030D-6E8A-4147-A177-3AD203B41FA5}">
                      <a16:colId xmlns:a16="http://schemas.microsoft.com/office/drawing/2014/main" val="3292770944"/>
                    </a:ext>
                  </a:extLst>
                </a:gridCol>
                <a:gridCol w="1209230">
                  <a:extLst>
                    <a:ext uri="{9D8B030D-6E8A-4147-A177-3AD203B41FA5}">
                      <a16:colId xmlns:a16="http://schemas.microsoft.com/office/drawing/2014/main" val="2169326987"/>
                    </a:ext>
                  </a:extLst>
                </a:gridCol>
                <a:gridCol w="2145510">
                  <a:extLst>
                    <a:ext uri="{9D8B030D-6E8A-4147-A177-3AD203B41FA5}">
                      <a16:colId xmlns:a16="http://schemas.microsoft.com/office/drawing/2014/main" val="3479245418"/>
                    </a:ext>
                  </a:extLst>
                </a:gridCol>
                <a:gridCol w="2361331">
                  <a:extLst>
                    <a:ext uri="{9D8B030D-6E8A-4147-A177-3AD203B41FA5}">
                      <a16:colId xmlns:a16="http://schemas.microsoft.com/office/drawing/2014/main" val="3751961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Пациент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Характеристика пациента 1,2,3,4,5…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Событие 1,2,3,4,5..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Характеристика события 1,2,3,4,5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Время наступления события 1,2,3,4,5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9800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effectLst/>
                        </a:rPr>
                        <a:t>1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2377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effectLst/>
                        </a:rPr>
                        <a:t>1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effectLst/>
                        </a:rPr>
                        <a:t>2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12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5635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effectLst/>
                        </a:rPr>
                        <a:t>3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032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effectLst/>
                        </a:rPr>
                        <a:t>4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effectLst/>
                        </a:rPr>
                        <a:t>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effectLst/>
                        </a:rPr>
                        <a:t>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effectLst/>
                        </a:rPr>
                        <a:t>4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0893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effectLst/>
                        </a:rPr>
                        <a:t>5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effectLst/>
                        </a:rPr>
                        <a:t>1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effectLst/>
                        </a:rPr>
                        <a:t>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effectLst/>
                        </a:rPr>
                        <a:t>1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40651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36702" y="2527014"/>
            <a:ext cx="108677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>
                <a:solidFill>
                  <a:srgbClr val="013544"/>
                </a:solidFill>
              </a:rPr>
              <a:t>Что задумано в начале реализации, только то и получишь.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13544"/>
                </a:solidFill>
              </a:rPr>
              <a:t>Чтобы расширить исследование надо добирать данные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13544"/>
                </a:solidFill>
              </a:rPr>
              <a:t>Большое время на сбор данных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13544"/>
                </a:solidFill>
              </a:rPr>
              <a:t>Чтобы собрать данные по редким событиям нужен список пациентов, с которыми они произошли.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13544"/>
                </a:solidFill>
              </a:rPr>
              <a:t>В процессе аналитики трудоемко вернуться к конкретному случаю</a:t>
            </a:r>
          </a:p>
          <a:p>
            <a:pPr marL="342900" indent="-342900">
              <a:buAutoNum type="arabicPeriod"/>
            </a:pPr>
            <a:r>
              <a:rPr lang="ru-RU" sz="1600" dirty="0">
                <a:solidFill>
                  <a:srgbClr val="013544"/>
                </a:solidFill>
              </a:rPr>
              <a:t>Есть вероятность потери или смещения данных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6703" y="4241899"/>
            <a:ext cx="1020477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solidFill>
                  <a:srgbClr val="013544"/>
                </a:solidFill>
              </a:rPr>
              <a:t>МИС:</a:t>
            </a:r>
          </a:p>
          <a:p>
            <a:r>
              <a:rPr lang="en-US" sz="1600" dirty="0">
                <a:solidFill>
                  <a:srgbClr val="013544"/>
                </a:solidFill>
              </a:rPr>
              <a:t>- </a:t>
            </a:r>
            <a:r>
              <a:rPr lang="ru-RU" sz="1600" dirty="0">
                <a:solidFill>
                  <a:srgbClr val="013544"/>
                </a:solidFill>
              </a:rPr>
              <a:t>Можно выгрузить все данные нужного направления</a:t>
            </a:r>
          </a:p>
          <a:p>
            <a:r>
              <a:rPr lang="en-US" sz="1600" dirty="0">
                <a:solidFill>
                  <a:srgbClr val="013544"/>
                </a:solidFill>
              </a:rPr>
              <a:t>- </a:t>
            </a:r>
            <a:r>
              <a:rPr lang="ru-RU" sz="1600" dirty="0">
                <a:solidFill>
                  <a:srgbClr val="013544"/>
                </a:solidFill>
              </a:rPr>
              <a:t>Испортил выгрузку – не беда, завтра она еще и дополнится новыми сведениями</a:t>
            </a:r>
          </a:p>
          <a:p>
            <a:r>
              <a:rPr lang="en-US" sz="1600" dirty="0">
                <a:solidFill>
                  <a:srgbClr val="013544"/>
                </a:solidFill>
              </a:rPr>
              <a:t>- </a:t>
            </a:r>
            <a:r>
              <a:rPr lang="ru-RU" sz="1600" dirty="0">
                <a:solidFill>
                  <a:srgbClr val="013544"/>
                </a:solidFill>
              </a:rPr>
              <a:t>Не надо вручную приводить выгрузку к какому-то виду, это будет сделано программным путем</a:t>
            </a:r>
          </a:p>
          <a:p>
            <a:r>
              <a:rPr lang="en-US" sz="1600" dirty="0">
                <a:solidFill>
                  <a:srgbClr val="013544"/>
                </a:solidFill>
              </a:rPr>
              <a:t>- </a:t>
            </a:r>
            <a:r>
              <a:rPr lang="ru-RU" sz="1600" dirty="0">
                <a:solidFill>
                  <a:srgbClr val="013544"/>
                </a:solidFill>
              </a:rPr>
              <a:t>Все данные могут быть идентифицированы на всех этапах</a:t>
            </a:r>
          </a:p>
          <a:p>
            <a:r>
              <a:rPr lang="en-US" sz="1600" dirty="0">
                <a:solidFill>
                  <a:srgbClr val="013544"/>
                </a:solidFill>
              </a:rPr>
              <a:t>- </a:t>
            </a:r>
            <a:r>
              <a:rPr lang="ru-RU" sz="1600" dirty="0">
                <a:solidFill>
                  <a:srgbClr val="013544"/>
                </a:solidFill>
              </a:rPr>
              <a:t>МИС знает дату последнего контакта с пациентом , тяжесть его состояния, дату смерти (требует отдельного контроля)</a:t>
            </a:r>
          </a:p>
          <a:p>
            <a:r>
              <a:rPr lang="en-US" sz="1600" dirty="0">
                <a:solidFill>
                  <a:srgbClr val="013544"/>
                </a:solidFill>
              </a:rPr>
              <a:t>- </a:t>
            </a:r>
            <a:r>
              <a:rPr lang="ru-RU" sz="1600" dirty="0">
                <a:solidFill>
                  <a:srgbClr val="013544"/>
                </a:solidFill>
              </a:rPr>
              <a:t>Формирование алгоритма займет около недели, но графики получаются за 1-2 минуты (в зависимости от сложности фильтрации)</a:t>
            </a:r>
          </a:p>
          <a:p>
            <a:endParaRPr lang="ru-RU" sz="1600" dirty="0">
              <a:solidFill>
                <a:srgbClr val="013544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BF6CB8-D3FE-CDAA-D5CB-4908A7BBA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6519" y="305376"/>
            <a:ext cx="518202" cy="72795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8218DAA-DE7B-3B6F-C0CD-732BD06E19D0}"/>
              </a:ext>
            </a:extLst>
          </p:cNvPr>
          <p:cNvSpPr/>
          <p:nvPr/>
        </p:nvSpPr>
        <p:spPr>
          <a:xfrm>
            <a:off x="936702" y="871983"/>
            <a:ext cx="3033132" cy="37785"/>
          </a:xfrm>
          <a:prstGeom prst="rect">
            <a:avLst/>
          </a:prstGeom>
          <a:solidFill>
            <a:srgbClr val="21B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9149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1749</Words>
  <Application>Microsoft Macintosh PowerPoint</Application>
  <PresentationFormat>Широкоэкранный</PresentationFormat>
  <Paragraphs>297</Paragraphs>
  <Slides>24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Source Sans Pro</vt:lpstr>
      <vt:lpstr>Times New Roman</vt:lpstr>
      <vt:lpstr>Тема Office</vt:lpstr>
      <vt:lpstr>Презентация PowerPoint</vt:lpstr>
      <vt:lpstr>Опыт применения МИС  для разработки стратегии  инфекционной безопасности клиники (на примере МИС qMS в клинике ТКМ ПСПбГМУ  им. Павлова) </vt:lpstr>
      <vt:lpstr>НИИДОГиТ им. Р.М. Горбачевой</vt:lpstr>
      <vt:lpstr>Инфекционный контроль</vt:lpstr>
      <vt:lpstr>Задачи</vt:lpstr>
      <vt:lpstr>Доработка аналитических запросов</vt:lpstr>
      <vt:lpstr>Выгрузки с заранее определенной структурой</vt:lpstr>
      <vt:lpstr>Взаимодействие МИС клиники, систем хранения данных и системы построения статистических отчетов НИИДОГиТ  им. Р.М. Горбачевой ПСПбГМУ им. И.П.Павлова</vt:lpstr>
      <vt:lpstr>Как бы выглядела таблица Excel - база данных исследования</vt:lpstr>
      <vt:lpstr>Ежеквартальная динамика высевов из стерильных локусов у пациентов НИИДОГиТ в 2014-2022гг. </vt:lpstr>
      <vt:lpstr>Частота верификации микроорганизма при подозрении  на инфекцию кровотока при 3 первых исследованиях  в 2014- 2022 гг. </vt:lpstr>
      <vt:lpstr>В МИС функционирует отчет  (Журнал бактериологического контроля ЦВК)</vt:lpstr>
      <vt:lpstr>Микробиологический спектр </vt:lpstr>
      <vt:lpstr>Попробуем ответить на вопросы в условиях реальной практики</vt:lpstr>
      <vt:lpstr>Презентация PowerPoint</vt:lpstr>
      <vt:lpstr>Другой взгляд.   Выгрузка формируется в разрезе ТГСК</vt:lpstr>
      <vt:lpstr>Презентация PowerPoint</vt:lpstr>
      <vt:lpstr>Презентация PowerPoint</vt:lpstr>
      <vt:lpstr>«А это вы в своих клиниках заражаете плохими бактериями!»</vt:lpstr>
      <vt:lpstr>30-дневная выживаемость пациентов  с инфекцией кровотока после ТКМ</vt:lpstr>
      <vt:lpstr>Инфекции мягких тканей.</vt:lpstr>
      <vt:lpstr>Исследование содержимого трахеобронхиального дерева</vt:lpstr>
      <vt:lpstr>Ближайшие планы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Елизавета Руотси</dc:creator>
  <cp:lastModifiedBy>Vorsov Yaroslav</cp:lastModifiedBy>
  <cp:revision>72</cp:revision>
  <dcterms:created xsi:type="dcterms:W3CDTF">2021-06-01T10:24:17Z</dcterms:created>
  <dcterms:modified xsi:type="dcterms:W3CDTF">2023-04-05T11:27:06Z</dcterms:modified>
</cp:coreProperties>
</file>