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57" r:id="rId3"/>
    <p:sldId id="267" r:id="rId4"/>
    <p:sldId id="268" r:id="rId5"/>
    <p:sldId id="271" r:id="rId6"/>
    <p:sldId id="269" r:id="rId7"/>
    <p:sldId id="270" r:id="rId8"/>
    <p:sldId id="272" r:id="rId9"/>
    <p:sldId id="273" r:id="rId10"/>
    <p:sldId id="274" r:id="rId11"/>
    <p:sldId id="275" r:id="rId12"/>
    <p:sldId id="266" r:id="rId13"/>
    <p:sldId id="26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544"/>
    <a:srgbClr val="21B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 Учет услуг</c:v>
                </c:pt>
                <c:pt idx="1">
                  <c:v>Ведение медзаписей</c:v>
                </c:pt>
                <c:pt idx="2">
                  <c:v>Интеграция оборудования</c:v>
                </c:pt>
                <c:pt idx="3">
                  <c:v>Технологические цепочки</c:v>
                </c:pt>
                <c:pt idx="4">
                  <c:v>Структурированные записи</c:v>
                </c:pt>
                <c:pt idx="5">
                  <c:v>Анализ данных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</c:v>
                </c:pt>
                <c:pt idx="1">
                  <c:v>22</c:v>
                </c:pt>
                <c:pt idx="2">
                  <c:v>25</c:v>
                </c:pt>
                <c:pt idx="3">
                  <c:v>30</c:v>
                </c:pt>
                <c:pt idx="4">
                  <c:v>40</c:v>
                </c:pt>
                <c:pt idx="5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88-4AA0-92BF-BA76BA14C0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 Учет услуг</c:v>
                </c:pt>
                <c:pt idx="1">
                  <c:v>Ведение медзаписей</c:v>
                </c:pt>
                <c:pt idx="2">
                  <c:v>Интеграция оборудования</c:v>
                </c:pt>
                <c:pt idx="3">
                  <c:v>Технологические цепочки</c:v>
                </c:pt>
                <c:pt idx="4">
                  <c:v>Структурированные записи</c:v>
                </c:pt>
                <c:pt idx="5">
                  <c:v>Анализ данных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22</c:v>
                </c:pt>
                <c:pt idx="3">
                  <c:v>30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88-4AA0-92BF-BA76BA14C07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 Учет услуг</c:v>
                </c:pt>
                <c:pt idx="1">
                  <c:v>Ведение медзаписей</c:v>
                </c:pt>
                <c:pt idx="2">
                  <c:v>Интеграция оборудования</c:v>
                </c:pt>
                <c:pt idx="3">
                  <c:v>Технологические цепочки</c:v>
                </c:pt>
                <c:pt idx="4">
                  <c:v>Структурированные записи</c:v>
                </c:pt>
                <c:pt idx="5">
                  <c:v>Анализ данных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88-4AA0-92BF-BA76BA14C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275904"/>
        <c:axId val="57277440"/>
      </c:lineChart>
      <c:catAx>
        <c:axId val="572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57277440"/>
        <c:crosses val="autoZero"/>
        <c:auto val="1"/>
        <c:lblAlgn val="ctr"/>
        <c:lblOffset val="100"/>
        <c:noMultiLvlLbl val="0"/>
      </c:catAx>
      <c:valAx>
        <c:axId val="57277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27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30940-8BAF-5D4D-B0C2-20E831D6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06433-E2C5-E745-842B-4C34ACC3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C73E4-E593-DAAC-5048-EAC191C1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5A2F7-8579-1834-0E87-78C9E4153A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ADDF1DDD-9536-E458-70E5-4D47C62A2C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EF0CF-9A37-B44B-A215-AEAF1A65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1EC935-264F-F342-A875-87969F0EA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705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B1FB9-9375-F84A-894A-CBF7CD3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BB3EB-EFF4-3432-0A76-2EBD843AF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92" y="389261"/>
            <a:ext cx="796383" cy="398192"/>
          </a:xfrm>
          <a:prstGeom prst="rect">
            <a:avLst/>
          </a:prstGeom>
        </p:spPr>
      </p:pic>
      <p:pic>
        <p:nvPicPr>
          <p:cNvPr id="4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9BF3E18C-F084-A3AD-9CB8-DE3B98E68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837" y="157754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4DB8C0-1F27-F6CF-6330-58C2DC0205CE}"/>
              </a:ext>
            </a:extLst>
          </p:cNvPr>
          <p:cNvSpPr txBox="1"/>
          <p:nvPr userDrawn="1"/>
        </p:nvSpPr>
        <p:spPr>
          <a:xfrm>
            <a:off x="10623023" y="6544863"/>
            <a:ext cx="1461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kern="1200" dirty="0" err="1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М.Бахтин</a:t>
            </a:r>
            <a:r>
              <a:rPr lang="ru-RU" sz="1400" b="1" kern="12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 • 2023</a:t>
            </a:r>
          </a:p>
        </p:txBody>
      </p:sp>
    </p:spTree>
    <p:extLst>
      <p:ext uri="{BB962C8B-B14F-4D97-AF65-F5344CB8AC3E}">
        <p14:creationId xmlns:p14="http://schemas.microsoft.com/office/powerpoint/2010/main" val="343476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F18BE-4E64-908C-631E-396D66B8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69590-3D78-8697-81CB-1C4C23211A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9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BE36EEEB-EE2F-BD9A-859F-FFA4EF787D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E01E-E6AD-5B4A-B49E-1D054FDD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A8C7D-E561-8D47-8819-28A8D62A9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112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1354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emf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C3C1A1-62E0-2308-3FB8-886E7FDB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и визуализация данных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7D8866E-7336-DDB4-B984-F45F1281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942" y="1602939"/>
            <a:ext cx="9043995" cy="457048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73EA55-FA0E-E228-4E37-7F2B775F6EA7}"/>
              </a:ext>
            </a:extLst>
          </p:cNvPr>
          <p:cNvSpPr txBox="1"/>
          <p:nvPr/>
        </p:nvSpPr>
        <p:spPr>
          <a:xfrm>
            <a:off x="4578623" y="2035605"/>
            <a:ext cx="3498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</a:rPr>
              <a:t>Отделение неотложной помощи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A1DB30-67B3-3656-4819-E03CD051B5A8}"/>
              </a:ext>
            </a:extLst>
          </p:cNvPr>
          <p:cNvSpPr txBox="1"/>
          <p:nvPr/>
        </p:nvSpPr>
        <p:spPr>
          <a:xfrm>
            <a:off x="2618205" y="2422160"/>
            <a:ext cx="1392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Количество визитов в день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941DE3-88A3-5740-481E-280DC32C224F}"/>
              </a:ext>
            </a:extLst>
          </p:cNvPr>
          <p:cNvSpPr txBox="1"/>
          <p:nvPr/>
        </p:nvSpPr>
        <p:spPr>
          <a:xfrm>
            <a:off x="4460860" y="2422160"/>
            <a:ext cx="1392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Поступления по возрасту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598AA9-3D1C-94A8-4222-70C49AD88D42}"/>
              </a:ext>
            </a:extLst>
          </p:cNvPr>
          <p:cNvSpPr txBox="1"/>
          <p:nvPr/>
        </p:nvSpPr>
        <p:spPr>
          <a:xfrm>
            <a:off x="5853244" y="2422160"/>
            <a:ext cx="1392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Поступления по полу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26978F-19FB-1302-6110-CC7744ECB2CA}"/>
              </a:ext>
            </a:extLst>
          </p:cNvPr>
          <p:cNvSpPr txBox="1"/>
          <p:nvPr/>
        </p:nvSpPr>
        <p:spPr>
          <a:xfrm>
            <a:off x="6629096" y="2938019"/>
            <a:ext cx="61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Пол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33A7E8-EB4C-DD49-9E4D-DB00136F44D8}"/>
              </a:ext>
            </a:extLst>
          </p:cNvPr>
          <p:cNvSpPr txBox="1"/>
          <p:nvPr/>
        </p:nvSpPr>
        <p:spPr>
          <a:xfrm>
            <a:off x="6760714" y="3117271"/>
            <a:ext cx="61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Женский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9BFC0C-2538-7330-CDEB-9BC1CCA7019D}"/>
              </a:ext>
            </a:extLst>
          </p:cNvPr>
          <p:cNvSpPr txBox="1"/>
          <p:nvPr/>
        </p:nvSpPr>
        <p:spPr>
          <a:xfrm>
            <a:off x="6760714" y="3272994"/>
            <a:ext cx="61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Мужской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C45045-8EA0-E794-16B9-D0FF48226691}"/>
              </a:ext>
            </a:extLst>
          </p:cNvPr>
          <p:cNvSpPr txBox="1"/>
          <p:nvPr/>
        </p:nvSpPr>
        <p:spPr>
          <a:xfrm>
            <a:off x="7519192" y="2422160"/>
            <a:ext cx="203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Средняя продолжительность эпизода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6D8FF8-443F-C8AB-BD73-54417EF1709F}"/>
              </a:ext>
            </a:extLst>
          </p:cNvPr>
          <p:cNvSpPr txBox="1"/>
          <p:nvPr/>
        </p:nvSpPr>
        <p:spPr>
          <a:xfrm>
            <a:off x="7519192" y="4112752"/>
            <a:ext cx="203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Кол-во эпизодов по врачам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7CD6A2-2450-C26A-9891-D61C78801351}"/>
              </a:ext>
            </a:extLst>
          </p:cNvPr>
          <p:cNvSpPr txBox="1"/>
          <p:nvPr/>
        </p:nvSpPr>
        <p:spPr>
          <a:xfrm>
            <a:off x="2574942" y="4112752"/>
            <a:ext cx="203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TOP 10 </a:t>
            </a:r>
            <a:r>
              <a:rPr lang="ru-RU" sz="800" b="1" dirty="0"/>
              <a:t>Диагнозы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675AA7-E49F-6DFF-F18A-ECAE21A9F116}"/>
              </a:ext>
            </a:extLst>
          </p:cNvPr>
          <p:cNvSpPr txBox="1"/>
          <p:nvPr/>
        </p:nvSpPr>
        <p:spPr>
          <a:xfrm>
            <a:off x="4440585" y="4112752"/>
            <a:ext cx="203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Тяжесть пациентов</a:t>
            </a:r>
            <a:r>
              <a:rPr lang="en-US" sz="800" b="1" dirty="0"/>
              <a:t> MFTI</a:t>
            </a:r>
            <a:endParaRPr lang="ru-RU" sz="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C0B81E-53A5-B293-E12D-8EC6C4105A6C}"/>
              </a:ext>
            </a:extLst>
          </p:cNvPr>
          <p:cNvSpPr txBox="1"/>
          <p:nvPr/>
        </p:nvSpPr>
        <p:spPr>
          <a:xfrm>
            <a:off x="5847514" y="4112752"/>
            <a:ext cx="203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Тяжесть пациентов </a:t>
            </a:r>
            <a:r>
              <a:rPr lang="en-US" sz="800" b="1" dirty="0"/>
              <a:t>ESI</a:t>
            </a:r>
            <a:endParaRPr lang="ru-RU" sz="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6" y="1125043"/>
            <a:ext cx="4929126" cy="277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2" y="1125043"/>
            <a:ext cx="5810488" cy="271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8494" b="5078"/>
          <a:stretch/>
        </p:blipFill>
        <p:spPr bwMode="auto">
          <a:xfrm>
            <a:off x="2617086" y="3812382"/>
            <a:ext cx="5495492" cy="273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94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Ценность МИС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984BC84-6ED7-3D2B-7DD3-C4E8BCA294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855110"/>
              </p:ext>
            </p:extLst>
          </p:nvPr>
        </p:nvGraphicFramePr>
        <p:xfrm>
          <a:off x="2507672" y="1433945"/>
          <a:ext cx="7703128" cy="446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01602F-7211-912F-6F9D-DF8FD9FC5484}"/>
              </a:ext>
            </a:extLst>
          </p:cNvPr>
          <p:cNvSpPr txBox="1"/>
          <p:nvPr/>
        </p:nvSpPr>
        <p:spPr>
          <a:xfrm>
            <a:off x="2624382" y="3796146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Затраты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E6914E-C283-6B87-E390-8FF3FEE57B5F}"/>
              </a:ext>
            </a:extLst>
          </p:cNvPr>
          <p:cNvSpPr txBox="1"/>
          <p:nvPr/>
        </p:nvSpPr>
        <p:spPr>
          <a:xfrm>
            <a:off x="2624382" y="4660961"/>
            <a:ext cx="11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Результат</a:t>
            </a:r>
          </a:p>
        </p:txBody>
      </p:sp>
      <p:sp>
        <p:nvSpPr>
          <p:cNvPr id="5" name="Стрелка: вверх-вниз 4">
            <a:extLst>
              <a:ext uri="{FF2B5EF4-FFF2-40B4-BE49-F238E27FC236}">
                <a16:creationId xmlns:a16="http://schemas.microsoft.com/office/drawing/2014/main" id="{00957000-0081-0D5F-EB75-F1D22951A3FF}"/>
              </a:ext>
            </a:extLst>
          </p:cNvPr>
          <p:cNvSpPr/>
          <p:nvPr/>
        </p:nvSpPr>
        <p:spPr>
          <a:xfrm>
            <a:off x="9393382" y="2182091"/>
            <a:ext cx="58825" cy="713509"/>
          </a:xfrm>
          <a:prstGeom prst="up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D6155-A801-2736-DE3A-E3696A9DCE60}"/>
              </a:ext>
            </a:extLst>
          </p:cNvPr>
          <p:cNvSpPr txBox="1"/>
          <p:nvPr/>
        </p:nvSpPr>
        <p:spPr>
          <a:xfrm>
            <a:off x="9523945" y="2354179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Ценность МИС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EEEB5-5ECB-099C-D7DE-F4BB88A24085}"/>
              </a:ext>
            </a:extLst>
          </p:cNvPr>
          <p:cNvSpPr txBox="1"/>
          <p:nvPr/>
        </p:nvSpPr>
        <p:spPr>
          <a:xfrm rot="16200000">
            <a:off x="2075376" y="2215679"/>
            <a:ext cx="755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srgbClr val="013544"/>
                </a:solidFill>
              </a:rPr>
              <a:t>млн.руб</a:t>
            </a:r>
            <a:r>
              <a:rPr lang="ru-RU" sz="1200" dirty="0">
                <a:solidFill>
                  <a:srgbClr val="01354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22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 Е З Ю М Е: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15926-83F4-DB89-8B70-DCF5FA0F56C1}"/>
              </a:ext>
            </a:extLst>
          </p:cNvPr>
          <p:cNvSpPr txBox="1"/>
          <p:nvPr/>
        </p:nvSpPr>
        <p:spPr>
          <a:xfrm>
            <a:off x="838200" y="1789316"/>
            <a:ext cx="917199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ru-RU" sz="2800" dirty="0"/>
              <a:t>Нет МИС хороших и плохих…</a:t>
            </a:r>
          </a:p>
          <a:p>
            <a:pPr marL="457200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ru-RU" sz="2800" dirty="0"/>
              <a:t>Есть МИС, которые соответствуют Вашим потребностям</a:t>
            </a:r>
            <a:br>
              <a:rPr lang="ru-RU" sz="2800" dirty="0"/>
            </a:br>
            <a:r>
              <a:rPr lang="ru-RU" sz="2800" dirty="0"/>
              <a:t>и не соответствуют им.</a:t>
            </a:r>
          </a:p>
          <a:p>
            <a:pPr marL="457200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ru-RU" sz="2800" dirty="0"/>
              <a:t>Есть МИС вместе с которыми Вы можете развиваться</a:t>
            </a:r>
            <a:br>
              <a:rPr lang="ru-RU" sz="2800" dirty="0"/>
            </a:br>
            <a:r>
              <a:rPr lang="ru-RU" sz="2800" dirty="0"/>
              <a:t>и которые сдерживают Ваше развитие </a:t>
            </a:r>
          </a:p>
        </p:txBody>
      </p:sp>
    </p:spTree>
    <p:extLst>
      <p:ext uri="{BB962C8B-B14F-4D97-AF65-F5344CB8AC3E}">
        <p14:creationId xmlns:p14="http://schemas.microsoft.com/office/powerpoint/2010/main" val="3597976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A6DA36-AE78-931F-C19A-D978F78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145"/>
            <a:ext cx="10101852" cy="51868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84" y="4229048"/>
            <a:ext cx="10278766" cy="823207"/>
          </a:xfrm>
        </p:spPr>
        <p:txBody>
          <a:bodyPr anchor="t">
            <a:noAutofit/>
          </a:bodyPr>
          <a:lstStyle/>
          <a:p>
            <a:r>
              <a:rPr lang="ru-RU" sz="3200" dirty="0"/>
              <a:t>БАХТИН Михаил Юрьевич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684" y="4897175"/>
            <a:ext cx="2792116" cy="171679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1800" b="1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</a:t>
            </a:r>
            <a:r>
              <a:rPr lang="ru-RU" sz="18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  </a:t>
            </a:r>
            <a:r>
              <a:rPr lang="en-US" sz="1800" b="1" dirty="0">
                <a:solidFill>
                  <a:srgbClr val="013544"/>
                </a:solidFill>
                <a:latin typeface="+mj-lt"/>
              </a:rPr>
              <a:t>cmio@nrcerm.ru</a:t>
            </a:r>
          </a:p>
          <a:p>
            <a:pPr>
              <a:lnSpc>
                <a:spcPct val="150000"/>
              </a:lnSpc>
            </a:pPr>
            <a:r>
              <a:rPr lang="ru-RU" sz="18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ebdings"/>
              </a:rPr>
              <a:t></a:t>
            </a:r>
            <a:r>
              <a:rPr lang="ru-RU" sz="18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  </a:t>
            </a:r>
            <a:r>
              <a:rPr lang="en-US" sz="1800" b="1" dirty="0">
                <a:solidFill>
                  <a:srgbClr val="013544"/>
                </a:solidFill>
                <a:latin typeface="+mj-lt"/>
              </a:rPr>
              <a:t>www.nrcerm.ru</a:t>
            </a:r>
          </a:p>
          <a:p>
            <a:pPr>
              <a:lnSpc>
                <a:spcPct val="150000"/>
              </a:lnSpc>
            </a:pPr>
            <a:r>
              <a:rPr lang="en-US" sz="18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</a:t>
            </a:r>
            <a:r>
              <a:rPr lang="ru-RU" sz="18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  </a:t>
            </a:r>
            <a:r>
              <a:rPr lang="en-US" sz="1800" b="1" dirty="0">
                <a:solidFill>
                  <a:srgbClr val="013544"/>
                </a:solidFill>
                <a:latin typeface="+mj-lt"/>
              </a:rPr>
              <a:t>+7.812.702.633</a:t>
            </a:r>
            <a:r>
              <a:rPr lang="ru-RU" sz="1800" b="1" dirty="0">
                <a:solidFill>
                  <a:srgbClr val="013544"/>
                </a:solidFill>
                <a:latin typeface="+mj-lt"/>
              </a:rPr>
              <a:t>9</a:t>
            </a:r>
            <a:endParaRPr lang="en-US" sz="1800" b="1" dirty="0">
              <a:solidFill>
                <a:srgbClr val="013544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9CB10-2525-23AB-F390-99410BBF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75A1F-6B0F-AF30-F589-3C9B1DBC1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580" y="739565"/>
            <a:ext cx="1104272" cy="533731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011AA6C4-400E-5987-2631-80971045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82" y="633150"/>
            <a:ext cx="750428" cy="746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1FAC537-43BE-528E-92D2-B2A6DCB4EB55}"/>
              </a:ext>
            </a:extLst>
          </p:cNvPr>
          <p:cNvSpPr txBox="1">
            <a:spLocks/>
          </p:cNvSpPr>
          <p:nvPr/>
        </p:nvSpPr>
        <p:spPr>
          <a:xfrm>
            <a:off x="1068684" y="3335231"/>
            <a:ext cx="10278766" cy="82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135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БЛАГОДАРЮ ЗА ВНИМАНИЕ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62400" y="4890784"/>
            <a:ext cx="1596572" cy="16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DA6E40-D551-DFAE-7498-D3B3D2EC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1145"/>
            <a:ext cx="9889671" cy="51868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81F66-BBF3-634F-820F-67767A18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80" y="739565"/>
            <a:ext cx="1104272" cy="5337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84" y="2772356"/>
            <a:ext cx="6246516" cy="1826858"/>
          </a:xfrm>
        </p:spPr>
        <p:txBody>
          <a:bodyPr>
            <a:noAutofit/>
          </a:bodyPr>
          <a:lstStyle/>
          <a:p>
            <a:r>
              <a:rPr lang="ru-RU" sz="3200" dirty="0"/>
              <a:t>РОСТ ЦЕННОСТИ</a:t>
            </a:r>
            <a:br>
              <a:rPr lang="ru-RU" sz="3200" dirty="0"/>
            </a:br>
            <a:r>
              <a:rPr lang="ru-RU" sz="3200" dirty="0"/>
              <a:t>МЕДИЦИНСКОЙ СИСТЕМЫ МО</a:t>
            </a:r>
            <a:br>
              <a:rPr lang="ru-RU" sz="3200" dirty="0"/>
            </a:br>
            <a:r>
              <a:rPr lang="ru-RU" sz="3200" dirty="0"/>
              <a:t>ПО МЕРЕ РОСТА ЗРЕЛОСТИ СТАЦИОНАРА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684" y="5021509"/>
            <a:ext cx="10278766" cy="150018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13544"/>
                </a:solidFill>
                <a:latin typeface="+mj-lt"/>
              </a:rPr>
              <a:t>БАХТИН Михаил Юрьевич, к.м.н.</a:t>
            </a:r>
          </a:p>
          <a:p>
            <a:r>
              <a:rPr lang="ru-RU" sz="1800" dirty="0">
                <a:solidFill>
                  <a:srgbClr val="013544"/>
                </a:solidFill>
                <a:latin typeface="+mj-lt"/>
              </a:rPr>
              <a:t>ФГБУ ВЦЭРМ им. </a:t>
            </a:r>
            <a:r>
              <a:rPr lang="ru-RU" sz="1800" dirty="0" err="1">
                <a:solidFill>
                  <a:srgbClr val="013544"/>
                </a:solidFill>
                <a:latin typeface="+mj-lt"/>
              </a:rPr>
              <a:t>А.М.Никифорова</a:t>
            </a:r>
            <a:r>
              <a:rPr lang="ru-RU" sz="1800" dirty="0">
                <a:solidFill>
                  <a:srgbClr val="013544"/>
                </a:solidFill>
                <a:latin typeface="+mj-lt"/>
              </a:rPr>
              <a:t> МЧС России</a:t>
            </a:r>
            <a:endParaRPr lang="ru-RU" dirty="0">
              <a:solidFill>
                <a:srgbClr val="013544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9774D2-F811-F719-9839-55CA4015E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8D5851C8-39DC-90F7-9DDA-B665CDB7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82" y="633150"/>
            <a:ext cx="750428" cy="746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12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есть управление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60BBF-41C8-9AE9-6A6A-F634630F0EEF}"/>
              </a:ext>
            </a:extLst>
          </p:cNvPr>
          <p:cNvSpPr txBox="1"/>
          <p:nvPr/>
        </p:nvSpPr>
        <p:spPr>
          <a:xfrm>
            <a:off x="936702" y="2150853"/>
            <a:ext cx="935574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13544"/>
                </a:solidFill>
                <a:effectLst/>
                <a:latin typeface="+mj-lt"/>
              </a:rPr>
              <a:t>УПРАВЛЕНИЕ – это воздействие на объект с целью получения желаемого результата (проект, автомобиль, портфель ценных бумаг </a:t>
            </a:r>
            <a:r>
              <a:rPr lang="en-US" sz="2800" b="0" i="0" dirty="0">
                <a:solidFill>
                  <a:srgbClr val="013544"/>
                </a:solidFill>
                <a:effectLst/>
                <a:latin typeface="+mj-lt"/>
              </a:rPr>
              <a:t>etc.)</a:t>
            </a:r>
            <a:endParaRPr lang="ru-RU" sz="2800" b="0" i="0" dirty="0">
              <a:solidFill>
                <a:srgbClr val="013544"/>
              </a:solidFill>
              <a:effectLst/>
              <a:latin typeface="+mj-lt"/>
            </a:endParaRPr>
          </a:p>
          <a:p>
            <a:endParaRPr lang="ru-RU" sz="2800" b="0" i="0" dirty="0">
              <a:solidFill>
                <a:srgbClr val="013544"/>
              </a:solidFill>
              <a:effectLst/>
              <a:latin typeface="+mj-lt"/>
            </a:endParaRPr>
          </a:p>
          <a:p>
            <a:endParaRPr lang="ru-RU" sz="2800" b="0" i="0" dirty="0">
              <a:solidFill>
                <a:srgbClr val="013544"/>
              </a:solidFill>
              <a:effectLst/>
              <a:latin typeface="+mj-lt"/>
            </a:endParaRPr>
          </a:p>
          <a:p>
            <a:pPr algn="l"/>
            <a:endParaRPr lang="ru-RU" sz="2800" b="0" i="0" dirty="0">
              <a:solidFill>
                <a:srgbClr val="013544"/>
              </a:solidFill>
              <a:effectLst/>
              <a:latin typeface="+mj-lt"/>
            </a:endParaRPr>
          </a:p>
          <a:p>
            <a:br>
              <a:rPr lang="ru-RU" sz="2800" dirty="0">
                <a:solidFill>
                  <a:srgbClr val="013544"/>
                </a:solidFill>
                <a:latin typeface="+mj-lt"/>
              </a:rPr>
            </a:br>
            <a:endParaRPr lang="ru-RU" sz="2800" dirty="0">
              <a:solidFill>
                <a:srgbClr val="0135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6289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управления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60BBF-41C8-9AE9-6A6A-F634630F0EEF}"/>
              </a:ext>
            </a:extLst>
          </p:cNvPr>
          <p:cNvSpPr txBox="1"/>
          <p:nvPr/>
        </p:nvSpPr>
        <p:spPr>
          <a:xfrm>
            <a:off x="6700367" y="2105517"/>
            <a:ext cx="1636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13544"/>
                </a:solidFill>
                <a:effectLst/>
                <a:latin typeface="+mj-lt"/>
              </a:rPr>
              <a:t>PLAN</a:t>
            </a:r>
          </a:p>
          <a:p>
            <a:r>
              <a:rPr lang="ru-RU" dirty="0">
                <a:solidFill>
                  <a:srgbClr val="013544"/>
                </a:solidFill>
                <a:latin typeface="+mj-lt"/>
              </a:rPr>
              <a:t>Планирование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C0B1D79-0C58-936F-C596-EB82ACCDF2EA}"/>
              </a:ext>
            </a:extLst>
          </p:cNvPr>
          <p:cNvSpPr/>
          <p:nvPr/>
        </p:nvSpPr>
        <p:spPr>
          <a:xfrm>
            <a:off x="6709012" y="2926887"/>
            <a:ext cx="752569" cy="74022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C7C2D6D-7182-E583-8E3C-7D4CA5637087}"/>
              </a:ext>
            </a:extLst>
          </p:cNvPr>
          <p:cNvSpPr/>
          <p:nvPr/>
        </p:nvSpPr>
        <p:spPr>
          <a:xfrm>
            <a:off x="6737058" y="4272032"/>
            <a:ext cx="752569" cy="740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F32A4E4-A426-1AF3-3EF4-A58D02372C85}"/>
              </a:ext>
            </a:extLst>
          </p:cNvPr>
          <p:cNvSpPr/>
          <p:nvPr/>
        </p:nvSpPr>
        <p:spPr>
          <a:xfrm>
            <a:off x="4975499" y="4272032"/>
            <a:ext cx="752569" cy="74022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0B7F86F-32DB-1B82-4D6C-52AFDD997502}"/>
              </a:ext>
            </a:extLst>
          </p:cNvPr>
          <p:cNvSpPr/>
          <p:nvPr/>
        </p:nvSpPr>
        <p:spPr>
          <a:xfrm>
            <a:off x="4975499" y="2926887"/>
            <a:ext cx="752569" cy="7402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CD129-071B-912D-7B1F-0B3376F9FEED}"/>
              </a:ext>
            </a:extLst>
          </p:cNvPr>
          <p:cNvSpPr txBox="1"/>
          <p:nvPr/>
        </p:nvSpPr>
        <p:spPr>
          <a:xfrm>
            <a:off x="6728414" y="5247062"/>
            <a:ext cx="1405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13544"/>
                </a:solidFill>
                <a:effectLst/>
                <a:latin typeface="+mj-lt"/>
              </a:rPr>
              <a:t>DO</a:t>
            </a:r>
          </a:p>
          <a:p>
            <a:r>
              <a:rPr lang="ru-RU" dirty="0">
                <a:solidFill>
                  <a:srgbClr val="013544"/>
                </a:solidFill>
                <a:latin typeface="+mj-lt"/>
              </a:rPr>
              <a:t>Действие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F88E8-04CF-6130-2333-E0F66AD98115}"/>
              </a:ext>
            </a:extLst>
          </p:cNvPr>
          <p:cNvSpPr txBox="1"/>
          <p:nvPr/>
        </p:nvSpPr>
        <p:spPr>
          <a:xfrm>
            <a:off x="3978391" y="2105517"/>
            <a:ext cx="1749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13544"/>
                </a:solidFill>
                <a:latin typeface="+mj-lt"/>
              </a:rPr>
              <a:t>ACTION</a:t>
            </a:r>
            <a:endParaRPr lang="en-US" b="1" i="0" dirty="0">
              <a:solidFill>
                <a:srgbClr val="013544"/>
              </a:solidFill>
              <a:effectLst/>
              <a:latin typeface="+mj-lt"/>
            </a:endParaRPr>
          </a:p>
          <a:p>
            <a:pPr algn="r"/>
            <a:r>
              <a:rPr lang="ru-RU" dirty="0">
                <a:solidFill>
                  <a:srgbClr val="013544"/>
                </a:solidFill>
                <a:latin typeface="+mj-lt"/>
              </a:rPr>
              <a:t>Корректировка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F5879A-2B32-C268-A91D-91503DB61498}"/>
              </a:ext>
            </a:extLst>
          </p:cNvPr>
          <p:cNvSpPr txBox="1"/>
          <p:nvPr/>
        </p:nvSpPr>
        <p:spPr>
          <a:xfrm>
            <a:off x="4322636" y="5247062"/>
            <a:ext cx="1405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i="0" dirty="0">
                <a:solidFill>
                  <a:srgbClr val="013544"/>
                </a:solidFill>
                <a:effectLst/>
                <a:latin typeface="+mj-lt"/>
              </a:rPr>
              <a:t>CHECK</a:t>
            </a:r>
          </a:p>
          <a:p>
            <a:pPr algn="r"/>
            <a:r>
              <a:rPr lang="ru-RU" dirty="0">
                <a:solidFill>
                  <a:srgbClr val="013544"/>
                </a:solidFill>
                <a:latin typeface="+mj-lt"/>
              </a:rPr>
              <a:t>Контроль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BB23519-4056-2F6E-1875-682DAA22B71D}"/>
              </a:ext>
            </a:extLst>
          </p:cNvPr>
          <p:cNvSpPr/>
          <p:nvPr/>
        </p:nvSpPr>
        <p:spPr>
          <a:xfrm>
            <a:off x="3418114" y="1197429"/>
            <a:ext cx="5644243" cy="54428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F0D3B8A-0F12-B941-3566-C5B6094508D4}"/>
              </a:ext>
            </a:extLst>
          </p:cNvPr>
          <p:cNvCxnSpPr>
            <a:stCxn id="12" idx="0"/>
            <a:endCxn id="12" idx="4"/>
          </p:cNvCxnSpPr>
          <p:nvPr/>
        </p:nvCxnSpPr>
        <p:spPr>
          <a:xfrm>
            <a:off x="6240236" y="1197429"/>
            <a:ext cx="0" cy="54428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50C0EE9-9421-491D-F45D-90482F9DCA3E}"/>
              </a:ext>
            </a:extLst>
          </p:cNvPr>
          <p:cNvCxnSpPr>
            <a:cxnSpLocks/>
            <a:stCxn id="12" idx="2"/>
            <a:endCxn id="12" idx="6"/>
          </p:cNvCxnSpPr>
          <p:nvPr/>
        </p:nvCxnSpPr>
        <p:spPr>
          <a:xfrm>
            <a:off x="3418114" y="3918858"/>
            <a:ext cx="56442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5FC04536-EE6D-85F4-183B-2C6E1CF92FAC}"/>
              </a:ext>
            </a:extLst>
          </p:cNvPr>
          <p:cNvSpPr/>
          <p:nvPr/>
        </p:nvSpPr>
        <p:spPr>
          <a:xfrm>
            <a:off x="5816125" y="1468379"/>
            <a:ext cx="848221" cy="283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FACD1E07-169B-BCFB-632C-353AD8E15C2A}"/>
              </a:ext>
            </a:extLst>
          </p:cNvPr>
          <p:cNvSpPr/>
          <p:nvPr/>
        </p:nvSpPr>
        <p:spPr>
          <a:xfrm flipH="1">
            <a:off x="5816125" y="6085389"/>
            <a:ext cx="848221" cy="283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A7D3396C-9715-CFE4-83B0-AD10E9E126AE}"/>
              </a:ext>
            </a:extLst>
          </p:cNvPr>
          <p:cNvSpPr/>
          <p:nvPr/>
        </p:nvSpPr>
        <p:spPr>
          <a:xfrm rot="5400000">
            <a:off x="8126079" y="3776883"/>
            <a:ext cx="848221" cy="283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6E75C43-C804-6111-EB3A-1A96C88F8815}"/>
              </a:ext>
            </a:extLst>
          </p:cNvPr>
          <p:cNvSpPr/>
          <p:nvPr/>
        </p:nvSpPr>
        <p:spPr>
          <a:xfrm rot="5400000" flipH="1">
            <a:off x="3403749" y="3776883"/>
            <a:ext cx="848221" cy="283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745AE-789E-9BEE-0D6D-B9ED3F01AA87}"/>
              </a:ext>
            </a:extLst>
          </p:cNvPr>
          <p:cNvSpPr txBox="1"/>
          <p:nvPr/>
        </p:nvSpPr>
        <p:spPr>
          <a:xfrm>
            <a:off x="1388718" y="1425687"/>
            <a:ext cx="229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Деминг-</a:t>
            </a:r>
            <a:r>
              <a:rPr lang="ru-RU" dirty="0" err="1"/>
              <a:t>Шухерт</a:t>
            </a:r>
            <a:r>
              <a:rPr lang="ru-RU" dirty="0"/>
              <a:t>, 1940</a:t>
            </a:r>
          </a:p>
        </p:txBody>
      </p:sp>
    </p:spTree>
    <p:extLst>
      <p:ext uri="{BB962C8B-B14F-4D97-AF65-F5344CB8AC3E}">
        <p14:creationId xmlns:p14="http://schemas.microsoft.com/office/powerpoint/2010/main" val="1658920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МИС </a:t>
            </a:r>
            <a:r>
              <a:rPr lang="en-US" dirty="0"/>
              <a:t>qMS</a:t>
            </a:r>
            <a:r>
              <a:rPr lang="ru-RU" dirty="0"/>
              <a:t> – инструмент управления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6A970A42-01D2-A7F3-D4F6-7402E67B6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65" y="1373155"/>
            <a:ext cx="6734469" cy="486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27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поколений МИС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2">
            <a:extLst>
              <a:ext uri="{FF2B5EF4-FFF2-40B4-BE49-F238E27FC236}">
                <a16:creationId xmlns:a16="http://schemas.microsoft.com/office/drawing/2014/main" id="{BCFAF0E4-4BD0-E9F4-A159-E44B588C17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2888" y="5805488"/>
            <a:ext cx="67691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Прямая соединительная линия 5">
            <a:extLst>
              <a:ext uri="{FF2B5EF4-FFF2-40B4-BE49-F238E27FC236}">
                <a16:creationId xmlns:a16="http://schemas.microsoft.com/office/drawing/2014/main" id="{5670D30B-34C6-1E4D-6DF8-46CE14B1462A}"/>
              </a:ext>
            </a:extLst>
          </p:cNvPr>
          <p:cNvCxnSpPr>
            <a:cxnSpLocks/>
          </p:cNvCxnSpPr>
          <p:nvPr/>
        </p:nvCxnSpPr>
        <p:spPr bwMode="auto">
          <a:xfrm flipV="1">
            <a:off x="2782888" y="1700214"/>
            <a:ext cx="0" cy="41052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7">
            <a:extLst>
              <a:ext uri="{FF2B5EF4-FFF2-40B4-BE49-F238E27FC236}">
                <a16:creationId xmlns:a16="http://schemas.microsoft.com/office/drawing/2014/main" id="{244B04F3-DFCE-80A2-2F62-73D54824FD9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35895" y="3244058"/>
            <a:ext cx="220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Функциональность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BA490576-E637-4424-F2A4-198180431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586414"/>
            <a:ext cx="132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/>
              <a:t>минимальная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7127A7BE-2E4B-908F-2878-CF13F577C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4" y="1635126"/>
            <a:ext cx="77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/>
              <a:t>полная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46B99FD5-646B-8D92-416E-B4A3A029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8613" y="5894389"/>
            <a:ext cx="58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/>
              <a:t>1993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3688A225-0A7F-9A9F-15BD-90CC4684F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25" y="1285876"/>
            <a:ext cx="127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/>
              <a:t>Gartner, 2013</a:t>
            </a:r>
            <a:endParaRPr lang="ru-RU" altLang="ru-RU" sz="1400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8FBC4B57-332F-0175-5D2B-008C09706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5894389"/>
            <a:ext cx="581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/>
              <a:t>199</a:t>
            </a:r>
            <a:r>
              <a:rPr lang="en-US" altLang="ru-RU" sz="1400"/>
              <a:t>8</a:t>
            </a:r>
            <a:endParaRPr lang="ru-RU" altLang="ru-RU" sz="1400"/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FE6CA203-AF84-0FC2-6E4B-C1955AB8E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5894389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/>
              <a:t>2005</a:t>
            </a:r>
            <a:endParaRPr lang="ru-RU" altLang="ru-RU" sz="1400"/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2CE71409-F6B2-5BF7-1EEC-BB68AD7D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5894389"/>
            <a:ext cx="58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/>
              <a:t>2012</a:t>
            </a:r>
            <a:endParaRPr lang="ru-RU" altLang="ru-RU" sz="1400"/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BD2A7A67-1638-FCA2-FC6F-1C55BFBBF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5894389"/>
            <a:ext cx="687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/>
              <a:t>2020+</a:t>
            </a:r>
            <a:endParaRPr lang="ru-RU" altLang="ru-RU" sz="1400"/>
          </a:p>
        </p:txBody>
      </p:sp>
      <p:sp>
        <p:nvSpPr>
          <p:cNvPr id="30" name="Прямоугольник 9">
            <a:extLst>
              <a:ext uri="{FF2B5EF4-FFF2-40B4-BE49-F238E27FC236}">
                <a16:creationId xmlns:a16="http://schemas.microsoft.com/office/drawing/2014/main" id="{CE07DE78-7136-B4E7-A888-DB8C02A36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14" y="4941888"/>
            <a:ext cx="2219325" cy="646112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Поколение 1: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bg2"/>
                </a:solidFill>
              </a:rPr>
              <a:t>Собиратель</a:t>
            </a:r>
          </a:p>
        </p:txBody>
      </p:sp>
      <p:sp>
        <p:nvSpPr>
          <p:cNvPr id="31" name="Стрелка: пятиугольник 17">
            <a:extLst>
              <a:ext uri="{FF2B5EF4-FFF2-40B4-BE49-F238E27FC236}">
                <a16:creationId xmlns:a16="http://schemas.microsoft.com/office/drawing/2014/main" id="{10F381F4-5D65-8200-CC9C-8DEBB5F0E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8" y="4116388"/>
            <a:ext cx="2735262" cy="646112"/>
          </a:xfrm>
          <a:prstGeom prst="homePlate">
            <a:avLst>
              <a:gd name="adj" fmla="val 49997"/>
            </a:avLst>
          </a:prstGeom>
          <a:solidFill>
            <a:srgbClr val="FF99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Поколение 2: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bg2"/>
                </a:solidFill>
              </a:rPr>
              <a:t>Документовед</a:t>
            </a:r>
          </a:p>
        </p:txBody>
      </p:sp>
      <p:sp>
        <p:nvSpPr>
          <p:cNvPr id="32" name="Стрелка: пятиугольник 19">
            <a:extLst>
              <a:ext uri="{FF2B5EF4-FFF2-40B4-BE49-F238E27FC236}">
                <a16:creationId xmlns:a16="http://schemas.microsoft.com/office/drawing/2014/main" id="{38AD5A4E-4378-E24B-4B9E-3AB2C7502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6" y="3292476"/>
            <a:ext cx="2735263" cy="646113"/>
          </a:xfrm>
          <a:prstGeom prst="homePlate">
            <a:avLst>
              <a:gd name="adj" fmla="val 49997"/>
            </a:avLst>
          </a:prstGeom>
          <a:solidFill>
            <a:srgbClr val="66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Поколение 3: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bg2"/>
                </a:solidFill>
              </a:rPr>
              <a:t>Помощник</a:t>
            </a:r>
          </a:p>
        </p:txBody>
      </p:sp>
      <p:sp>
        <p:nvSpPr>
          <p:cNvPr id="33" name="Стрелка: пятиугольник 20">
            <a:extLst>
              <a:ext uri="{FF2B5EF4-FFF2-40B4-BE49-F238E27FC236}">
                <a16:creationId xmlns:a16="http://schemas.microsoft.com/office/drawing/2014/main" id="{DA08BC21-8295-AEC6-68A0-F8C72482A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1" y="2495551"/>
            <a:ext cx="2735263" cy="646113"/>
          </a:xfrm>
          <a:prstGeom prst="homePlate">
            <a:avLst>
              <a:gd name="adj" fmla="val 49997"/>
            </a:avLst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Поколение 4: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bg2"/>
                </a:solidFill>
              </a:rPr>
              <a:t>Коллега</a:t>
            </a:r>
          </a:p>
        </p:txBody>
      </p:sp>
      <p:sp>
        <p:nvSpPr>
          <p:cNvPr id="34" name="Стрелка: пятиугольник 21">
            <a:extLst>
              <a:ext uri="{FF2B5EF4-FFF2-40B4-BE49-F238E27FC236}">
                <a16:creationId xmlns:a16="http://schemas.microsoft.com/office/drawing/2014/main" id="{2EE26B4D-73D8-1656-C326-F23E71A96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6" y="1689101"/>
            <a:ext cx="2054225" cy="646113"/>
          </a:xfrm>
          <a:prstGeom prst="homePlate">
            <a:avLst>
              <a:gd name="adj" fmla="val 50031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bg1">
                    <a:lumMod val="85000"/>
                  </a:schemeClr>
                </a:solidFill>
              </a:rPr>
              <a:t>Поколение 5: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66CCFF"/>
                </a:solidFill>
              </a:rPr>
              <a:t>Наставник</a:t>
            </a:r>
          </a:p>
        </p:txBody>
      </p:sp>
    </p:spTree>
    <p:extLst>
      <p:ext uri="{BB962C8B-B14F-4D97-AF65-F5344CB8AC3E}">
        <p14:creationId xmlns:p14="http://schemas.microsoft.com/office/powerpoint/2010/main" val="995498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</a:t>
            </a:r>
            <a:r>
              <a:rPr lang="en-US" dirty="0"/>
              <a:t> (</a:t>
            </a:r>
            <a:r>
              <a:rPr lang="ru-RU" dirty="0"/>
              <a:t>1 / 2 – коллектор, </a:t>
            </a:r>
            <a:r>
              <a:rPr lang="ru-RU" dirty="0" err="1"/>
              <a:t>документовед</a:t>
            </a:r>
            <a:r>
              <a:rPr lang="ru-RU" dirty="0"/>
              <a:t>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Box 174">
            <a:extLst>
              <a:ext uri="{FF2B5EF4-FFF2-40B4-BE49-F238E27FC236}">
                <a16:creationId xmlns:a16="http://schemas.microsoft.com/office/drawing/2014/main" id="{7368AD45-2DE3-AE62-080B-EA6E701B4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789" y="5835931"/>
            <a:ext cx="65246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Акт персонифицированного списания медикаментов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51771-0D28-60DF-D1D6-5673D06065CD}"/>
              </a:ext>
            </a:extLst>
          </p:cNvPr>
          <p:cNvSpPr txBox="1"/>
          <p:nvPr/>
        </p:nvSpPr>
        <p:spPr>
          <a:xfrm>
            <a:off x="7590077" y="3335065"/>
            <a:ext cx="252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Картинка акта списания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E3825-58BD-121F-4C5F-CC09F4E8882A}"/>
              </a:ext>
            </a:extLst>
          </p:cNvPr>
          <p:cNvSpPr txBox="1"/>
          <p:nvPr/>
        </p:nvSpPr>
        <p:spPr>
          <a:xfrm>
            <a:off x="2009010" y="3370637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Фото старшая за компьютером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19C8AF0-426D-0963-5896-7791B8226445}"/>
              </a:ext>
            </a:extLst>
          </p:cNvPr>
          <p:cNvSpPr/>
          <p:nvPr/>
        </p:nvSpPr>
        <p:spPr>
          <a:xfrm>
            <a:off x="1201401" y="1928917"/>
            <a:ext cx="4718838" cy="32971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7EDE1C3-0B42-7081-F7D8-0789EBD50A82}"/>
              </a:ext>
            </a:extLst>
          </p:cNvPr>
          <p:cNvSpPr/>
          <p:nvPr/>
        </p:nvSpPr>
        <p:spPr>
          <a:xfrm>
            <a:off x="6494242" y="1928917"/>
            <a:ext cx="4718838" cy="32971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18" y="1235657"/>
            <a:ext cx="5073886" cy="426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5" b="10386"/>
          <a:stretch/>
        </p:blipFill>
        <p:spPr bwMode="auto">
          <a:xfrm>
            <a:off x="1215915" y="1235657"/>
            <a:ext cx="4718838" cy="426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42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исполнения (3 / 4 – помощник)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:a16="http://schemas.microsoft.com/office/drawing/2014/main" id="{EB266CB6-2137-4AC3-DF32-E020C27AA4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01298"/>
              </p:ext>
            </p:extLst>
          </p:nvPr>
        </p:nvGraphicFramePr>
        <p:xfrm>
          <a:off x="1799619" y="1638301"/>
          <a:ext cx="2686557" cy="190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914286" imgH="7019048" progId="">
                  <p:embed/>
                </p:oleObj>
              </mc:Choice>
              <mc:Fallback>
                <p:oleObj r:id="rId2" imgW="9914286" imgH="7019048" progId="">
                  <p:embed/>
                  <p:pic>
                    <p:nvPicPr>
                      <p:cNvPr id="59394" name="Объект 2">
                        <a:extLst>
                          <a:ext uri="{FF2B5EF4-FFF2-40B4-BE49-F238E27FC236}">
                            <a16:creationId xmlns:a16="http://schemas.microsoft.com/office/drawing/2014/main" id="{A5618B9E-F77D-46FD-8859-8CFBDED5F9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9619" y="1638301"/>
                        <a:ext cx="2686557" cy="1900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id="{06B5CB1E-AB20-2711-D6AD-F8208059F8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954522"/>
              </p:ext>
            </p:extLst>
          </p:nvPr>
        </p:nvGraphicFramePr>
        <p:xfrm>
          <a:off x="8110135" y="1405228"/>
          <a:ext cx="3040063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704762" imgH="6876190" progId="">
                  <p:embed/>
                </p:oleObj>
              </mc:Choice>
              <mc:Fallback>
                <p:oleObj r:id="rId4" imgW="7704762" imgH="6876190" progId="">
                  <p:embed/>
                  <p:pic>
                    <p:nvPicPr>
                      <p:cNvPr id="59395" name="Объект 4">
                        <a:extLst>
                          <a:ext uri="{FF2B5EF4-FFF2-40B4-BE49-F238E27FC236}">
                            <a16:creationId xmlns:a16="http://schemas.microsoft.com/office/drawing/2014/main" id="{719080CA-547A-4AB8-83E7-4D122D94DC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135" y="1405228"/>
                        <a:ext cx="3040063" cy="271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31BD53-82AB-99A8-15D5-5D3964C8C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464647"/>
              </p:ext>
            </p:extLst>
          </p:nvPr>
        </p:nvGraphicFramePr>
        <p:xfrm>
          <a:off x="4872039" y="1456557"/>
          <a:ext cx="2354263" cy="2082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266667" imgH="6428571" progId="">
                  <p:embed/>
                </p:oleObj>
              </mc:Choice>
              <mc:Fallback>
                <p:oleObj r:id="rId6" imgW="7266667" imgH="6428571" progId="">
                  <p:embed/>
                  <p:pic>
                    <p:nvPicPr>
                      <p:cNvPr id="59396" name="Объект 3">
                        <a:extLst>
                          <a:ext uri="{FF2B5EF4-FFF2-40B4-BE49-F238E27FC236}">
                            <a16:creationId xmlns:a16="http://schemas.microsoft.com/office/drawing/2014/main" id="{8ABEABA2-6221-4DAA-BAB7-0145231342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9" y="1456557"/>
                        <a:ext cx="2354263" cy="2082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6925CE27-B0EF-E1B8-7521-754062F5E4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137448"/>
              </p:ext>
            </p:extLst>
          </p:nvPr>
        </p:nvGraphicFramePr>
        <p:xfrm>
          <a:off x="8155806" y="4327232"/>
          <a:ext cx="2273300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742857" imgH="4714286" progId="">
                  <p:embed/>
                </p:oleObj>
              </mc:Choice>
              <mc:Fallback>
                <p:oleObj r:id="rId8" imgW="5742857" imgH="4714286" progId="">
                  <p:embed/>
                  <p:pic>
                    <p:nvPicPr>
                      <p:cNvPr id="59397" name="Объект 5">
                        <a:extLst>
                          <a:ext uri="{FF2B5EF4-FFF2-40B4-BE49-F238E27FC236}">
                            <a16:creationId xmlns:a16="http://schemas.microsoft.com/office/drawing/2014/main" id="{35B97903-8BD8-4D7F-BBAD-1557E215E9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5806" y="4327232"/>
                        <a:ext cx="2273300" cy="186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9BBD15C-19EE-688B-8678-2EB13BCDC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133873"/>
              </p:ext>
            </p:extLst>
          </p:nvPr>
        </p:nvGraphicFramePr>
        <p:xfrm>
          <a:off x="4707378" y="4389888"/>
          <a:ext cx="2777243" cy="232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8504762" imgH="7114286" progId="">
                  <p:embed/>
                </p:oleObj>
              </mc:Choice>
              <mc:Fallback>
                <p:oleObj r:id="rId10" imgW="8504762" imgH="7114286" progId="">
                  <p:embed/>
                  <p:pic>
                    <p:nvPicPr>
                      <p:cNvPr id="59398" name="Объект 6">
                        <a:extLst>
                          <a:ext uri="{FF2B5EF4-FFF2-40B4-BE49-F238E27FC236}">
                            <a16:creationId xmlns:a16="http://schemas.microsoft.com/office/drawing/2014/main" id="{255840DA-E0EF-4C90-9414-7B85D3FF7E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7378" y="4389888"/>
                        <a:ext cx="2777243" cy="232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Круговая стрелка 1">
            <a:extLst>
              <a:ext uri="{FF2B5EF4-FFF2-40B4-BE49-F238E27FC236}">
                <a16:creationId xmlns:a16="http://schemas.microsoft.com/office/drawing/2014/main" id="{C43F42B1-DB1C-BF5A-8EEE-49A9C90E6ED3}"/>
              </a:ext>
            </a:extLst>
          </p:cNvPr>
          <p:cNvSpPr/>
          <p:nvPr/>
        </p:nvSpPr>
        <p:spPr bwMode="auto">
          <a:xfrm rot="5400000">
            <a:off x="5930879" y="3031811"/>
            <a:ext cx="788598" cy="1802247"/>
          </a:xfrm>
          <a:prstGeom prst="circularArrow">
            <a:avLst>
              <a:gd name="adj1" fmla="val 6057"/>
              <a:gd name="adj2" fmla="val 2980356"/>
              <a:gd name="adj3" fmla="val 20791223"/>
              <a:gd name="adj4" fmla="val 5614872"/>
              <a:gd name="adj5" fmla="val 831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4162413"/>
            <a:ext cx="2502237" cy="249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84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Технология (5 – наставник)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99809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Изображение выглядит как человек, электроника, компьютер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1C37ABC-3B54-427E-282F-E2FE7B4223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56" y="2404665"/>
            <a:ext cx="3227851" cy="242088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нутренний, мужчина, человек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67CDFE16-BC0C-5413-3575-B8E3CA243B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082" y="2404665"/>
            <a:ext cx="3227851" cy="242088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человек, внутренний, электроник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A23E5C32-A4D5-45AB-0D39-48480088C2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709" y="2404665"/>
            <a:ext cx="3227851" cy="242088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внутренний, человек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95E46BCA-ED96-A125-993C-42053F3B9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432" y="2751013"/>
            <a:ext cx="1829950" cy="1728192"/>
          </a:xfrm>
          <a:prstGeom prst="rect">
            <a:avLst/>
          </a:prstGeom>
        </p:spPr>
      </p:pic>
      <p:sp>
        <p:nvSpPr>
          <p:cNvPr id="27" name="Text Box 174">
            <a:extLst>
              <a:ext uri="{FF2B5EF4-FFF2-40B4-BE49-F238E27FC236}">
                <a16:creationId xmlns:a16="http://schemas.microsoft.com/office/drawing/2014/main" id="{686A8DDE-7E1A-0AF4-9210-7EA30DF1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213" y="1565667"/>
            <a:ext cx="30243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Заявка поставщику</a:t>
            </a:r>
          </a:p>
        </p:txBody>
      </p:sp>
      <p:sp>
        <p:nvSpPr>
          <p:cNvPr id="28" name="Text Box 174">
            <a:extLst>
              <a:ext uri="{FF2B5EF4-FFF2-40B4-BE49-F238E27FC236}">
                <a16:creationId xmlns:a16="http://schemas.microsoft.com/office/drawing/2014/main" id="{EDFDECD2-65C4-537A-7622-13D52BB2D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918" y="1565667"/>
            <a:ext cx="30243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Приход на склад</a:t>
            </a:r>
          </a:p>
        </p:txBody>
      </p:sp>
      <p:sp>
        <p:nvSpPr>
          <p:cNvPr id="29" name="Text Box 174">
            <a:extLst>
              <a:ext uri="{FF2B5EF4-FFF2-40B4-BE49-F238E27FC236}">
                <a16:creationId xmlns:a16="http://schemas.microsoft.com/office/drawing/2014/main" id="{7DA7B10E-B6AE-5EA0-C9A6-FDB34F7D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709" y="1565667"/>
            <a:ext cx="35283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Акцепт (прямой/обратный)</a:t>
            </a:r>
          </a:p>
        </p:txBody>
      </p:sp>
      <p:sp>
        <p:nvSpPr>
          <p:cNvPr id="30" name="Text Box 174">
            <a:extLst>
              <a:ext uri="{FF2B5EF4-FFF2-40B4-BE49-F238E27FC236}">
                <a16:creationId xmlns:a16="http://schemas.microsoft.com/office/drawing/2014/main" id="{B61633B2-0C68-3C70-0E83-6FFA18169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515" y="5235766"/>
            <a:ext cx="30243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Оформление накладной</a:t>
            </a:r>
          </a:p>
        </p:txBody>
      </p:sp>
      <p:sp>
        <p:nvSpPr>
          <p:cNvPr id="31" name="Text Box 174">
            <a:extLst>
              <a:ext uri="{FF2B5EF4-FFF2-40B4-BE49-F238E27FC236}">
                <a16:creationId xmlns:a16="http://schemas.microsoft.com/office/drawing/2014/main" id="{69ACC480-4C65-B650-3F0F-DDA36684D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220" y="5235766"/>
            <a:ext cx="30243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Подбор для отделения</a:t>
            </a:r>
          </a:p>
        </p:txBody>
      </p:sp>
      <p:sp>
        <p:nvSpPr>
          <p:cNvPr id="32" name="Text Box 174">
            <a:extLst>
              <a:ext uri="{FF2B5EF4-FFF2-40B4-BE49-F238E27FC236}">
                <a16:creationId xmlns:a16="http://schemas.microsoft.com/office/drawing/2014/main" id="{64E5B570-3BC4-2D50-F34B-04FDB0588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011" y="5235766"/>
            <a:ext cx="35283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Регистрация выбытия ЛП</a:t>
            </a:r>
          </a:p>
        </p:txBody>
      </p:sp>
    </p:spTree>
    <p:extLst>
      <p:ext uri="{BB962C8B-B14F-4D97-AF65-F5344CB8AC3E}">
        <p14:creationId xmlns:p14="http://schemas.microsoft.com/office/powerpoint/2010/main" val="4156349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4116</TotalTime>
  <Words>279</Words>
  <Application>Microsoft Macintosh PowerPoint</Application>
  <PresentationFormat>Широкоэкранный</PresentationFormat>
  <Paragraphs>83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Roboto</vt:lpstr>
      <vt:lpstr>Тема Office</vt:lpstr>
      <vt:lpstr>Презентация PowerPoint</vt:lpstr>
      <vt:lpstr>РОСТ ЦЕННОСТИ МЕДИЦИНСКОЙ СИСТЕМЫ МО ПО МЕРЕ РОСТА ЗРЕЛОСТИ СТАЦИОНАРА</vt:lpstr>
      <vt:lpstr>Что есть управление</vt:lpstr>
      <vt:lpstr>Цикл управления</vt:lpstr>
      <vt:lpstr>МИС qMS – инструмент управления</vt:lpstr>
      <vt:lpstr>Модель поколений МИС</vt:lpstr>
      <vt:lpstr>Отчеты (1 / 2 – коллектор, документовед)</vt:lpstr>
      <vt:lpstr>Контроль исполнения (3 / 4 – помощник)</vt:lpstr>
      <vt:lpstr>Технология (5 – наставник)</vt:lpstr>
      <vt:lpstr>Анализ и визуализация данных</vt:lpstr>
      <vt:lpstr>Ценность МИС</vt:lpstr>
      <vt:lpstr>Р Е З Ю М Е:</vt:lpstr>
      <vt:lpstr>БАХТИН Михаил Юрьевич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Руотси</dc:creator>
  <cp:lastModifiedBy>Елизавета Руотси</cp:lastModifiedBy>
  <cp:revision>50</cp:revision>
  <dcterms:created xsi:type="dcterms:W3CDTF">2021-06-01T10:24:17Z</dcterms:created>
  <dcterms:modified xsi:type="dcterms:W3CDTF">2023-04-05T07:21:07Z</dcterms:modified>
</cp:coreProperties>
</file>