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56" r:id="rId2"/>
    <p:sldId id="336" r:id="rId3"/>
    <p:sldId id="337" r:id="rId4"/>
    <p:sldId id="360" r:id="rId5"/>
    <p:sldId id="358" r:id="rId6"/>
    <p:sldId id="335" r:id="rId7"/>
    <p:sldId id="355" r:id="rId8"/>
    <p:sldId id="359" r:id="rId9"/>
    <p:sldId id="340" r:id="rId10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4BC5E7-E349-46D9-B603-591C5B8E5C84}" v="48" dt="2022-02-18T08:33:14.81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8" autoAdjust="0"/>
    <p:restoredTop sz="87843" autoAdjust="0"/>
  </p:normalViewPr>
  <p:slideViewPr>
    <p:cSldViewPr>
      <p:cViewPr varScale="1">
        <p:scale>
          <a:sx n="70" d="100"/>
          <a:sy n="70" d="100"/>
        </p:scale>
        <p:origin x="60" y="90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C2859-7781-754F-816E-29872FEBF4CE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F8F81-52D5-8F43-82F7-7F972A8808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62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233619" y="12"/>
            <a:ext cx="5458460" cy="7560309"/>
          </a:xfrm>
          <a:custGeom>
            <a:avLst/>
            <a:gdLst/>
            <a:ahLst/>
            <a:cxnLst/>
            <a:rect l="l" t="t" r="r" b="b"/>
            <a:pathLst>
              <a:path w="5458459" h="7560309">
                <a:moveTo>
                  <a:pt x="5458383" y="0"/>
                </a:moveTo>
                <a:lnTo>
                  <a:pt x="0" y="0"/>
                </a:lnTo>
                <a:lnTo>
                  <a:pt x="0" y="7559992"/>
                </a:lnTo>
                <a:lnTo>
                  <a:pt x="5458383" y="7559992"/>
                </a:lnTo>
                <a:lnTo>
                  <a:pt x="5458383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3870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54037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64204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74371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284538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594705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904873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2215039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2525207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2835374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3145541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3455706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3765874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4076042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4386209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4696374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5006542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5316708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5626875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5937043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6247210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6557377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6867544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7177710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487877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7798044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8108212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8418379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8728546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9038713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9348880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9659046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9969213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10279376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10589541" y="4907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43870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354037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664204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974371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1284538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1594705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1904873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2215039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2525207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2835374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3145541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3455706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3765874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4076042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4386209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4696374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5006542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5316708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5626875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5937043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6247210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6557377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6867544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7177710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7487877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7798044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8108212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8418379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8728546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9038713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9348880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9659046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9969213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10279376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10589541" y="35998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3870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354037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664204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974371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1284538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1594705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1904873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2215039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2525207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2835374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3145541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3455706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3765874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4076042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4386209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4696374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5006542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5316708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5626875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5937043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6247210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6557377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6867544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7177710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7487877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7798044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8108212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8418379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8728546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9038713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9348880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9659046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9969213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10279376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10589541" y="670899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43870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354037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664204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974371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1284538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1594705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1904873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2215039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2525207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2835374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3145541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3455706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3765874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4076042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4386209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4696374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5006542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5316708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5626875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5937043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6247210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6557377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6867544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7177710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7487877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7798044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8108212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8418379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8728546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9038713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9348880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9659046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9969213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10279376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10589541" y="98181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43870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354037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664204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974371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1284538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1594705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1904873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2215039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2525207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2835374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3145541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3455706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3765874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4076042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4386209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4696374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5006542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5316708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5626875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5937043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6247210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6557377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6867544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7177710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7487877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7798044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8108212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8418379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8728546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9038713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9348880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9659046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9969213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10279376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10589541" y="652674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43870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354037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664204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974371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1284538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1594705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1904873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2215039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2525207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2835374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3145541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3455706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3765874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4076042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4386209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4696374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5006542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5316708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5626875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5937043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6247210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6557377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6867544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7177710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7487877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7798044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8108212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8418379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8728546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9038713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9348880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9659046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9969213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10279376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10589541" y="683765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43870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354037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664204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974371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1284538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1594705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1904873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2215039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2525207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2835374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3145541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3455706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3765874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4076042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4386209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4696374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5006542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5316708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5626875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5937043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6247210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6557377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6867544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7177710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7487877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7798044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8108212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8418379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8728546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9038713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9348880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9659046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9969213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10279376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10589541" y="714856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43870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354037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664204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974371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1284538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1594705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1904873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2215039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2525207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2835374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3145541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3455706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3765874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4076042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4386209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4696374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5006542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5316708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5626875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5937043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6247210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6557377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6867544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7177710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7487877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7798044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8108212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8418379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8728546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9038713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9348880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9659046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9969213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10279376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10589541" y="74594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Segoe UI Variable Small Light"/>
                <a:cs typeface="Segoe UI Variable Small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Segoe UI Variable Small Light"/>
                <a:cs typeface="Segoe UI Variable Small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3870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54037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64204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74371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284538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594705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904873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2215039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2525207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2835374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3145541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3455706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3765874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4076042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4386209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4696374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5006542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5316708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5626875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5937043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6247210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6557377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6867544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7177710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7487877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798044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8108212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8418379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8728546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9038713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9348880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9659046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9969213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10279376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10589541" y="157433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43870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354037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664204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974371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1284538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1594705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1904873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2215039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2525207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2835374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3145541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3455706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3765874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4076042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4386209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4696374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5006542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5316708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5626875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5937043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6247210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6557377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6867544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7177710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7487877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7798044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8108212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8418379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8728546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9038713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9348880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9659046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9969213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10279376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10589541" y="188524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43870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354037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664204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974371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1284538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1594705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1904873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2215039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2525207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2835374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3145541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3455706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3765874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4076042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4386209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4696374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5006542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5316708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5626875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5937043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6247210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6557377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6867544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7177710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7487877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7798044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8108212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8418379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8728546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9038713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9348880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9659046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9969213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10279376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10589541" y="219615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43870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354037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664204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974371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1284538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1594705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1904873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2215039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2525207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2835374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3145541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3455706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3765874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4076042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4386209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4696374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5006542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5316708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5626875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5937043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6247210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6557377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6867544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7177710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7487877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7798044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8108212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8418379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8728546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9038713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9348880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9659046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9969213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10279376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10589541" y="250706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43870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354037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664204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974371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1284538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1594705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1904873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700" y="56284"/>
                </a:lnTo>
                <a:lnTo>
                  <a:pt x="50009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9" y="8582"/>
                </a:lnTo>
                <a:lnTo>
                  <a:pt x="40700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2215039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2525207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2835374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3145541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3455706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3765874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4076042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4386209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4696374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5006542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5316708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5626875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5937043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6247210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6557377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6867544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7177710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7487877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5" y="56284"/>
                </a:lnTo>
                <a:lnTo>
                  <a:pt x="50007" y="50009"/>
                </a:lnTo>
                <a:lnTo>
                  <a:pt x="56284" y="40700"/>
                </a:lnTo>
                <a:lnTo>
                  <a:pt x="58585" y="29298"/>
                </a:lnTo>
                <a:lnTo>
                  <a:pt x="56284" y="17895"/>
                </a:lnTo>
                <a:lnTo>
                  <a:pt x="50007" y="8582"/>
                </a:lnTo>
                <a:lnTo>
                  <a:pt x="40695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7798044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8108212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8418379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8728546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9038713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9348880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9659046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9969213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10279376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86" y="0"/>
                </a:moveTo>
                <a:lnTo>
                  <a:pt x="17889" y="2302"/>
                </a:lnTo>
                <a:lnTo>
                  <a:pt x="8580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0" y="50009"/>
                </a:lnTo>
                <a:lnTo>
                  <a:pt x="17889" y="56284"/>
                </a:lnTo>
                <a:lnTo>
                  <a:pt x="29286" y="58585"/>
                </a:lnTo>
                <a:lnTo>
                  <a:pt x="40690" y="56284"/>
                </a:lnTo>
                <a:lnTo>
                  <a:pt x="50003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3" y="8582"/>
                </a:lnTo>
                <a:lnTo>
                  <a:pt x="40690" y="2302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10589541" y="281798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2"/>
                </a:lnTo>
                <a:lnTo>
                  <a:pt x="8582" y="8582"/>
                </a:lnTo>
                <a:lnTo>
                  <a:pt x="2302" y="17895"/>
                </a:lnTo>
                <a:lnTo>
                  <a:pt x="0" y="29298"/>
                </a:lnTo>
                <a:lnTo>
                  <a:pt x="2302" y="40700"/>
                </a:lnTo>
                <a:lnTo>
                  <a:pt x="8582" y="50009"/>
                </a:lnTo>
                <a:lnTo>
                  <a:pt x="17895" y="56284"/>
                </a:lnTo>
                <a:lnTo>
                  <a:pt x="29298" y="58585"/>
                </a:lnTo>
                <a:lnTo>
                  <a:pt x="40695" y="56284"/>
                </a:lnTo>
                <a:lnTo>
                  <a:pt x="50004" y="50009"/>
                </a:lnTo>
                <a:lnTo>
                  <a:pt x="56282" y="40700"/>
                </a:lnTo>
                <a:lnTo>
                  <a:pt x="58585" y="29298"/>
                </a:lnTo>
                <a:lnTo>
                  <a:pt x="56282" y="17895"/>
                </a:lnTo>
                <a:lnTo>
                  <a:pt x="50004" y="8582"/>
                </a:lnTo>
                <a:lnTo>
                  <a:pt x="40695" y="2302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43870" y="312889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0"/>
                </a:lnTo>
                <a:lnTo>
                  <a:pt x="8582" y="8575"/>
                </a:lnTo>
                <a:lnTo>
                  <a:pt x="2302" y="17884"/>
                </a:lnTo>
                <a:lnTo>
                  <a:pt x="0" y="29286"/>
                </a:lnTo>
                <a:lnTo>
                  <a:pt x="2302" y="40690"/>
                </a:lnTo>
                <a:lnTo>
                  <a:pt x="8582" y="50003"/>
                </a:lnTo>
                <a:lnTo>
                  <a:pt x="17895" y="56282"/>
                </a:lnTo>
                <a:lnTo>
                  <a:pt x="29298" y="58585"/>
                </a:lnTo>
                <a:lnTo>
                  <a:pt x="40700" y="56282"/>
                </a:lnTo>
                <a:lnTo>
                  <a:pt x="50009" y="50003"/>
                </a:lnTo>
                <a:lnTo>
                  <a:pt x="56284" y="40690"/>
                </a:lnTo>
                <a:lnTo>
                  <a:pt x="58585" y="29286"/>
                </a:lnTo>
                <a:lnTo>
                  <a:pt x="56284" y="17884"/>
                </a:lnTo>
                <a:lnTo>
                  <a:pt x="50009" y="8575"/>
                </a:lnTo>
                <a:lnTo>
                  <a:pt x="40700" y="2300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354037" y="312889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0"/>
                </a:lnTo>
                <a:lnTo>
                  <a:pt x="8582" y="8575"/>
                </a:lnTo>
                <a:lnTo>
                  <a:pt x="2302" y="17884"/>
                </a:lnTo>
                <a:lnTo>
                  <a:pt x="0" y="29286"/>
                </a:lnTo>
                <a:lnTo>
                  <a:pt x="2302" y="40690"/>
                </a:lnTo>
                <a:lnTo>
                  <a:pt x="8582" y="50003"/>
                </a:lnTo>
                <a:lnTo>
                  <a:pt x="17895" y="56282"/>
                </a:lnTo>
                <a:lnTo>
                  <a:pt x="29298" y="58585"/>
                </a:lnTo>
                <a:lnTo>
                  <a:pt x="40700" y="56282"/>
                </a:lnTo>
                <a:lnTo>
                  <a:pt x="50009" y="50003"/>
                </a:lnTo>
                <a:lnTo>
                  <a:pt x="56284" y="40690"/>
                </a:lnTo>
                <a:lnTo>
                  <a:pt x="58585" y="29286"/>
                </a:lnTo>
                <a:lnTo>
                  <a:pt x="56284" y="17884"/>
                </a:lnTo>
                <a:lnTo>
                  <a:pt x="50009" y="8575"/>
                </a:lnTo>
                <a:lnTo>
                  <a:pt x="40700" y="2300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664204" y="312889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98" y="0"/>
                </a:moveTo>
                <a:lnTo>
                  <a:pt x="17895" y="2300"/>
                </a:lnTo>
                <a:lnTo>
                  <a:pt x="8582" y="8575"/>
                </a:lnTo>
                <a:lnTo>
                  <a:pt x="2302" y="17884"/>
                </a:lnTo>
                <a:lnTo>
                  <a:pt x="0" y="29286"/>
                </a:lnTo>
                <a:lnTo>
                  <a:pt x="2302" y="40690"/>
                </a:lnTo>
                <a:lnTo>
                  <a:pt x="8582" y="50003"/>
                </a:lnTo>
                <a:lnTo>
                  <a:pt x="17895" y="56282"/>
                </a:lnTo>
                <a:lnTo>
                  <a:pt x="29298" y="58585"/>
                </a:lnTo>
                <a:lnTo>
                  <a:pt x="40700" y="56282"/>
                </a:lnTo>
                <a:lnTo>
                  <a:pt x="50009" y="50003"/>
                </a:lnTo>
                <a:lnTo>
                  <a:pt x="56284" y="40690"/>
                </a:lnTo>
                <a:lnTo>
                  <a:pt x="58585" y="29286"/>
                </a:lnTo>
                <a:lnTo>
                  <a:pt x="56284" y="17884"/>
                </a:lnTo>
                <a:lnTo>
                  <a:pt x="50009" y="8575"/>
                </a:lnTo>
                <a:lnTo>
                  <a:pt x="40700" y="2300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974371" y="312889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0"/>
                </a:lnTo>
                <a:lnTo>
                  <a:pt x="8582" y="8575"/>
                </a:lnTo>
                <a:lnTo>
                  <a:pt x="2302" y="17884"/>
                </a:lnTo>
                <a:lnTo>
                  <a:pt x="0" y="29286"/>
                </a:lnTo>
                <a:lnTo>
                  <a:pt x="2302" y="40690"/>
                </a:lnTo>
                <a:lnTo>
                  <a:pt x="8582" y="50003"/>
                </a:lnTo>
                <a:lnTo>
                  <a:pt x="17895" y="56282"/>
                </a:lnTo>
                <a:lnTo>
                  <a:pt x="29298" y="58585"/>
                </a:lnTo>
                <a:lnTo>
                  <a:pt x="40700" y="56282"/>
                </a:lnTo>
                <a:lnTo>
                  <a:pt x="50009" y="50003"/>
                </a:lnTo>
                <a:lnTo>
                  <a:pt x="56284" y="40690"/>
                </a:lnTo>
                <a:lnTo>
                  <a:pt x="58585" y="29286"/>
                </a:lnTo>
                <a:lnTo>
                  <a:pt x="56284" y="17884"/>
                </a:lnTo>
                <a:lnTo>
                  <a:pt x="50009" y="8575"/>
                </a:lnTo>
                <a:lnTo>
                  <a:pt x="40700" y="2300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1284538" y="312889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0"/>
                </a:lnTo>
                <a:lnTo>
                  <a:pt x="8582" y="8575"/>
                </a:lnTo>
                <a:lnTo>
                  <a:pt x="2302" y="17884"/>
                </a:lnTo>
                <a:lnTo>
                  <a:pt x="0" y="29286"/>
                </a:lnTo>
                <a:lnTo>
                  <a:pt x="2302" y="40690"/>
                </a:lnTo>
                <a:lnTo>
                  <a:pt x="8582" y="50003"/>
                </a:lnTo>
                <a:lnTo>
                  <a:pt x="17895" y="56282"/>
                </a:lnTo>
                <a:lnTo>
                  <a:pt x="29298" y="58585"/>
                </a:lnTo>
                <a:lnTo>
                  <a:pt x="40700" y="56282"/>
                </a:lnTo>
                <a:lnTo>
                  <a:pt x="50009" y="50003"/>
                </a:lnTo>
                <a:lnTo>
                  <a:pt x="56284" y="40690"/>
                </a:lnTo>
                <a:lnTo>
                  <a:pt x="58585" y="29286"/>
                </a:lnTo>
                <a:lnTo>
                  <a:pt x="56284" y="17884"/>
                </a:lnTo>
                <a:lnTo>
                  <a:pt x="50009" y="8575"/>
                </a:lnTo>
                <a:lnTo>
                  <a:pt x="40700" y="2300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1594705" y="312889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0"/>
                </a:lnTo>
                <a:lnTo>
                  <a:pt x="8582" y="8575"/>
                </a:lnTo>
                <a:lnTo>
                  <a:pt x="2302" y="17884"/>
                </a:lnTo>
                <a:lnTo>
                  <a:pt x="0" y="29286"/>
                </a:lnTo>
                <a:lnTo>
                  <a:pt x="2302" y="40690"/>
                </a:lnTo>
                <a:lnTo>
                  <a:pt x="8582" y="50003"/>
                </a:lnTo>
                <a:lnTo>
                  <a:pt x="17895" y="56282"/>
                </a:lnTo>
                <a:lnTo>
                  <a:pt x="29298" y="58585"/>
                </a:lnTo>
                <a:lnTo>
                  <a:pt x="40700" y="56282"/>
                </a:lnTo>
                <a:lnTo>
                  <a:pt x="50009" y="50003"/>
                </a:lnTo>
                <a:lnTo>
                  <a:pt x="56284" y="40690"/>
                </a:lnTo>
                <a:lnTo>
                  <a:pt x="58585" y="29286"/>
                </a:lnTo>
                <a:lnTo>
                  <a:pt x="56284" y="17884"/>
                </a:lnTo>
                <a:lnTo>
                  <a:pt x="50009" y="8575"/>
                </a:lnTo>
                <a:lnTo>
                  <a:pt x="40700" y="2300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1904873" y="312889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98" y="0"/>
                </a:moveTo>
                <a:lnTo>
                  <a:pt x="17895" y="2300"/>
                </a:lnTo>
                <a:lnTo>
                  <a:pt x="8582" y="8575"/>
                </a:lnTo>
                <a:lnTo>
                  <a:pt x="2302" y="17884"/>
                </a:lnTo>
                <a:lnTo>
                  <a:pt x="0" y="29286"/>
                </a:lnTo>
                <a:lnTo>
                  <a:pt x="2302" y="40690"/>
                </a:lnTo>
                <a:lnTo>
                  <a:pt x="8582" y="50003"/>
                </a:lnTo>
                <a:lnTo>
                  <a:pt x="17895" y="56282"/>
                </a:lnTo>
                <a:lnTo>
                  <a:pt x="29298" y="58585"/>
                </a:lnTo>
                <a:lnTo>
                  <a:pt x="40700" y="56282"/>
                </a:lnTo>
                <a:lnTo>
                  <a:pt x="50009" y="50003"/>
                </a:lnTo>
                <a:lnTo>
                  <a:pt x="56284" y="40690"/>
                </a:lnTo>
                <a:lnTo>
                  <a:pt x="58585" y="29286"/>
                </a:lnTo>
                <a:lnTo>
                  <a:pt x="56284" y="17884"/>
                </a:lnTo>
                <a:lnTo>
                  <a:pt x="50009" y="8575"/>
                </a:lnTo>
                <a:lnTo>
                  <a:pt x="40700" y="2300"/>
                </a:lnTo>
                <a:lnTo>
                  <a:pt x="29298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2215039" y="312889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5">
                <a:moveTo>
                  <a:pt x="29286" y="0"/>
                </a:moveTo>
                <a:lnTo>
                  <a:pt x="17889" y="2300"/>
                </a:lnTo>
                <a:lnTo>
                  <a:pt x="8580" y="8575"/>
                </a:lnTo>
                <a:lnTo>
                  <a:pt x="2302" y="17884"/>
                </a:lnTo>
                <a:lnTo>
                  <a:pt x="0" y="29286"/>
                </a:lnTo>
                <a:lnTo>
                  <a:pt x="2302" y="40690"/>
                </a:lnTo>
                <a:lnTo>
                  <a:pt x="8580" y="50003"/>
                </a:lnTo>
                <a:lnTo>
                  <a:pt x="17889" y="56282"/>
                </a:lnTo>
                <a:lnTo>
                  <a:pt x="29286" y="58585"/>
                </a:lnTo>
                <a:lnTo>
                  <a:pt x="40695" y="56282"/>
                </a:lnTo>
                <a:lnTo>
                  <a:pt x="50007" y="50003"/>
                </a:lnTo>
                <a:lnTo>
                  <a:pt x="56284" y="40690"/>
                </a:lnTo>
                <a:lnTo>
                  <a:pt x="58585" y="29286"/>
                </a:lnTo>
                <a:lnTo>
                  <a:pt x="56284" y="17884"/>
                </a:lnTo>
                <a:lnTo>
                  <a:pt x="50007" y="8575"/>
                </a:lnTo>
                <a:lnTo>
                  <a:pt x="40695" y="2300"/>
                </a:lnTo>
                <a:lnTo>
                  <a:pt x="29286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Segoe UI Variable Small Light"/>
                <a:cs typeface="Segoe UI Variable Small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4000"/>
            <a:lum/>
          </a:blip>
          <a:srcRect/>
          <a:stretch>
            <a:fillRect l="-42000" t="-113000" r="-54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0578" y="235379"/>
            <a:ext cx="10132242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Segoe UI Variable Small Light"/>
                <a:cs typeface="Segoe UI Variable Small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5.jpe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jp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svg"/><Relationship Id="rId9" Type="http://schemas.openxmlformats.org/officeDocument/2006/relationships/image" Target="../media/image31.svg"/><Relationship Id="rId1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object 250">
            <a:extLst>
              <a:ext uri="{FF2B5EF4-FFF2-40B4-BE49-F238E27FC236}">
                <a16:creationId xmlns:a16="http://schemas.microsoft.com/office/drawing/2014/main" id="{E1F04B88-62FE-4721-9199-EF90CC7F9375}"/>
              </a:ext>
            </a:extLst>
          </p:cNvPr>
          <p:cNvSpPr txBox="1">
            <a:spLocks/>
          </p:cNvSpPr>
          <p:nvPr/>
        </p:nvSpPr>
        <p:spPr>
          <a:xfrm>
            <a:off x="2889062" y="2747833"/>
            <a:ext cx="6267638" cy="745076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4765" algn="ctr">
              <a:spcBef>
                <a:spcPts val="265"/>
              </a:spcBef>
            </a:pPr>
            <a:r>
              <a:rPr lang="ru-RU" sz="3800" b="1" kern="0" spc="305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</a:rPr>
              <a:t>ГУМИЧ СПАСАТЕЛЬ</a:t>
            </a:r>
            <a:endParaRPr lang="ru-RU" sz="3800" b="1" kern="0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3F931632-E61D-4966-AB83-62BBA92DF601}"/>
              </a:ext>
            </a:extLst>
          </p:cNvPr>
          <p:cNvSpPr txBox="1"/>
          <p:nvPr/>
        </p:nvSpPr>
        <p:spPr>
          <a:xfrm>
            <a:off x="4536981" y="3525294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2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</a:rPr>
              <a:t>самоходные носилки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</a:endParaRPr>
          </a:p>
        </p:txBody>
      </p:sp>
      <p:cxnSp>
        <p:nvCxnSpPr>
          <p:cNvPr id="174" name="Прямая соединительная линия 173">
            <a:extLst>
              <a:ext uri="{FF2B5EF4-FFF2-40B4-BE49-F238E27FC236}">
                <a16:creationId xmlns:a16="http://schemas.microsoft.com/office/drawing/2014/main" id="{8CAF671C-FCF7-4370-BB9A-A51C7C3599E6}"/>
              </a:ext>
            </a:extLst>
          </p:cNvPr>
          <p:cNvCxnSpPr>
            <a:cxnSpLocks/>
          </p:cNvCxnSpPr>
          <p:nvPr/>
        </p:nvCxnSpPr>
        <p:spPr>
          <a:xfrm flipV="1">
            <a:off x="3465512" y="3826852"/>
            <a:ext cx="5114737" cy="8128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70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C32B1B6E-2703-451E-ABCE-12DA9873FB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33009" r="67127" b="32114"/>
          <a:stretch/>
        </p:blipFill>
        <p:spPr>
          <a:xfrm>
            <a:off x="1536700" y="2744737"/>
            <a:ext cx="1295400" cy="932172"/>
          </a:xfrm>
          <a:prstGeom prst="rect">
            <a:avLst/>
          </a:prstGeom>
          <a:effectLst>
            <a:reflection endPos="0" dist="508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13495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bject 72">
            <a:extLst>
              <a:ext uri="{FF2B5EF4-FFF2-40B4-BE49-F238E27FC236}">
                <a16:creationId xmlns:a16="http://schemas.microsoft.com/office/drawing/2014/main" id="{0C6E5677-53A6-46C9-82C4-D1A601DAD8AD}"/>
              </a:ext>
            </a:extLst>
          </p:cNvPr>
          <p:cNvSpPr txBox="1"/>
          <p:nvPr/>
        </p:nvSpPr>
        <p:spPr>
          <a:xfrm>
            <a:off x="6622554" y="1357169"/>
            <a:ext cx="228678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Где применять?</a:t>
            </a: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168FF885-7522-4483-B65B-414728F1B7AC}"/>
              </a:ext>
            </a:extLst>
          </p:cNvPr>
          <p:cNvCxnSpPr/>
          <p:nvPr/>
        </p:nvCxnSpPr>
        <p:spPr>
          <a:xfrm>
            <a:off x="0" y="6981825"/>
            <a:ext cx="10693400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71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8" name="object 72">
            <a:extLst>
              <a:ext uri="{FF2B5EF4-FFF2-40B4-BE49-F238E27FC236}">
                <a16:creationId xmlns:a16="http://schemas.microsoft.com/office/drawing/2014/main" id="{F429B946-C6CD-4A5F-A943-D3C9279C4FE4}"/>
              </a:ext>
            </a:extLst>
          </p:cNvPr>
          <p:cNvSpPr txBox="1"/>
          <p:nvPr/>
        </p:nvSpPr>
        <p:spPr>
          <a:xfrm>
            <a:off x="238416" y="7124072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+7(495)970-75-13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sp>
        <p:nvSpPr>
          <p:cNvPr id="169" name="object 72">
            <a:extLst>
              <a:ext uri="{FF2B5EF4-FFF2-40B4-BE49-F238E27FC236}">
                <a16:creationId xmlns:a16="http://schemas.microsoft.com/office/drawing/2014/main" id="{7CE785E9-241F-4AC5-AB16-C0210DB793AE}"/>
              </a:ext>
            </a:extLst>
          </p:cNvPr>
          <p:cNvSpPr txBox="1"/>
          <p:nvPr/>
        </p:nvSpPr>
        <p:spPr>
          <a:xfrm>
            <a:off x="2298700" y="7124071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info@gumich.com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pic>
        <p:nvPicPr>
          <p:cNvPr id="150" name="Рисунок 149" descr="Маркер со сплошной заливкой">
            <a:extLst>
              <a:ext uri="{FF2B5EF4-FFF2-40B4-BE49-F238E27FC236}">
                <a16:creationId xmlns:a16="http://schemas.microsoft.com/office/drawing/2014/main" id="{0FAB6E3E-960C-4FBE-A8C7-0B48A40CDC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5300" y="1250003"/>
            <a:ext cx="701360" cy="701360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DC38F0A-D7D8-47B9-8476-45BA55175ABB}"/>
              </a:ext>
            </a:extLst>
          </p:cNvPr>
          <p:cNvCxnSpPr/>
          <p:nvPr/>
        </p:nvCxnSpPr>
        <p:spPr>
          <a:xfrm>
            <a:off x="0" y="3612099"/>
            <a:ext cx="10693400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70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19A48D-49A5-4C51-B89D-D29F491455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33009" r="4785" b="32114"/>
          <a:stretch/>
        </p:blipFill>
        <p:spPr>
          <a:xfrm>
            <a:off x="8255000" y="7029462"/>
            <a:ext cx="2438400" cy="533388"/>
          </a:xfrm>
          <a:prstGeom prst="rect">
            <a:avLst/>
          </a:prstGeom>
          <a:effectLst>
            <a:reflection endPos="0" dist="50800" dir="5400000" sy="-100000" algn="bl" rotWithShape="0"/>
            <a:softEdge rad="63500"/>
          </a:effectLst>
        </p:spPr>
      </p:pic>
      <p:sp>
        <p:nvSpPr>
          <p:cNvPr id="12" name="object 100">
            <a:extLst>
              <a:ext uri="{FF2B5EF4-FFF2-40B4-BE49-F238E27FC236}">
                <a16:creationId xmlns:a16="http://schemas.microsoft.com/office/drawing/2014/main" id="{5AFD214A-5FD1-4A8B-B07A-40FCF38144DB}"/>
              </a:ext>
            </a:extLst>
          </p:cNvPr>
          <p:cNvSpPr txBox="1"/>
          <p:nvPr/>
        </p:nvSpPr>
        <p:spPr>
          <a:xfrm>
            <a:off x="6622554" y="1911523"/>
            <a:ext cx="3735049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зоны ЧС и военных действий</a:t>
            </a: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горные районы</a:t>
            </a: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сельская местность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/>
              <a:cs typeface="Segoe UI Variable Small Light"/>
            </a:endParaRPr>
          </a:p>
        </p:txBody>
      </p:sp>
      <p:sp>
        <p:nvSpPr>
          <p:cNvPr id="13" name="object 100">
            <a:extLst>
              <a:ext uri="{FF2B5EF4-FFF2-40B4-BE49-F238E27FC236}">
                <a16:creationId xmlns:a16="http://schemas.microsoft.com/office/drawing/2014/main" id="{4BBF437D-8CD6-4135-A52F-AE17BC89BFF0}"/>
              </a:ext>
            </a:extLst>
          </p:cNvPr>
          <p:cNvSpPr txBox="1"/>
          <p:nvPr/>
        </p:nvSpPr>
        <p:spPr>
          <a:xfrm>
            <a:off x="1642580" y="1987946"/>
            <a:ext cx="3205874" cy="11592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туризм</a:t>
            </a: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здравоохранение</a:t>
            </a: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МЧС (АСФ)</a:t>
            </a: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Армия</a:t>
            </a:r>
          </a:p>
        </p:txBody>
      </p:sp>
      <p:sp>
        <p:nvSpPr>
          <p:cNvPr id="14" name="object 72">
            <a:extLst>
              <a:ext uri="{FF2B5EF4-FFF2-40B4-BE49-F238E27FC236}">
                <a16:creationId xmlns:a16="http://schemas.microsoft.com/office/drawing/2014/main" id="{604C066C-6D7B-444B-977C-34BE6E134057}"/>
              </a:ext>
            </a:extLst>
          </p:cNvPr>
          <p:cNvSpPr txBox="1"/>
          <p:nvPr/>
        </p:nvSpPr>
        <p:spPr>
          <a:xfrm>
            <a:off x="1628036" y="1362908"/>
            <a:ext cx="29574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Сферы применения</a:t>
            </a: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/>
              <a:cs typeface="Segoe UI Variable Small Light"/>
            </a:endParaRPr>
          </a:p>
        </p:txBody>
      </p:sp>
      <p:sp>
        <p:nvSpPr>
          <p:cNvPr id="15" name="object 72">
            <a:extLst>
              <a:ext uri="{FF2B5EF4-FFF2-40B4-BE49-F238E27FC236}">
                <a16:creationId xmlns:a16="http://schemas.microsoft.com/office/drawing/2014/main" id="{A33789C8-AF28-45B0-B079-BA7FC8A7B241}"/>
              </a:ext>
            </a:extLst>
          </p:cNvPr>
          <p:cNvSpPr txBox="1"/>
          <p:nvPr/>
        </p:nvSpPr>
        <p:spPr>
          <a:xfrm>
            <a:off x="2020207" y="356642"/>
            <a:ext cx="716280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Транспортировка больных и пострадавших</a:t>
            </a:r>
          </a:p>
        </p:txBody>
      </p:sp>
      <p:pic>
        <p:nvPicPr>
          <p:cNvPr id="3" name="Рисунок 2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F4FC61B9-BD3A-4FAA-BEDA-44D73D806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9705" y="1226309"/>
            <a:ext cx="914400" cy="9144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8D11E5B-3A79-44E6-BE2E-259785C45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456" y="3626436"/>
            <a:ext cx="5746105" cy="33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14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bject 72">
            <a:extLst>
              <a:ext uri="{FF2B5EF4-FFF2-40B4-BE49-F238E27FC236}">
                <a16:creationId xmlns:a16="http://schemas.microsoft.com/office/drawing/2014/main" id="{9026B7E3-EA84-4D8D-9C1C-CFEC5A37AEC4}"/>
              </a:ext>
            </a:extLst>
          </p:cNvPr>
          <p:cNvSpPr txBox="1"/>
          <p:nvPr/>
        </p:nvSpPr>
        <p:spPr>
          <a:xfrm>
            <a:off x="5813516" y="511744"/>
            <a:ext cx="3970803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Описание проблемы</a:t>
            </a:r>
            <a:endParaRPr sz="26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/>
              <a:cs typeface="Segoe UI Variable Small Light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AFD3DC53-5BAF-414F-B899-63329E942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33009" r="4785" b="32114"/>
          <a:stretch/>
        </p:blipFill>
        <p:spPr>
          <a:xfrm>
            <a:off x="8255000" y="7029462"/>
            <a:ext cx="2438400" cy="533388"/>
          </a:xfrm>
          <a:prstGeom prst="rect">
            <a:avLst/>
          </a:prstGeom>
          <a:effectLst>
            <a:reflection endPos="0" dist="50800" dir="5400000" sy="-100000" algn="bl" rotWithShape="0"/>
            <a:softEdge rad="63500"/>
          </a:effectLst>
        </p:spPr>
      </p:pic>
      <p:sp>
        <p:nvSpPr>
          <p:cNvPr id="158" name="object 72">
            <a:extLst>
              <a:ext uri="{FF2B5EF4-FFF2-40B4-BE49-F238E27FC236}">
                <a16:creationId xmlns:a16="http://schemas.microsoft.com/office/drawing/2014/main" id="{22209F63-5F98-4544-82D4-533E13EA1BA5}"/>
              </a:ext>
            </a:extLst>
          </p:cNvPr>
          <p:cNvSpPr txBox="1"/>
          <p:nvPr/>
        </p:nvSpPr>
        <p:spPr>
          <a:xfrm>
            <a:off x="238416" y="7124072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Segoe UI Variable Small Light"/>
                <a:cs typeface="Segoe UI Variable Small Light"/>
              </a:rPr>
              <a:t>+7(495)970-75-13</a:t>
            </a:r>
            <a:endParaRPr sz="1600" b="1" dirty="0">
              <a:latin typeface="Segoe UI Variable Small Light"/>
              <a:cs typeface="Segoe UI Variable Small Light"/>
            </a:endParaRPr>
          </a:p>
        </p:txBody>
      </p:sp>
      <p:sp>
        <p:nvSpPr>
          <p:cNvPr id="159" name="object 72">
            <a:extLst>
              <a:ext uri="{FF2B5EF4-FFF2-40B4-BE49-F238E27FC236}">
                <a16:creationId xmlns:a16="http://schemas.microsoft.com/office/drawing/2014/main" id="{E0EF3421-368C-4F4F-8FA3-F85333EA9C7B}"/>
              </a:ext>
            </a:extLst>
          </p:cNvPr>
          <p:cNvSpPr txBox="1"/>
          <p:nvPr/>
        </p:nvSpPr>
        <p:spPr>
          <a:xfrm>
            <a:off x="2222500" y="7122512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Segoe UI Variable Small Light"/>
                <a:cs typeface="Segoe UI Variable Small Light"/>
              </a:rPr>
              <a:t>info@gumich.com</a:t>
            </a:r>
            <a:endParaRPr sz="1600" b="1" dirty="0">
              <a:latin typeface="Segoe UI Variable Small Light"/>
              <a:cs typeface="Segoe UI Variable Small Light"/>
            </a:endParaRPr>
          </a:p>
        </p:txBody>
      </p:sp>
      <p:pic>
        <p:nvPicPr>
          <p:cNvPr id="149" name="Рисунок 148" descr="Препятствие со сплошной заливкой">
            <a:extLst>
              <a:ext uri="{FF2B5EF4-FFF2-40B4-BE49-F238E27FC236}">
                <a16:creationId xmlns:a16="http://schemas.microsoft.com/office/drawing/2014/main" id="{77F93721-C40B-470B-878D-A670C2F28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6818" y="435435"/>
            <a:ext cx="534773" cy="534773"/>
          </a:xfrm>
          <a:prstGeom prst="rect">
            <a:avLst/>
          </a:prstGeom>
        </p:spPr>
      </p:pic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8218168F-A8C1-468B-8B9E-01AEDE766914}"/>
              </a:ext>
            </a:extLst>
          </p:cNvPr>
          <p:cNvCxnSpPr/>
          <p:nvPr/>
        </p:nvCxnSpPr>
        <p:spPr>
          <a:xfrm>
            <a:off x="0" y="6981825"/>
            <a:ext cx="10693400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70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AC8849A-AF4A-4660-9FFA-E8DDA3AB86A0}"/>
              </a:ext>
            </a:extLst>
          </p:cNvPr>
          <p:cNvCxnSpPr>
            <a:cxnSpLocks/>
          </p:cNvCxnSpPr>
          <p:nvPr/>
        </p:nvCxnSpPr>
        <p:spPr>
          <a:xfrm>
            <a:off x="4432300" y="-22208"/>
            <a:ext cx="0" cy="6981822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41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bject 100">
            <a:extLst>
              <a:ext uri="{FF2B5EF4-FFF2-40B4-BE49-F238E27FC236}">
                <a16:creationId xmlns:a16="http://schemas.microsoft.com/office/drawing/2014/main" id="{63ED5506-F006-4432-8FB1-FB7006400C98}"/>
              </a:ext>
            </a:extLst>
          </p:cNvPr>
          <p:cNvSpPr txBox="1"/>
          <p:nvPr/>
        </p:nvSpPr>
        <p:spPr>
          <a:xfrm>
            <a:off x="5192857" y="2562225"/>
            <a:ext cx="5547657" cy="2038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ru-RU" b="1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Во время ЧС остро ощущается нехватка человеческих ресурсов, а п</a:t>
            </a:r>
            <a:r>
              <a:rPr lang="ru-RU" b="1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еренос</a:t>
            </a:r>
            <a:r>
              <a:rPr lang="ru-RU" b="1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 </a:t>
            </a:r>
            <a:r>
              <a:rPr lang="ru-RU" b="1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пострадавшего</a:t>
            </a:r>
            <a:r>
              <a:rPr lang="ru-RU" b="1" spc="165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в</a:t>
            </a:r>
            <a:r>
              <a:rPr lang="ru-RU" b="1" spc="165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 </a:t>
            </a:r>
            <a:r>
              <a:rPr lang="ru-RU" b="1" spc="65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труднодоступных</a:t>
            </a:r>
            <a:r>
              <a:rPr lang="ru-RU" b="1" spc="165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 </a:t>
            </a:r>
            <a:r>
              <a:rPr lang="ru-RU" b="1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местах</a:t>
            </a:r>
            <a:r>
              <a:rPr lang="ru-RU" b="1" spc="165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 </a:t>
            </a:r>
            <a:r>
              <a:rPr lang="ru-RU" b="1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требует</a:t>
            </a:r>
            <a:r>
              <a:rPr lang="ru-RU" b="1" spc="165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 </a:t>
            </a:r>
            <a:r>
              <a:rPr lang="ru-RU" b="1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слаженной</a:t>
            </a:r>
            <a:r>
              <a:rPr lang="ru-RU" b="1" spc="165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 </a:t>
            </a:r>
            <a:r>
              <a:rPr lang="ru-RU" b="1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работы</a:t>
            </a:r>
            <a:r>
              <a:rPr lang="ru-RU" b="1" spc="165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 </a:t>
            </a:r>
            <a:r>
              <a:rPr lang="ru-RU" b="1" spc="55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двух, а иногда и четырех </a:t>
            </a:r>
            <a:r>
              <a:rPr lang="ru-RU" b="1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человек. 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/>
              <a:cs typeface="Segoe UI Variable Small Light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41FB0D-4CBC-4099-9EFD-D9ECE8F65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57008"/>
            <a:ext cx="4431890" cy="30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07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AFD3DC53-5BAF-414F-B899-63329E942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33009" r="4785" b="32114"/>
          <a:stretch/>
        </p:blipFill>
        <p:spPr>
          <a:xfrm>
            <a:off x="8255000" y="7029462"/>
            <a:ext cx="2438400" cy="533388"/>
          </a:xfrm>
          <a:prstGeom prst="rect">
            <a:avLst/>
          </a:prstGeom>
          <a:effectLst>
            <a:reflection endPos="0" dist="50800" dir="5400000" sy="-100000" algn="bl" rotWithShape="0"/>
            <a:softEdge rad="63500"/>
          </a:effectLst>
        </p:spPr>
      </p:pic>
      <p:sp>
        <p:nvSpPr>
          <p:cNvPr id="158" name="object 72">
            <a:extLst>
              <a:ext uri="{FF2B5EF4-FFF2-40B4-BE49-F238E27FC236}">
                <a16:creationId xmlns:a16="http://schemas.microsoft.com/office/drawing/2014/main" id="{22209F63-5F98-4544-82D4-533E13EA1BA5}"/>
              </a:ext>
            </a:extLst>
          </p:cNvPr>
          <p:cNvSpPr txBox="1"/>
          <p:nvPr/>
        </p:nvSpPr>
        <p:spPr>
          <a:xfrm>
            <a:off x="238416" y="7124072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Segoe UI Variable Small Light"/>
                <a:cs typeface="Segoe UI Variable Small Light"/>
              </a:rPr>
              <a:t>+7(495)970-75-13</a:t>
            </a:r>
            <a:endParaRPr sz="1600" b="1" dirty="0">
              <a:latin typeface="Segoe UI Variable Small Light"/>
              <a:cs typeface="Segoe UI Variable Small Light"/>
            </a:endParaRPr>
          </a:p>
        </p:txBody>
      </p:sp>
      <p:sp>
        <p:nvSpPr>
          <p:cNvPr id="159" name="object 72">
            <a:extLst>
              <a:ext uri="{FF2B5EF4-FFF2-40B4-BE49-F238E27FC236}">
                <a16:creationId xmlns:a16="http://schemas.microsoft.com/office/drawing/2014/main" id="{E0EF3421-368C-4F4F-8FA3-F85333EA9C7B}"/>
              </a:ext>
            </a:extLst>
          </p:cNvPr>
          <p:cNvSpPr txBox="1"/>
          <p:nvPr/>
        </p:nvSpPr>
        <p:spPr>
          <a:xfrm>
            <a:off x="2222500" y="7122512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Segoe UI Variable Small Light"/>
                <a:cs typeface="Segoe UI Variable Small Light"/>
              </a:rPr>
              <a:t>info@gumich.com</a:t>
            </a:r>
            <a:endParaRPr sz="1600" b="1" dirty="0">
              <a:latin typeface="Segoe UI Variable Small Light"/>
              <a:cs typeface="Segoe UI Variable Small Light"/>
            </a:endParaRPr>
          </a:p>
        </p:txBody>
      </p: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8218168F-A8C1-468B-8B9E-01AEDE766914}"/>
              </a:ext>
            </a:extLst>
          </p:cNvPr>
          <p:cNvCxnSpPr/>
          <p:nvPr/>
        </p:nvCxnSpPr>
        <p:spPr>
          <a:xfrm>
            <a:off x="0" y="6981825"/>
            <a:ext cx="10693400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70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AC8849A-AF4A-4660-9FFA-E8DDA3AB86A0}"/>
              </a:ext>
            </a:extLst>
          </p:cNvPr>
          <p:cNvCxnSpPr>
            <a:cxnSpLocks/>
          </p:cNvCxnSpPr>
          <p:nvPr/>
        </p:nvCxnSpPr>
        <p:spPr>
          <a:xfrm>
            <a:off x="4432300" y="-22208"/>
            <a:ext cx="0" cy="6981822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41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D78310-DF3D-49FA-ACAB-6520622A3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4345"/>
            <a:ext cx="4431889" cy="2756308"/>
          </a:xfrm>
          <a:prstGeom prst="rect">
            <a:avLst/>
          </a:prstGeom>
        </p:spPr>
      </p:pic>
      <p:sp>
        <p:nvSpPr>
          <p:cNvPr id="16" name="object 100">
            <a:extLst>
              <a:ext uri="{FF2B5EF4-FFF2-40B4-BE49-F238E27FC236}">
                <a16:creationId xmlns:a16="http://schemas.microsoft.com/office/drawing/2014/main" id="{BA4C268C-9B3C-4BA3-BC8E-DF11A10EF4B8}"/>
              </a:ext>
            </a:extLst>
          </p:cNvPr>
          <p:cNvSpPr txBox="1"/>
          <p:nvPr/>
        </p:nvSpPr>
        <p:spPr>
          <a:xfrm>
            <a:off x="5346700" y="2100957"/>
            <a:ext cx="5547662" cy="2869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ru-RU" b="1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При ручной переноске не всегда удается обеспечить пострадавшему быструю, безопасную и щадящую транспортировку. В зависимости от вида травм, пострадавшего необходимо зафиксировать на носилках и постоянно следить за его положением на протяжении всего маршрута.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/>
              <a:cs typeface="Segoe UI Variable Small Light"/>
            </a:endParaRPr>
          </a:p>
        </p:txBody>
      </p:sp>
      <p:sp>
        <p:nvSpPr>
          <p:cNvPr id="12" name="object 72">
            <a:extLst>
              <a:ext uri="{FF2B5EF4-FFF2-40B4-BE49-F238E27FC236}">
                <a16:creationId xmlns:a16="http://schemas.microsoft.com/office/drawing/2014/main" id="{8F864B50-C15F-4241-B2A9-39CF05D4FB18}"/>
              </a:ext>
            </a:extLst>
          </p:cNvPr>
          <p:cNvSpPr txBox="1"/>
          <p:nvPr/>
        </p:nvSpPr>
        <p:spPr>
          <a:xfrm>
            <a:off x="5651500" y="581024"/>
            <a:ext cx="4638584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/>
                <a:cs typeface="Segoe UI Variable Small Light"/>
              </a:rPr>
              <a:t>Сложности транспортировки</a:t>
            </a:r>
            <a:endParaRPr sz="26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/>
              <a:cs typeface="Segoe UI Variable Small Light"/>
            </a:endParaRPr>
          </a:p>
        </p:txBody>
      </p:sp>
      <p:pic>
        <p:nvPicPr>
          <p:cNvPr id="13" name="Рисунок 12" descr="Препятствие со сплошной заливкой">
            <a:extLst>
              <a:ext uri="{FF2B5EF4-FFF2-40B4-BE49-F238E27FC236}">
                <a16:creationId xmlns:a16="http://schemas.microsoft.com/office/drawing/2014/main" id="{CA6AA6BA-F974-4292-B228-9B48399E93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4802" y="504715"/>
            <a:ext cx="534773" cy="53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7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object 72">
            <a:extLst>
              <a:ext uri="{FF2B5EF4-FFF2-40B4-BE49-F238E27FC236}">
                <a16:creationId xmlns:a16="http://schemas.microsoft.com/office/drawing/2014/main" id="{C6EA947E-C758-4094-A260-2165E0A93F83}"/>
              </a:ext>
            </a:extLst>
          </p:cNvPr>
          <p:cNvSpPr txBox="1"/>
          <p:nvPr/>
        </p:nvSpPr>
        <p:spPr>
          <a:xfrm>
            <a:off x="7031656" y="1343025"/>
            <a:ext cx="1404826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00" b="1" dirty="0">
                <a:latin typeface="Segoe UI Variable Small Light"/>
                <a:cs typeface="Segoe UI Variable Small Light"/>
              </a:rPr>
              <a:t>Решение</a:t>
            </a:r>
            <a:endParaRPr sz="2600" b="1" dirty="0">
              <a:latin typeface="Segoe UI Variable Small Light"/>
              <a:cs typeface="Segoe UI Variable Small Light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AFD3DC53-5BAF-414F-B899-63329E942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33009" r="4785" b="32114"/>
          <a:stretch/>
        </p:blipFill>
        <p:spPr>
          <a:xfrm>
            <a:off x="8255000" y="7029462"/>
            <a:ext cx="2438400" cy="533388"/>
          </a:xfrm>
          <a:prstGeom prst="rect">
            <a:avLst/>
          </a:prstGeom>
          <a:effectLst>
            <a:reflection endPos="0" dist="50800" dir="5400000" sy="-100000" algn="bl" rotWithShape="0"/>
            <a:softEdge rad="63500"/>
          </a:effectLst>
        </p:spPr>
      </p:pic>
      <p:sp>
        <p:nvSpPr>
          <p:cNvPr id="158" name="object 72">
            <a:extLst>
              <a:ext uri="{FF2B5EF4-FFF2-40B4-BE49-F238E27FC236}">
                <a16:creationId xmlns:a16="http://schemas.microsoft.com/office/drawing/2014/main" id="{22209F63-5F98-4544-82D4-533E13EA1BA5}"/>
              </a:ext>
            </a:extLst>
          </p:cNvPr>
          <p:cNvSpPr txBox="1"/>
          <p:nvPr/>
        </p:nvSpPr>
        <p:spPr>
          <a:xfrm>
            <a:off x="238416" y="7124072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Segoe UI Variable Small Light"/>
                <a:cs typeface="Segoe UI Variable Small Light"/>
              </a:rPr>
              <a:t>+7(495)970-75-13</a:t>
            </a:r>
            <a:endParaRPr sz="1600" b="1" dirty="0">
              <a:latin typeface="Segoe UI Variable Small Light"/>
              <a:cs typeface="Segoe UI Variable Small Light"/>
            </a:endParaRPr>
          </a:p>
        </p:txBody>
      </p:sp>
      <p:sp>
        <p:nvSpPr>
          <p:cNvPr id="159" name="object 72">
            <a:extLst>
              <a:ext uri="{FF2B5EF4-FFF2-40B4-BE49-F238E27FC236}">
                <a16:creationId xmlns:a16="http://schemas.microsoft.com/office/drawing/2014/main" id="{E0EF3421-368C-4F4F-8FA3-F85333EA9C7B}"/>
              </a:ext>
            </a:extLst>
          </p:cNvPr>
          <p:cNvSpPr txBox="1"/>
          <p:nvPr/>
        </p:nvSpPr>
        <p:spPr>
          <a:xfrm>
            <a:off x="2222500" y="7124068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Segoe UI Variable Small Light"/>
                <a:cs typeface="Segoe UI Variable Small Light"/>
              </a:rPr>
              <a:t>info@gumich.com</a:t>
            </a:r>
            <a:endParaRPr sz="1600" b="1" dirty="0">
              <a:latin typeface="Segoe UI Variable Small Light"/>
              <a:cs typeface="Segoe UI Variable Small Light"/>
            </a:endParaRPr>
          </a:p>
        </p:txBody>
      </p:sp>
      <p:pic>
        <p:nvPicPr>
          <p:cNvPr id="142" name="Рисунок 141" descr="Мозговой штурм со сплошной заливкой">
            <a:extLst>
              <a:ext uri="{FF2B5EF4-FFF2-40B4-BE49-F238E27FC236}">
                <a16:creationId xmlns:a16="http://schemas.microsoft.com/office/drawing/2014/main" id="{63227390-05F3-40AB-80B1-EB821126D5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4686" y="1276820"/>
            <a:ext cx="453013" cy="453013"/>
          </a:xfrm>
          <a:prstGeom prst="rect">
            <a:avLst/>
          </a:prstGeom>
        </p:spPr>
      </p:pic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8218168F-A8C1-468B-8B9E-01AEDE766914}"/>
              </a:ext>
            </a:extLst>
          </p:cNvPr>
          <p:cNvCxnSpPr/>
          <p:nvPr/>
        </p:nvCxnSpPr>
        <p:spPr>
          <a:xfrm>
            <a:off x="0" y="6981825"/>
            <a:ext cx="10693400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70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24A0B45-722E-4BA6-ADB1-83C57D9C7A05}"/>
              </a:ext>
            </a:extLst>
          </p:cNvPr>
          <p:cNvSpPr txBox="1"/>
          <p:nvPr/>
        </p:nvSpPr>
        <p:spPr>
          <a:xfrm>
            <a:off x="5583681" y="2500626"/>
            <a:ext cx="4639818" cy="1709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 Variable Small Light" pitchFamily="2" charset="0"/>
              </a:rPr>
              <a:t>Мы предлагаем при транспортировке пострадавших на носилках вместо людей использовать нашу роботизированную платформу Спасатель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EB7641-6D51-4F3D-8E08-F3C0C2483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825" y="1952624"/>
            <a:ext cx="4828751" cy="3222031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2BE9CFF-3D8A-4F72-B90A-43E49D2984F6}"/>
              </a:ext>
            </a:extLst>
          </p:cNvPr>
          <p:cNvCxnSpPr>
            <a:cxnSpLocks/>
          </p:cNvCxnSpPr>
          <p:nvPr/>
        </p:nvCxnSpPr>
        <p:spPr>
          <a:xfrm>
            <a:off x="4804926" y="0"/>
            <a:ext cx="0" cy="6981822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41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89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object 100">
            <a:extLst>
              <a:ext uri="{FF2B5EF4-FFF2-40B4-BE49-F238E27FC236}">
                <a16:creationId xmlns:a16="http://schemas.microsoft.com/office/drawing/2014/main" id="{F082D8B5-C4AF-4DBC-9900-718D566D5B54}"/>
              </a:ext>
            </a:extLst>
          </p:cNvPr>
          <p:cNvSpPr txBox="1"/>
          <p:nvPr/>
        </p:nvSpPr>
        <p:spPr>
          <a:xfrm>
            <a:off x="955561" y="1796479"/>
            <a:ext cx="5217990" cy="11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база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Гумич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 Спасатель</a:t>
            </a:r>
          </a:p>
          <a:p>
            <a:pPr marL="298450" marR="5080" indent="-28575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контур безопасности (для объезда препятствий) </a:t>
            </a:r>
          </a:p>
          <a:p>
            <a:pPr marL="298450" marR="5080" indent="-28575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медицинские носилки</a:t>
            </a:r>
          </a:p>
        </p:txBody>
      </p:sp>
      <p:sp>
        <p:nvSpPr>
          <p:cNvPr id="158" name="object 72">
            <a:extLst>
              <a:ext uri="{FF2B5EF4-FFF2-40B4-BE49-F238E27FC236}">
                <a16:creationId xmlns:a16="http://schemas.microsoft.com/office/drawing/2014/main" id="{F42B79A7-4A26-4D23-AC16-7A33593540D7}"/>
              </a:ext>
            </a:extLst>
          </p:cNvPr>
          <p:cNvSpPr txBox="1"/>
          <p:nvPr/>
        </p:nvSpPr>
        <p:spPr>
          <a:xfrm>
            <a:off x="498876" y="237294"/>
            <a:ext cx="525780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Комплектация робота-спасателя</a:t>
            </a:r>
            <a:endParaRPr sz="26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sp>
        <p:nvSpPr>
          <p:cNvPr id="166" name="object 100">
            <a:extLst>
              <a:ext uri="{FF2B5EF4-FFF2-40B4-BE49-F238E27FC236}">
                <a16:creationId xmlns:a16="http://schemas.microsoft.com/office/drawing/2014/main" id="{D6F1FBA3-2A26-4805-BDEE-F56681AE20ED}"/>
              </a:ext>
            </a:extLst>
          </p:cNvPr>
          <p:cNvSpPr txBox="1"/>
          <p:nvPr/>
        </p:nvSpPr>
        <p:spPr>
          <a:xfrm>
            <a:off x="6718301" y="2083582"/>
            <a:ext cx="3810000" cy="7184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разработка ПО</a:t>
            </a:r>
          </a:p>
          <a:p>
            <a:pPr marL="298450" marR="5080" indent="-28575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установка спецоборудования</a:t>
            </a:r>
          </a:p>
        </p:txBody>
      </p:sp>
      <p:sp>
        <p:nvSpPr>
          <p:cNvPr id="169" name="object 72">
            <a:extLst>
              <a:ext uri="{FF2B5EF4-FFF2-40B4-BE49-F238E27FC236}">
                <a16:creationId xmlns:a16="http://schemas.microsoft.com/office/drawing/2014/main" id="{F74ED660-47E3-4CF6-B0D0-824D3926647E}"/>
              </a:ext>
            </a:extLst>
          </p:cNvPr>
          <p:cNvSpPr txBox="1"/>
          <p:nvPr/>
        </p:nvSpPr>
        <p:spPr>
          <a:xfrm>
            <a:off x="992212" y="1154739"/>
            <a:ext cx="561309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Базовая</a:t>
            </a: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cxnSp>
        <p:nvCxnSpPr>
          <p:cNvPr id="155" name="Прямая соединительная линия 154">
            <a:extLst>
              <a:ext uri="{FF2B5EF4-FFF2-40B4-BE49-F238E27FC236}">
                <a16:creationId xmlns:a16="http://schemas.microsoft.com/office/drawing/2014/main" id="{7EFAC24D-F1CA-4F69-B9A9-D88261BD1EE0}"/>
              </a:ext>
            </a:extLst>
          </p:cNvPr>
          <p:cNvCxnSpPr/>
          <p:nvPr/>
        </p:nvCxnSpPr>
        <p:spPr>
          <a:xfrm>
            <a:off x="0" y="6981825"/>
            <a:ext cx="10693400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70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12D49D12-66C9-49E6-B82C-B4639602E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33009" r="4785" b="32114"/>
          <a:stretch/>
        </p:blipFill>
        <p:spPr>
          <a:xfrm>
            <a:off x="8255000" y="7029462"/>
            <a:ext cx="2438400" cy="533388"/>
          </a:xfrm>
          <a:prstGeom prst="rect">
            <a:avLst/>
          </a:prstGeom>
          <a:effectLst>
            <a:reflection endPos="0" dist="50800" dir="5400000" sy="-100000" algn="bl" rotWithShape="0"/>
            <a:softEdge rad="63500"/>
          </a:effectLst>
        </p:spPr>
      </p:pic>
      <p:sp>
        <p:nvSpPr>
          <p:cNvPr id="162" name="object 72">
            <a:extLst>
              <a:ext uri="{FF2B5EF4-FFF2-40B4-BE49-F238E27FC236}">
                <a16:creationId xmlns:a16="http://schemas.microsoft.com/office/drawing/2014/main" id="{A6BE1C7E-E052-4DF1-BF95-64DA67086E4B}"/>
              </a:ext>
            </a:extLst>
          </p:cNvPr>
          <p:cNvSpPr txBox="1"/>
          <p:nvPr/>
        </p:nvSpPr>
        <p:spPr>
          <a:xfrm>
            <a:off x="238416" y="7124072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+7(495)970-75-13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sp>
        <p:nvSpPr>
          <p:cNvPr id="165" name="object 72">
            <a:extLst>
              <a:ext uri="{FF2B5EF4-FFF2-40B4-BE49-F238E27FC236}">
                <a16:creationId xmlns:a16="http://schemas.microsoft.com/office/drawing/2014/main" id="{A0B966AE-0B9D-42D4-A43F-88FFD97DC906}"/>
              </a:ext>
            </a:extLst>
          </p:cNvPr>
          <p:cNvSpPr txBox="1"/>
          <p:nvPr/>
        </p:nvSpPr>
        <p:spPr>
          <a:xfrm>
            <a:off x="2146300" y="7122515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info@gumich.com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pic>
        <p:nvPicPr>
          <p:cNvPr id="144" name="Рисунок 143" descr="Шестеренки со сплошной заливкой">
            <a:extLst>
              <a:ext uri="{FF2B5EF4-FFF2-40B4-BE49-F238E27FC236}">
                <a16:creationId xmlns:a16="http://schemas.microsoft.com/office/drawing/2014/main" id="{D040521B-6638-4C33-BC15-4025FF194B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3944" y="942423"/>
            <a:ext cx="728468" cy="72846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6B77184-DFF0-411F-A619-6DD723B17DE6}"/>
              </a:ext>
            </a:extLst>
          </p:cNvPr>
          <p:cNvGrpSpPr/>
          <p:nvPr/>
        </p:nvGrpSpPr>
        <p:grpSpPr>
          <a:xfrm>
            <a:off x="622300" y="3221382"/>
            <a:ext cx="9655883" cy="4229474"/>
            <a:chOff x="744043" y="3896071"/>
            <a:chExt cx="8585815" cy="317519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EB923DC-0EF2-49CA-97F5-4F6687CEA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905" y="3933548"/>
              <a:ext cx="4113953" cy="3085691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лодка&#10;&#10;Автоматически созданное описание">
              <a:extLst>
                <a:ext uri="{FF2B5EF4-FFF2-40B4-BE49-F238E27FC236}">
                  <a16:creationId xmlns:a16="http://schemas.microsoft.com/office/drawing/2014/main" id="{07799D1C-C119-410F-A084-D066E70BC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043" y="3896071"/>
              <a:ext cx="4233277" cy="3175191"/>
            </a:xfrm>
            <a:prstGeom prst="rect">
              <a:avLst/>
            </a:prstGeom>
          </p:spPr>
        </p:pic>
      </p:grpSp>
      <p:pic>
        <p:nvPicPr>
          <p:cNvPr id="6" name="Рисунок 5" descr="Дом со сплошной заливкой">
            <a:extLst>
              <a:ext uri="{FF2B5EF4-FFF2-40B4-BE49-F238E27FC236}">
                <a16:creationId xmlns:a16="http://schemas.microsoft.com/office/drawing/2014/main" id="{235C3D3D-8342-4C3D-80F9-C2667525C9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3053" y="1016949"/>
            <a:ext cx="551647" cy="551647"/>
          </a:xfrm>
          <a:prstGeom prst="rect">
            <a:avLst/>
          </a:prstGeom>
        </p:spPr>
      </p:pic>
      <p:sp>
        <p:nvSpPr>
          <p:cNvPr id="24" name="object 72">
            <a:extLst>
              <a:ext uri="{FF2B5EF4-FFF2-40B4-BE49-F238E27FC236}">
                <a16:creationId xmlns:a16="http://schemas.microsoft.com/office/drawing/2014/main" id="{2AC499F7-E8AA-40C4-80DE-3424C7C338D8}"/>
              </a:ext>
            </a:extLst>
          </p:cNvPr>
          <p:cNvSpPr txBox="1"/>
          <p:nvPr/>
        </p:nvSpPr>
        <p:spPr>
          <a:xfrm>
            <a:off x="6718301" y="1154739"/>
            <a:ext cx="561309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Кастомизация по ТЗ (ОКР)</a:t>
            </a: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</p:spTree>
    <p:extLst>
      <p:ext uri="{BB962C8B-B14F-4D97-AF65-F5344CB8AC3E}">
        <p14:creationId xmlns:p14="http://schemas.microsoft.com/office/powerpoint/2010/main" val="95975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Прямая соединительная линия 150">
            <a:extLst>
              <a:ext uri="{FF2B5EF4-FFF2-40B4-BE49-F238E27FC236}">
                <a16:creationId xmlns:a16="http://schemas.microsoft.com/office/drawing/2014/main" id="{C0296DF6-A223-4CFD-892E-4988FC68BEB9}"/>
              </a:ext>
            </a:extLst>
          </p:cNvPr>
          <p:cNvCxnSpPr/>
          <p:nvPr/>
        </p:nvCxnSpPr>
        <p:spPr>
          <a:xfrm>
            <a:off x="0" y="6981825"/>
            <a:ext cx="10693400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70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78B079F1-95F1-40F5-8259-98124E4428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33009" r="4785" b="32114"/>
          <a:stretch/>
        </p:blipFill>
        <p:spPr>
          <a:xfrm>
            <a:off x="8255000" y="7029462"/>
            <a:ext cx="2438400" cy="533388"/>
          </a:xfrm>
          <a:prstGeom prst="rect">
            <a:avLst/>
          </a:prstGeom>
          <a:effectLst>
            <a:reflection endPos="0" dist="50800" dir="5400000" sy="-100000" algn="bl" rotWithShape="0"/>
            <a:softEdge rad="63500"/>
          </a:effectLst>
        </p:spPr>
      </p:pic>
      <p:sp>
        <p:nvSpPr>
          <p:cNvPr id="159" name="object 72">
            <a:extLst>
              <a:ext uri="{FF2B5EF4-FFF2-40B4-BE49-F238E27FC236}">
                <a16:creationId xmlns:a16="http://schemas.microsoft.com/office/drawing/2014/main" id="{960A8F2B-AFE8-4315-9063-23AC8F6189D2}"/>
              </a:ext>
            </a:extLst>
          </p:cNvPr>
          <p:cNvSpPr txBox="1"/>
          <p:nvPr/>
        </p:nvSpPr>
        <p:spPr>
          <a:xfrm>
            <a:off x="238416" y="7124072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+7(495)970-75-13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sp>
        <p:nvSpPr>
          <p:cNvPr id="160" name="object 72">
            <a:extLst>
              <a:ext uri="{FF2B5EF4-FFF2-40B4-BE49-F238E27FC236}">
                <a16:creationId xmlns:a16="http://schemas.microsoft.com/office/drawing/2014/main" id="{12704A9E-3F37-4472-9B1A-3AC3D1131EA2}"/>
              </a:ext>
            </a:extLst>
          </p:cNvPr>
          <p:cNvSpPr txBox="1"/>
          <p:nvPr/>
        </p:nvSpPr>
        <p:spPr>
          <a:xfrm>
            <a:off x="2142696" y="7124071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info@gumich.com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cxnSp>
        <p:nvCxnSpPr>
          <p:cNvPr id="162" name="Прямая соединительная линия 161">
            <a:extLst>
              <a:ext uri="{FF2B5EF4-FFF2-40B4-BE49-F238E27FC236}">
                <a16:creationId xmlns:a16="http://schemas.microsoft.com/office/drawing/2014/main" id="{FD069C18-ABD9-4D1E-A123-BA27AAE04F9D}"/>
              </a:ext>
            </a:extLst>
          </p:cNvPr>
          <p:cNvCxnSpPr>
            <a:cxnSpLocks/>
          </p:cNvCxnSpPr>
          <p:nvPr/>
        </p:nvCxnSpPr>
        <p:spPr>
          <a:xfrm>
            <a:off x="8254999" y="1228532"/>
            <a:ext cx="0" cy="5232152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41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5" name="object 72">
            <a:extLst>
              <a:ext uri="{FF2B5EF4-FFF2-40B4-BE49-F238E27FC236}">
                <a16:creationId xmlns:a16="http://schemas.microsoft.com/office/drawing/2014/main" id="{33A8167A-9391-4FBE-B832-CA9B550AB3A3}"/>
              </a:ext>
            </a:extLst>
          </p:cNvPr>
          <p:cNvSpPr txBox="1"/>
          <p:nvPr/>
        </p:nvSpPr>
        <p:spPr>
          <a:xfrm>
            <a:off x="1381809" y="407430"/>
            <a:ext cx="7927289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Параметры </a:t>
            </a:r>
            <a:endParaRPr sz="26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pic>
        <p:nvPicPr>
          <p:cNvPr id="167" name="Рисунок 166" descr="Одна шестеренка со сплошной заливкой">
            <a:extLst>
              <a:ext uri="{FF2B5EF4-FFF2-40B4-BE49-F238E27FC236}">
                <a16:creationId xmlns:a16="http://schemas.microsoft.com/office/drawing/2014/main" id="{78A0497A-C3E5-4FB7-A1F8-F46408D41A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677" y="315770"/>
            <a:ext cx="603823" cy="603823"/>
          </a:xfrm>
          <a:prstGeom prst="rect">
            <a:avLst/>
          </a:prstGeom>
        </p:spPr>
      </p:pic>
      <p:pic>
        <p:nvPicPr>
          <p:cNvPr id="3" name="Рисунок 2" descr="Изображение выглядит как лодка&#10;&#10;Автоматически созданное описание">
            <a:extLst>
              <a:ext uri="{FF2B5EF4-FFF2-40B4-BE49-F238E27FC236}">
                <a16:creationId xmlns:a16="http://schemas.microsoft.com/office/drawing/2014/main" id="{E319D950-36AB-4C42-8A60-D38910C52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" y="2037507"/>
            <a:ext cx="4664161" cy="3498379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2670EF-CC59-B5AF-E9D9-5BB6982D2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227164"/>
              </p:ext>
            </p:extLst>
          </p:nvPr>
        </p:nvGraphicFramePr>
        <p:xfrm>
          <a:off x="5118100" y="1495425"/>
          <a:ext cx="5099238" cy="5201486"/>
        </p:xfrm>
        <a:graphic>
          <a:graphicData uri="http://schemas.openxmlformats.org/drawingml/2006/table">
            <a:tbl>
              <a:tblPr firstRow="1" firstCol="1" bandRow="1"/>
              <a:tblGrid>
                <a:gridCol w="4038600">
                  <a:extLst>
                    <a:ext uri="{9D8B030D-6E8A-4147-A177-3AD203B41FA5}">
                      <a16:colId xmlns:a16="http://schemas.microsoft.com/office/drawing/2014/main" val="897245898"/>
                    </a:ext>
                  </a:extLst>
                </a:gridCol>
                <a:gridCol w="1060638">
                  <a:extLst>
                    <a:ext uri="{9D8B030D-6E8A-4147-A177-3AD203B41FA5}">
                      <a16:colId xmlns:a16="http://schemas.microsoft.com/office/drawing/2014/main" val="299288552"/>
                    </a:ext>
                  </a:extLst>
                </a:gridCol>
              </a:tblGrid>
              <a:tr h="44781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характеристики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Значение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02829"/>
                  </a:ext>
                </a:extLst>
              </a:tr>
              <a:tr h="44781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Габариты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302D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1655x754x502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588324"/>
                  </a:ext>
                </a:extLst>
              </a:tr>
              <a:tr h="4230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Дальность передачи/приема видеоинформации и сигналов управления, до, 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38354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3000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66287"/>
                  </a:ext>
                </a:extLst>
              </a:tr>
              <a:tr h="51014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Полная масса, кг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38354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179397"/>
                  </a:ext>
                </a:extLst>
              </a:tr>
              <a:tr h="4230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Грузоподъемность, кг при подъеме (спуске), град 30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38354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250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658374"/>
                  </a:ext>
                </a:extLst>
              </a:tr>
              <a:tr h="4230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Грузоподъемность, кг при подъеме (спуске), град 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38354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1000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712802"/>
                  </a:ext>
                </a:extLst>
              </a:tr>
              <a:tr h="4230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Время непрерывной работы, час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38354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794968"/>
                  </a:ext>
                </a:extLst>
              </a:tr>
              <a:tr h="4230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Максимальная скорость, км/ч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38354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599887"/>
                  </a:ext>
                </a:extLst>
              </a:tr>
              <a:tr h="4230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Способность преодолевать препятствия: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38354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383320"/>
                  </a:ext>
                </a:extLst>
              </a:tr>
              <a:tr h="4230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подъем (спуск), град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38354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317730"/>
                  </a:ext>
                </a:extLst>
              </a:tr>
              <a:tr h="4230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косогор, град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38354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01745"/>
                  </a:ext>
                </a:extLst>
              </a:tr>
              <a:tr h="41151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Рабочее значение температуры окружающего воздуха при эксплуатации, °С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  <a:tabLst>
                          <a:tab pos="38354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-30…+40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300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79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bject 72">
            <a:extLst>
              <a:ext uri="{FF2B5EF4-FFF2-40B4-BE49-F238E27FC236}">
                <a16:creationId xmlns:a16="http://schemas.microsoft.com/office/drawing/2014/main" id="{9026B7E3-EA84-4D8D-9C1C-CFEC5A37AEC4}"/>
              </a:ext>
            </a:extLst>
          </p:cNvPr>
          <p:cNvSpPr txBox="1"/>
          <p:nvPr/>
        </p:nvSpPr>
        <p:spPr>
          <a:xfrm>
            <a:off x="393700" y="159296"/>
            <a:ext cx="672467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00" b="1" dirty="0">
                <a:latin typeface="Segoe UI Variable Small Light" pitchFamily="2" charset="0"/>
                <a:cs typeface="Segoe UI Variable Small Light"/>
              </a:rPr>
              <a:t>Функционал</a:t>
            </a:r>
            <a:endParaRPr sz="2600" b="1" dirty="0">
              <a:latin typeface="Segoe UI Variable Small Light" pitchFamily="2" charset="0"/>
              <a:cs typeface="Segoe UI Variable Small Light"/>
            </a:endParaRPr>
          </a:p>
        </p:txBody>
      </p:sp>
      <p:sp>
        <p:nvSpPr>
          <p:cNvPr id="156" name="object 100">
            <a:extLst>
              <a:ext uri="{FF2B5EF4-FFF2-40B4-BE49-F238E27FC236}">
                <a16:creationId xmlns:a16="http://schemas.microsoft.com/office/drawing/2014/main" id="{7D71EF97-14BA-4A9F-ADCF-BBE4B409E5CA}"/>
              </a:ext>
            </a:extLst>
          </p:cNvPr>
          <p:cNvSpPr txBox="1"/>
          <p:nvPr/>
        </p:nvSpPr>
        <p:spPr>
          <a:xfrm>
            <a:off x="6701734" y="1298077"/>
            <a:ext cx="371085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</a:rPr>
              <a:t>быстросъемные аккумуляторы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sp>
        <p:nvSpPr>
          <p:cNvPr id="162" name="object 100">
            <a:extLst>
              <a:ext uri="{FF2B5EF4-FFF2-40B4-BE49-F238E27FC236}">
                <a16:creationId xmlns:a16="http://schemas.microsoft.com/office/drawing/2014/main" id="{F3E35065-E293-49BC-A09C-196E98B9C1A3}"/>
              </a:ext>
            </a:extLst>
          </p:cNvPr>
          <p:cNvSpPr txBox="1"/>
          <p:nvPr/>
        </p:nvSpPr>
        <p:spPr>
          <a:xfrm>
            <a:off x="1050348" y="2313747"/>
            <a:ext cx="429635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Arial" panose="020B0604020202020204" pitchFamily="34" charset="0"/>
              </a:rPr>
              <a:t>самостоятельно объезжает препятствия</a:t>
            </a:r>
          </a:p>
        </p:txBody>
      </p:sp>
      <p:cxnSp>
        <p:nvCxnSpPr>
          <p:cNvPr id="165" name="Прямая соединительная линия 164">
            <a:extLst>
              <a:ext uri="{FF2B5EF4-FFF2-40B4-BE49-F238E27FC236}">
                <a16:creationId xmlns:a16="http://schemas.microsoft.com/office/drawing/2014/main" id="{66BC10AC-7752-4EAB-9C7F-AFD9BED4C5AA}"/>
              </a:ext>
            </a:extLst>
          </p:cNvPr>
          <p:cNvCxnSpPr/>
          <p:nvPr/>
        </p:nvCxnSpPr>
        <p:spPr>
          <a:xfrm>
            <a:off x="0" y="6981825"/>
            <a:ext cx="10693400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70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BCDBE744-8750-404A-B6F2-B67D66214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33009" r="4785" b="32114"/>
          <a:stretch/>
        </p:blipFill>
        <p:spPr>
          <a:xfrm>
            <a:off x="8255000" y="7029462"/>
            <a:ext cx="2438400" cy="533388"/>
          </a:xfrm>
          <a:prstGeom prst="rect">
            <a:avLst/>
          </a:prstGeom>
          <a:effectLst>
            <a:reflection endPos="0" dist="50800" dir="5400000" sy="-100000" algn="bl" rotWithShape="0"/>
            <a:softEdge rad="63500"/>
          </a:effectLst>
        </p:spPr>
      </p:pic>
      <p:sp>
        <p:nvSpPr>
          <p:cNvPr id="167" name="object 72">
            <a:extLst>
              <a:ext uri="{FF2B5EF4-FFF2-40B4-BE49-F238E27FC236}">
                <a16:creationId xmlns:a16="http://schemas.microsoft.com/office/drawing/2014/main" id="{53F07EE6-994E-4239-8B15-D9EEB4766118}"/>
              </a:ext>
            </a:extLst>
          </p:cNvPr>
          <p:cNvSpPr txBox="1"/>
          <p:nvPr/>
        </p:nvSpPr>
        <p:spPr>
          <a:xfrm>
            <a:off x="238416" y="7124072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+7(495)970-75-13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sp>
        <p:nvSpPr>
          <p:cNvPr id="168" name="object 72">
            <a:extLst>
              <a:ext uri="{FF2B5EF4-FFF2-40B4-BE49-F238E27FC236}">
                <a16:creationId xmlns:a16="http://schemas.microsoft.com/office/drawing/2014/main" id="{B927F8C4-C3DC-46FD-9451-BAEC71ACE26E}"/>
              </a:ext>
            </a:extLst>
          </p:cNvPr>
          <p:cNvSpPr txBox="1"/>
          <p:nvPr/>
        </p:nvSpPr>
        <p:spPr>
          <a:xfrm>
            <a:off x="2070100" y="7124072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info@gumich.com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Segoe UI Variable Small Light" pitchFamily="2" charset="0"/>
              <a:cs typeface="Segoe UI Variable Small Light"/>
            </a:endParaRPr>
          </a:p>
        </p:txBody>
      </p:sp>
      <p:pic>
        <p:nvPicPr>
          <p:cNvPr id="152" name="Рисунок 151" descr="Зарядка батареи со сплошной заливкой">
            <a:extLst>
              <a:ext uri="{FF2B5EF4-FFF2-40B4-BE49-F238E27FC236}">
                <a16:creationId xmlns:a16="http://schemas.microsoft.com/office/drawing/2014/main" id="{013B1AB6-3FF6-462F-9247-94A0B060A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0696" y="1278608"/>
            <a:ext cx="426678" cy="426678"/>
          </a:xfrm>
          <a:prstGeom prst="rect">
            <a:avLst/>
          </a:prstGeom>
        </p:spPr>
      </p:pic>
      <p:sp>
        <p:nvSpPr>
          <p:cNvPr id="18" name="object 102">
            <a:extLst>
              <a:ext uri="{FF2B5EF4-FFF2-40B4-BE49-F238E27FC236}">
                <a16:creationId xmlns:a16="http://schemas.microsoft.com/office/drawing/2014/main" id="{FBC2F489-9D99-4C20-83ED-FC19DE4370A3}"/>
              </a:ext>
            </a:extLst>
          </p:cNvPr>
          <p:cNvSpPr txBox="1"/>
          <p:nvPr/>
        </p:nvSpPr>
        <p:spPr>
          <a:xfrm>
            <a:off x="1056698" y="1140865"/>
            <a:ext cx="439276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65" dirty="0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б</a:t>
            </a:r>
            <a:r>
              <a:rPr b="1" spc="65" dirty="0" err="1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езопасн</a:t>
            </a:r>
            <a:r>
              <a:rPr lang="ru-RU" b="1" spc="65" dirty="0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о доставка </a:t>
            </a:r>
            <a:r>
              <a:rPr lang="ru-RU" b="1" spc="60" dirty="0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пострадавшего</a:t>
            </a:r>
            <a:r>
              <a:rPr b="1" spc="155" dirty="0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 </a:t>
            </a:r>
            <a:r>
              <a:rPr b="1" dirty="0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в</a:t>
            </a:r>
            <a:r>
              <a:rPr b="1" spc="155" dirty="0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 </a:t>
            </a:r>
            <a:r>
              <a:rPr b="1" spc="60" dirty="0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пункт</a:t>
            </a:r>
            <a:r>
              <a:rPr b="1" spc="155" dirty="0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 </a:t>
            </a:r>
            <a:r>
              <a:rPr b="1" spc="65" dirty="0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оказания</a:t>
            </a:r>
            <a:r>
              <a:rPr b="1" spc="155" dirty="0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 </a:t>
            </a:r>
            <a:r>
              <a:rPr b="1" spc="60" dirty="0" err="1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первой</a:t>
            </a:r>
            <a:r>
              <a:rPr b="1" spc="155" dirty="0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 </a:t>
            </a:r>
            <a:r>
              <a:rPr b="1" spc="60" dirty="0" err="1">
                <a:solidFill>
                  <a:srgbClr val="383838"/>
                </a:solidFill>
                <a:latin typeface="Segoe UI Variable Small Light"/>
                <a:cs typeface="Segoe UI Variable Small Light"/>
              </a:rPr>
              <a:t>помощи</a:t>
            </a:r>
            <a:endParaRPr b="1" dirty="0">
              <a:latin typeface="Segoe UI Variable Small Light"/>
              <a:cs typeface="Segoe UI Variable Small Light"/>
            </a:endParaRPr>
          </a:p>
        </p:txBody>
      </p:sp>
      <p:sp>
        <p:nvSpPr>
          <p:cNvPr id="20" name="object 100">
            <a:extLst>
              <a:ext uri="{FF2B5EF4-FFF2-40B4-BE49-F238E27FC236}">
                <a16:creationId xmlns:a16="http://schemas.microsoft.com/office/drawing/2014/main" id="{B7E92FDC-720B-4F9C-BBCB-FDE30F848F06}"/>
              </a:ext>
            </a:extLst>
          </p:cNvPr>
          <p:cNvSpPr txBox="1"/>
          <p:nvPr/>
        </p:nvSpPr>
        <p:spPr>
          <a:xfrm>
            <a:off x="6706984" y="2003134"/>
            <a:ext cx="391045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Arial" panose="020B0604020202020204" pitchFamily="34" charset="0"/>
              </a:rPr>
              <a:t>выполняет команды по жестам и следует за человеком</a:t>
            </a:r>
          </a:p>
        </p:txBody>
      </p:sp>
      <p:sp>
        <p:nvSpPr>
          <p:cNvPr id="21" name="object 100">
            <a:extLst>
              <a:ext uri="{FF2B5EF4-FFF2-40B4-BE49-F238E27FC236}">
                <a16:creationId xmlns:a16="http://schemas.microsoft.com/office/drawing/2014/main" id="{35EC543F-63DF-43BA-A0E2-2C40C2CAE914}"/>
              </a:ext>
            </a:extLst>
          </p:cNvPr>
          <p:cNvSpPr txBox="1"/>
          <p:nvPr/>
        </p:nvSpPr>
        <p:spPr>
          <a:xfrm>
            <a:off x="1127221" y="3102663"/>
            <a:ext cx="42517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Arial" panose="020B0604020202020204" pitchFamily="34" charset="0"/>
              </a:rPr>
              <a:t>носилки легко снимаются с основания и могут использоваться отдельно</a:t>
            </a:r>
          </a:p>
        </p:txBody>
      </p:sp>
      <p:sp>
        <p:nvSpPr>
          <p:cNvPr id="22" name="object 100">
            <a:extLst>
              <a:ext uri="{FF2B5EF4-FFF2-40B4-BE49-F238E27FC236}">
                <a16:creationId xmlns:a16="http://schemas.microsoft.com/office/drawing/2014/main" id="{0259FE46-3218-4389-A1A6-4F3C1A69E79E}"/>
              </a:ext>
            </a:extLst>
          </p:cNvPr>
          <p:cNvSpPr txBox="1"/>
          <p:nvPr/>
        </p:nvSpPr>
        <p:spPr>
          <a:xfrm>
            <a:off x="6782940" y="3128150"/>
            <a:ext cx="391045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Arial" panose="020B0604020202020204" pitchFamily="34" charset="0"/>
              </a:rPr>
              <a:t>помещается в грузовом транспорте</a:t>
            </a:r>
          </a:p>
        </p:txBody>
      </p:sp>
      <p:pic>
        <p:nvPicPr>
          <p:cNvPr id="23" name="Рисунок 22" descr="Изображение выглядит как небо, внешний, грузовик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1F4E3284-C269-4E17-AF71-E47DD9C178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41" y="4094931"/>
            <a:ext cx="4404674" cy="2886894"/>
          </a:xfrm>
          <a:prstGeom prst="rect">
            <a:avLst/>
          </a:prstGeom>
        </p:spPr>
      </p:pic>
      <p:pic>
        <p:nvPicPr>
          <p:cNvPr id="3" name="Рисунок 2" descr="Рука со сплошной заливкой">
            <a:extLst>
              <a:ext uri="{FF2B5EF4-FFF2-40B4-BE49-F238E27FC236}">
                <a16:creationId xmlns:a16="http://schemas.microsoft.com/office/drawing/2014/main" id="{EA9D45A2-47B3-4771-8995-64917BA441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2960" y="2037131"/>
            <a:ext cx="440521" cy="440521"/>
          </a:xfrm>
          <a:prstGeom prst="rect">
            <a:avLst/>
          </a:prstGeom>
        </p:spPr>
      </p:pic>
      <p:pic>
        <p:nvPicPr>
          <p:cNvPr id="5" name="Рисунок 4" descr="Маршрут между двумя штырьками со сплошной заливкой">
            <a:extLst>
              <a:ext uri="{FF2B5EF4-FFF2-40B4-BE49-F238E27FC236}">
                <a16:creationId xmlns:a16="http://schemas.microsoft.com/office/drawing/2014/main" id="{DA99372D-76C2-4D48-91BB-C30EAC6F5A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8686" y="2166029"/>
            <a:ext cx="553531" cy="553531"/>
          </a:xfrm>
          <a:prstGeom prst="rect">
            <a:avLst/>
          </a:prstGeom>
        </p:spPr>
      </p:pic>
      <p:pic>
        <p:nvPicPr>
          <p:cNvPr id="7" name="Рисунок 6" descr="Ремень безопасности со сплошной заливкой">
            <a:extLst>
              <a:ext uri="{FF2B5EF4-FFF2-40B4-BE49-F238E27FC236}">
                <a16:creationId xmlns:a16="http://schemas.microsoft.com/office/drawing/2014/main" id="{A0D76A1C-18E9-4D30-8AF7-181C0D720C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0808" y="1212324"/>
            <a:ext cx="492962" cy="492962"/>
          </a:xfrm>
          <a:prstGeom prst="rect">
            <a:avLst/>
          </a:prstGeom>
        </p:spPr>
      </p:pic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27F20807-81E1-4596-B0FE-F173C7254DD2}"/>
              </a:ext>
            </a:extLst>
          </p:cNvPr>
          <p:cNvCxnSpPr/>
          <p:nvPr/>
        </p:nvCxnSpPr>
        <p:spPr>
          <a:xfrm>
            <a:off x="-1" y="4068471"/>
            <a:ext cx="10693400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70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6060AEC-E2D5-4F2B-8133-2E17BE5F19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727" y="4094931"/>
            <a:ext cx="4330341" cy="2886894"/>
          </a:xfrm>
          <a:prstGeom prst="rect">
            <a:avLst/>
          </a:prstGeom>
        </p:spPr>
      </p:pic>
      <p:pic>
        <p:nvPicPr>
          <p:cNvPr id="11" name="Рисунок 10" descr="Медицина со сплошной заливкой">
            <a:extLst>
              <a:ext uri="{FF2B5EF4-FFF2-40B4-BE49-F238E27FC236}">
                <a16:creationId xmlns:a16="http://schemas.microsoft.com/office/drawing/2014/main" id="{870066EB-8CE7-4236-B00F-30B7C4B3B3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1260" y="3174364"/>
            <a:ext cx="423421" cy="423421"/>
          </a:xfrm>
          <a:prstGeom prst="rect">
            <a:avLst/>
          </a:prstGeom>
        </p:spPr>
      </p:pic>
      <p:pic>
        <p:nvPicPr>
          <p:cNvPr id="13" name="Рисунок 12" descr="Тележка со сплошной заливкой">
            <a:extLst>
              <a:ext uri="{FF2B5EF4-FFF2-40B4-BE49-F238E27FC236}">
                <a16:creationId xmlns:a16="http://schemas.microsoft.com/office/drawing/2014/main" id="{6FE892BD-DBA2-440B-BAB5-4C66829BD6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02960" y="2972772"/>
            <a:ext cx="486352" cy="48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2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object 72">
            <a:extLst>
              <a:ext uri="{FF2B5EF4-FFF2-40B4-BE49-F238E27FC236}">
                <a16:creationId xmlns:a16="http://schemas.microsoft.com/office/drawing/2014/main" id="{4B000C7B-84E9-4DF2-981E-648C2EF55507}"/>
              </a:ext>
            </a:extLst>
          </p:cNvPr>
          <p:cNvSpPr txBox="1"/>
          <p:nvPr/>
        </p:nvSpPr>
        <p:spPr>
          <a:xfrm>
            <a:off x="6108700" y="804284"/>
            <a:ext cx="3730639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00" b="1" dirty="0">
                <a:latin typeface="Segoe UI Variable Small Light" pitchFamily="2" charset="0"/>
                <a:cs typeface="Segoe UI Variable Small Light"/>
              </a:rPr>
              <a:t>Польза от применения</a:t>
            </a:r>
            <a:endParaRPr sz="2600" b="1" dirty="0">
              <a:latin typeface="Segoe UI Variable Small Light" pitchFamily="2" charset="0"/>
              <a:cs typeface="Segoe UI Variable Small Light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EBD30749-470D-456A-8369-E29DD426E92B}"/>
              </a:ext>
            </a:extLst>
          </p:cNvPr>
          <p:cNvCxnSpPr/>
          <p:nvPr/>
        </p:nvCxnSpPr>
        <p:spPr>
          <a:xfrm>
            <a:off x="0" y="6981825"/>
            <a:ext cx="10693400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70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3" name="object 72">
            <a:extLst>
              <a:ext uri="{FF2B5EF4-FFF2-40B4-BE49-F238E27FC236}">
                <a16:creationId xmlns:a16="http://schemas.microsoft.com/office/drawing/2014/main" id="{1B443CEA-8542-4B65-A4FB-AF000C5A1522}"/>
              </a:ext>
            </a:extLst>
          </p:cNvPr>
          <p:cNvSpPr txBox="1"/>
          <p:nvPr/>
        </p:nvSpPr>
        <p:spPr>
          <a:xfrm>
            <a:off x="238416" y="7124072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Segoe UI Variable Small Light" pitchFamily="2" charset="0"/>
                <a:cs typeface="Segoe UI Variable Small Light"/>
              </a:rPr>
              <a:t>+7(495)970-75-13</a:t>
            </a:r>
            <a:endParaRPr sz="1600" b="1" dirty="0">
              <a:latin typeface="Segoe UI Variable Small Light" pitchFamily="2" charset="0"/>
              <a:cs typeface="Segoe UI Variable Small Light"/>
            </a:endParaRPr>
          </a:p>
        </p:txBody>
      </p:sp>
      <p:sp>
        <p:nvSpPr>
          <p:cNvPr id="154" name="object 72">
            <a:extLst>
              <a:ext uri="{FF2B5EF4-FFF2-40B4-BE49-F238E27FC236}">
                <a16:creationId xmlns:a16="http://schemas.microsoft.com/office/drawing/2014/main" id="{F532CB5A-1C43-468C-9D1E-F9340EDBC70A}"/>
              </a:ext>
            </a:extLst>
          </p:cNvPr>
          <p:cNvSpPr txBox="1"/>
          <p:nvPr/>
        </p:nvSpPr>
        <p:spPr>
          <a:xfrm>
            <a:off x="2070101" y="7124071"/>
            <a:ext cx="22867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Segoe UI Variable Small Light" pitchFamily="2" charset="0"/>
                <a:cs typeface="Segoe UI Variable Small Light"/>
              </a:rPr>
              <a:t>info@gumich.com</a:t>
            </a:r>
            <a:endParaRPr sz="1600" b="1" dirty="0">
              <a:latin typeface="Segoe UI Variable Small Light" pitchFamily="2" charset="0"/>
              <a:cs typeface="Segoe UI Variable Small Light"/>
            </a:endParaRPr>
          </a:p>
        </p:txBody>
      </p:sp>
      <p:pic>
        <p:nvPicPr>
          <p:cNvPr id="142" name="Рисунок 141" descr="Диаграмма с подъемом со сплошной заливкой">
            <a:extLst>
              <a:ext uri="{FF2B5EF4-FFF2-40B4-BE49-F238E27FC236}">
                <a16:creationId xmlns:a16="http://schemas.microsoft.com/office/drawing/2014/main" id="{78D83596-1549-412D-98FE-DE0530EF9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9323" y="718971"/>
            <a:ext cx="583561" cy="5835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16891B-A128-40D7-A896-4A57DB8CF5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33009" r="4785" b="32114"/>
          <a:stretch/>
        </p:blipFill>
        <p:spPr>
          <a:xfrm>
            <a:off x="8239254" y="7029462"/>
            <a:ext cx="2438400" cy="533388"/>
          </a:xfrm>
          <a:prstGeom prst="rect">
            <a:avLst/>
          </a:prstGeom>
          <a:effectLst>
            <a:reflection endPos="0" dist="50800" dir="5400000" sy="-100000" algn="bl" rotWithShape="0"/>
            <a:softEdge rad="63500"/>
          </a:effectLst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4A23551-2F4A-4397-B208-E583F0337016}"/>
              </a:ext>
            </a:extLst>
          </p:cNvPr>
          <p:cNvCxnSpPr>
            <a:cxnSpLocks/>
          </p:cNvCxnSpPr>
          <p:nvPr/>
        </p:nvCxnSpPr>
        <p:spPr>
          <a:xfrm>
            <a:off x="4367277" y="0"/>
            <a:ext cx="0" cy="6981822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41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object 100">
            <a:extLst>
              <a:ext uri="{FF2B5EF4-FFF2-40B4-BE49-F238E27FC236}">
                <a16:creationId xmlns:a16="http://schemas.microsoft.com/office/drawing/2014/main" id="{CBE0D8B1-3A8A-4D4C-B4D2-9A0EF4E9B9EE}"/>
              </a:ext>
            </a:extLst>
          </p:cNvPr>
          <p:cNvSpPr txBox="1"/>
          <p:nvPr/>
        </p:nvSpPr>
        <p:spPr>
          <a:xfrm>
            <a:off x="5118100" y="2223809"/>
            <a:ext cx="5267928" cy="20643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увеличение скорости доставки пострадавших в пункт оказания первой помощи</a:t>
            </a:r>
          </a:p>
          <a:p>
            <a:pPr marL="298450" marR="5080" indent="-28575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обеспечение безопасной и щадящей транспортировки</a:t>
            </a:r>
          </a:p>
          <a:p>
            <a:pPr marL="298450" marR="5080" indent="-28575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Variable Small Light" pitchFamily="2" charset="0"/>
                <a:cs typeface="Segoe UI Variable Small Light"/>
              </a:rPr>
              <a:t>экономия человеческих ресурсов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D13469-16E3-4A50-9F1C-B43720783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0225"/>
            <a:ext cx="4367275" cy="29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08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13043</TotalTime>
  <Words>339</Words>
  <Application>Microsoft Office PowerPoint</Application>
  <PresentationFormat>Произвольный</PresentationFormat>
  <Paragraphs>78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Calibri</vt:lpstr>
      <vt:lpstr>Segoe UI Variable Small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Преза 8 финал_биг</dc:title>
  <dc:creator>MS13</dc:creator>
  <cp:lastModifiedBy>Никита Абрамов</cp:lastModifiedBy>
  <cp:revision>68</cp:revision>
  <dcterms:created xsi:type="dcterms:W3CDTF">2022-01-19T10:18:00Z</dcterms:created>
  <dcterms:modified xsi:type="dcterms:W3CDTF">2023-04-04T18:13:13Z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2022-01-19T00:00:00Z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2022-01-19T00:00:00Z</vt:filetime>
  </property>
</Properties>
</file>