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885" r:id="rId2"/>
    <p:sldId id="4884" r:id="rId3"/>
    <p:sldId id="4847" r:id="rId4"/>
    <p:sldId id="4877" r:id="rId5"/>
    <p:sldId id="1625" r:id="rId6"/>
    <p:sldId id="4844" r:id="rId7"/>
    <p:sldId id="670" r:id="rId8"/>
    <p:sldId id="1580" r:id="rId9"/>
    <p:sldId id="304" r:id="rId10"/>
    <p:sldId id="4883" r:id="rId11"/>
    <p:sldId id="1633" r:id="rId12"/>
    <p:sldId id="4849" r:id="rId13"/>
    <p:sldId id="1615" r:id="rId14"/>
    <p:sldId id="264" r:id="rId15"/>
    <p:sldId id="433" r:id="rId16"/>
    <p:sldId id="385" r:id="rId17"/>
    <p:sldId id="438" r:id="rId18"/>
    <p:sldId id="280" r:id="rId19"/>
    <p:sldId id="4879" r:id="rId20"/>
    <p:sldId id="303" r:id="rId21"/>
    <p:sldId id="300" r:id="rId22"/>
    <p:sldId id="305" r:id="rId23"/>
    <p:sldId id="258" r:id="rId24"/>
    <p:sldId id="4880" r:id="rId25"/>
    <p:sldId id="260" r:id="rId26"/>
    <p:sldId id="261" r:id="rId27"/>
    <p:sldId id="306" r:id="rId28"/>
    <p:sldId id="156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71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5C805-8008-DF44-B4B0-A85F7830E5B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1DE38-639E-9D46-B139-95F9240BAA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9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Уважаемые коллеги, разрешите представить вам доклад на тему: Физиотерапия и механотерапия в реабилитации онкологических больных: обзор международного опыта. Безусловно, в связи с совершенствованием системного лечения и хирургических методик, выживаемость пациентов, даже с диссеминированным заболеванием, неуклонно растет, что обосновывает крайнюю необходимость восстановления качества жизни после и в процессе комбинированного лечения. На это и направлено восстановительное лечение.</a:t>
            </a:r>
          </a:p>
        </p:txBody>
      </p:sp>
      <p:sp>
        <p:nvSpPr>
          <p:cNvPr id="667" name="Google Shape;66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2A7F6-E4A5-BF46-A296-5D51F72755B8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6105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Согласно международным </a:t>
            </a:r>
            <a:r>
              <a:rPr lang="ru-RU" dirty="0" err="1"/>
              <a:t>консенсусным</a:t>
            </a:r>
            <a:r>
              <a:rPr lang="ru-RU" dirty="0"/>
              <a:t> документам восстановительное лечение является не дополнением, а неотъемлемой частью терапии онкологического пациента</a:t>
            </a:r>
            <a:r>
              <a:rPr lang="ru-RU" baseline="0" dirty="0"/>
              <a:t>. Таким образом на сегодняшний день актуален параллельный подход к ведению наших больных. Реабилитация начинается с момента постановки диагноза, продолжается весь период его лечения и после его завершения.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0A664-1FFD-42C4-83EF-36CA5BA658F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823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BB60F-239D-A349-0E79-0631CE091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A3B655-1135-1141-E5C8-5F051F986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CF443A-4CA7-38D7-DAB6-796553FF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ACEDA3-ADEF-AFB4-E72B-43DE39483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AD9494-E799-F036-6DAC-8366149B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D64F4-C77C-CF07-2000-BFEF8216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CC2554-9562-8B3D-C230-60A610BD7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B1962B-7B53-CF93-B886-E42FD516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4518F0-EA9E-1BAF-F1B3-497F8B06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6DB15-1801-62EA-61A6-5E431DFF4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9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E498F4-07EE-5831-AED4-E047A3A0F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8E728F-4D06-78EF-12F4-7FB18E08D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0E94B-D9B5-F3EB-E406-AC4CCB13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C3C07-F854-5265-E586-CCB8A276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C61E6E-1160-8A6B-497B-E48FBA76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169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3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C756DE8-6A69-4695-BEEB-44A61D444A59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935410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21473" y="1996934"/>
            <a:ext cx="5398984" cy="3886072"/>
          </a:xfrm>
          <a:custGeom>
            <a:avLst/>
            <a:gdLst/>
            <a:ahLst/>
            <a:cxnLst/>
            <a:rect l="l" t="t" r="r" b="b"/>
            <a:pathLst>
              <a:path w="8902700" h="6408420">
                <a:moveTo>
                  <a:pt x="8421031" y="0"/>
                </a:moveTo>
                <a:lnTo>
                  <a:pt x="481660" y="0"/>
                </a:lnTo>
                <a:lnTo>
                  <a:pt x="203200" y="7525"/>
                </a:lnTo>
                <a:lnTo>
                  <a:pt x="60207" y="60207"/>
                </a:lnTo>
                <a:lnTo>
                  <a:pt x="7525" y="203200"/>
                </a:lnTo>
                <a:lnTo>
                  <a:pt x="0" y="481660"/>
                </a:lnTo>
                <a:lnTo>
                  <a:pt x="0" y="5926521"/>
                </a:lnTo>
                <a:lnTo>
                  <a:pt x="7525" y="6204981"/>
                </a:lnTo>
                <a:lnTo>
                  <a:pt x="60207" y="6347974"/>
                </a:lnTo>
                <a:lnTo>
                  <a:pt x="203200" y="6400655"/>
                </a:lnTo>
                <a:lnTo>
                  <a:pt x="481660" y="6408181"/>
                </a:lnTo>
                <a:lnTo>
                  <a:pt x="8421031" y="6408181"/>
                </a:lnTo>
                <a:lnTo>
                  <a:pt x="8699491" y="6400655"/>
                </a:lnTo>
                <a:lnTo>
                  <a:pt x="8842484" y="6347974"/>
                </a:lnTo>
                <a:lnTo>
                  <a:pt x="8895166" y="6204981"/>
                </a:lnTo>
                <a:lnTo>
                  <a:pt x="8902692" y="5926521"/>
                </a:lnTo>
                <a:lnTo>
                  <a:pt x="8902692" y="481660"/>
                </a:lnTo>
                <a:lnTo>
                  <a:pt x="8895166" y="203200"/>
                </a:lnTo>
                <a:lnTo>
                  <a:pt x="8842484" y="60207"/>
                </a:lnTo>
                <a:lnTo>
                  <a:pt x="8699491" y="7525"/>
                </a:lnTo>
                <a:lnTo>
                  <a:pt x="8421031" y="0"/>
                </a:lnTo>
                <a:close/>
              </a:path>
            </a:pathLst>
          </a:custGeom>
          <a:solidFill>
            <a:srgbClr val="011F58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63" b="1" i="0">
                <a:solidFill>
                  <a:schemeClr val="tx1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6198" y="1921520"/>
            <a:ext cx="4284144" cy="3661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46" b="0" i="0">
                <a:solidFill>
                  <a:schemeClr val="tx1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A97AE-B55D-486B-811C-DB3BC901C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219" y="404095"/>
            <a:ext cx="1561788" cy="57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2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63" b="1" i="0">
                <a:solidFill>
                  <a:schemeClr val="tx1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45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09459-6AF0-3EAE-ACA7-36032E58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DCA7E6-85FF-5FE2-5D71-BDD56CDBA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B2B73C-2B29-4573-C903-A8B2A735D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B96AA1-FA78-20DD-1969-BBC795C5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A00F68-0119-F3A9-08DF-06EA27FB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7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D6551-6316-756F-8ACD-47747654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FE8905-052B-F349-43F8-3A6315B82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F252-DFFE-93C8-85AC-A02035B68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5BC0-1B12-7527-E4B7-84513495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78BB9-67E0-0B87-4F02-56A8169B7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79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2B465-B3E3-6155-4CEB-E7A90B11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140CA6-4047-CC20-08A6-A0EDFF5E9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EBC53A-403B-8365-E928-5EE154ED3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BBAB8-A8A4-232B-4208-61FF782B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24225D-C8F4-E611-A2CD-E72851D9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364622-5267-1CB4-0FF6-11D674F1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75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3ECC-4FCF-7625-36A1-51F4043D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FAC3BA-BD38-B1A5-4754-E6334DDE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CF0DEE-BAF4-ACF8-2ECA-4CC861F98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4ADED9-CADB-71E2-58B6-22CF7E943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21B51B-9F4C-2861-F06D-6A3437257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582A43E-495C-1245-1A88-CFDC2F517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6B42F3-DC59-94E3-97C9-B6CA0AC9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6ED8AF-AC05-9538-C347-B57F5D1E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5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74792-2946-77DC-1147-7145E40A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DA267C-6F47-FD6D-8928-2008555D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B09013-DFD7-27D6-2BD4-CDBE99D9C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D058F5-2F54-8E3A-E51A-4B60EDC7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4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695F53-119B-2F14-1551-45592E5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F45854-9D35-0F3A-2B55-662D1D65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1EF167-09C0-9CC5-C76D-982BCAC3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12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0C4DF-2F26-8E51-2D03-A6893478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7A2188-33C7-C380-25F1-083F17D5F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CCC107-7F87-5268-33AC-D82BF4A56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F0CC5-02AD-0624-53DB-F45B5A54D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2DF1EB-1A97-EC68-A371-6BB8E875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D2B4E0-6809-53F8-3C84-6D0286F3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4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0EAF5-355C-2758-BC3F-0A7D3CD6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5CD0C-C2D7-D3F9-109C-008B73A4D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1DA994-3000-4A35-E957-08BDE5E81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5FA11C-D085-20F9-3A27-AF0505C70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8D2CAB-C1CD-6FEA-07FF-0B2BC9EC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29976E-8EB6-2FEF-C271-6453F8E2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37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1994F-7BA3-1BF2-B8E2-F7DF471E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D21406-E38C-5A89-F3B0-79FA60398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34D68E-5FC2-D4BB-18BF-BF4214071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1E16A-5EAC-5748-B950-9499DAC921B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CF8C7-DD55-13E4-2A7B-58D903742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6B3928-F88B-4A51-789E-A210A05D1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ECB4D-FCCB-E64B-BA2E-BC6A61EC8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35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regulation.gov.ru/projects#npa=13577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330CBC-2959-F426-6655-86DCD5376E9C}"/>
              </a:ext>
            </a:extLst>
          </p:cNvPr>
          <p:cNvSpPr txBox="1"/>
          <p:nvPr/>
        </p:nvSpPr>
        <p:spPr>
          <a:xfrm>
            <a:off x="486834" y="1229837"/>
            <a:ext cx="1170516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F0502020204030204" pitchFamily="34" charset="0"/>
              </a:rPr>
              <a:t>Возможности цифровой реабилитации в </a:t>
            </a:r>
            <a:r>
              <a:rPr lang="ru-RU" sz="5400" b="1" i="0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Open Sans" panose="020F0502020204030204" pitchFamily="34" charset="0"/>
              </a:rPr>
              <a:t>послегоспитальный</a:t>
            </a:r>
            <a:r>
              <a:rPr lang="ru-RU" sz="54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Open Sans" panose="020F0502020204030204" pitchFamily="34" charset="0"/>
              </a:rPr>
              <a:t> период</a:t>
            </a:r>
          </a:p>
          <a:p>
            <a:endParaRPr lang="ru-RU" b="1" dirty="0">
              <a:solidFill>
                <a:srgbClr val="000000"/>
              </a:solidFill>
              <a:latin typeface="Open Sans" panose="020F0502020204030204" pitchFamily="34" charset="0"/>
            </a:endParaRPr>
          </a:p>
          <a:p>
            <a:endParaRPr lang="ru-RU" b="1" dirty="0">
              <a:solidFill>
                <a:srgbClr val="000000"/>
              </a:solidFill>
              <a:latin typeface="Open Sans" panose="020F0502020204030204" pitchFamily="34" charset="0"/>
            </a:endParaRPr>
          </a:p>
          <a:p>
            <a:endParaRPr lang="ru-RU" b="1" dirty="0">
              <a:solidFill>
                <a:srgbClr val="000000"/>
              </a:solidFill>
              <a:latin typeface="Open Sans" panose="020F0502020204030204" pitchFamily="34" charset="0"/>
            </a:endParaRPr>
          </a:p>
          <a:p>
            <a:br>
              <a:rPr lang="ru-RU" dirty="0"/>
            </a:b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F0502020204030204" pitchFamily="34" charset="0"/>
              </a:rPr>
              <a:t>Каргальская Ирина Геннадьевна, Член комитета по цифровой реабилитации Союза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Open Sans" panose="020F0502020204030204" pitchFamily="34" charset="0"/>
              </a:rPr>
              <a:t>реабилитологов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F0502020204030204" pitchFamily="34" charset="0"/>
              </a:rPr>
              <a:t> России (Москва)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5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B9897FA-BD32-4C49-8172-5A20E36FF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39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269948-971C-080D-9F77-0551AE231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"/>
          <a:stretch/>
        </p:blipFill>
        <p:spPr>
          <a:xfrm>
            <a:off x="148123" y="1149046"/>
            <a:ext cx="10826793" cy="58147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15B09-610B-73DC-DF8B-EDB2DD8FE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71" y="253193"/>
            <a:ext cx="8914509" cy="895853"/>
          </a:xfrm>
        </p:spPr>
        <p:txBody>
          <a:bodyPr/>
          <a:lstStyle>
            <a:defPPr>
              <a:defRPr lang="ru-RU"/>
            </a:defPPr>
            <a:lvl1pPr marL="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40" dirty="0">
                <a:solidFill>
                  <a:schemeClr val="accent1">
                    <a:lumMod val="50000"/>
                  </a:schemeClr>
                </a:solidFill>
              </a:rPr>
              <a:t>Платформа О</a:t>
            </a:r>
            <a:r>
              <a:rPr lang="en-US" sz="1940" dirty="0" err="1">
                <a:solidFill>
                  <a:schemeClr val="accent1">
                    <a:lumMod val="50000"/>
                  </a:schemeClr>
                </a:solidFill>
              </a:rPr>
              <a:t>ncoRehab.online</a:t>
            </a:r>
            <a:r>
              <a:rPr lang="en-US" sz="194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40" dirty="0">
                <a:solidFill>
                  <a:schemeClr val="accent1">
                    <a:lumMod val="50000"/>
                  </a:schemeClr>
                </a:solidFill>
              </a:rPr>
              <a:t>для дистанционной групповой онлайн контролируемой врачом  лечебной физкультуры и психологических групповых занятий для пациентов со схожей патологией</a:t>
            </a:r>
          </a:p>
        </p:txBody>
      </p:sp>
    </p:spTree>
    <p:extLst>
      <p:ext uri="{BB962C8B-B14F-4D97-AF65-F5344CB8AC3E}">
        <p14:creationId xmlns:p14="http://schemas.microsoft.com/office/powerpoint/2010/main" val="192032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DF489C7-368A-3EF0-E334-2E80B1F6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69" y="240666"/>
            <a:ext cx="6466975" cy="1007834"/>
          </a:xfrm>
        </p:spPr>
        <p:txBody>
          <a:bodyPr/>
          <a:lstStyle>
            <a:defPPr>
              <a:defRPr lang="ru-RU"/>
            </a:defPPr>
            <a:lvl1pPr marL="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83" dirty="0">
                <a:latin typeface="PragmaticaC" pitchFamily="82" charset="0"/>
              </a:rPr>
              <a:t>Платформа </a:t>
            </a:r>
            <a:r>
              <a:rPr lang="ru-RU" sz="2183" dirty="0" err="1">
                <a:latin typeface="PragmaticaC" pitchFamily="82" charset="0"/>
              </a:rPr>
              <a:t>ОНКОНЕТ</a:t>
            </a:r>
            <a:r>
              <a:rPr lang="ru-RU" sz="2183" dirty="0">
                <a:latin typeface="PragmaticaC" pitchFamily="82" charset="0"/>
              </a:rPr>
              <a:t> для проведения динамического мониторинга состояния пациента во время лекарственной терапии и 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393D16-8E08-C0BE-3A23-BBAC84E7D4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976" y="4589125"/>
            <a:ext cx="4314833" cy="22688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4C7C7C-4D51-732E-1C43-5C3A76CD2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83" y="3979333"/>
            <a:ext cx="6540501" cy="27643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400780-8D12-C46F-26E1-573FDD66AD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70" y="1415644"/>
            <a:ext cx="5609847" cy="23096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F53530-A176-4DDC-006C-0F2832EF5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892" y="111916"/>
            <a:ext cx="5071525" cy="431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44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C4225-73DF-14DB-421B-B51A5CB6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1563688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chemeClr val="accent1"/>
                </a:solidFill>
              </a:rPr>
              <a:t>4 летний опыт использования асинхронного мониторинга </a:t>
            </a:r>
            <a:r>
              <a:rPr lang="ru-RU" sz="1400" b="1" dirty="0" err="1">
                <a:solidFill>
                  <a:schemeClr val="accent1"/>
                </a:solidFill>
              </a:rPr>
              <a:t>ОНКОНЕТ</a:t>
            </a:r>
            <a:r>
              <a:rPr lang="ru-RU" sz="1400" b="1" dirty="0">
                <a:solidFill>
                  <a:schemeClr val="accent1"/>
                </a:solidFill>
              </a:rPr>
              <a:t> пациентов с разными  нозологиями </a:t>
            </a:r>
            <a:r>
              <a:rPr lang="ru-RU" sz="1400" b="1" dirty="0">
                <a:solidFill>
                  <a:srgbClr val="C00000"/>
                </a:solidFill>
              </a:rPr>
              <a:t>в работе психологической службы ЛООД позволил  </a:t>
            </a:r>
            <a:r>
              <a:rPr lang="ru-RU" sz="14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своевременно  выявлять:</a:t>
            </a:r>
            <a:br>
              <a:rPr lang="ru-RU" sz="1400" b="1" i="0" u="none" strike="noStrike" dirty="0">
                <a:solidFill>
                  <a:schemeClr val="accent1"/>
                </a:solidFill>
                <a:effectLst/>
                <a:latin typeface="-webkit-standard"/>
              </a:rPr>
            </a:br>
            <a:r>
              <a:rPr lang="ru-RU" sz="1400" b="1" i="0" u="none" strike="noStrike" dirty="0">
                <a:solidFill>
                  <a:schemeClr val="accent1"/>
                </a:solidFill>
                <a:effectLst/>
                <a:latin typeface="-webkit-standard"/>
              </a:rPr>
              <a:t>1. </a:t>
            </a:r>
            <a:r>
              <a:rPr lang="ru-RU" sz="1400" b="1" i="0" u="none" strike="noStrike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Тревожные состояния</a:t>
            </a:r>
            <a:br>
              <a:rPr lang="ru-RU" sz="1400" b="1" i="0" u="none" strike="noStrike" dirty="0">
                <a:solidFill>
                  <a:schemeClr val="accent1"/>
                </a:solidFill>
                <a:effectLst/>
                <a:latin typeface="-webkit-standard"/>
              </a:rPr>
            </a:br>
            <a:r>
              <a:rPr lang="ru-RU" sz="1400" b="1" i="0" u="none" strike="noStrike" dirty="0">
                <a:solidFill>
                  <a:schemeClr val="accent1"/>
                </a:solidFill>
                <a:effectLst/>
                <a:latin typeface="-webkit-standard"/>
              </a:rPr>
              <a:t>2. </a:t>
            </a:r>
            <a:r>
              <a:rPr lang="ru-RU" sz="1400" b="1" i="0" u="none" strike="noStrike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Депрессивные состояния</a:t>
            </a:r>
            <a:br>
              <a:rPr lang="ru-RU" sz="1400" b="1" i="0" u="none" strike="noStrike" dirty="0">
                <a:solidFill>
                  <a:schemeClr val="accent1"/>
                </a:solidFill>
                <a:effectLst/>
                <a:latin typeface="-webkit-standard"/>
              </a:rPr>
            </a:br>
            <a:r>
              <a:rPr lang="ru-RU" sz="1400" b="1" i="0" u="none" strike="noStrike" dirty="0">
                <a:solidFill>
                  <a:schemeClr val="accent1"/>
                </a:solidFill>
                <a:effectLst/>
                <a:latin typeface="-webkit-standard"/>
              </a:rPr>
              <a:t>3. </a:t>
            </a:r>
            <a:r>
              <a:rPr lang="ru-RU" sz="1400" b="1" i="0" u="none" strike="noStrike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Фобические</a:t>
            </a:r>
            <a:r>
              <a:rPr lang="ru-RU" sz="1400" b="1" i="0" u="none" strike="noStrike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  реакции (страх рецидива, побочных эффектов лечения и т. д.)</a:t>
            </a:r>
            <a:br>
              <a:rPr lang="ru-RU" sz="1400" b="1" i="0" u="none" strike="noStrike" dirty="0">
                <a:solidFill>
                  <a:schemeClr val="accent1"/>
                </a:solidFill>
                <a:effectLst/>
                <a:latin typeface="-webkit-standard"/>
              </a:rPr>
            </a:br>
            <a:r>
              <a:rPr lang="ru-RU" sz="1400" b="1" i="0" u="none" strike="noStrike" dirty="0">
                <a:solidFill>
                  <a:schemeClr val="accent1"/>
                </a:solidFill>
                <a:effectLst/>
                <a:latin typeface="-webkit-standard"/>
              </a:rPr>
              <a:t>4. </a:t>
            </a:r>
            <a:r>
              <a:rPr lang="ru-RU" sz="1400" b="1" i="0" u="none" strike="noStrike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Отдельные симптомы и состояния: общее беспокойство, чувство беспомощности, астения, ипохондрическая фиксация, снижение мотивации к лечению, чувство потери контроля.</a:t>
            </a:r>
            <a:br>
              <a:rPr lang="ru-RU" sz="1400" b="1" i="0" u="none" strike="noStrike" dirty="0">
                <a:solidFill>
                  <a:schemeClr val="accent1"/>
                </a:solidFill>
                <a:effectLst/>
                <a:latin typeface="-webkit-standard"/>
              </a:rPr>
            </a:br>
            <a:r>
              <a:rPr lang="ru-RU" sz="1400" b="1" i="0" u="none" strike="noStrike" dirty="0">
                <a:solidFill>
                  <a:schemeClr val="accent1"/>
                </a:solidFill>
                <a:effectLst/>
                <a:latin typeface="-webkit-standard"/>
              </a:rPr>
              <a:t> </a:t>
            </a:r>
            <a:endParaRPr lang="ru-RU" sz="1400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D16EA66-8274-F5BE-DDE4-9F5B0D1131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6"/>
            <a:ext cx="4696884" cy="4667250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87A30C2-8D21-1E55-FA8B-FE31FF069C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37" y="4458228"/>
            <a:ext cx="5319047" cy="2399772"/>
          </a:xfr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E8685328-9281-29B7-3CF7-825563BD3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37" y="1867958"/>
            <a:ext cx="5120148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95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37F44A2B-8817-AD44-A0EE-61C5F945C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46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66B9D09-8FF9-9C41-A429-422CB4A43A6A}"/>
              </a:ext>
            </a:extLst>
          </p:cNvPr>
          <p:cNvSpPr/>
          <p:nvPr/>
        </p:nvSpPr>
        <p:spPr>
          <a:xfrm>
            <a:off x="1655552" y="150404"/>
            <a:ext cx="2662253" cy="4039096"/>
          </a:xfrm>
          <a:prstGeom prst="roundRect">
            <a:avLst>
              <a:gd name="adj" fmla="val 908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BC87A9-0BF4-CD4E-997E-B1BD7136FDAA}"/>
              </a:ext>
            </a:extLst>
          </p:cNvPr>
          <p:cNvSpPr/>
          <p:nvPr/>
        </p:nvSpPr>
        <p:spPr>
          <a:xfrm>
            <a:off x="1655552" y="150404"/>
            <a:ext cx="2662253" cy="1197522"/>
          </a:xfrm>
          <a:prstGeom prst="roundRect">
            <a:avLst>
              <a:gd name="adj" fmla="val 2044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0F59D92-EEF4-6646-B194-1A01494E843F}"/>
              </a:ext>
            </a:extLst>
          </p:cNvPr>
          <p:cNvSpPr/>
          <p:nvPr/>
        </p:nvSpPr>
        <p:spPr>
          <a:xfrm>
            <a:off x="4634314" y="1336502"/>
            <a:ext cx="2906181" cy="3495467"/>
          </a:xfrm>
          <a:prstGeom prst="roundRect">
            <a:avLst>
              <a:gd name="adj" fmla="val 908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9CA8FAB-3503-B446-83B2-E3F0B6C82BC3}"/>
              </a:ext>
            </a:extLst>
          </p:cNvPr>
          <p:cNvSpPr txBox="1">
            <a:spLocks/>
          </p:cNvSpPr>
          <p:nvPr/>
        </p:nvSpPr>
        <p:spPr>
          <a:xfrm>
            <a:off x="4500574" y="1449361"/>
            <a:ext cx="3187042" cy="15320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524" b="1" dirty="0">
                <a:latin typeface="PragmaticaC" pitchFamily="82" charset="0"/>
              </a:rPr>
              <a:t>ТЕЛЕМЕДИЦИНСКИЙ РЕФЕРЕНСНЫЙ ЦЕНТР</a:t>
            </a:r>
          </a:p>
          <a:p>
            <a:pPr algn="ctr">
              <a:lnSpc>
                <a:spcPct val="100000"/>
              </a:lnSpc>
            </a:pPr>
            <a:r>
              <a:rPr lang="ru-RU" sz="1524" b="1" dirty="0">
                <a:latin typeface="PragmaticaC" pitchFamily="82" charset="0"/>
              </a:rPr>
              <a:t>ГОЛОСО-РЕЧЕВОЙ ОНКОРЕАБИЛИТАЦИИ ПАЦИЕНТОВ С ОПУХОЛЯМИ ГОЛОВЫ И ШЕИ</a:t>
            </a:r>
            <a:endParaRPr lang="ru-RU" sz="914" b="1" dirty="0">
              <a:latin typeface="PragmaticaC" pitchFamily="82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73B9CBD-AD35-C84C-9C02-9F604726B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21" b="14039"/>
          <a:stretch/>
        </p:blipFill>
        <p:spPr>
          <a:xfrm>
            <a:off x="4881431" y="3032641"/>
            <a:ext cx="2411947" cy="16286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9984FD85-63E1-5741-AA5A-9F767D529B8E}"/>
              </a:ext>
            </a:extLst>
          </p:cNvPr>
          <p:cNvSpPr txBox="1">
            <a:spLocks/>
          </p:cNvSpPr>
          <p:nvPr/>
        </p:nvSpPr>
        <p:spPr>
          <a:xfrm>
            <a:off x="1705287" y="228994"/>
            <a:ext cx="2612518" cy="1130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Дистанционное образование специалистов региональных </a:t>
            </a:r>
            <a:r>
              <a:rPr lang="ru-RU" sz="1219" dirty="0" err="1">
                <a:solidFill>
                  <a:schemeClr val="bg1"/>
                </a:solidFill>
                <a:latin typeface="PragmaticaC" pitchFamily="82" charset="0"/>
              </a:rPr>
              <a:t>онкодиспансеров</a:t>
            </a: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 (на базе ФГБУ НМИЦИО ФМБА и НИИ онкологии НИМЦ Томск)</a:t>
            </a:r>
            <a:endParaRPr lang="ru-RU" sz="800" dirty="0">
              <a:solidFill>
                <a:schemeClr val="bg1"/>
              </a:solidFill>
              <a:latin typeface="PragmaticaC" pitchFamily="82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E7D6EA6-928B-9D43-BD53-3B4DAC594994}"/>
              </a:ext>
            </a:extLst>
          </p:cNvPr>
          <p:cNvSpPr txBox="1">
            <a:spLocks/>
          </p:cNvSpPr>
          <p:nvPr/>
        </p:nvSpPr>
        <p:spPr>
          <a:xfrm>
            <a:off x="1705287" y="1376065"/>
            <a:ext cx="2612518" cy="28276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86"/>
              </a:spcAft>
            </a:pPr>
            <a:r>
              <a:rPr lang="ru-RU" sz="1219" dirty="0">
                <a:latin typeface="PragmaticaC" pitchFamily="82" charset="0"/>
              </a:rPr>
              <a:t>обучение хирургов-онкологов основам </a:t>
            </a:r>
            <a:r>
              <a:rPr lang="ru-RU" sz="1219" dirty="0" err="1">
                <a:latin typeface="PragmaticaC" pitchFamily="82" charset="0"/>
              </a:rPr>
              <a:t>предабилитации</a:t>
            </a:r>
            <a:r>
              <a:rPr lang="ru-RU" sz="1219" dirty="0">
                <a:latin typeface="PragmaticaC" pitchFamily="82" charset="0"/>
              </a:rPr>
              <a:t> и ранней постоперационной реабилитации пациентов с ОГШ (72 часа НМО)</a:t>
            </a:r>
          </a:p>
          <a:p>
            <a:pPr>
              <a:lnSpc>
                <a:spcPct val="100000"/>
              </a:lnSpc>
              <a:spcAft>
                <a:spcPts val="686"/>
              </a:spcAft>
            </a:pPr>
            <a:r>
              <a:rPr lang="ru-RU" sz="1219" dirty="0">
                <a:latin typeface="PragmaticaC" pitchFamily="82" charset="0"/>
              </a:rPr>
              <a:t>обучение хирургических медсестер основам реабилитации пациентов ОГШ: уходу за трахеостомой и раной, кормлению, дыхательным ЛФК, активизации нервно-мышечного аппарата гортани, голосовым и речевым тренировкам (36 часов НМО)</a:t>
            </a:r>
            <a:endParaRPr lang="ru-RU" sz="800" dirty="0">
              <a:latin typeface="PragmaticaC" pitchFamily="82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E30BA33-2137-B84E-8C7B-E1E0B64EF7D0}"/>
              </a:ext>
            </a:extLst>
          </p:cNvPr>
          <p:cNvSpPr/>
          <p:nvPr/>
        </p:nvSpPr>
        <p:spPr>
          <a:xfrm>
            <a:off x="4752589" y="150404"/>
            <a:ext cx="2662253" cy="996244"/>
          </a:xfrm>
          <a:prstGeom prst="roundRect">
            <a:avLst>
              <a:gd name="adj" fmla="val 2044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1FE23E23-E255-7A4A-9DE6-A7E9A6AEEE84}"/>
              </a:ext>
            </a:extLst>
          </p:cNvPr>
          <p:cNvSpPr txBox="1">
            <a:spLocks/>
          </p:cNvSpPr>
          <p:nvPr/>
        </p:nvSpPr>
        <p:spPr>
          <a:xfrm>
            <a:off x="4802325" y="228994"/>
            <a:ext cx="2612518" cy="9176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Клиническая медсестринская практика у логопедов и </a:t>
            </a:r>
            <a:r>
              <a:rPr lang="ru-RU" sz="1219" dirty="0" err="1">
                <a:solidFill>
                  <a:schemeClr val="bg1"/>
                </a:solidFill>
                <a:latin typeface="PragmaticaC" pitchFamily="82" charset="0"/>
              </a:rPr>
              <a:t>фонопедов</a:t>
            </a: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 на базе НМИЦИО ФМБА и НИИ онкологии ТНИМЦ</a:t>
            </a:r>
            <a:endParaRPr lang="ru-RU" sz="800" dirty="0">
              <a:solidFill>
                <a:schemeClr val="bg1"/>
              </a:solidFill>
              <a:latin typeface="PragmaticaC" pitchFamily="82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8DBD034-A33B-1042-9269-3FB255E6B566}"/>
              </a:ext>
            </a:extLst>
          </p:cNvPr>
          <p:cNvSpPr/>
          <p:nvPr/>
        </p:nvSpPr>
        <p:spPr>
          <a:xfrm>
            <a:off x="7857004" y="150405"/>
            <a:ext cx="2662253" cy="1380290"/>
          </a:xfrm>
          <a:prstGeom prst="roundRect">
            <a:avLst>
              <a:gd name="adj" fmla="val 2044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D2A16D5C-C5EA-574B-B1EA-4E6127CFB2CA}"/>
              </a:ext>
            </a:extLst>
          </p:cNvPr>
          <p:cNvSpPr txBox="1">
            <a:spLocks/>
          </p:cNvSpPr>
          <p:nvPr/>
        </p:nvSpPr>
        <p:spPr>
          <a:xfrm>
            <a:off x="7906739" y="228994"/>
            <a:ext cx="2612518" cy="1130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Дистанционная поддержка онкологов в постановке реабилитационного диагноза, цели, персональной программы реабилитации по МКФ, маршрутизация пациента</a:t>
            </a:r>
            <a:endParaRPr lang="ru-RU" sz="800" dirty="0">
              <a:solidFill>
                <a:schemeClr val="bg1"/>
              </a:solidFill>
              <a:latin typeface="PragmaticaC" pitchFamily="82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1A28892-111E-C145-950D-67C4FEEA12D1}"/>
              </a:ext>
            </a:extLst>
          </p:cNvPr>
          <p:cNvSpPr/>
          <p:nvPr/>
        </p:nvSpPr>
        <p:spPr>
          <a:xfrm>
            <a:off x="7857004" y="1797234"/>
            <a:ext cx="2662253" cy="978578"/>
          </a:xfrm>
          <a:prstGeom prst="roundRect">
            <a:avLst>
              <a:gd name="adj" fmla="val 2044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7DAF6971-6D7B-BB46-A0A8-A2EAF30E6643}"/>
              </a:ext>
            </a:extLst>
          </p:cNvPr>
          <p:cNvSpPr txBox="1">
            <a:spLocks/>
          </p:cNvSpPr>
          <p:nvPr/>
        </p:nvSpPr>
        <p:spPr>
          <a:xfrm>
            <a:off x="7906739" y="1864400"/>
            <a:ext cx="2612518" cy="899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Амбулаторная телереабилитация </a:t>
            </a:r>
            <a:r>
              <a:rPr lang="ru-RU" sz="1219" dirty="0" err="1">
                <a:solidFill>
                  <a:schemeClr val="bg1"/>
                </a:solidFill>
                <a:latin typeface="PragmaticaC" pitchFamily="82" charset="0"/>
              </a:rPr>
              <a:t>пациент+медсестра</a:t>
            </a: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 в регионе – логопед/</a:t>
            </a:r>
            <a:r>
              <a:rPr lang="ru-RU" sz="1219" dirty="0" err="1">
                <a:solidFill>
                  <a:schemeClr val="bg1"/>
                </a:solidFill>
                <a:latin typeface="PragmaticaC" pitchFamily="82" charset="0"/>
              </a:rPr>
              <a:t>фонопед</a:t>
            </a: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 НМИЦ</a:t>
            </a:r>
            <a:endParaRPr lang="ru-RU" sz="800" dirty="0">
              <a:solidFill>
                <a:schemeClr val="bg1"/>
              </a:solidFill>
              <a:latin typeface="PragmaticaC" pitchFamily="82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5801997-D18D-4F45-8BD6-50759A33C5B2}"/>
              </a:ext>
            </a:extLst>
          </p:cNvPr>
          <p:cNvSpPr/>
          <p:nvPr/>
        </p:nvSpPr>
        <p:spPr>
          <a:xfrm>
            <a:off x="7857004" y="3062259"/>
            <a:ext cx="2662253" cy="1175708"/>
          </a:xfrm>
          <a:prstGeom prst="roundRect">
            <a:avLst>
              <a:gd name="adj" fmla="val 2044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498D9635-F369-D344-B258-03580A49E03E}"/>
              </a:ext>
            </a:extLst>
          </p:cNvPr>
          <p:cNvSpPr txBox="1">
            <a:spLocks/>
          </p:cNvSpPr>
          <p:nvPr/>
        </p:nvSpPr>
        <p:spPr>
          <a:xfrm>
            <a:off x="7906739" y="3129425"/>
            <a:ext cx="2612518" cy="1108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Амбулаторная телереабилитация 3 этапа (дистанционные речевые/голосовые тренировки и автоматизация навыков)</a:t>
            </a:r>
            <a:endParaRPr lang="ru-RU" sz="800" dirty="0">
              <a:solidFill>
                <a:schemeClr val="bg1"/>
              </a:solidFill>
              <a:latin typeface="PragmaticaC" pitchFamily="82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738EF17-63E9-CC41-B77A-2F803C5A26A8}"/>
              </a:ext>
            </a:extLst>
          </p:cNvPr>
          <p:cNvSpPr/>
          <p:nvPr/>
        </p:nvSpPr>
        <p:spPr>
          <a:xfrm>
            <a:off x="7890419" y="4540177"/>
            <a:ext cx="2662253" cy="1380289"/>
          </a:xfrm>
          <a:prstGeom prst="roundRect">
            <a:avLst>
              <a:gd name="adj" fmla="val 2044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DB0FA4D8-302A-9340-B3CD-5D155FC8ED25}"/>
              </a:ext>
            </a:extLst>
          </p:cNvPr>
          <p:cNvSpPr txBox="1">
            <a:spLocks/>
          </p:cNvSpPr>
          <p:nvPr/>
        </p:nvSpPr>
        <p:spPr>
          <a:xfrm>
            <a:off x="7940154" y="4618766"/>
            <a:ext cx="2612518" cy="13378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Создание дополнительного приложения по ОГШ к приказу 788 и порядка реабилитации пациентов по ОМС. Внедрение в клиническую практику региональных </a:t>
            </a:r>
            <a:r>
              <a:rPr lang="ru-RU" sz="1219" dirty="0" err="1">
                <a:solidFill>
                  <a:schemeClr val="bg1"/>
                </a:solidFill>
                <a:latin typeface="PragmaticaC" pitchFamily="82" charset="0"/>
              </a:rPr>
              <a:t>онкодиспансеров</a:t>
            </a:r>
            <a:endParaRPr lang="ru-RU" sz="800" dirty="0">
              <a:solidFill>
                <a:schemeClr val="bg1"/>
              </a:solidFill>
              <a:latin typeface="PragmaticaC" pitchFamily="82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95ADA83-EA80-DF4A-B5A2-AAFA7C2FC7A8}"/>
              </a:ext>
            </a:extLst>
          </p:cNvPr>
          <p:cNvSpPr/>
          <p:nvPr/>
        </p:nvSpPr>
        <p:spPr>
          <a:xfrm>
            <a:off x="1655551" y="4301265"/>
            <a:ext cx="2662253" cy="2407703"/>
          </a:xfrm>
          <a:prstGeom prst="roundRect">
            <a:avLst>
              <a:gd name="adj" fmla="val 908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E13A65B-80D7-8246-8753-27A78B401372}"/>
              </a:ext>
            </a:extLst>
          </p:cNvPr>
          <p:cNvSpPr/>
          <p:nvPr/>
        </p:nvSpPr>
        <p:spPr>
          <a:xfrm>
            <a:off x="1655551" y="4301264"/>
            <a:ext cx="2662253" cy="623177"/>
          </a:xfrm>
          <a:prstGeom prst="roundRect">
            <a:avLst>
              <a:gd name="adj" fmla="val 3511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5FAC41B9-6D4F-E44E-A5C7-80847FE9614D}"/>
              </a:ext>
            </a:extLst>
          </p:cNvPr>
          <p:cNvSpPr txBox="1">
            <a:spLocks/>
          </p:cNvSpPr>
          <p:nvPr/>
        </p:nvSpPr>
        <p:spPr>
          <a:xfrm>
            <a:off x="1705286" y="4379854"/>
            <a:ext cx="2612518" cy="50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Психологическая групповая телереабилитация:</a:t>
            </a:r>
            <a:endParaRPr lang="ru-RU" sz="800" dirty="0">
              <a:solidFill>
                <a:schemeClr val="bg1"/>
              </a:solidFill>
              <a:latin typeface="PragmaticaC" pitchFamily="82" charset="0"/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8149A0F0-1449-8F4E-A8F2-92BE1771761E}"/>
              </a:ext>
            </a:extLst>
          </p:cNvPr>
          <p:cNvSpPr txBox="1">
            <a:spLocks/>
          </p:cNvSpPr>
          <p:nvPr/>
        </p:nvSpPr>
        <p:spPr>
          <a:xfrm>
            <a:off x="1705286" y="4990043"/>
            <a:ext cx="2612518" cy="1718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229"/>
              </a:spcAft>
            </a:pPr>
            <a:r>
              <a:rPr lang="ru-RU" sz="1219" dirty="0">
                <a:latin typeface="PragmaticaC" pitchFamily="82" charset="0"/>
              </a:rPr>
              <a:t>Работа в маленьких группах с психологом</a:t>
            </a:r>
          </a:p>
          <a:p>
            <a:pPr>
              <a:lnSpc>
                <a:spcPct val="100000"/>
              </a:lnSpc>
              <a:spcAft>
                <a:spcPts val="229"/>
              </a:spcAft>
            </a:pPr>
            <a:r>
              <a:rPr lang="ru-RU" sz="1219" spc="-30" dirty="0">
                <a:latin typeface="PragmaticaC" pitchFamily="82" charset="0"/>
              </a:rPr>
              <a:t>Группы пациентской взаимопомощи «равный-равному»</a:t>
            </a:r>
          </a:p>
          <a:p>
            <a:pPr>
              <a:lnSpc>
                <a:spcPct val="100000"/>
              </a:lnSpc>
              <a:spcAft>
                <a:spcPts val="229"/>
              </a:spcAft>
            </a:pPr>
            <a:r>
              <a:rPr lang="ru-RU" sz="1219" dirty="0">
                <a:latin typeface="PragmaticaC" pitchFamily="82" charset="0"/>
              </a:rPr>
              <a:t>Поддержка в получение ТСР и обучении</a:t>
            </a:r>
          </a:p>
          <a:p>
            <a:pPr>
              <a:lnSpc>
                <a:spcPct val="100000"/>
              </a:lnSpc>
              <a:spcAft>
                <a:spcPts val="229"/>
              </a:spcAft>
            </a:pPr>
            <a:r>
              <a:rPr lang="ru-RU" sz="1219" dirty="0">
                <a:latin typeface="PragmaticaC" pitchFamily="82" charset="0"/>
              </a:rPr>
              <a:t>Поддержка в получении реабилитации 3 этапа</a:t>
            </a:r>
            <a:endParaRPr lang="ru-RU" sz="800" dirty="0">
              <a:latin typeface="PragmaticaC" pitchFamily="82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79E0B18-69DF-FE42-924C-D92F12E1E34F}"/>
              </a:ext>
            </a:extLst>
          </p:cNvPr>
          <p:cNvSpPr/>
          <p:nvPr/>
        </p:nvSpPr>
        <p:spPr>
          <a:xfrm>
            <a:off x="4634314" y="5021822"/>
            <a:ext cx="2662253" cy="963513"/>
          </a:xfrm>
          <a:prstGeom prst="roundRect">
            <a:avLst>
              <a:gd name="adj" fmla="val 2044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9DC4D231-5138-2548-8720-61A44B0C7C22}"/>
              </a:ext>
            </a:extLst>
          </p:cNvPr>
          <p:cNvSpPr txBox="1">
            <a:spLocks/>
          </p:cNvSpPr>
          <p:nvPr/>
        </p:nvSpPr>
        <p:spPr>
          <a:xfrm>
            <a:off x="4684049" y="5077565"/>
            <a:ext cx="2612518" cy="884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Самостоятельная телереабилитация дома - контролируемая автоматизация полученных навыков</a:t>
            </a:r>
            <a:endParaRPr lang="ru-RU" sz="800" dirty="0">
              <a:solidFill>
                <a:schemeClr val="bg1"/>
              </a:solidFill>
              <a:latin typeface="PragmaticaC" pitchFamily="82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26AEA24-1322-7541-95C8-BAA710C0D8CF}"/>
              </a:ext>
            </a:extLst>
          </p:cNvPr>
          <p:cNvSpPr/>
          <p:nvPr/>
        </p:nvSpPr>
        <p:spPr>
          <a:xfrm>
            <a:off x="4866672" y="6132399"/>
            <a:ext cx="5686000" cy="563774"/>
          </a:xfrm>
          <a:prstGeom prst="roundRect">
            <a:avLst>
              <a:gd name="adj" fmla="val 3463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72"/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FF5ED4F1-194D-F343-AB0A-AF4163A17F5C}"/>
              </a:ext>
            </a:extLst>
          </p:cNvPr>
          <p:cNvSpPr txBox="1">
            <a:spLocks/>
          </p:cNvSpPr>
          <p:nvPr/>
        </p:nvSpPr>
        <p:spPr>
          <a:xfrm>
            <a:off x="4916407" y="6188142"/>
            <a:ext cx="5768541" cy="476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Создание сети региональной </a:t>
            </a:r>
            <a:r>
              <a:rPr lang="ru-RU" sz="1219" dirty="0" err="1">
                <a:solidFill>
                  <a:schemeClr val="bg1"/>
                </a:solidFill>
                <a:latin typeface="PragmaticaC" pitchFamily="82" charset="0"/>
              </a:rPr>
              <a:t>голосо</a:t>
            </a: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-речевой реабилитации на базе ООД</a:t>
            </a:r>
          </a:p>
          <a:p>
            <a:pPr>
              <a:lnSpc>
                <a:spcPct val="100000"/>
              </a:lnSpc>
            </a:pPr>
            <a:r>
              <a:rPr lang="ru-RU" sz="1219" dirty="0">
                <a:solidFill>
                  <a:schemeClr val="bg1"/>
                </a:solidFill>
                <a:latin typeface="PragmaticaC" pitchFamily="82" charset="0"/>
              </a:rPr>
              <a:t>(Самара, Н. Новгород, Липецк, Ставрополь, СПб)</a:t>
            </a:r>
            <a:endParaRPr lang="ru-RU" sz="800" dirty="0">
              <a:solidFill>
                <a:schemeClr val="bg1"/>
              </a:solidFill>
              <a:latin typeface="PragmaticaC" pitchFamily="82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1644F36-2737-2046-B767-8C1A4773ABDB}"/>
              </a:ext>
            </a:extLst>
          </p:cNvPr>
          <p:cNvCxnSpPr>
            <a:cxnSpLocks/>
          </p:cNvCxnSpPr>
          <p:nvPr/>
        </p:nvCxnSpPr>
        <p:spPr>
          <a:xfrm>
            <a:off x="4352074" y="1062347"/>
            <a:ext cx="309130" cy="335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8C39EDA-A575-1F4D-AF21-8C15038D7EB2}"/>
              </a:ext>
            </a:extLst>
          </p:cNvPr>
          <p:cNvCxnSpPr>
            <a:cxnSpLocks/>
          </p:cNvCxnSpPr>
          <p:nvPr/>
        </p:nvCxnSpPr>
        <p:spPr>
          <a:xfrm>
            <a:off x="4374919" y="4576351"/>
            <a:ext cx="1920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E1573D4-9C7C-034E-87EC-6808C9580A0D}"/>
              </a:ext>
            </a:extLst>
          </p:cNvPr>
          <p:cNvCxnSpPr>
            <a:cxnSpLocks/>
          </p:cNvCxnSpPr>
          <p:nvPr/>
        </p:nvCxnSpPr>
        <p:spPr>
          <a:xfrm>
            <a:off x="7603022" y="2273194"/>
            <a:ext cx="1920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A86D472-172F-B04D-AE40-18ACBC0F8DB7}"/>
              </a:ext>
            </a:extLst>
          </p:cNvPr>
          <p:cNvCxnSpPr>
            <a:cxnSpLocks/>
          </p:cNvCxnSpPr>
          <p:nvPr/>
        </p:nvCxnSpPr>
        <p:spPr>
          <a:xfrm>
            <a:off x="7593504" y="3645866"/>
            <a:ext cx="1920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074B221-F96E-E640-B1FE-DB61C285FB1E}"/>
              </a:ext>
            </a:extLst>
          </p:cNvPr>
          <p:cNvCxnSpPr>
            <a:cxnSpLocks/>
          </p:cNvCxnSpPr>
          <p:nvPr/>
        </p:nvCxnSpPr>
        <p:spPr>
          <a:xfrm>
            <a:off x="7595409" y="4732962"/>
            <a:ext cx="199647" cy="99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CD8C31-5CC7-AE4E-A69F-A1DEFCE82C46}"/>
              </a:ext>
            </a:extLst>
          </p:cNvPr>
          <p:cNvCxnSpPr>
            <a:cxnSpLocks/>
          </p:cNvCxnSpPr>
          <p:nvPr/>
        </p:nvCxnSpPr>
        <p:spPr>
          <a:xfrm flipV="1">
            <a:off x="7593504" y="1359348"/>
            <a:ext cx="192034" cy="59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42DE197-A600-F946-ADB5-65B66F57BFDE}"/>
              </a:ext>
            </a:extLst>
          </p:cNvPr>
          <p:cNvCxnSpPr/>
          <p:nvPr/>
        </p:nvCxnSpPr>
        <p:spPr>
          <a:xfrm>
            <a:off x="6096000" y="1167314"/>
            <a:ext cx="0" cy="13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090A152-D50A-D54A-92D3-2E8F413F7410}"/>
              </a:ext>
            </a:extLst>
          </p:cNvPr>
          <p:cNvCxnSpPr/>
          <p:nvPr/>
        </p:nvCxnSpPr>
        <p:spPr>
          <a:xfrm>
            <a:off x="6086482" y="4847454"/>
            <a:ext cx="0" cy="13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A577716-2AF1-604D-9FDF-1B677B6C4954}"/>
              </a:ext>
            </a:extLst>
          </p:cNvPr>
          <p:cNvCxnSpPr>
            <a:cxnSpLocks/>
          </p:cNvCxnSpPr>
          <p:nvPr/>
        </p:nvCxnSpPr>
        <p:spPr>
          <a:xfrm>
            <a:off x="7390616" y="4849360"/>
            <a:ext cx="202888" cy="1234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926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ED43528-8732-B044-9989-AAC15E832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049" y="774743"/>
            <a:ext cx="9289904" cy="530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90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BF8A8F-336F-56E3-A856-F21AD01D0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610" y="100116"/>
            <a:ext cx="9290781" cy="68511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F2289F-091C-C3ED-BF8B-35716DE63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73" y="4947602"/>
            <a:ext cx="2053397" cy="19012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E92CFD-6EE4-F83C-727D-DBB992D74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474" y="4947602"/>
            <a:ext cx="2398436" cy="19012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4B388C-468B-F84F-3985-FD207B84A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173" y="3447329"/>
            <a:ext cx="3697797" cy="14161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15088AC-8378-C55A-CF30-5DD195B6D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8021" y="3429001"/>
            <a:ext cx="2751890" cy="14161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47A919-1ADF-B832-B53F-944531A2D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493" y="4979832"/>
            <a:ext cx="1893501" cy="18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56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/>
          <p:cNvSpPr/>
          <p:nvPr/>
        </p:nvSpPr>
        <p:spPr>
          <a:xfrm>
            <a:off x="4419601" y="1674813"/>
            <a:ext cx="3330575" cy="576262"/>
          </a:xfrm>
          <a:prstGeom prst="roundRect">
            <a:avLst/>
          </a:prstGeom>
          <a:gradFill>
            <a:gsLst>
              <a:gs pos="98406">
                <a:srgbClr val="FF0000"/>
              </a:gs>
              <a:gs pos="36000">
                <a:schemeClr val="accent5">
                  <a:lumMod val="50000"/>
                </a:schemeClr>
              </a:gs>
            </a:gsLst>
            <a:lin ang="0" scaled="0"/>
          </a:gradFill>
          <a:ln>
            <a:solidFill>
              <a:srgbClr val="C00000">
                <a:alpha val="61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Реабилитационный диагноз и прогноз по ШРМ</a:t>
            </a:r>
            <a:endParaRPr lang="ru-RU" sz="16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3"/>
          <p:cNvSpPr/>
          <p:nvPr/>
        </p:nvSpPr>
        <p:spPr>
          <a:xfrm>
            <a:off x="2238375" y="4640263"/>
            <a:ext cx="3168650" cy="647700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Амбулаторное лечение в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постгоспитальный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период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дома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санаторно-курортное лечение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6"/>
          <p:cNvSpPr/>
          <p:nvPr/>
        </p:nvSpPr>
        <p:spPr>
          <a:xfrm>
            <a:off x="2238375" y="3470275"/>
            <a:ext cx="3168650" cy="865188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на койке в стационаре или отделении восстановительной терапии</a:t>
            </a:r>
            <a:endParaRPr lang="ru-RU" sz="1600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7"/>
          <p:cNvSpPr/>
          <p:nvPr/>
        </p:nvSpPr>
        <p:spPr>
          <a:xfrm>
            <a:off x="2249488" y="2503488"/>
            <a:ext cx="3136900" cy="647700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Хирургическое лечение и ранний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постоперационный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12"/>
          <p:cNvSpPr/>
          <p:nvPr/>
        </p:nvSpPr>
        <p:spPr>
          <a:xfrm>
            <a:off x="2228850" y="5715000"/>
            <a:ext cx="3168650" cy="863600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Адаптация к жизни с нарушенными функциями согласно ИПР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приспособление к ТСР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психологическая реабилитация </a:t>
            </a:r>
            <a:endParaRPr lang="ru-RU" sz="1400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8"/>
          <p:cNvSpPr/>
          <p:nvPr/>
        </p:nvSpPr>
        <p:spPr>
          <a:xfrm>
            <a:off x="6724651" y="5778500"/>
            <a:ext cx="3078163" cy="800100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Непрерывный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этап реабилитации и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абилитации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обучение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когнитивно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–поведенческая терапия (с применением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телереабилитации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9"/>
          <p:cNvSpPr/>
          <p:nvPr/>
        </p:nvSpPr>
        <p:spPr>
          <a:xfrm>
            <a:off x="6724651" y="4645025"/>
            <a:ext cx="3078163" cy="819150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Третий амбулаторный  этап реабилитации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(с применением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телереабилитации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ounded Rectangle 10"/>
          <p:cNvSpPr/>
          <p:nvPr/>
        </p:nvSpPr>
        <p:spPr>
          <a:xfrm>
            <a:off x="6724650" y="3467100"/>
            <a:ext cx="3036888" cy="863600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Второй этап реабилитации в стационаре 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том числе с применением </a:t>
            </a:r>
            <a:r>
              <a:rPr lang="ru-RU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телереабилитации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1500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1"/>
          <p:cNvSpPr/>
          <p:nvPr/>
        </p:nvSpPr>
        <p:spPr>
          <a:xfrm>
            <a:off x="6711951" y="2503488"/>
            <a:ext cx="3097213" cy="647700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этап реабилитации в палате (ОРИТ )</a:t>
            </a:r>
            <a:endParaRPr lang="ru-RU" sz="1600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221317" y="297557"/>
            <a:ext cx="8682038" cy="120015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1"/>
          <a:lstStyle/>
          <a:p>
            <a:pPr algn="ctr" defTabSz="914363" eaLnBrk="1" hangingPunct="1">
              <a:defRPr/>
            </a:pPr>
            <a:r>
              <a:rPr lang="ru-RU" sz="2000" b="1" u="none" dirty="0">
                <a:solidFill>
                  <a:srgbClr val="FF0000"/>
                </a:solidFill>
                <a:effectLst>
                  <a:outerShdw blurRad="292100" dist="38100" dir="5400000" algn="tl">
                    <a:schemeClr val="bg1"/>
                  </a:outerShdw>
                </a:effectLst>
                <a:latin typeface="Times New Roman" pitchFamily="18" charset="0"/>
                <a:cs typeface="Times New Roman" pitchFamily="18" charset="0"/>
              </a:rPr>
              <a:t>СОВРЕМЕННАЯ СХЕМА ТЕРАПИИ ТРАВМЫ  основана на принципе  непрерывного параллельного поэтапного процесса лечения и реабилитации</a:t>
            </a:r>
          </a:p>
          <a:p>
            <a:pPr algn="ctr" defTabSz="914363" eaLnBrk="1" hangingPunct="1">
              <a:defRPr/>
            </a:pPr>
            <a:r>
              <a:rPr lang="ru-RU" sz="2000" b="1" u="none" dirty="0">
                <a:solidFill>
                  <a:schemeClr val="tx1"/>
                </a:solidFill>
                <a:effectLst>
                  <a:outerShdw blurRad="292100" dist="38100" dir="5400000" algn="tl">
                    <a:schemeClr val="bg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Двойная стрелка влево/вправо 1"/>
          <p:cNvSpPr/>
          <p:nvPr/>
        </p:nvSpPr>
        <p:spPr>
          <a:xfrm>
            <a:off x="5760058" y="2716204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5760851" y="3754884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Двойная стрелка влево/вправо 16"/>
          <p:cNvSpPr/>
          <p:nvPr/>
        </p:nvSpPr>
        <p:spPr>
          <a:xfrm>
            <a:off x="5760851" y="4820097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5760851" y="6002784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" name="Стрелка вниз 2"/>
          <p:cNvSpPr/>
          <p:nvPr/>
        </p:nvSpPr>
        <p:spPr>
          <a:xfrm>
            <a:off x="1743076" y="2503488"/>
            <a:ext cx="320477" cy="4075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939" y="2503489"/>
            <a:ext cx="384175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296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64932-EA87-AA29-EBCA-4527BC0B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49" y="590873"/>
            <a:ext cx="4717768" cy="1356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Возможность </a:t>
            </a:r>
            <a:r>
              <a:rPr lang="ru-RU" sz="2400" b="1" dirty="0" err="1">
                <a:solidFill>
                  <a:srgbClr val="FF0000"/>
                </a:solidFill>
              </a:rPr>
              <a:t>телеподдержки</a:t>
            </a:r>
            <a:r>
              <a:rPr lang="ru-RU" sz="2400" b="1" dirty="0">
                <a:solidFill>
                  <a:srgbClr val="FF0000"/>
                </a:solidFill>
              </a:rPr>
              <a:t> и повышения компетенции медиков в условиях кадрового дефицита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23711D2-3EB3-0093-4A71-7E7BE13D5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359152"/>
            <a:ext cx="4056530" cy="34290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80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3A5F0C3-71F3-BFF4-53B9-089DC4DAF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332" y="74082"/>
            <a:ext cx="5196417" cy="3166017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193A9FF-07B1-1DF8-5B8C-C0AD05E341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3582" y="2359151"/>
            <a:ext cx="5082667" cy="4115181"/>
          </a:xfrm>
          <a:prstGeom prst="rect">
            <a:avLst/>
          </a:prstGeom>
        </p:spPr>
      </p:pic>
      <p:pic>
        <p:nvPicPr>
          <p:cNvPr id="4" name="Объект 9">
            <a:extLst>
              <a:ext uri="{FF2B5EF4-FFF2-40B4-BE49-F238E27FC236}">
                <a16:creationId xmlns:a16="http://schemas.microsoft.com/office/drawing/2014/main" id="{0ECFF1B8-CEEB-FF68-18EC-F37B561297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571" y="3314181"/>
            <a:ext cx="5661763" cy="34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68017B-B865-0F1B-FF04-6817E3842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0"/>
            <a:ext cx="12001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33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71C1-3BBA-6394-0E1B-60973D04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549342" cy="159720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403D89-A161-E356-2CA5-1A84ABDD5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0106" y="586822"/>
            <a:ext cx="573380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158028B-B910-F570-5ED3-E20FEB178B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52294" y="2676139"/>
            <a:ext cx="6211623" cy="42029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B71434-F56F-25BE-7C4B-EBEE49FB0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02" y="-1"/>
            <a:ext cx="5481509" cy="2454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4584E3-F1F6-249C-89D4-A7AD1D1B3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0" y="2545878"/>
            <a:ext cx="5198600" cy="42489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A6251C-7522-2920-0B75-E6B7FA0ED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54" y="-21093"/>
            <a:ext cx="4450544" cy="24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29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4F385-A1C6-1B01-3B4D-DE67B879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17" y="95250"/>
            <a:ext cx="11281833" cy="173037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Телеподдержка пациента  в ЛФК 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>
                <a:solidFill>
                  <a:srgbClr val="FF0000"/>
                </a:solidFill>
              </a:rPr>
              <a:t>поддерживающей   кровоток в  культе ампутированной конечности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>
                <a:solidFill>
                  <a:srgbClr val="FF0000"/>
                </a:solidFill>
              </a:rPr>
              <a:t>сохранение  максимальной мобильности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>
                <a:solidFill>
                  <a:srgbClr val="FF0000"/>
                </a:solidFill>
              </a:rPr>
              <a:t>подготовка к протезированию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>
                <a:solidFill>
                  <a:srgbClr val="FF0000"/>
                </a:solidFill>
              </a:rPr>
              <a:t>обучение жизни с протезом   с целью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обеспечения качества жизни и социализации пациента.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2D2B04A-0FE8-F58E-F195-2EB360259F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1825625"/>
            <a:ext cx="6019800" cy="482070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8119DAA-7D50-3A4A-4CD2-06C2F87FB5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1" y="1825624"/>
            <a:ext cx="6172197" cy="46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76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4EB43-C808-BB2A-08BA-4DF9392A5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Телепсихология</a:t>
            </a:r>
            <a:r>
              <a:rPr lang="ru-RU" sz="2000" b="1" dirty="0">
                <a:solidFill>
                  <a:srgbClr val="FF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-проведение когнитивной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процессинговой</a:t>
            </a:r>
            <a:r>
              <a:rPr lang="ru-RU" sz="2000" b="1" dirty="0">
                <a:solidFill>
                  <a:srgbClr val="FF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терапии </a:t>
            </a:r>
            <a:r>
              <a:rPr lang="en-US" sz="2000" b="1" dirty="0">
                <a:solidFill>
                  <a:srgbClr val="FF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rgbClr val="FF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пролонгированной экспозиционной терапии и поведенческой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активационной</a:t>
            </a:r>
            <a:r>
              <a:rPr lang="ru-RU" sz="2000" b="1" dirty="0">
                <a:solidFill>
                  <a:srgbClr val="FF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терапии с использованием видеоконференций продемонстрировало эффективность, сравнимую с очным лечением, в снижении симптомов посттравматического стрессового расстройства</a:t>
            </a:r>
            <a:r>
              <a:rPr lang="en-US" sz="2000" b="1" dirty="0">
                <a:solidFill>
                  <a:srgbClr val="FF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4CA10B-EDE4-A120-409B-499489D54C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sz="1800" dirty="0">
              <a:solidFill>
                <a:srgbClr val="000000"/>
              </a:solidFill>
              <a:effectLst/>
              <a:latin typeface="UICTFontTextStyleBody"/>
              <a:ea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00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Для пациентов </a:t>
            </a:r>
            <a:r>
              <a:rPr lang="ru-RU" sz="2200" dirty="0">
                <a:solidFill>
                  <a:srgbClr val="000000"/>
                </a:solidFill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solidFill>
                  <a:srgbClr val="00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проживающих в сельских или отдаленных районах, цифровое здоровье может облегчить доступ к лечению психического здоровья, устраняя барьеры, связанные с транспортом или доступностью услуг</a:t>
            </a:r>
            <a:r>
              <a:rPr lang="en-US" sz="2200" dirty="0">
                <a:solidFill>
                  <a:srgbClr val="00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2200" dirty="0">
                <a:solidFill>
                  <a:srgbClr val="000000"/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Возможность получить доступ к лечению психического здоровья, не выходя из дома, была определена как фактор, способствующий людям, испытывающим социальную тревогу или озабоченным вопросами конфиденциальности </a:t>
            </a:r>
            <a:r>
              <a:rPr lang="en-US" sz="2200" dirty="0">
                <a:solidFill>
                  <a:srgbClr val="000000"/>
                </a:solidFill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solidFill>
                  <a:srgbClr val="000000"/>
                </a:solidFill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Через самоуправление </a:t>
            </a:r>
            <a:r>
              <a:rPr lang="ru-RU" sz="2200" dirty="0">
                <a:solidFill>
                  <a:srgbClr val="000000"/>
                </a:solidFill>
                <a:effectLst/>
                <a:latin typeface="UICTFontTextStyleBody"/>
                <a:ea typeface="Times New Roman" panose="02020603050405020304" pitchFamily="18" charset="0"/>
              </a:rPr>
              <a:t>пациент получает доступ к советам, обучению и цифровым  упражнениям  в удобное для него время через платформу  Степс </a:t>
            </a:r>
            <a:r>
              <a:rPr lang="ru-RU" sz="2200" dirty="0" err="1">
                <a:solidFill>
                  <a:srgbClr val="000000"/>
                </a:solidFill>
                <a:effectLst/>
                <a:latin typeface="UICTFontTextStyleBody"/>
                <a:ea typeface="Times New Roman" panose="02020603050405020304" pitchFamily="18" charset="0"/>
              </a:rPr>
              <a:t>Реабил</a:t>
            </a:r>
            <a:r>
              <a:rPr lang="ru-RU" sz="2200" dirty="0">
                <a:solidFill>
                  <a:srgbClr val="000000"/>
                </a:solidFill>
                <a:effectLst/>
                <a:latin typeface="UICTFontTextStyleBody"/>
                <a:ea typeface="Times New Roman" panose="02020603050405020304" pitchFamily="18" charset="0"/>
              </a:rPr>
              <a:t> , содержащую  видеоконтент, средства отслеживания осложнений  и другие инструменты, которые способствуют обучению и вовлечению пациента в восстановление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8325E8E-FE66-07E5-7731-AAFC6AE306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5167" y="1690689"/>
            <a:ext cx="5744633" cy="50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27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48494-E190-5D7B-9398-BEC9D7C9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отрудничество</a:t>
            </a:r>
            <a:r>
              <a:rPr lang="ru-RU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с многопрофильными государственными медицинскими организациями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центрами реабилитации и санаторно-курортными учреждениями 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39AA3A-BA3A-69C6-D1B2-5029B0668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4" y="1822980"/>
            <a:ext cx="4593167" cy="4669895"/>
          </a:xfrm>
        </p:spPr>
        <p:txBody>
          <a:bodyPr>
            <a:normAutofit lnSpcReduction="10000"/>
          </a:bodyPr>
          <a:lstStyle/>
          <a:p>
            <a:r>
              <a:rPr lang="ru-R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Программа государственных гарантий 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-</a:t>
            </a:r>
            <a:r>
              <a:rPr lang="ru-R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главный инструмент бесплатной медицинской помощи, в том числе высокотехнологичной и специализированной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, </a:t>
            </a:r>
            <a:r>
              <a:rPr lang="ru-R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реализовывая инициативы президента и Правительства в рамках нацпроекта  «Оптимальная для восстановления здоровья медицинская реабилитация» предполагает проводить реабилитацию на дому у пациентов, если они живут далеко от медучреждения или ограничены в передвижении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.</a:t>
            </a:r>
            <a:r>
              <a:rPr lang="ru-R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Использование платформы в кабинетах ЛФК на амбулаторном этапе поможет государственным клиникам получить реализовать объемы на амбулаторную реабилитацию согласно приказу Минздрава РФ 788н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.  </a:t>
            </a:r>
            <a:endParaRPr lang="ru-R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C76FFF-F81C-111B-11C6-DAA7319CA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1" y="1926168"/>
            <a:ext cx="6085416" cy="41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70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2A08B-BD64-153F-4DEB-AE441596F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anchor="b"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Сотрудничество с клиниками-партнерами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dirty="0">
              <a:solidFill>
                <a:schemeClr val="accent1">
                  <a:lumMod val="75000"/>
                </a:schemeClr>
              </a:solidFill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A9D1CE-9127-6DCB-E363-E3194D540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1" r="13868" b="-2"/>
          <a:stretch/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DAE989-7A0F-FF01-281E-D9FDCBCD6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0" r="356" b="5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E60689A-5E35-5D5C-E7F6-773BD3CF6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843783"/>
            <a:ext cx="5221224" cy="3649093"/>
          </a:xfrm>
        </p:spPr>
        <p:txBody>
          <a:bodyPr>
            <a:noAutofit/>
          </a:bodyPr>
          <a:lstStyle/>
          <a:p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Партнерские клиники могут решить проблемы создания дополнительных бюджетных программ в дополнении к высокозатратной  традиционной реабилитации с помощью комбинированной </a:t>
            </a:r>
            <a:r>
              <a:rPr lang="ru-RU" sz="12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телемодели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ухода и предложить  своим пациентам эффективную и устойчивую реабилитацию </a:t>
            </a:r>
            <a:r>
              <a:rPr lang="en-US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ориентированную на повседневную жизнь пациентов, основанную на фактических данных, оцененную и постоянно совершенствующуюся</a:t>
            </a:r>
            <a:r>
              <a:rPr lang="en-US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Многочисленные исследования доказывают эффективность и преимущества возможностей  по профилактике, реабилитации и последующему уходу. Использование платформы позволяет  создать собственную  команду  специалистов нацеленную на организацию программ </a:t>
            </a:r>
            <a:r>
              <a:rPr lang="ru-RU" sz="12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постоперационного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сопровождения и ухода </a:t>
            </a:r>
            <a:r>
              <a:rPr lang="en-US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и профилактики осложнений</a:t>
            </a:r>
            <a:r>
              <a:rPr lang="en-US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Частота участия пациентов в </a:t>
            </a:r>
            <a:r>
              <a:rPr lang="ru-RU" sz="12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телереабилитации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 сопоставима с частотой участия в аналоговой терапии </a:t>
            </a:r>
            <a:r>
              <a:rPr lang="en-US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что говорит о большом потенциале использования цифровых средств для того, чтобы как можно больше пациентов могли участвовать в терапии. Доказано что </a:t>
            </a:r>
            <a:r>
              <a:rPr lang="ru-RU" sz="12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телереабилитация</a:t>
            </a:r>
            <a:r>
              <a:rPr lang="en-US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применима в разных нозологиях</a:t>
            </a:r>
            <a:r>
              <a:rPr lang="en-US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эквивалентна  традиционным</a:t>
            </a:r>
            <a:r>
              <a:rPr lang="ru-RU" sz="1200" dirty="0"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 методам реабилитации</a:t>
            </a:r>
            <a:r>
              <a:rPr lang="en-US" sz="1200" dirty="0"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200" dirty="0"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повышает 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удовлетворенность лечением</a:t>
            </a:r>
            <a:r>
              <a:rPr lang="ru-RU" sz="1200" dirty="0"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 в связи с экономией на транспорте</a:t>
            </a:r>
            <a:r>
              <a:rPr lang="en-US" sz="1200" dirty="0"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времени и быть занятий дома</a:t>
            </a:r>
            <a:r>
              <a:rPr lang="en-US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200" dirty="0"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компенсирует острую нехватку  в реабилитации в целом и ее стоимость</a:t>
            </a:r>
            <a:r>
              <a:rPr lang="en-US" sz="12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B34147-A54A-0115-54DD-D44455BA8E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63" r="3523" b="-2"/>
          <a:stretch/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8618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5C8677-8C01-90FB-5A0D-854CF571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Сотрудничество со страховыми организациями и Департаментом  социальной защиты по профилактике развития и возникновения заболеваний</a:t>
            </a:r>
            <a:br>
              <a:rPr lang="ru-RU" sz="1800" dirty="0"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127BB-701A-8CE0-DC80-C0FC251BF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67" y="1690689"/>
            <a:ext cx="6932083" cy="4997978"/>
          </a:xfrm>
        </p:spPr>
        <p:txBody>
          <a:bodyPr>
            <a:normAutofit fontScale="92500" lnSpcReduction="20000"/>
          </a:bodyPr>
          <a:lstStyle/>
          <a:p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В связи с ограниченными ресурсами стационарной и амбулаторной реабилитации цифровая терапия может помочь дополнить дальнейшие активизирующие тренировки в отделениях соцзащиты</a:t>
            </a:r>
            <a:r>
              <a:rPr lang="en-US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создание  профилактических </a:t>
            </a:r>
            <a:r>
              <a:rPr lang="ru-RU" sz="18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телереабилитационных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программ для пациентов с целью  модификации образа жизни и физической активности , чтобы сохранить  работоспособность в долгосрочной перспективе с целью предотвращения заболеваний и травм, а также минимизации рисков заболеваний </a:t>
            </a:r>
            <a:r>
              <a:rPr lang="en-US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переломов и осложнений.</a:t>
            </a:r>
            <a:endParaRPr lang="ru-RU" sz="1800" dirty="0"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err="1"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таргетные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высокочастотные программы тренировок </a:t>
            </a:r>
            <a:r>
              <a:rPr lang="en-US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специфические для симптомов кардиологических и  неврологических заболеваний (Паркинсона и пр </a:t>
            </a:r>
            <a:r>
              <a:rPr lang="en-US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для противодействия </a:t>
            </a:r>
            <a:r>
              <a:rPr lang="ru-RU" sz="18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прогрессированию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заболевания и поддержания физической функции</a:t>
            </a:r>
            <a:endParaRPr lang="ru-RU" sz="1800" dirty="0"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 цифровой интервальной </a:t>
            </a:r>
            <a:r>
              <a:rPr lang="ru-RU" sz="18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телереабилитации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при ожирении в отношении снижения массы тела и </a:t>
            </a:r>
            <a:r>
              <a:rPr lang="ru-RU" sz="18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антилипидной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диеты , связанные  со снижением риска ССЗ</a:t>
            </a:r>
            <a:r>
              <a:rPr lang="en-US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продолжительностью жизни, физической активностью  и изменением пищевого поведения</a:t>
            </a:r>
            <a:endParaRPr lang="ru-RU" sz="1800" dirty="0"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 гимнастик для пожилых </a:t>
            </a:r>
            <a:r>
              <a:rPr lang="ru-RU" sz="18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лля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созранения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координации </a:t>
            </a:r>
            <a:r>
              <a:rPr lang="en-US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профилактики падений и переломов</a:t>
            </a:r>
            <a:endParaRPr lang="ru-RU" sz="1800" dirty="0"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длительные реабилитационные программы восстановления после перелома шейки бедра для сохранения мобильности и профилактики повторных переломов с связи с падением</a:t>
            </a:r>
            <a:endParaRPr lang="ru-RU" sz="1800" dirty="0"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FA7C61-2C65-5197-084D-EF5F22FF0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0" y="1293284"/>
            <a:ext cx="4445001" cy="477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52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43F9A-6DC8-21F3-28B3-8B3DE1ED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167"/>
            <a:ext cx="10369550" cy="1542521"/>
          </a:xfrm>
        </p:spPr>
        <p:txBody>
          <a:bodyPr>
            <a:noAutofit/>
          </a:bodyPr>
          <a:lstStyle/>
          <a:p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телереабилитации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врач-пациент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с помощью команды виртуальных специалистов физической и реабилитационной медицины  (с возможностью маршрутизации в виртуальную клинику реабилитации в связи  с положением о 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реабилитации на дому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br>
              <a:rPr lang="ru-RU" sz="2200" dirty="0"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200" dirty="0"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8F3FD8-FA62-02F8-E9A4-03AE3C48D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50" y="1690688"/>
            <a:ext cx="3302001" cy="4826000"/>
          </a:xfrm>
        </p:spPr>
        <p:txBody>
          <a:bodyPr>
            <a:normAutofit lnSpcReduction="10000"/>
          </a:bodyPr>
          <a:lstStyle/>
          <a:p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Последовательная индивидуальная и групповая реабилитация и последующий уход на дому помогут пациентам  сохранить здоровье в долгосрочной перспективе </a:t>
            </a:r>
            <a:r>
              <a:rPr lang="en-US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а родным организовать недорогую поддержку в уходе и восстановлении-устойчиво, эффективно и гибко  на основании реабилитационного диагноза составить персональный  цифровой план лечения вместе с </a:t>
            </a:r>
            <a:r>
              <a:rPr lang="ru-RU" sz="1800" b="0" i="0" dirty="0" err="1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мультидисциплинарной</a:t>
            </a:r>
            <a:r>
              <a:rPr lang="ru-RU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  реабилитационной бригадой</a:t>
            </a:r>
            <a:r>
              <a:rPr lang="en-US" sz="1800" b="0" i="0" dirty="0">
                <a:effectLst/>
                <a:latin typeface="UICTFontTextStyleBody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700D06-5785-8E04-4517-CB1A068C6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417" y="1558071"/>
            <a:ext cx="3786716" cy="23974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211589-662F-F92A-EC08-EA77EA084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910" y="4182717"/>
            <a:ext cx="3786716" cy="25271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CE3508-5D7E-7C94-85B5-CD49BF810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599" y="1690688"/>
            <a:ext cx="3708401" cy="21321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F6102D-8F62-FE23-C9E4-91207BEE4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909" y="4232969"/>
            <a:ext cx="3786716" cy="252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0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DCB6649-557D-7759-AD23-955EC327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16" y="194458"/>
            <a:ext cx="9426381" cy="1721232"/>
          </a:xfrm>
        </p:spPr>
        <p:txBody>
          <a:bodyPr>
            <a:noAutofit/>
          </a:bodyPr>
          <a:lstStyle>
            <a:defPPr>
              <a:defRPr lang="ru-RU"/>
            </a:defPPr>
            <a:lvl1pPr marL="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728"/>
              </a:spcAft>
            </a:pPr>
            <a:r>
              <a:rPr lang="ru-RU" sz="1455" dirty="0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  <a:ea typeface="Times New Roman" panose="02020603050405020304" pitchFamily="18" charset="0"/>
              </a:rPr>
              <a:t>Международные обзоры исследований </a:t>
            </a:r>
            <a:r>
              <a:rPr lang="ru-RU" sz="1455" dirty="0">
                <a:solidFill>
                  <a:schemeClr val="accent1">
                    <a:lumMod val="75000"/>
                  </a:schemeClr>
                </a:solidFill>
                <a:effectLst/>
                <a:latin typeface="PragmaticaC" pitchFamily="82" charset="0"/>
                <a:ea typeface="Times New Roman" panose="02020603050405020304" pitchFamily="18" charset="0"/>
              </a:rPr>
              <a:t>с участием более 27 000 пациентов  показали, что во многих случаях физиотерапевтическое лечение онлайн и видео может дать такие же сильные результаты, как и в клинике, если это лечение эффективно проводится врачами и медсестрами, обученными цифровым технологиям, с использованием специально разработанных технологий и к ним обращаются пациенты, которые высоко мотивированы и нацелены на результат</a:t>
            </a:r>
            <a:r>
              <a:rPr lang="en-US" sz="1455" dirty="0">
                <a:solidFill>
                  <a:schemeClr val="accent1">
                    <a:lumMod val="75000"/>
                  </a:schemeClr>
                </a:solidFill>
                <a:effectLst/>
                <a:latin typeface="PragmaticaC" pitchFamily="82" charset="0"/>
                <a:ea typeface="Times New Roman" panose="02020603050405020304" pitchFamily="18" charset="0"/>
              </a:rPr>
              <a:t>.</a:t>
            </a:r>
            <a:br>
              <a:rPr lang="ru-RU" sz="1455" dirty="0">
                <a:solidFill>
                  <a:schemeClr val="accent1">
                    <a:lumMod val="75000"/>
                  </a:schemeClr>
                </a:solidFill>
                <a:effectLst/>
                <a:latin typeface="PragmaticaC" pitchFamily="82" charset="0"/>
                <a:ea typeface="Times New Roman" panose="02020603050405020304" pitchFamily="18" charset="0"/>
              </a:rPr>
            </a:br>
            <a:r>
              <a:rPr lang="ru-RU" sz="1455" dirty="0">
                <a:solidFill>
                  <a:schemeClr val="accent1">
                    <a:lumMod val="75000"/>
                  </a:schemeClr>
                </a:solidFill>
                <a:effectLst/>
                <a:latin typeface="PragmaticaC" pitchFamily="82" charset="0"/>
                <a:ea typeface="Times New Roman" panose="02020603050405020304" pitchFamily="18" charset="0"/>
              </a:rPr>
              <a:t>Проект длительно тестировался в ведущих центрах реабилитации РФ</a:t>
            </a:r>
            <a:r>
              <a:rPr lang="en-US" sz="1455" dirty="0">
                <a:solidFill>
                  <a:schemeClr val="accent1">
                    <a:lumMod val="75000"/>
                  </a:schemeClr>
                </a:solidFill>
                <a:effectLst/>
                <a:latin typeface="PragmaticaC" pitchFamily="82" charset="0"/>
                <a:ea typeface="Times New Roman" panose="02020603050405020304" pitchFamily="18" charset="0"/>
              </a:rPr>
              <a:t>, </a:t>
            </a:r>
            <a:r>
              <a:rPr lang="ru-RU" sz="1455" dirty="0">
                <a:solidFill>
                  <a:schemeClr val="accent1">
                    <a:lumMod val="75000"/>
                  </a:schemeClr>
                </a:solidFill>
                <a:effectLst/>
                <a:latin typeface="PragmaticaC" pitchFamily="82" charset="0"/>
                <a:ea typeface="Times New Roman" panose="02020603050405020304" pitchFamily="18" charset="0"/>
              </a:rPr>
              <a:t>проходит пилотирование в госпитале</a:t>
            </a:r>
            <a:r>
              <a:rPr lang="en-US" sz="1455" dirty="0">
                <a:solidFill>
                  <a:schemeClr val="accent1">
                    <a:lumMod val="75000"/>
                  </a:schemeClr>
                </a:solidFill>
                <a:effectLst/>
                <a:latin typeface="PragmaticaC" pitchFamily="82" charset="0"/>
                <a:ea typeface="Times New Roman" panose="02020603050405020304" pitchFamily="18" charset="0"/>
              </a:rPr>
              <a:t>.</a:t>
            </a:r>
            <a:endParaRPr lang="ru-RU" sz="1455" dirty="0">
              <a:solidFill>
                <a:schemeClr val="accent1">
                  <a:lumMod val="75000"/>
                </a:schemeClr>
              </a:solidFill>
              <a:effectLst/>
              <a:latin typeface="PragmaticaC" pitchFamily="82" charset="0"/>
              <a:ea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029F2EA-C7F2-0900-1CE5-C15208D44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6" y="1915690"/>
            <a:ext cx="5035196" cy="46775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2ED99-6BCE-C940-1DE4-ECA7B6F3D7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235" y="2212003"/>
            <a:ext cx="5035195" cy="37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2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194311"/>
            <a:ext cx="12192000" cy="2205990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4CF311-572A-AA43-9A25-F1AB2333C174}"/>
              </a:ext>
            </a:extLst>
          </p:cNvPr>
          <p:cNvSpPr/>
          <p:nvPr/>
        </p:nvSpPr>
        <p:spPr>
          <a:xfrm>
            <a:off x="904055" y="1782193"/>
            <a:ext cx="4765225" cy="48370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Заголовок 3">
            <a:extLst>
              <a:ext uri="{FF2B5EF4-FFF2-40B4-BE49-F238E27FC236}">
                <a16:creationId xmlns:a16="http://schemas.microsoft.com/office/drawing/2014/main" id="{5B790873-1DEA-704A-922D-DDE1A61E74C5}"/>
              </a:ext>
            </a:extLst>
          </p:cNvPr>
          <p:cNvSpPr txBox="1">
            <a:spLocks/>
          </p:cNvSpPr>
          <p:nvPr/>
        </p:nvSpPr>
        <p:spPr>
          <a:xfrm>
            <a:off x="912113" y="459673"/>
            <a:ext cx="11157967" cy="146208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spc="100" dirty="0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Руководители проекта </a:t>
            </a:r>
            <a:r>
              <a:rPr lang="ru-RU" sz="1800" b="1" spc="100" dirty="0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Цифровая экосистема онкологического кластера</a:t>
            </a:r>
            <a:br>
              <a:rPr lang="en-US" sz="1800" spc="100" dirty="0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spc="100" dirty="0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эксперты рабочей группы </a:t>
            </a:r>
            <a:r>
              <a:rPr lang="en-US" sz="1800" b="1" spc="100" dirty="0" err="1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Teleoncology</a:t>
            </a:r>
            <a:br>
              <a:rPr lang="ru-RU" sz="1800" b="1" spc="100" dirty="0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spc="100" dirty="0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при Комитете по организации онкологической помощи</a:t>
            </a:r>
            <a:br>
              <a:rPr lang="ru-RU" sz="1800" spc="100" dirty="0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spc="100" dirty="0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в Ассоциации онкологов России АОР</a:t>
            </a:r>
          </a:p>
        </p:txBody>
      </p:sp>
      <p:pic>
        <p:nvPicPr>
          <p:cNvPr id="26" name="Рисунок 7">
            <a:extLst>
              <a:ext uri="{FF2B5EF4-FFF2-40B4-BE49-F238E27FC236}">
                <a16:creationId xmlns:a16="http://schemas.microsoft.com/office/drawing/2014/main" id="{4D4CC8AD-5C64-E241-8B15-04350C20E7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64" y="1921760"/>
            <a:ext cx="3150830" cy="3163702"/>
          </a:xfrm>
          <a:prstGeom prst="rect">
            <a:avLst/>
          </a:prstGeom>
        </p:spPr>
      </p:pic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0D4BE923-E477-6940-9EAF-22F901B517B7}"/>
              </a:ext>
            </a:extLst>
          </p:cNvPr>
          <p:cNvSpPr txBox="1">
            <a:spLocks/>
          </p:cNvSpPr>
          <p:nvPr/>
        </p:nvSpPr>
        <p:spPr bwMode="auto">
          <a:xfrm>
            <a:off x="2540159" y="5145685"/>
            <a:ext cx="3058616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Д.м.н.,</a:t>
            </a:r>
            <a:r>
              <a:rPr lang="en-US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гл.</a:t>
            </a:r>
            <a:r>
              <a:rPr lang="en-US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врач ГБУЗ ЛООД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Эксперт ВИМИС, АОР, АСОР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Научный руководитель проектов </a:t>
            </a:r>
          </a:p>
          <a:p>
            <a:pPr marL="9525" indent="0" algn="r">
              <a:spcBef>
                <a:spcPts val="0"/>
              </a:spcBef>
              <a:spcAft>
                <a:spcPts val="60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ОНКОНЕТ и ОНКОРЕХАБ</a:t>
            </a:r>
            <a:endParaRPr lang="en-US" sz="1200" kern="0" dirty="0">
              <a:latin typeface="PragmaticaC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525" indent="0" algn="r">
              <a:spcBef>
                <a:spcPts val="0"/>
              </a:spcBef>
              <a:spcAft>
                <a:spcPts val="600"/>
              </a:spcAft>
              <a:buSzPct val="75000"/>
              <a:buNone/>
            </a:pPr>
            <a:r>
              <a:rPr lang="ru-RU" sz="1400" b="1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Шинкарёв С.А.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-US" sz="1200" u="sng" kern="0" dirty="0">
                <a:solidFill>
                  <a:srgbClr val="00B0F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Ceam20062@yandex.ru</a:t>
            </a:r>
            <a:endParaRPr lang="ru-RU" sz="1200" u="sng" kern="0" dirty="0">
              <a:solidFill>
                <a:srgbClr val="00B0F0"/>
              </a:solidFill>
              <a:latin typeface="PragmaticaC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CEF1B0-A7F9-CA4F-AA36-3AE5DA90D2EE}"/>
              </a:ext>
            </a:extLst>
          </p:cNvPr>
          <p:cNvSpPr/>
          <p:nvPr/>
        </p:nvSpPr>
        <p:spPr>
          <a:xfrm>
            <a:off x="6398513" y="1770686"/>
            <a:ext cx="4765225" cy="48370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Content Placeholder 7">
            <a:extLst>
              <a:ext uri="{FF2B5EF4-FFF2-40B4-BE49-F238E27FC236}">
                <a16:creationId xmlns:a16="http://schemas.microsoft.com/office/drawing/2014/main" id="{AF6E66F0-26B4-DC4D-964B-9F19F9D13EED}"/>
              </a:ext>
            </a:extLst>
          </p:cNvPr>
          <p:cNvSpPr txBox="1">
            <a:spLocks/>
          </p:cNvSpPr>
          <p:nvPr/>
        </p:nvSpPr>
        <p:spPr bwMode="auto">
          <a:xfrm>
            <a:off x="6456070" y="4906320"/>
            <a:ext cx="4608512" cy="162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группы </a:t>
            </a:r>
            <a:r>
              <a:rPr lang="en-GB" sz="1200" kern="0" dirty="0" err="1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Teleoncology</a:t>
            </a:r>
            <a:r>
              <a:rPr lang="en-GB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АОР 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Исполнительный директор АСОР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Член правления Ассоциации «Здравствуй!»</a:t>
            </a:r>
          </a:p>
          <a:p>
            <a:pPr marL="9525" indent="0" algn="r">
              <a:spcBef>
                <a:spcPts val="0"/>
              </a:spcBef>
              <a:spcAft>
                <a:spcPts val="600"/>
              </a:spcAft>
              <a:buSzPct val="75000"/>
              <a:buNone/>
            </a:pPr>
            <a:r>
              <a:rPr lang="ru-RU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Автор и руководитель ОНКОНЕТ и ОНКОРЕХАБ</a:t>
            </a:r>
          </a:p>
          <a:p>
            <a:pPr marL="9525" indent="0" algn="r">
              <a:spcBef>
                <a:spcPts val="0"/>
              </a:spcBef>
              <a:spcAft>
                <a:spcPts val="600"/>
              </a:spcAft>
              <a:buSzPct val="75000"/>
              <a:buNone/>
            </a:pPr>
            <a:r>
              <a:rPr lang="ru-RU" sz="1400" b="1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Каргальская И.Г.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-US" sz="1200" u="sng" kern="0" dirty="0">
                <a:solidFill>
                  <a:srgbClr val="00B0F0"/>
                </a:solidFill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Kargalska@yandex.ru</a:t>
            </a:r>
          </a:p>
          <a:p>
            <a:pPr marL="9525" indent="0" algn="r"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-US" sz="1200" kern="0" dirty="0">
                <a:latin typeface="PragmaticaC" pitchFamily="82" charset="0"/>
                <a:ea typeface="Tahoma" panose="020B0604030504040204" pitchFamily="34" charset="0"/>
                <a:cs typeface="Tahoma" panose="020B0604030504040204" pitchFamily="34" charset="0"/>
              </a:rPr>
              <a:t>+79169810090</a:t>
            </a:r>
            <a:endParaRPr lang="ru-RU" sz="1100" u="sng" kern="0" dirty="0">
              <a:solidFill>
                <a:schemeClr val="tx2"/>
              </a:solidFill>
              <a:latin typeface="PragmaticaC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Рисунок 7">
            <a:extLst>
              <a:ext uri="{FF2B5EF4-FFF2-40B4-BE49-F238E27FC236}">
                <a16:creationId xmlns:a16="http://schemas.microsoft.com/office/drawing/2014/main" id="{12024D84-4B6B-4F45-AC0A-31523C8BC9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272" y="1921760"/>
            <a:ext cx="3150830" cy="29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1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0182B3-B60F-DDEF-31A9-1116C40FCF88}"/>
              </a:ext>
            </a:extLst>
          </p:cNvPr>
          <p:cNvSpPr txBox="1"/>
          <p:nvPr/>
        </p:nvSpPr>
        <p:spPr>
          <a:xfrm>
            <a:off x="288997" y="215114"/>
            <a:ext cx="6191838" cy="60975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334" b="1" dirty="0">
                <a:solidFill>
                  <a:schemeClr val="accent1">
                    <a:lumMod val="75000"/>
                  </a:schemeClr>
                </a:solidFill>
                <a:latin typeface="PragmaticaC" pitchFamily="82" charset="0"/>
              </a:rPr>
              <a:t>В</a:t>
            </a:r>
            <a:r>
              <a:rPr lang="ru-RU" sz="1334" b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ragmaticaC" pitchFamily="82" charset="0"/>
              </a:rPr>
              <a:t> соответствии с задачей, поставленной Президентом, правительство продолжает повышать доступность и качество медпомощи. Для этого была продлена и расширена программа государственных гарантий бесплатной медпомощи до 2025 года. По ней граждане могут получить в том числе высокотехнологичную и специализированную помощь.</a:t>
            </a:r>
            <a:br>
              <a:rPr lang="ru-RU" sz="1334" b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ragmaticaC" pitchFamily="82" charset="0"/>
              </a:rPr>
            </a:br>
            <a:br>
              <a:rPr lang="ru-RU" sz="1334" u="none" strike="noStrike" dirty="0">
                <a:effectLst/>
                <a:latin typeface="PragmaticaC" pitchFamily="82" charset="0"/>
              </a:rPr>
            </a:br>
            <a:r>
              <a:rPr lang="ru-RU" sz="1334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PragmaticaC" pitchFamily="82" charset="0"/>
              </a:rPr>
              <a:t>Программой  предусмотрены:</a:t>
            </a:r>
          </a:p>
          <a:p>
            <a:pPr algn="l"/>
            <a:endParaRPr lang="ru-RU" sz="1334" u="none" strike="noStrike" dirty="0">
              <a:solidFill>
                <a:schemeClr val="accent1">
                  <a:lumMod val="75000"/>
                </a:schemeClr>
              </a:solidFill>
              <a:effectLst/>
              <a:latin typeface="PragmaticaC" pitchFamily="82" charset="0"/>
            </a:endParaRPr>
          </a:p>
          <a:p>
            <a:pPr marL="207935" indent="-207935" algn="l">
              <a:spcAft>
                <a:spcPts val="424"/>
              </a:spcAft>
              <a:buFont typeface="Apple Symbols" panose="02000000000000000000" pitchFamily="2" charset="-79"/>
              <a:buChar char="⎼"/>
            </a:pPr>
            <a:r>
              <a:rPr lang="ru-RU" sz="1334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PragmaticaC" pitchFamily="82" charset="0"/>
              </a:rPr>
              <a:t>Увеличение числа доступных видов услуг.</a:t>
            </a:r>
            <a:endParaRPr lang="en-US" sz="1334" u="none" strike="noStrike" dirty="0">
              <a:solidFill>
                <a:schemeClr val="accent1">
                  <a:lumMod val="50000"/>
                </a:schemeClr>
              </a:solidFill>
              <a:effectLst/>
              <a:latin typeface="PragmaticaC" pitchFamily="82" charset="0"/>
            </a:endParaRPr>
          </a:p>
          <a:p>
            <a:pPr marL="207935" indent="-207935" algn="l">
              <a:spcAft>
                <a:spcPts val="424"/>
              </a:spcAft>
              <a:buFont typeface="Apple Symbols" panose="02000000000000000000" pitchFamily="2" charset="-79"/>
              <a:buChar char="⎼"/>
            </a:pPr>
            <a:r>
              <a:rPr lang="ru-RU" sz="1334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PragmaticaC" pitchFamily="82" charset="0"/>
              </a:rPr>
              <a:t>Расширение возможности медицинской реабилитации, которая теперь будет проводиться и на дому, с предоставлением пациентам необходимых для этого </a:t>
            </a:r>
            <a:r>
              <a:rPr lang="ru-RU" sz="1334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PragmaticaC" pitchFamily="82" charset="0"/>
              </a:rPr>
              <a:t>медизделий</a:t>
            </a:r>
            <a:r>
              <a:rPr lang="ru-RU" sz="1334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PragmaticaC" pitchFamily="82" charset="0"/>
              </a:rPr>
              <a:t>.</a:t>
            </a:r>
            <a:endParaRPr lang="ru-RU" sz="1334" dirty="0">
              <a:solidFill>
                <a:schemeClr val="accent1">
                  <a:lumMod val="50000"/>
                </a:schemeClr>
              </a:solidFill>
              <a:latin typeface="PragmaticaC" pitchFamily="82" charset="0"/>
            </a:endParaRPr>
          </a:p>
          <a:p>
            <a:pPr marL="207935" indent="-207935" algn="l">
              <a:spcAft>
                <a:spcPts val="424"/>
              </a:spcAft>
              <a:buFont typeface="Apple Symbols" panose="02000000000000000000" pitchFamily="2" charset="-79"/>
              <a:buChar char="⎼"/>
            </a:pPr>
            <a:r>
              <a:rPr lang="ru-RU" sz="1334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PragmaticaC" pitchFamily="82" charset="0"/>
              </a:rPr>
              <a:t>Финансирование увеличено на 295 млрд рублей.</a:t>
            </a:r>
            <a:br>
              <a:rPr lang="ru-RU" sz="1334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PragmaticaC" pitchFamily="82" charset="0"/>
              </a:rPr>
            </a:br>
            <a:r>
              <a:rPr lang="ru-RU" sz="1334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PragmaticaC" pitchFamily="82" charset="0"/>
              </a:rPr>
              <a:t>Фонд ЗП сотрудников вырастет не менее чем на 8,5%.</a:t>
            </a:r>
            <a:br>
              <a:rPr lang="ru-RU" sz="1334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PragmaticaC" pitchFamily="82" charset="0"/>
              </a:rPr>
            </a:br>
            <a:r>
              <a:rPr lang="ru-RU" sz="1334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PragmaticaC" pitchFamily="82" charset="0"/>
              </a:rPr>
              <a:t>Почти на 8 млрд рублей возрастут расходы на оплату высокотехнологичной медпомощи, не включенной в базовую программу ОМС.</a:t>
            </a:r>
          </a:p>
          <a:p>
            <a:pPr algn="l"/>
            <a:r>
              <a:rPr lang="en-US" sz="1334" u="none" strike="noStrike" dirty="0">
                <a:effectLst/>
                <a:latin typeface="PragmaticaC" pitchFamily="82" charset="0"/>
              </a:rPr>
              <a:t>                                         </a:t>
            </a:r>
            <a:r>
              <a:rPr lang="ru-RU" sz="1334" u="none" strike="noStrike" dirty="0">
                <a:solidFill>
                  <a:srgbClr val="C00000"/>
                </a:solidFill>
                <a:effectLst/>
                <a:latin typeface="PragmaticaC" pitchFamily="82" charset="0"/>
              </a:rPr>
              <a:t>!!!!!!!!</a:t>
            </a:r>
            <a:br>
              <a:rPr lang="ru-RU" sz="1334" u="none" strike="noStrike" dirty="0">
                <a:effectLst/>
                <a:latin typeface="PragmaticaC" pitchFamily="82" charset="0"/>
              </a:rPr>
            </a:br>
            <a:r>
              <a:rPr lang="ru-RU" sz="1334" b="1" u="none" strike="noStrike" dirty="0">
                <a:solidFill>
                  <a:srgbClr val="C00000"/>
                </a:solidFill>
                <a:effectLst/>
                <a:latin typeface="PragmaticaC" pitchFamily="82" charset="0"/>
              </a:rPr>
              <a:t>На  14% увеличены объемы первичной медико-санитарной помощи и на 35% – по медицинской реабилитации.</a:t>
            </a:r>
            <a:br>
              <a:rPr lang="ru-RU" sz="1334" u="none" strike="noStrike" dirty="0">
                <a:solidFill>
                  <a:srgbClr val="C00000"/>
                </a:solidFill>
                <a:effectLst/>
                <a:latin typeface="PragmaticaC" pitchFamily="82" charset="0"/>
              </a:rPr>
            </a:br>
            <a:endParaRPr lang="ru-RU" sz="1334" u="none" strike="noStrike" dirty="0">
              <a:solidFill>
                <a:srgbClr val="C00000"/>
              </a:solidFill>
              <a:effectLst/>
              <a:latin typeface="PragmaticaC" pitchFamily="82" charset="0"/>
            </a:endParaRPr>
          </a:p>
          <a:p>
            <a:pPr marL="207935" indent="-207935" algn="l">
              <a:spcAft>
                <a:spcPts val="424"/>
              </a:spcAft>
              <a:buFont typeface="Apple Symbols" panose="02000000000000000000" pitchFamily="2" charset="-79"/>
              <a:buChar char="⎼"/>
            </a:pPr>
            <a:r>
              <a:rPr lang="ru-RU" sz="1334" u="none" strike="noStrike" dirty="0">
                <a:solidFill>
                  <a:srgbClr val="C00000"/>
                </a:solidFill>
                <a:effectLst/>
                <a:latin typeface="PragmaticaC" pitchFamily="82" charset="0"/>
              </a:rPr>
              <a:t>Инвалиды и пациенты, проживающие в отдаленных районах и селах, смогут получить реабилитацию на дому.</a:t>
            </a:r>
            <a:endParaRPr lang="en-US" sz="1334" u="none" strike="noStrike" dirty="0">
              <a:solidFill>
                <a:srgbClr val="C00000"/>
              </a:solidFill>
              <a:effectLst/>
              <a:latin typeface="PragmaticaC" pitchFamily="82" charset="0"/>
            </a:endParaRPr>
          </a:p>
          <a:p>
            <a:pPr marL="207935" indent="-207935" algn="l">
              <a:spcAft>
                <a:spcPts val="424"/>
              </a:spcAft>
              <a:buFont typeface="Apple Symbols" panose="02000000000000000000" pitchFamily="2" charset="-79"/>
              <a:buChar char="⎼"/>
            </a:pPr>
            <a:r>
              <a:rPr lang="ru-RU" sz="1334" dirty="0" err="1">
                <a:solidFill>
                  <a:srgbClr val="C00000"/>
                </a:solidFill>
                <a:latin typeface="PragmaticaC" pitchFamily="82" charset="0"/>
              </a:rPr>
              <a:t>Медорганизации</a:t>
            </a:r>
            <a:r>
              <a:rPr lang="ru-RU" sz="1334" dirty="0">
                <a:solidFill>
                  <a:srgbClr val="C00000"/>
                </a:solidFill>
                <a:latin typeface="PragmaticaC" pitchFamily="82" charset="0"/>
              </a:rPr>
              <a:t> </a:t>
            </a:r>
            <a:r>
              <a:rPr lang="ru-RU" sz="1334" u="none" strike="noStrike" dirty="0">
                <a:solidFill>
                  <a:srgbClr val="C00000"/>
                </a:solidFill>
                <a:effectLst/>
                <a:latin typeface="PragmaticaC" pitchFamily="82" charset="0"/>
              </a:rPr>
              <a:t>первичного звена, в которых не хватает специалистов по реабилитации, смогут получить телемедицинские консультации, в том числе и федеральных специалистов.</a:t>
            </a:r>
          </a:p>
          <a:p>
            <a:pPr marL="207935" indent="-207935" algn="l">
              <a:spcAft>
                <a:spcPts val="424"/>
              </a:spcAft>
              <a:buFont typeface="Apple Symbols" panose="02000000000000000000" pitchFamily="2" charset="-79"/>
              <a:buChar char="⎼"/>
            </a:pPr>
            <a:r>
              <a:rPr lang="ru-RU" sz="1334" u="none" strike="noStrike" dirty="0">
                <a:solidFill>
                  <a:srgbClr val="C00000"/>
                </a:solidFill>
                <a:effectLst/>
                <a:latin typeface="PragmaticaC" pitchFamily="82" charset="0"/>
              </a:rPr>
              <a:t>Отдельное внимание уделено объемам и доступности диспансерного наблюдения за  хроническими больными  в том числе на дому с применением дистанционных технологий и персональных помощников</a:t>
            </a:r>
            <a:endParaRPr lang="ru-RU" sz="1334" dirty="0">
              <a:solidFill>
                <a:srgbClr val="C00000"/>
              </a:solidFill>
              <a:latin typeface="PragmaticaC" pitchFamily="82" charset="0"/>
            </a:endParaRPr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CC89B546-9437-C46A-D499-A3FFC474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974" y="3429000"/>
            <a:ext cx="5035030" cy="3273270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44E12F4B-E497-A9BF-FCA0-917F23EC75A3}"/>
              </a:ext>
            </a:extLst>
          </p:cNvPr>
          <p:cNvSpPr/>
          <p:nvPr/>
        </p:nvSpPr>
        <p:spPr>
          <a:xfrm>
            <a:off x="6867974" y="32578"/>
            <a:ext cx="5035030" cy="3273270"/>
          </a:xfrm>
          <a:custGeom>
            <a:avLst/>
            <a:gdLst/>
            <a:ahLst/>
            <a:cxnLst/>
            <a:rect l="l" t="t" r="r" b="b"/>
            <a:pathLst>
              <a:path w="8863330" h="6277609">
                <a:moveTo>
                  <a:pt x="8444402" y="0"/>
                </a:moveTo>
                <a:lnTo>
                  <a:pt x="418835" y="0"/>
                </a:lnTo>
                <a:lnTo>
                  <a:pt x="176696" y="6544"/>
                </a:lnTo>
                <a:lnTo>
                  <a:pt x="52354" y="52354"/>
                </a:lnTo>
                <a:lnTo>
                  <a:pt x="6544" y="176696"/>
                </a:lnTo>
                <a:lnTo>
                  <a:pt x="0" y="418835"/>
                </a:lnTo>
                <a:lnTo>
                  <a:pt x="0" y="5858460"/>
                </a:lnTo>
                <a:lnTo>
                  <a:pt x="6544" y="6100599"/>
                </a:lnTo>
                <a:lnTo>
                  <a:pt x="52354" y="6224941"/>
                </a:lnTo>
                <a:lnTo>
                  <a:pt x="176696" y="6270751"/>
                </a:lnTo>
                <a:lnTo>
                  <a:pt x="418835" y="6277295"/>
                </a:lnTo>
                <a:lnTo>
                  <a:pt x="8444402" y="6277295"/>
                </a:lnTo>
                <a:lnTo>
                  <a:pt x="8686541" y="6270751"/>
                </a:lnTo>
                <a:lnTo>
                  <a:pt x="8810883" y="6224941"/>
                </a:lnTo>
                <a:lnTo>
                  <a:pt x="8856693" y="6100599"/>
                </a:lnTo>
                <a:lnTo>
                  <a:pt x="8863237" y="5858460"/>
                </a:lnTo>
                <a:lnTo>
                  <a:pt x="8863237" y="418835"/>
                </a:lnTo>
                <a:lnTo>
                  <a:pt x="8856693" y="176696"/>
                </a:lnTo>
                <a:lnTo>
                  <a:pt x="8810883" y="52354"/>
                </a:lnTo>
                <a:lnTo>
                  <a:pt x="8686541" y="6544"/>
                </a:lnTo>
                <a:lnTo>
                  <a:pt x="8444402" y="0"/>
                </a:lnTo>
                <a:close/>
              </a:path>
            </a:pathLst>
          </a:custGeom>
          <a:solidFill>
            <a:srgbClr val="013274"/>
          </a:solidFill>
        </p:spPr>
        <p:txBody>
          <a:bodyPr wrap="square" lIns="0" tIns="0" rIns="0" bIns="0" rtlCol="0" anchor="ctr"/>
          <a:lstStyle>
            <a:defPPr>
              <a:defRPr lang="ru-RU"/>
            </a:defPPr>
            <a:lvl1pPr marL="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632">
              <a:lnSpc>
                <a:spcPts val="1334"/>
              </a:lnSpc>
              <a:spcAft>
                <a:spcPts val="667"/>
              </a:spcAft>
            </a:pPr>
            <a:r>
              <a:rPr lang="ru-RU" sz="1213" i="0" u="none" strike="noStrike" dirty="0">
                <a:solidFill>
                  <a:schemeClr val="bg1"/>
                </a:solidFill>
                <a:effectLst/>
                <a:latin typeface="PT Sans" panose="020F0502020204030204" pitchFamily="34" charset="0"/>
              </a:rPr>
              <a:t>Правительство утвердило план мероприятий, которые направлены на комплексную реабилитацию людей с ограниченными возможностями. Об этом рассказал Михаил Мишустин. Концепция разработана по поручению президента, она рассчитана на ближайшие четыре года. </a:t>
            </a:r>
          </a:p>
          <a:p>
            <a:pPr marL="112632">
              <a:lnSpc>
                <a:spcPts val="1334"/>
              </a:lnSpc>
              <a:spcAft>
                <a:spcPts val="667"/>
              </a:spcAft>
            </a:pPr>
            <a:r>
              <a:rPr lang="ru-RU" sz="1213" i="0" u="none" strike="noStrike" dirty="0">
                <a:solidFill>
                  <a:schemeClr val="bg1"/>
                </a:solidFill>
                <a:effectLst/>
                <a:latin typeface="PT Sans" panose="020F0502020204030204" pitchFamily="34" charset="0"/>
              </a:rPr>
              <a:t>«Главная задача — создать в нашей стране эффективную систему поддержки граждан с особыми потребностями. Сегодня в России их около 11,5 миллионов, необходимо окружить этих людей заботой и оказывать им помощь в зависимости от индивидуальной ситуации по единым стандартам во всех регионах страны.</a:t>
            </a:r>
          </a:p>
          <a:p>
            <a:pPr marL="112632">
              <a:lnSpc>
                <a:spcPts val="1334"/>
              </a:lnSpc>
              <a:spcAft>
                <a:spcPts val="667"/>
              </a:spcAft>
            </a:pPr>
            <a:r>
              <a:rPr lang="ru-RU" sz="1213" i="0" u="none" strike="noStrike" dirty="0">
                <a:solidFill>
                  <a:schemeClr val="bg1"/>
                </a:solidFill>
                <a:effectLst/>
                <a:latin typeface="PT Sans" panose="020F0502020204030204" pitchFamily="34" charset="0"/>
              </a:rPr>
              <a:t>Уход должен предоставляться и на дому, и под присмотром опытных профессионалов без необходимости проживания в интернатах. Предстоит сформировать эффективное законодательство в данной сфере, определить перечень услуг по основным направлениям комплексной реабилитации, важно, чтобы организации, которым этим занимаются, располагались в шаговой доступности, и людям не приходилось ехать на другой конец города», — отметил Михаил Мишустин.</a:t>
            </a:r>
          </a:p>
        </p:txBody>
      </p:sp>
    </p:spTree>
    <p:extLst>
      <p:ext uri="{BB962C8B-B14F-4D97-AF65-F5344CB8AC3E}">
        <p14:creationId xmlns:p14="http://schemas.microsoft.com/office/powerpoint/2010/main" val="3939484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47AF27C-1A56-ABD5-117F-1316FCAD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28" y="142875"/>
            <a:ext cx="13831148" cy="650874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Телереабилитация</a:t>
            </a:r>
            <a:r>
              <a:rPr lang="ru-RU" dirty="0"/>
              <a:t>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0FF5F9-712F-9246-0EBB-7E91CB3B57A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26828" y="584829"/>
            <a:ext cx="10821895" cy="2530015"/>
          </a:xfrm>
        </p:spPr>
        <p:txBody>
          <a:bodyPr>
            <a:normAutofit fontScale="25000" lnSpcReduction="20000"/>
          </a:bodyPr>
          <a:lstStyle/>
          <a:p>
            <a:endParaRPr lang="ru-RU" sz="5200" b="1" i="0" u="none" strike="noStrike" dirty="0">
              <a:solidFill>
                <a:srgbClr val="C00000"/>
              </a:solidFill>
              <a:effectLst/>
              <a:latin typeface="Rubik"/>
            </a:endParaRPr>
          </a:p>
          <a:p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Минздрав предложил разрешить проведение медицинской реабилитации при помощи телемедицины — 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проект приказа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  </a:t>
            </a: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Rubik"/>
              </a:rPr>
              <a:t>был 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опубликован на портале </a:t>
            </a:r>
            <a:r>
              <a:rPr lang="en-US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regulation.gov.ru. 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В документе отмечается, что в случае, если у медицинской организации есть лицензия на проведение медицинской реабилитации, но при этом в штате нет реабилитационной бригады, клиника может привлечь врача со стороны. В этом случае учреждение имеет право организовать проведение консультаций с использованием телемедицинских технологий. </a:t>
            </a:r>
          </a:p>
          <a:p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Реабилитацию с помощью телемедицины можно будет проводить для </a:t>
            </a:r>
            <a:r>
              <a:rPr lang="ru-RU" sz="48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нетяжелых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 пациентов (с оценкой 2—3 балла по шкале реабилитационной маршрутизации) на третьем этапе реабилитации. Использование телемедицины поможет «в случае проживания пациента в отдаленном от медицинской организации населенном пункте» или имеющим «ограничения в передвижении». Минздрав поясняет, что направлять </a:t>
            </a:r>
            <a:r>
              <a:rPr lang="ru-RU" sz="48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реабилитологов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 на дом не целесообразно: большая часть рабочего времени специалистов будет уходить на </a:t>
            </a:r>
            <a:r>
              <a:rPr lang="ru-RU" sz="48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доезд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. Кроме того, отмечает ведомство, такая практика «будет крайне затратной для медицинской организации».</a:t>
            </a:r>
          </a:p>
          <a:p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Среди утвержденных вмешательств, оказываемых при медицинской реабилитации на дому, Минздрав прописал как понятные в использовании телемедицины (например, лечебная физкультура, тонометрия, </a:t>
            </a:r>
            <a:r>
              <a:rPr lang="ru-RU" sz="48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пульсоксиметрия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, сбор анамнеза), так и те, которые делать без личного присутствия врача затруднительно (пальпация, лечебный массаж, исследование функций нервной системы). </a:t>
            </a:r>
          </a:p>
          <a:p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В случае оформления </a:t>
            </a:r>
            <a:r>
              <a:rPr lang="ru-RU" sz="48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телереабилитации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 пациенту будет бесплатно выдаваться оборудование: в утвержденном списке в основном спортивный инвентарь (гантели, </a:t>
            </a:r>
            <a:r>
              <a:rPr lang="ru-RU" sz="48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фитболы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, палки для скандинавской ходьбы), а также измерительные приборы (</a:t>
            </a:r>
            <a:r>
              <a:rPr lang="ru-RU" sz="48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пульсоксиметры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, динамометр), </a:t>
            </a:r>
            <a:r>
              <a:rPr lang="ru-RU" sz="48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ходунки</a:t>
            </a:r>
            <a:r>
              <a:rPr lang="ru-RU" sz="4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Rubik"/>
              </a:rPr>
              <a:t> и трости.</a:t>
            </a:r>
          </a:p>
          <a:p>
            <a:endParaRPr lang="ru-RU" b="0" i="0" u="none" strike="noStrike" dirty="0">
              <a:solidFill>
                <a:srgbClr val="1A1B1D"/>
              </a:solidFill>
              <a:effectLst/>
              <a:latin typeface="Rubik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895F7E-EEB7-4E70-5E1F-A38654DD1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833" y="3577167"/>
            <a:ext cx="5039784" cy="29478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04ECE3-BE73-D126-F0A3-16584068C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17" y="3241545"/>
            <a:ext cx="4868333" cy="32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3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47CF6-D221-F001-E1CA-D26C3A90C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PT Serif" panose="020F0502020204030204" pitchFamily="34" charset="0"/>
              </a:rPr>
              <a:t>Клинические рекомендации Министерства  Здравоохранения РФ допускают </a:t>
            </a:r>
            <a:r>
              <a:rPr lang="ru-RU" sz="16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PT Serif" panose="020F0502020204030204" pitchFamily="34" charset="0"/>
              </a:rPr>
              <a:t> использование телемедицинских технологий для обеспечения преемственного реабилитационного лечения после перехода пациентов  от стационарного этапа реабилитации к амбулаторному, особенно для пациентов, живущих в отдаленных районах, с целью расширения доступа к медицинскому обслуживанию и реабилитации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C4D5C54-7DC2-1E5D-D995-7BA88474A9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311" y="1825625"/>
            <a:ext cx="3691377" cy="4351338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362A1C9-D9B0-6A2E-A230-5A10ACB68D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5628" y="1825625"/>
            <a:ext cx="48747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61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8AF14DC7-8C40-2FD4-ACAB-8DF9F8B6389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18" y="338668"/>
            <a:ext cx="5884183" cy="5905499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CEF179-8834-2C5B-243B-877E70DCD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602" y="338668"/>
            <a:ext cx="5968581" cy="590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263" y="1253686"/>
            <a:ext cx="5712903" cy="2908309"/>
          </a:xfrm>
          <a:prstGeom prst="rect">
            <a:avLst/>
          </a:prstGeom>
        </p:spPr>
      </p:pic>
      <p:pic>
        <p:nvPicPr>
          <p:cNvPr id="671" name="Google Shape;671;p25" descr="C:\Users\ALevchenko\Desktop\Валиуллина Презентации\Логотипы для презентаций.jpg"/>
          <p:cNvPicPr preferRelativeResize="0"/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10756227" y="6276767"/>
            <a:ext cx="1220088" cy="42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9167" y="1541247"/>
            <a:ext cx="6232836" cy="2533184"/>
          </a:xfrm>
          <a:prstGeom prst="rect">
            <a:avLst/>
          </a:prstGeom>
        </p:spPr>
      </p:pic>
      <p:sp>
        <p:nvSpPr>
          <p:cNvPr id="669" name="Google Shape;669;p25"/>
          <p:cNvSpPr txBox="1"/>
          <p:nvPr/>
        </p:nvSpPr>
        <p:spPr>
          <a:xfrm>
            <a:off x="215687" y="170777"/>
            <a:ext cx="11760629" cy="154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Quattrocento Sans"/>
              <a:buNone/>
            </a:pPr>
            <a:r>
              <a:rPr lang="ru-RU" sz="2400" b="0" cap="none" dirty="0">
                <a:solidFill>
                  <a:srgbClr val="C00000"/>
                </a:solidFill>
                <a:ea typeface="Quattrocento Sans"/>
                <a:cs typeface="Quattrocento Sans"/>
                <a:sym typeface="Quattrocento Sans"/>
              </a:rPr>
              <a:t>ОРГАНИЗАЦИЯ МНОГОФУНКЦИОНАЛЬНОГО ТЕЛЕПОДДЕРЖИВАЮЩЕГО СЕРВИСА</a:t>
            </a:r>
            <a:endParaRPr sz="2400" b="0" cap="none" dirty="0">
              <a:solidFill>
                <a:srgbClr val="C00000"/>
              </a:solidFill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Quattrocento Sans"/>
              <a:buNone/>
            </a:pPr>
            <a:r>
              <a:rPr lang="ru-RU" sz="2400" b="0" cap="none" dirty="0">
                <a:solidFill>
                  <a:srgbClr val="C00000"/>
                </a:solidFill>
                <a:ea typeface="Quattrocento Sans"/>
                <a:cs typeface="Quattrocento Sans"/>
                <a:sym typeface="Quattrocento Sans"/>
              </a:rPr>
              <a:t> </a:t>
            </a:r>
            <a:r>
              <a:rPr lang="ru-RU" sz="2400" b="1" cap="none" dirty="0">
                <a:solidFill>
                  <a:srgbClr val="C00000"/>
                </a:solidFill>
                <a:ea typeface="Quattrocento Sans"/>
                <a:cs typeface="Quattrocento Sans"/>
                <a:sym typeface="Quattrocento Sans"/>
              </a:rPr>
              <a:t>«KIDS-REHAB»</a:t>
            </a:r>
            <a:endParaRPr sz="2400" b="0" cap="none" dirty="0">
              <a:solidFill>
                <a:srgbClr val="366092"/>
              </a:solidFill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90000"/>
              </a:lnSpc>
              <a:spcAft>
                <a:spcPts val="0"/>
              </a:spcAft>
              <a:buClr>
                <a:srgbClr val="366092"/>
              </a:buClr>
              <a:buSzPct val="100000"/>
              <a:buFont typeface="Quattrocento Sans"/>
              <a:buNone/>
            </a:pPr>
            <a:r>
              <a:rPr lang="ru-RU" sz="2400" b="0" i="1" cap="none" dirty="0">
                <a:solidFill>
                  <a:srgbClr val="366092"/>
                </a:solidFill>
                <a:ea typeface="Quattrocento Sans"/>
                <a:cs typeface="Quattrocento Sans"/>
                <a:sym typeface="Quattrocento Sans"/>
              </a:rPr>
              <a:t> </a:t>
            </a:r>
            <a:r>
              <a:rPr lang="ru-RU" b="0" i="1" cap="none" dirty="0">
                <a:solidFill>
                  <a:srgbClr val="0033CC"/>
                </a:solidFill>
                <a:ea typeface="Quattrocento Sans"/>
                <a:cs typeface="Quattrocento Sans"/>
                <a:sym typeface="Quattrocento Sans"/>
              </a:rPr>
              <a:t>ДИСТАНЦИОННАЯ МЕДИКО-СОЦИАЛЬНАЯ РЕАБИЛИТАЦИЯ, МОНИТОРИНГ  ДЕТЕЙ  СО СПИНАЛЬНЫМИ, ЧЕРЕПНО-МОЗГОВЫМИ ТРАВМАМИ В ПОСТГОСПИТАЛЬНЫЙ ПЕРИОД, БИБЛИОТЕКА ПАЦИЕНТОВ, РОДИТЕЛЕЙ,МЕДИЦИНСКИХ РАБОТНИКОВ</a:t>
            </a:r>
            <a:endParaRPr b="1" i="1" cap="none" dirty="0">
              <a:solidFill>
                <a:srgbClr val="0033CC"/>
              </a:solidFill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11650" y="3810703"/>
            <a:ext cx="6375767" cy="3007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73167" y="4074432"/>
            <a:ext cx="2303149" cy="2095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53890" y="4627549"/>
            <a:ext cx="3065540" cy="17250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59E74-776B-734A-840B-34580F7D100F}"/>
              </a:ext>
            </a:extLst>
          </p:cNvPr>
          <p:cNvSpPr/>
          <p:nvPr/>
        </p:nvSpPr>
        <p:spPr>
          <a:xfrm>
            <a:off x="0" y="-27128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429D4-A5D7-394B-99F3-A590EDF391D6}"/>
              </a:ext>
            </a:extLst>
          </p:cNvPr>
          <p:cNvSpPr/>
          <p:nvPr/>
        </p:nvSpPr>
        <p:spPr>
          <a:xfrm>
            <a:off x="0" y="274321"/>
            <a:ext cx="12192000" cy="2160270"/>
          </a:xfrm>
          <a:prstGeom prst="rect">
            <a:avLst/>
          </a:prstGeom>
          <a:pattFill prst="ltHorz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9FE163C-EF0D-A246-A537-628B62EA6631}"/>
              </a:ext>
            </a:extLst>
          </p:cNvPr>
          <p:cNvSpPr/>
          <p:nvPr/>
        </p:nvSpPr>
        <p:spPr>
          <a:xfrm>
            <a:off x="213871" y="393059"/>
            <a:ext cx="896832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В 2021 впервые выявлены ЗНО у 2 028 детей (22 905 человек стоит на учёте).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Двухлетний опыт НИИ детской онкологии, гематологии и трансплантологии им.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Р.Горбачёвой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 в ведении дистанционного мониторинга и телереабилитации детей после ТКМ, между сеансами высокодозной химиотерапии и лечения в Центре протонной терапии Медицинского института имени Березина доказали высокую эффективность и психосоциальную значимость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PragmaticaC" pitchFamily="82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bg1">
                    <a:alpha val="70000"/>
                  </a:schemeClr>
                </a:glow>
              </a:effectLst>
              <a:latin typeface="PragmaticaC" pitchFamily="8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79B8CF-4CB6-7F43-9C53-A8A1F3907DA3}"/>
              </a:ext>
            </a:extLst>
          </p:cNvPr>
          <p:cNvGrpSpPr/>
          <p:nvPr/>
        </p:nvGrpSpPr>
        <p:grpSpPr>
          <a:xfrm>
            <a:off x="294784" y="2222706"/>
            <a:ext cx="5754771" cy="4344532"/>
            <a:chOff x="467293" y="1163248"/>
            <a:chExt cx="5754771" cy="48373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A50D41-ED40-7F41-8AE0-223D28E51F17}"/>
                </a:ext>
              </a:extLst>
            </p:cNvPr>
            <p:cNvSpPr/>
            <p:nvPr/>
          </p:nvSpPr>
          <p:spPr>
            <a:xfrm>
              <a:off x="467293" y="1163248"/>
              <a:ext cx="5754771" cy="4837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8" name="Прямоугольник 85">
              <a:extLst>
                <a:ext uri="{FF2B5EF4-FFF2-40B4-BE49-F238E27FC236}">
                  <a16:creationId xmlns:a16="http://schemas.microsoft.com/office/drawing/2014/main" id="{A93A13B4-91E1-2741-AB48-B0EA84C6246A}"/>
                </a:ext>
              </a:extLst>
            </p:cNvPr>
            <p:cNvSpPr/>
            <p:nvPr/>
          </p:nvSpPr>
          <p:spPr>
            <a:xfrm>
              <a:off x="530023" y="1240078"/>
              <a:ext cx="5646321" cy="4760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90-95 % этих детей выживут и останутся наблюдением в детских онкоцентров  до 30 лет</a:t>
              </a:r>
              <a:r>
                <a:rPr lang="en-US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. </a:t>
              </a:r>
              <a:r>
                <a:rPr lang="ru-RU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Опыт проведения сеансов телеподдержки </a:t>
              </a:r>
              <a:r>
                <a:rPr lang="ru-RU" sz="1400" dirty="0" err="1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иммуносупрессивных</a:t>
              </a:r>
              <a:r>
                <a:rPr lang="ru-RU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 пациентов продемонстрировал возможность простой и недорогой организации контроля за детьми между сеансами длительного лечения и в период самоизоляции пациентов дома</a:t>
              </a:r>
              <a:r>
                <a:rPr lang="en-US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.</a:t>
              </a:r>
            </a:p>
            <a:p>
              <a:pPr>
                <a:spcAft>
                  <a:spcPts val="700"/>
                </a:spcAft>
              </a:pPr>
              <a:r>
                <a:rPr lang="ru-RU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В </a:t>
              </a:r>
              <a:r>
                <a:rPr lang="en-US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2020 </a:t>
              </a:r>
              <a:r>
                <a:rPr lang="ru-RU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-2021 году на базе НМИЦ Детской онкологии и гематологии им. </a:t>
              </a:r>
              <a:r>
                <a:rPr lang="ru-RU" sz="1400" dirty="0" err="1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Дм.Рогачёва</a:t>
              </a:r>
              <a:r>
                <a:rPr lang="ru-RU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 (Москва) разрабатывались методики межкурсового мониторинга детей во время лекарственной терапии, в НИИ Детской онкологии, гематологии и трансплантологии им. </a:t>
              </a:r>
              <a:r>
                <a:rPr lang="ru-RU" sz="1400" dirty="0" err="1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Р.Горбачёвой</a:t>
              </a:r>
              <a:r>
                <a:rPr lang="ru-RU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 (СПб) разрабатывались методики дистанционной групповой реабилитации детей в изоляции после трансплантации костного мозга и стволовых клеток, а в НПЦ специализированной медицинской помощи им. Войно-Ясенецкого (Москва) и НИИ НТДиХ разрабатываются методики </a:t>
              </a:r>
              <a:r>
                <a:rPr lang="ru-RU" sz="1400" dirty="0" err="1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онкоортопедической</a:t>
              </a:r>
              <a:r>
                <a:rPr lang="ru-RU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 реабилитации детей с костными саркомами</a:t>
              </a:r>
              <a:r>
                <a:rPr lang="en-US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. </a:t>
              </a:r>
              <a:r>
                <a:rPr lang="ru-RU" sz="1400" dirty="0">
                  <a:effectLst>
                    <a:glow rad="139700">
                      <a:schemeClr val="bg1">
                        <a:alpha val="70000"/>
                      </a:schemeClr>
                    </a:glow>
                  </a:effectLst>
                  <a:latin typeface="PragmaticaC" pitchFamily="82" charset="0"/>
                </a:rPr>
                <a:t>Данные научные разработки велись на основе анализа международного опыта и будут продолжены.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35BB02-ED9E-4D43-A69C-E525BDDDAB83}"/>
              </a:ext>
            </a:extLst>
          </p:cNvPr>
          <p:cNvGrpSpPr/>
          <p:nvPr/>
        </p:nvGrpSpPr>
        <p:grpSpPr>
          <a:xfrm>
            <a:off x="6218275" y="2683377"/>
            <a:ext cx="2370343" cy="3797373"/>
            <a:chOff x="6439960" y="1163247"/>
            <a:chExt cx="2370343" cy="379737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8F9ADC-5E8C-6B4E-A617-503CD5DA48C2}"/>
                </a:ext>
              </a:extLst>
            </p:cNvPr>
            <p:cNvSpPr/>
            <p:nvPr/>
          </p:nvSpPr>
          <p:spPr>
            <a:xfrm>
              <a:off x="6439960" y="1163247"/>
              <a:ext cx="2370343" cy="37973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2" name="Picture 11" descr="A picture containing indoor, wall&#10;&#10;Description automatically generated">
              <a:extLst>
                <a:ext uri="{FF2B5EF4-FFF2-40B4-BE49-F238E27FC236}">
                  <a16:creationId xmlns:a16="http://schemas.microsoft.com/office/drawing/2014/main" id="{F403BB4A-6D2B-814D-81EB-3C2BD04D4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7729" y="1291591"/>
              <a:ext cx="2116755" cy="356615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FF410F-24B9-8E49-8856-A2E031D0778D}"/>
              </a:ext>
            </a:extLst>
          </p:cNvPr>
          <p:cNvGrpSpPr/>
          <p:nvPr/>
        </p:nvGrpSpPr>
        <p:grpSpPr>
          <a:xfrm>
            <a:off x="8732332" y="3470556"/>
            <a:ext cx="2711226" cy="3288739"/>
            <a:chOff x="8684484" y="3760470"/>
            <a:chExt cx="2711226" cy="32887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B615B4-0584-D647-A9A9-A73168B490F3}"/>
                </a:ext>
              </a:extLst>
            </p:cNvPr>
            <p:cNvSpPr/>
            <p:nvPr/>
          </p:nvSpPr>
          <p:spPr>
            <a:xfrm>
              <a:off x="8684484" y="3760470"/>
              <a:ext cx="2711226" cy="3288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6" name="Picture 15" descr="A person painting a picture&#10;&#10;Description automatically generated with low confidence">
              <a:extLst>
                <a:ext uri="{FF2B5EF4-FFF2-40B4-BE49-F238E27FC236}">
                  <a16:creationId xmlns:a16="http://schemas.microsoft.com/office/drawing/2014/main" id="{2FC50E9F-88A9-AC42-8DE6-46577BF8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1185" y="3917491"/>
              <a:ext cx="2537824" cy="297469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18DC3-4CB6-B345-A92F-C7EA92983625}"/>
              </a:ext>
            </a:extLst>
          </p:cNvPr>
          <p:cNvGrpSpPr/>
          <p:nvPr/>
        </p:nvGrpSpPr>
        <p:grpSpPr>
          <a:xfrm>
            <a:off x="9396064" y="170779"/>
            <a:ext cx="2499447" cy="3212501"/>
            <a:chOff x="9292590" y="399379"/>
            <a:chExt cx="2602922" cy="33454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0E89F9-31F1-AE4E-90CD-A384C87AC035}"/>
                </a:ext>
              </a:extLst>
            </p:cNvPr>
            <p:cNvSpPr/>
            <p:nvPr/>
          </p:nvSpPr>
          <p:spPr>
            <a:xfrm>
              <a:off x="9292590" y="399379"/>
              <a:ext cx="2602922" cy="3345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D63B8C-F94A-6345-AD65-9ABB4E1D7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9277" y="518728"/>
              <a:ext cx="2329548" cy="310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05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993" y="550333"/>
            <a:ext cx="5480560" cy="580601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100" dirty="0"/>
              <a:t>Внедрение дистанционных методов реабилитации позволит специалистам, родителям и пациентам дистанционно выполнять предложенную программу реабилитации на дому после выписки из стационара на перерыв в цикловом противоопухолевом лечении, но </a:t>
            </a:r>
            <a:r>
              <a:rPr lang="ru-RU" sz="3100" b="1" u="sng" dirty="0"/>
              <a:t>без перерыва </a:t>
            </a:r>
            <a:r>
              <a:rPr lang="ru-RU" sz="3100" dirty="0"/>
              <a:t>в реабилитационном лечении</a:t>
            </a:r>
          </a:p>
          <a:p>
            <a:pPr>
              <a:lnSpc>
                <a:spcPct val="120000"/>
              </a:lnSpc>
            </a:pPr>
            <a:r>
              <a:rPr lang="ru-RU" sz="3100" dirty="0"/>
              <a:t>Дистанционные методы реабилитации не только органично дополняют раннюю реабилитационною помощь, но и обеспечивают дистанционное медицинское сопровождение и мониторинг состояния ребенка после окончания специального противоопухолевого лечения, что позволяет проводить медицинскую реабилитацию пациентов в ремиссии и паллиативных больных  </a:t>
            </a:r>
          </a:p>
          <a:p>
            <a:pPr>
              <a:lnSpc>
                <a:spcPct val="120000"/>
              </a:lnSpc>
            </a:pPr>
            <a:r>
              <a:rPr lang="ru-RU" sz="3100" dirty="0" err="1"/>
              <a:t>Видеообучающий</a:t>
            </a:r>
            <a:r>
              <a:rPr lang="ru-RU" sz="3100" dirty="0"/>
              <a:t> </a:t>
            </a:r>
            <a:r>
              <a:rPr lang="ru-RU" sz="3100" dirty="0" err="1"/>
              <a:t>контент</a:t>
            </a:r>
            <a:r>
              <a:rPr lang="ru-RU" sz="3100" dirty="0"/>
              <a:t>, как для </a:t>
            </a:r>
            <a:r>
              <a:rPr lang="ru-RU" sz="3100" dirty="0" err="1"/>
              <a:t>специалистов-реабилитологов</a:t>
            </a:r>
            <a:r>
              <a:rPr lang="ru-RU" sz="3100" dirty="0"/>
              <a:t>, так и семей пациентов, дает возможность значительно повысить знания в области оказания реабилитационной помощи детям больным и перенесшим в детстве заболевание солидными опухолями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a.shvarova@rambler.ru</a:t>
            </a:r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6D3543-EDEB-4F6E-DF82-B90DDF50A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553" y="136526"/>
            <a:ext cx="5622375" cy="67214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394</Words>
  <Application>Microsoft Office PowerPoint</Application>
  <PresentationFormat>Широкоэкранный</PresentationFormat>
  <Paragraphs>25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Телереабилитация </vt:lpstr>
      <vt:lpstr>Клинические рекомендации Министерства  Здравоохранения РФ допускают  использование телемедицинских технологий для обеспечения преемственного реабилитационного лечения после перехода пациентов  от стационарного этапа реабилитации к амбулаторному, особенно для пациентов, живущих в отдаленных районах, с целью расширения доступа к медицинскому обслуживанию и реабилитации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Платформа ОncoRehab.online для дистанционной групповой онлайн контролируемой врачом  лечебной физкультуры и психологических групповых занятий для пациентов со схожей патологией</vt:lpstr>
      <vt:lpstr>Платформа ОНКОНЕТ для проведения динамического мониторинга состояния пациента во время лекарственной терапии и КИ</vt:lpstr>
      <vt:lpstr>4 летний опыт использования асинхронного мониторинга ОНКОНЕТ пациентов с разными  нозологиями в работе психологической службы ЛООД позволил  своевременно  выявлять: 1. Тревожные состояния 2. Депрессивные состояния 3. Фобические  реакции (страх рецидива, побочных эффектов лечения и т. д.) 4. Отдельные симптомы и состояния: общее беспокойство, чувство беспомощности, астения, ипохондрическая фиксация, снижение мотивации к лечению, чувство потери контроля.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Возможность телеподдержки и повышения компетенции медиков в условиях кадрового дефицита </vt:lpstr>
      <vt:lpstr>Презентация PowerPoint</vt:lpstr>
      <vt:lpstr>Телеподдержка пациента  в ЛФК , поддерживающей   кровоток в  культе ампутированной конечности, сохранение  максимальной мобильности, подготовка к протезированию, обучение жизни с протезом   с целью обеспечения качества жизни и социализации пациента.</vt:lpstr>
      <vt:lpstr>Телепсихология -проведение когнитивной процессинговой терапии , пролонгированной экспозиционной терапии и поведенческой активационной терапии с использованием видеоконференций продемонстрировало эффективность, сравнимую с очным лечением, в снижении симптомов посттравматического стрессового расстройства. </vt:lpstr>
      <vt:lpstr>Cотрудничество с многопрофильными государственными медицинскими организациями, центрами реабилитации и санаторно-курортными учреждениями </vt:lpstr>
      <vt:lpstr>Сотрудничество с клиниками-партнерами. </vt:lpstr>
      <vt:lpstr>Сотрудничество со страховыми организациями и Департаментом  социальной защиты по профилактике развития и возникновения заболеваний  </vt:lpstr>
      <vt:lpstr>Развитие телереабилитации “врач-пациент” с помощью команды виртуальных специалистов физической и реабилитационной медицины  (с возможностью маршрутизации в виртуальную клинику реабилитации в связи  с положением о “реабилитации на дому”)  </vt:lpstr>
      <vt:lpstr>Международные обзоры исследований с участием более 27 000 пациентов  показали, что во многих случаях физиотерапевтическое лечение онлайн и видео может дать такие же сильные результаты, как и в клинике, если это лечение эффективно проводится врачами и медсестрами, обученными цифровым технологиям, с использованием специально разработанных технологий и к ним обращаются пациенты, которые высоко мотивированы и нацелены на результат. Проект длительно тестировался в ведущих центрах реабилитации РФ, проходит пилотирование в госпитале.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терапия травмы  Реабилитация после травмы должна предоставляться как комплекс скоординированных, мультидисциплинарных услуг, адаптированных к потребностям пациента. Такие личностные факторы, как жизнестойкость, характер, хроническая боль и доступ к социальной поддержке, являются мощными предикторами исхода.</dc:title>
  <dc:creator>Captain Beefheart</dc:creator>
  <cp:lastModifiedBy>Captain Beefheart</cp:lastModifiedBy>
  <cp:revision>21</cp:revision>
  <dcterms:created xsi:type="dcterms:W3CDTF">2022-11-09T18:33:30Z</dcterms:created>
  <dcterms:modified xsi:type="dcterms:W3CDTF">2023-04-05T08:08:29Z</dcterms:modified>
</cp:coreProperties>
</file>