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0"/>
  </p:notesMasterIdLst>
  <p:sldIdLst>
    <p:sldId id="256" r:id="rId2"/>
    <p:sldId id="321" r:id="rId3"/>
    <p:sldId id="475" r:id="rId4"/>
    <p:sldId id="406" r:id="rId5"/>
    <p:sldId id="477" r:id="rId6"/>
    <p:sldId id="457" r:id="rId7"/>
    <p:sldId id="480" r:id="rId8"/>
    <p:sldId id="478" r:id="rId9"/>
    <p:sldId id="489" r:id="rId10"/>
    <p:sldId id="452" r:id="rId11"/>
    <p:sldId id="451" r:id="rId12"/>
    <p:sldId id="438" r:id="rId13"/>
    <p:sldId id="370" r:id="rId14"/>
    <p:sldId id="476" r:id="rId15"/>
    <p:sldId id="462" r:id="rId16"/>
    <p:sldId id="490" r:id="rId17"/>
    <p:sldId id="484" r:id="rId18"/>
    <p:sldId id="488" r:id="rId19"/>
    <p:sldId id="481" r:id="rId20"/>
    <p:sldId id="482" r:id="rId21"/>
    <p:sldId id="483" r:id="rId22"/>
    <p:sldId id="485" r:id="rId23"/>
    <p:sldId id="487" r:id="rId24"/>
    <p:sldId id="492" r:id="rId25"/>
    <p:sldId id="496" r:id="rId26"/>
    <p:sldId id="497" r:id="rId27"/>
    <p:sldId id="498" r:id="rId28"/>
    <p:sldId id="499" r:id="rId29"/>
    <p:sldId id="500" r:id="rId30"/>
    <p:sldId id="470" r:id="rId31"/>
    <p:sldId id="454" r:id="rId32"/>
    <p:sldId id="435" r:id="rId33"/>
    <p:sldId id="460" r:id="rId34"/>
    <p:sldId id="495" r:id="rId35"/>
    <p:sldId id="494" r:id="rId36"/>
    <p:sldId id="501" r:id="rId37"/>
    <p:sldId id="502" r:id="rId38"/>
    <p:sldId id="285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D3FC"/>
    <a:srgbClr val="0032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86" autoAdjust="0"/>
    <p:restoredTop sz="94660"/>
  </p:normalViewPr>
  <p:slideViewPr>
    <p:cSldViewPr>
      <p:cViewPr varScale="1">
        <p:scale>
          <a:sx n="84" d="100"/>
          <a:sy n="84" d="100"/>
        </p:scale>
        <p:origin x="1330" y="77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55;&#1088;&#1086;&#1077;&#1082;&#1090;&#1099;\&#1058;&#1077;&#1082;&#1091;&#1097;&#1080;&#1077;%20&#1087;&#1088;&#1086;&#1077;&#1082;&#1090;&#1099;\&#1051;&#1056;&#1062;%20&#1056;&#1086;&#1089;&#1079;&#1076;&#1088;&#1072;&#1074;&#1072;\2021\&#1044;&#1077;&#1088;&#1084;&#1072;&#1090;&#1086;&#1074;&#1077;&#1085;&#1077;&#1088;&#1086;&#1083;&#1086;&#1075;&#1080;&#1103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55;&#1088;&#1086;&#1077;&#1082;&#1090;&#1099;\&#1058;&#1077;&#1082;&#1091;&#1097;&#1080;&#1077;%20&#1087;&#1088;&#1086;&#1077;&#1082;&#1090;&#1099;\&#1051;&#1056;&#1062;%20&#1056;&#1086;&#1089;&#1079;&#1076;&#1088;&#1072;&#1074;&#1072;\2021\&#1044;&#1077;&#1088;&#1084;&#1072;&#1090;&#1086;&#1074;&#1077;&#1085;&#1077;&#1088;&#1086;&#1083;&#1086;&#1075;&#1080;&#1103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Посещения по возрасту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2017</c:v>
          </c:tx>
          <c:spPr>
            <a:solidFill>
              <a:srgbClr val="00B0F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2.7444253859348199E-2"/>
                  <c:y val="2.22965440356736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0AAF-409D-B0E7-C15504445F04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3453401943967983E-2"/>
                  <c:y val="-2.043826259481470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AAF-409D-B0E7-C15504445F04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'Посещения по возрасту'!$G$2:$G$7</c:f>
              <c:strCache>
                <c:ptCount val="6"/>
                <c:pt idx="0">
                  <c:v>&lt; 30           </c:v>
                </c:pt>
                <c:pt idx="1">
                  <c:v>30-40          </c:v>
                </c:pt>
                <c:pt idx="2">
                  <c:v>40-50          </c:v>
                </c:pt>
                <c:pt idx="3">
                  <c:v>50-60          </c:v>
                </c:pt>
                <c:pt idx="4">
                  <c:v>&gt; 60           </c:v>
                </c:pt>
                <c:pt idx="5">
                  <c:v>Не указана д.р.</c:v>
                </c:pt>
              </c:strCache>
            </c:strRef>
          </c:cat>
          <c:val>
            <c:numRef>
              <c:f>'Посещения по возрасту'!$D$2:$D$7</c:f>
              <c:numCache>
                <c:formatCode>General</c:formatCode>
                <c:ptCount val="6"/>
                <c:pt idx="0">
                  <c:v>336</c:v>
                </c:pt>
                <c:pt idx="1">
                  <c:v>515</c:v>
                </c:pt>
                <c:pt idx="2">
                  <c:v>432</c:v>
                </c:pt>
                <c:pt idx="3">
                  <c:v>347</c:v>
                </c:pt>
                <c:pt idx="4">
                  <c:v>206</c:v>
                </c:pt>
                <c:pt idx="5">
                  <c:v>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AAF-409D-B0E7-C15504445F04}"/>
            </c:ext>
          </c:extLst>
        </c:ser>
        <c:ser>
          <c:idx val="1"/>
          <c:order val="1"/>
          <c:tx>
            <c:v>2018</c:v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9.148084619782712E-3"/>
                  <c:y val="-2.22965440356744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0AAF-409D-B0E7-C15504445F04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6592338479130973E-2"/>
                  <c:y val="-1.33779264214046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0AAF-409D-B0E7-C15504445F04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'Посещения по возрасту'!$G$2:$G$7</c:f>
              <c:strCache>
                <c:ptCount val="6"/>
                <c:pt idx="0">
                  <c:v>&lt; 30           </c:v>
                </c:pt>
                <c:pt idx="1">
                  <c:v>30-40          </c:v>
                </c:pt>
                <c:pt idx="2">
                  <c:v>40-50          </c:v>
                </c:pt>
                <c:pt idx="3">
                  <c:v>50-60          </c:v>
                </c:pt>
                <c:pt idx="4">
                  <c:v>&gt; 60           </c:v>
                </c:pt>
                <c:pt idx="5">
                  <c:v>Не указана д.р.</c:v>
                </c:pt>
              </c:strCache>
            </c:strRef>
          </c:cat>
          <c:val>
            <c:numRef>
              <c:f>'Посещения по возрасту'!$D$8:$D$13</c:f>
              <c:numCache>
                <c:formatCode>General</c:formatCode>
                <c:ptCount val="6"/>
                <c:pt idx="0">
                  <c:v>333</c:v>
                </c:pt>
                <c:pt idx="1">
                  <c:v>554</c:v>
                </c:pt>
                <c:pt idx="2">
                  <c:v>485</c:v>
                </c:pt>
                <c:pt idx="3">
                  <c:v>393</c:v>
                </c:pt>
                <c:pt idx="4">
                  <c:v>252</c:v>
                </c:pt>
                <c:pt idx="5">
                  <c:v>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0AAF-409D-B0E7-C15504445F04}"/>
            </c:ext>
          </c:extLst>
        </c:ser>
        <c:ser>
          <c:idx val="2"/>
          <c:order val="2"/>
          <c:tx>
            <c:v>2019</c:v>
          </c:tx>
          <c:spPr>
            <a:solidFill>
              <a:srgbClr val="00B05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3.2018296169239568E-2"/>
                  <c:y val="-1.11482720178372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0AAF-409D-B0E7-C15504445F04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3722126929674016E-2"/>
                  <c:y val="-1.5607580824972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0AAF-409D-B0E7-C15504445F04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'Посещения по возрасту'!$G$2:$G$7</c:f>
              <c:strCache>
                <c:ptCount val="6"/>
                <c:pt idx="0">
                  <c:v>&lt; 30           </c:v>
                </c:pt>
                <c:pt idx="1">
                  <c:v>30-40          </c:v>
                </c:pt>
                <c:pt idx="2">
                  <c:v>40-50          </c:v>
                </c:pt>
                <c:pt idx="3">
                  <c:v>50-60          </c:v>
                </c:pt>
                <c:pt idx="4">
                  <c:v>&gt; 60           </c:v>
                </c:pt>
                <c:pt idx="5">
                  <c:v>Не указана д.р.</c:v>
                </c:pt>
              </c:strCache>
            </c:strRef>
          </c:cat>
          <c:val>
            <c:numRef>
              <c:f>'Посещения по возрасту'!$D$14:$D$19</c:f>
              <c:numCache>
                <c:formatCode>General</c:formatCode>
                <c:ptCount val="6"/>
                <c:pt idx="0">
                  <c:v>308</c:v>
                </c:pt>
                <c:pt idx="1">
                  <c:v>578</c:v>
                </c:pt>
                <c:pt idx="2">
                  <c:v>513</c:v>
                </c:pt>
                <c:pt idx="3">
                  <c:v>455</c:v>
                </c:pt>
                <c:pt idx="4">
                  <c:v>329</c:v>
                </c:pt>
                <c:pt idx="5">
                  <c:v>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0AAF-409D-B0E7-C15504445F04}"/>
            </c:ext>
          </c:extLst>
        </c:ser>
        <c:ser>
          <c:idx val="3"/>
          <c:order val="3"/>
          <c:tx>
            <c:v>2020+Лист2!$D$20:$D$25</c:v>
          </c:tx>
          <c:spPr>
            <a:solidFill>
              <a:srgbClr val="FFC000"/>
            </a:solidFill>
            <a:ln>
              <a:noFill/>
            </a:ln>
            <a:effectLst/>
            <a:sp3d/>
          </c:spPr>
          <c:invertIfNegative val="0"/>
          <c:dLbls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val>
            <c:numRef>
              <c:f>'Посещения по возрасту'!$D$20:$D$25</c:f>
              <c:numCache>
                <c:formatCode>General</c:formatCode>
                <c:ptCount val="6"/>
                <c:pt idx="0">
                  <c:v>240</c:v>
                </c:pt>
                <c:pt idx="1">
                  <c:v>430</c:v>
                </c:pt>
                <c:pt idx="2">
                  <c:v>402</c:v>
                </c:pt>
                <c:pt idx="3">
                  <c:v>348</c:v>
                </c:pt>
                <c:pt idx="4">
                  <c:v>229</c:v>
                </c:pt>
                <c:pt idx="5">
                  <c:v>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0AAF-409D-B0E7-C15504445F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35847064"/>
        <c:axId val="337248328"/>
        <c:axId val="0"/>
      </c:bar3DChart>
      <c:catAx>
        <c:axId val="335847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37248328"/>
        <c:crosses val="autoZero"/>
        <c:auto val="1"/>
        <c:lblAlgn val="ctr"/>
        <c:lblOffset val="100"/>
        <c:noMultiLvlLbl val="0"/>
      </c:catAx>
      <c:valAx>
        <c:axId val="337248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35847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Основная заболеваемость (</a:t>
            </a:r>
            <a:r>
              <a:rPr lang="en-US"/>
              <a:t>&gt; 10 </a:t>
            </a:r>
            <a:r>
              <a:rPr lang="ru-RU"/>
              <a:t>раз)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DDE-4F3D-ADEB-E35EC66964E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DDE-4F3D-ADEB-E35EC66964E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DDE-4F3D-ADEB-E35EC66964E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DDE-4F3D-ADEB-E35EC66964E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BDDE-4F3D-ADEB-E35EC66964E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BDDE-4F3D-ADEB-E35EC66964E2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BDDE-4F3D-ADEB-E35EC66964E2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BDDE-4F3D-ADEB-E35EC66964E2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BDDE-4F3D-ADEB-E35EC66964E2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BDDE-4F3D-ADEB-E35EC66964E2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BDDE-4F3D-ADEB-E35EC66964E2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BDDE-4F3D-ADEB-E35EC66964E2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BDDE-4F3D-ADEB-E35EC66964E2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B-BDDE-4F3D-ADEB-E35EC66964E2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D-BDDE-4F3D-ADEB-E35EC66964E2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F-BDDE-4F3D-ADEB-E35EC66964E2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1-BDDE-4F3D-ADEB-E35EC66964E2}"/>
              </c:ext>
            </c:extLst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3-BDDE-4F3D-ADEB-E35EC66964E2}"/>
              </c:ext>
            </c:extLst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5-BDDE-4F3D-ADEB-E35EC66964E2}"/>
              </c:ext>
            </c:extLst>
          </c:dPt>
          <c:dPt>
            <c:idx val="19"/>
            <c:bubble3D val="0"/>
            <c:spPr>
              <a:solidFill>
                <a:schemeClr val="accent2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7-BDDE-4F3D-ADEB-E35EC66964E2}"/>
              </c:ext>
            </c:extLst>
          </c:dPt>
          <c:dPt>
            <c:idx val="20"/>
            <c:bubble3D val="0"/>
            <c:spPr>
              <a:solidFill>
                <a:schemeClr val="accent3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9-BDDE-4F3D-ADEB-E35EC66964E2}"/>
              </c:ext>
            </c:extLst>
          </c:dPt>
          <c:dPt>
            <c:idx val="21"/>
            <c:bubble3D val="0"/>
            <c:spPr>
              <a:solidFill>
                <a:schemeClr val="accent4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B-BDDE-4F3D-ADEB-E35EC66964E2}"/>
              </c:ext>
            </c:extLst>
          </c:dPt>
          <c:dPt>
            <c:idx val="22"/>
            <c:bubble3D val="0"/>
            <c:spPr>
              <a:solidFill>
                <a:schemeClr val="accent5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D-BDDE-4F3D-ADEB-E35EC66964E2}"/>
              </c:ext>
            </c:extLst>
          </c:dPt>
          <c:dPt>
            <c:idx val="23"/>
            <c:bubble3D val="0"/>
            <c:spPr>
              <a:solidFill>
                <a:schemeClr val="accent6">
                  <a:lumMod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F-BDDE-4F3D-ADEB-E35EC66964E2}"/>
              </c:ext>
            </c:extLst>
          </c:dPt>
          <c:dPt>
            <c:idx val="24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1-BDDE-4F3D-ADEB-E35EC66964E2}"/>
              </c:ext>
            </c:extLst>
          </c:dPt>
          <c:dPt>
            <c:idx val="25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3-BDDE-4F3D-ADEB-E35EC66964E2}"/>
              </c:ext>
            </c:extLst>
          </c:dPt>
          <c:dPt>
            <c:idx val="26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5-BDDE-4F3D-ADEB-E35EC66964E2}"/>
              </c:ext>
            </c:extLst>
          </c:dPt>
          <c:dPt>
            <c:idx val="27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7-BDDE-4F3D-ADEB-E35EC66964E2}"/>
              </c:ext>
            </c:extLst>
          </c:dPt>
          <c:dPt>
            <c:idx val="28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9-BDDE-4F3D-ADEB-E35EC66964E2}"/>
              </c:ext>
            </c:extLst>
          </c:dPt>
          <c:dPt>
            <c:idx val="29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B-BDDE-4F3D-ADEB-E35EC66964E2}"/>
              </c:ext>
            </c:extLst>
          </c:dPt>
          <c:dPt>
            <c:idx val="30"/>
            <c:bubble3D val="0"/>
            <c:spPr>
              <a:solidFill>
                <a:schemeClr val="accent1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D-BDDE-4F3D-ADEB-E35EC66964E2}"/>
              </c:ext>
            </c:extLst>
          </c:dPt>
          <c:dPt>
            <c:idx val="31"/>
            <c:bubble3D val="0"/>
            <c:spPr>
              <a:solidFill>
                <a:schemeClr val="accent2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F-BDDE-4F3D-ADEB-E35EC66964E2}"/>
              </c:ext>
            </c:extLst>
          </c:dPt>
          <c:dPt>
            <c:idx val="32"/>
            <c:bubble3D val="0"/>
            <c:spPr>
              <a:solidFill>
                <a:schemeClr val="accent3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41-BDDE-4F3D-ADEB-E35EC66964E2}"/>
              </c:ext>
            </c:extLst>
          </c:dPt>
          <c:dLbls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'Основная заболеваемость'!$A$2:$A$34</c:f>
              <c:strCache>
                <c:ptCount val="33"/>
                <c:pt idx="0">
                  <c:v>B02</c:v>
                </c:pt>
                <c:pt idx="1">
                  <c:v>B07</c:v>
                </c:pt>
                <c:pt idx="2">
                  <c:v>B09</c:v>
                </c:pt>
                <c:pt idx="3">
                  <c:v>B35</c:v>
                </c:pt>
                <c:pt idx="4">
                  <c:v>B36</c:v>
                </c:pt>
                <c:pt idx="5">
                  <c:v>D18</c:v>
                </c:pt>
                <c:pt idx="6">
                  <c:v>D21</c:v>
                </c:pt>
                <c:pt idx="7">
                  <c:v>D22</c:v>
                </c:pt>
                <c:pt idx="8">
                  <c:v>D23</c:v>
                </c:pt>
                <c:pt idx="9">
                  <c:v>D48</c:v>
                </c:pt>
                <c:pt idx="10">
                  <c:v>I11</c:v>
                </c:pt>
                <c:pt idx="11">
                  <c:v>K13</c:v>
                </c:pt>
                <c:pt idx="12">
                  <c:v>L08</c:v>
                </c:pt>
                <c:pt idx="13">
                  <c:v>L20</c:v>
                </c:pt>
                <c:pt idx="14">
                  <c:v>L21</c:v>
                </c:pt>
                <c:pt idx="15">
                  <c:v>L23</c:v>
                </c:pt>
                <c:pt idx="16">
                  <c:v>L24</c:v>
                </c:pt>
                <c:pt idx="17">
                  <c:v>L27</c:v>
                </c:pt>
                <c:pt idx="18">
                  <c:v>L29</c:v>
                </c:pt>
                <c:pt idx="19">
                  <c:v>L30</c:v>
                </c:pt>
                <c:pt idx="20">
                  <c:v>L40</c:v>
                </c:pt>
                <c:pt idx="21">
                  <c:v>L42</c:v>
                </c:pt>
                <c:pt idx="22">
                  <c:v>L43</c:v>
                </c:pt>
                <c:pt idx="23">
                  <c:v>L50</c:v>
                </c:pt>
                <c:pt idx="24">
                  <c:v>L57</c:v>
                </c:pt>
                <c:pt idx="25">
                  <c:v>L60</c:v>
                </c:pt>
                <c:pt idx="26">
                  <c:v>L70</c:v>
                </c:pt>
                <c:pt idx="27">
                  <c:v>L71</c:v>
                </c:pt>
                <c:pt idx="28">
                  <c:v>L80</c:v>
                </c:pt>
                <c:pt idx="29">
                  <c:v>L81</c:v>
                </c:pt>
                <c:pt idx="30">
                  <c:v>L82</c:v>
                </c:pt>
                <c:pt idx="31">
                  <c:v>L85</c:v>
                </c:pt>
                <c:pt idx="32">
                  <c:v>L95</c:v>
                </c:pt>
              </c:strCache>
            </c:strRef>
          </c:cat>
          <c:val>
            <c:numRef>
              <c:f>'Основная заболеваемость'!$C$2:$C$34</c:f>
              <c:numCache>
                <c:formatCode>General</c:formatCode>
                <c:ptCount val="33"/>
                <c:pt idx="0">
                  <c:v>51</c:v>
                </c:pt>
                <c:pt idx="1">
                  <c:v>37</c:v>
                </c:pt>
                <c:pt idx="2">
                  <c:v>34</c:v>
                </c:pt>
                <c:pt idx="3">
                  <c:v>194</c:v>
                </c:pt>
                <c:pt idx="4">
                  <c:v>71</c:v>
                </c:pt>
                <c:pt idx="5">
                  <c:v>14</c:v>
                </c:pt>
                <c:pt idx="6">
                  <c:v>37</c:v>
                </c:pt>
                <c:pt idx="7">
                  <c:v>74</c:v>
                </c:pt>
                <c:pt idx="8">
                  <c:v>36</c:v>
                </c:pt>
                <c:pt idx="9">
                  <c:v>77</c:v>
                </c:pt>
                <c:pt idx="10">
                  <c:v>12</c:v>
                </c:pt>
                <c:pt idx="11">
                  <c:v>12</c:v>
                </c:pt>
                <c:pt idx="12">
                  <c:v>35</c:v>
                </c:pt>
                <c:pt idx="13">
                  <c:v>159</c:v>
                </c:pt>
                <c:pt idx="14">
                  <c:v>167</c:v>
                </c:pt>
                <c:pt idx="15">
                  <c:v>26</c:v>
                </c:pt>
                <c:pt idx="16">
                  <c:v>32</c:v>
                </c:pt>
                <c:pt idx="17">
                  <c:v>34</c:v>
                </c:pt>
                <c:pt idx="18">
                  <c:v>35</c:v>
                </c:pt>
                <c:pt idx="19">
                  <c:v>536</c:v>
                </c:pt>
                <c:pt idx="20">
                  <c:v>78</c:v>
                </c:pt>
                <c:pt idx="21">
                  <c:v>27</c:v>
                </c:pt>
                <c:pt idx="22">
                  <c:v>37</c:v>
                </c:pt>
                <c:pt idx="23">
                  <c:v>41</c:v>
                </c:pt>
                <c:pt idx="24">
                  <c:v>29</c:v>
                </c:pt>
                <c:pt idx="25">
                  <c:v>314</c:v>
                </c:pt>
                <c:pt idx="26">
                  <c:v>194</c:v>
                </c:pt>
                <c:pt idx="27">
                  <c:v>161</c:v>
                </c:pt>
                <c:pt idx="28">
                  <c:v>15</c:v>
                </c:pt>
                <c:pt idx="29">
                  <c:v>16</c:v>
                </c:pt>
                <c:pt idx="30">
                  <c:v>77</c:v>
                </c:pt>
                <c:pt idx="31">
                  <c:v>31</c:v>
                </c:pt>
                <c:pt idx="32">
                  <c:v>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42-BDDE-4F3D-ADEB-E35EC66964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D09200-3A3B-4355-B6C2-10E230D9C7DE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7FE079-81FC-42DC-980D-CB38F839CF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0284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7FE079-81FC-42DC-980D-CB38F839CF3E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6820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7FE079-81FC-42DC-980D-CB38F839CF3E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328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7FE079-81FC-42DC-980D-CB38F839CF3E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088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7FE079-81FC-42DC-980D-CB38F839CF3E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9316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7FE079-81FC-42DC-980D-CB38F839CF3E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3319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7FE079-81FC-42DC-980D-CB38F839CF3E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51666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230A1-52DE-4E87-8D50-F3A65B942567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6752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5251F-21A0-4579-8671-BDECDB5E1671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44079-0EF6-4BDF-BB5C-BF96449A0E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918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5251F-21A0-4579-8671-BDECDB5E1671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44079-0EF6-4BDF-BB5C-BF96449A0E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559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5251F-21A0-4579-8671-BDECDB5E1671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44079-0EF6-4BDF-BB5C-BF96449A0E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0720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5251F-21A0-4579-8671-BDECDB5E1671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44079-0EF6-4BDF-BB5C-BF96449A0E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9248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5251F-21A0-4579-8671-BDECDB5E1671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44079-0EF6-4BDF-BB5C-BF96449A0E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9817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5251F-21A0-4579-8671-BDECDB5E1671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44079-0EF6-4BDF-BB5C-BF96449A0E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4865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5251F-21A0-4579-8671-BDECDB5E1671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44079-0EF6-4BDF-BB5C-BF96449A0E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325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5251F-21A0-4579-8671-BDECDB5E1671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44079-0EF6-4BDF-BB5C-BF96449A0E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51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5251F-21A0-4579-8671-BDECDB5E1671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44079-0EF6-4BDF-BB5C-BF96449A0E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8655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5251F-21A0-4579-8671-BDECDB5E1671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44079-0EF6-4BDF-BB5C-BF96449A0E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188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5251F-21A0-4579-8671-BDECDB5E1671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44079-0EF6-4BDF-BB5C-BF96449A0E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664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95251F-21A0-4579-8671-BDECDB5E1671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44079-0EF6-4BDF-BB5C-BF96449A0E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392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50.png"/><Relationship Id="rId7" Type="http://schemas.openxmlformats.org/officeDocument/2006/relationships/image" Target="../media/image49.png"/><Relationship Id="rId12" Type="http://schemas.openxmlformats.org/officeDocument/2006/relationships/image" Target="../media/image5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56.png"/><Relationship Id="rId5" Type="http://schemas.openxmlformats.org/officeDocument/2006/relationships/image" Target="../media/image52.png"/><Relationship Id="rId10" Type="http://schemas.openxmlformats.org/officeDocument/2006/relationships/image" Target="../media/image55.png"/><Relationship Id="rId4" Type="http://schemas.openxmlformats.org/officeDocument/2006/relationships/image" Target="../media/image51.png"/><Relationship Id="rId9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3.jpeg"/><Relationship Id="rId4" Type="http://schemas.openxmlformats.org/officeDocument/2006/relationships/image" Target="../media/image11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mailto:pavlov@ristar.ru" TargetMode="External"/><Relationship Id="rId2" Type="http://schemas.openxmlformats.org/officeDocument/2006/relationships/hyperlink" Target="http://www.ristar.ru/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74920" cy="6857997"/>
          </a:xfrm>
          <a:prstGeom prst="rect">
            <a:avLst/>
          </a:prstGeom>
        </p:spPr>
      </p:pic>
      <p:sp>
        <p:nvSpPr>
          <p:cNvPr id="9" name="Заголовок 4"/>
          <p:cNvSpPr txBox="1">
            <a:spLocks/>
          </p:cNvSpPr>
          <p:nvPr/>
        </p:nvSpPr>
        <p:spPr>
          <a:xfrm>
            <a:off x="-180528" y="293687"/>
            <a:ext cx="9084009" cy="2550723"/>
          </a:xfrm>
          <a:prstGeom prst="rect">
            <a:avLst/>
          </a:prstGeom>
        </p:spPr>
        <p:txBody>
          <a:bodyPr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5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МИС </a:t>
            </a:r>
          </a:p>
          <a:p>
            <a:pPr algn="ctr"/>
            <a:r>
              <a:rPr lang="ru-RU" sz="5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ВЕДОМСТВЕННЫХ </a:t>
            </a:r>
          </a:p>
          <a:p>
            <a:pPr algn="ctr"/>
            <a:r>
              <a:rPr lang="ru-RU" sz="5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МО</a:t>
            </a:r>
            <a:endParaRPr lang="ru-RU" sz="5600" b="1" dirty="0">
              <a:solidFill>
                <a:schemeClr val="tx1"/>
              </a:solidFill>
            </a:endParaRPr>
          </a:p>
        </p:txBody>
      </p:sp>
      <p:sp>
        <p:nvSpPr>
          <p:cNvPr id="15" name="Заголовок 4"/>
          <p:cNvSpPr txBox="1">
            <a:spLocks/>
          </p:cNvSpPr>
          <p:nvPr/>
        </p:nvSpPr>
        <p:spPr>
          <a:xfrm>
            <a:off x="-111110" y="293687"/>
            <a:ext cx="9084009" cy="2579116"/>
          </a:xfrm>
          <a:prstGeom prst="rect">
            <a:avLst/>
          </a:prstGeom>
        </p:spPr>
        <p:txBody>
          <a:bodyPr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5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МИС </a:t>
            </a:r>
          </a:p>
          <a:p>
            <a:pPr algn="ctr"/>
            <a:r>
              <a:rPr lang="ru-RU" sz="5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ВЕДОМСТВЕННЫХ </a:t>
            </a:r>
          </a:p>
          <a:p>
            <a:pPr algn="ctr"/>
            <a:r>
              <a:rPr lang="ru-RU" sz="5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</a:t>
            </a:r>
            <a:endParaRPr lang="ru-RU" sz="5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Заголовок 4"/>
          <p:cNvSpPr txBox="1">
            <a:spLocks/>
          </p:cNvSpPr>
          <p:nvPr/>
        </p:nvSpPr>
        <p:spPr>
          <a:xfrm>
            <a:off x="-111109" y="3249073"/>
            <a:ext cx="9084009" cy="2808312"/>
          </a:xfrm>
          <a:prstGeom prst="rect">
            <a:avLst/>
          </a:prstGeom>
        </p:spPr>
        <p:txBody>
          <a:bodyPr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6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ОСОБЕННОСТИ ДЕЯТЕЛЬНОСТИ И АВТОМАТИЗАЦИИ</a:t>
            </a:r>
            <a:endParaRPr lang="ru-RU" sz="6000" b="1" dirty="0">
              <a:solidFill>
                <a:schemeClr val="tx1"/>
              </a:solidFill>
            </a:endParaRPr>
          </a:p>
        </p:txBody>
      </p:sp>
      <p:sp>
        <p:nvSpPr>
          <p:cNvPr id="8" name="Заголовок 4"/>
          <p:cNvSpPr txBox="1">
            <a:spLocks/>
          </p:cNvSpPr>
          <p:nvPr/>
        </p:nvSpPr>
        <p:spPr>
          <a:xfrm>
            <a:off x="251520" y="3177065"/>
            <a:ext cx="8507886" cy="2952328"/>
          </a:xfrm>
          <a:prstGeom prst="rect">
            <a:avLst/>
          </a:prstGeom>
        </p:spPr>
        <p:txBody>
          <a:bodyPr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6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ОСОБЕННОСТИ ДЕЯТЕЛЬНОСТИ И </a:t>
            </a:r>
            <a:r>
              <a:rPr lang="ru-RU" sz="60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АВТОМАТИЗАЦИИ</a:t>
            </a:r>
            <a:endParaRPr lang="ru-RU" sz="60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4"/>
          <p:cNvSpPr txBox="1">
            <a:spLocks/>
          </p:cNvSpPr>
          <p:nvPr/>
        </p:nvSpPr>
        <p:spPr>
          <a:xfrm>
            <a:off x="0" y="0"/>
            <a:ext cx="9125529" cy="1080000"/>
          </a:xfrm>
          <a:prstGeom prst="rect">
            <a:avLst/>
          </a:prstGeo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2700000" scaled="1"/>
            <a:tileRect/>
          </a:gradFill>
          <a:ln w="25400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При регистрации «сторонних пациентов».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Контроль ввода и минимизация ошибок.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43" y="1340768"/>
            <a:ext cx="8794442" cy="467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05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4"/>
          <p:cNvSpPr txBox="1">
            <a:spLocks/>
          </p:cNvSpPr>
          <p:nvPr/>
        </p:nvSpPr>
        <p:spPr>
          <a:xfrm>
            <a:off x="116764" y="1268760"/>
            <a:ext cx="8892000" cy="5328592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Пример ошибок при вводе имени:</a:t>
            </a:r>
          </a:p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АЛЕКСАНДОР  АЛЕКСАНДАР  АЛЕКАНДР</a:t>
            </a:r>
            <a:endParaRPr lang="ru-RU" sz="3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АЛЕКСАНДР    АЛЕКСАНЛР     АЛЕСКАНДР</a:t>
            </a:r>
            <a:endParaRPr lang="ru-RU" sz="3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АЛЕКЧСАНДР  АЛЕКСАДР       АЛЕЛКСАНДР</a:t>
            </a:r>
            <a:endParaRPr lang="ru-RU" sz="3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АЛЕКСАННДР  АЛЕСКСАНДР ААЛЕКСАНДР</a:t>
            </a:r>
            <a:endParaRPr lang="ru-RU" sz="3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АЛЕКАСНДР    АЛЕКСАНР       АЛЕНКСАНДР</a:t>
            </a:r>
            <a:endParaRPr lang="ru-RU" sz="3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АЛЕНСАНДР    АЛЕКСЕНДР    АЛЕКСНДР  </a:t>
            </a:r>
          </a:p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АЛЕКСАНГДР   АЛЕКСАЕНДР АЛЕКСАПНДР</a:t>
            </a:r>
          </a:p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АЛЕКСАНДЕР  АЛЕКСАНРДР  АЛЕККСАНДР</a:t>
            </a:r>
            <a:endParaRPr lang="ru-RU" sz="3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АЛЕКСКАНДР  АЛЕКСАГНДР  АЛЕКЕСАНДР</a:t>
            </a:r>
            <a:endParaRPr lang="ru-RU" sz="3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НАЛЕКСАНДР  АЛЕСАНДР     ИАЛЕКСАНДР</a:t>
            </a:r>
            <a:endParaRPr lang="ru-RU" sz="3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АЛЕКССАНДР  ВАЛЕКСАНДР АЛЕКСВАНДР    </a:t>
            </a:r>
            <a:endParaRPr lang="ru-RU" sz="3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Заголовок 4"/>
          <p:cNvSpPr txBox="1">
            <a:spLocks/>
          </p:cNvSpPr>
          <p:nvPr/>
        </p:nvSpPr>
        <p:spPr>
          <a:xfrm>
            <a:off x="0" y="0"/>
            <a:ext cx="9125529" cy="1080000"/>
          </a:xfrm>
          <a:prstGeom prst="rect">
            <a:avLst/>
          </a:prstGeo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2700000" scaled="1"/>
            <a:tileRect/>
          </a:gradFill>
          <a:ln w="25400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При регистрации «сторонних пациентов».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Контроль ввода и минимизация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ошибок.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84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9536" y="1130400"/>
            <a:ext cx="7070091" cy="56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0" y="0"/>
            <a:ext cx="9125529" cy="1080000"/>
          </a:xfr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2700000" scaled="1"/>
            <a:tileRect/>
          </a:gradFill>
          <a:ln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>
              <a:defRPr/>
            </a:pP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При регистрации «сторонних пациентов».</a:t>
            </a:r>
            <a:br>
              <a:rPr lang="ru-RU" sz="32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Контроль ввода и минимизация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ошибок.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1136467"/>
            <a:ext cx="4848225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1593631"/>
            <a:ext cx="4848225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2049125"/>
            <a:ext cx="4848225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7944" y="2516342"/>
            <a:ext cx="2200275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0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55048" y="3140968"/>
            <a:ext cx="486727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08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173306"/>
            <a:ext cx="373380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512" y="2015626"/>
            <a:ext cx="3714750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3568" y="2708920"/>
            <a:ext cx="2971800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09" name="Picture 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172683" y="4653136"/>
            <a:ext cx="492442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3528" y="3501008"/>
            <a:ext cx="348615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1" name="Picture 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3568" y="4365104"/>
            <a:ext cx="320040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2" name="Picture 8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259632" y="5205779"/>
            <a:ext cx="2600325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7758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8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8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8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5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25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39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39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3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39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39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3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750"/>
                            </p:stCondLst>
                            <p:childTnLst>
                              <p:par>
                                <p:cTn id="47" presetID="53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3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000"/>
                            </p:stCondLst>
                            <p:childTnLst>
                              <p:par>
                                <p:cTn id="53" presetID="53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250"/>
                            </p:stCondLst>
                            <p:childTnLst>
                              <p:par>
                                <p:cTn id="59" presetID="53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500"/>
                            </p:stCondLst>
                            <p:childTnLst>
                              <p:par>
                                <p:cTn id="65" presetID="53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4750"/>
                            </p:stCondLst>
                            <p:childTnLst>
                              <p:par>
                                <p:cTn id="71" presetID="53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39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39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3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000"/>
                            </p:stCondLst>
                            <p:childTnLst>
                              <p:par>
                                <p:cTn id="77" presetID="53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39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39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3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725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0" y="0"/>
            <a:ext cx="9125529" cy="1080000"/>
          </a:xfr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2700000" scaled="1"/>
            <a:tileRect/>
          </a:gradFill>
          <a:ln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>
              <a:defRPr/>
            </a:pP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При регистрации «сторонних пациентов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».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Заголовок 4"/>
          <p:cNvSpPr txBox="1">
            <a:spLocks/>
          </p:cNvSpPr>
          <p:nvPr/>
        </p:nvSpPr>
        <p:spPr>
          <a:xfrm>
            <a:off x="108000" y="1124744"/>
            <a:ext cx="8892000" cy="648038"/>
          </a:xfrm>
          <a:prstGeom prst="rect">
            <a:avLst/>
          </a:prstGeom>
        </p:spPr>
        <p:txBody>
          <a:bodyPr anchor="b">
            <a:no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Автоматизация оформления всех документов</a:t>
            </a:r>
          </a:p>
        </p:txBody>
      </p:sp>
      <p:pic>
        <p:nvPicPr>
          <p:cNvPr id="1031" name="Picture 7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92443" y="2012285"/>
            <a:ext cx="3240000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71610"/>
            <a:ext cx="6696744" cy="4718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69140" y="1953671"/>
            <a:ext cx="3318884" cy="4701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6176" y="2013878"/>
            <a:ext cx="3240000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71015" y="2073062"/>
            <a:ext cx="4089417" cy="464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89456" y="2127006"/>
            <a:ext cx="3257550" cy="469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2972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25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25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4"/>
          <p:cNvSpPr txBox="1">
            <a:spLocks/>
          </p:cNvSpPr>
          <p:nvPr/>
        </p:nvSpPr>
        <p:spPr>
          <a:xfrm>
            <a:off x="108000" y="2727365"/>
            <a:ext cx="8892000" cy="2316782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Желаемая интеграция с системой СКУД.</a:t>
            </a:r>
          </a:p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Как в части разделения доступа разных категорий пациентов, так и в части сообщения медперсоналу, что пациент «пришел». </a:t>
            </a:r>
            <a:endParaRPr lang="ru-RU" sz="3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Заголовок 4"/>
          <p:cNvSpPr txBox="1">
            <a:spLocks/>
          </p:cNvSpPr>
          <p:nvPr/>
        </p:nvSpPr>
        <p:spPr>
          <a:xfrm>
            <a:off x="108000" y="5073527"/>
            <a:ext cx="8892000" cy="1527917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Дополнительные ограничения по доступу к медицинской информации в зависимости от разных категорий обслуживаемых пациентов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08000" y="1234831"/>
            <a:ext cx="8892000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Часто - закрытые внутренние сети – сложно с доступом к облачным сервисам, тяжело обслуживать он-лине.</a:t>
            </a:r>
          </a:p>
        </p:txBody>
      </p:sp>
      <p:sp>
        <p:nvSpPr>
          <p:cNvPr id="10" name="Заголовок 4"/>
          <p:cNvSpPr txBox="1">
            <a:spLocks/>
          </p:cNvSpPr>
          <p:nvPr/>
        </p:nvSpPr>
        <p:spPr>
          <a:xfrm>
            <a:off x="0" y="0"/>
            <a:ext cx="9132277" cy="108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II </a:t>
            </a:r>
            <a:r>
              <a:rPr lang="ru-RU" sz="3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Особенности работы ведомственных медицинских организаций</a:t>
            </a:r>
            <a:endParaRPr lang="ru-RU" sz="3400" b="1" dirty="0">
              <a:solidFill>
                <a:schemeClr val="tx2">
                  <a:satMod val="13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73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4"/>
          <p:cNvSpPr txBox="1">
            <a:spLocks/>
          </p:cNvSpPr>
          <p:nvPr/>
        </p:nvSpPr>
        <p:spPr>
          <a:xfrm>
            <a:off x="102810" y="3153494"/>
            <a:ext cx="8892000" cy="1522559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Возможность работы в «поле», на выезде с последующей передачей накопленной информации в «центральную» БД.</a:t>
            </a:r>
            <a:endParaRPr lang="ru-RU" sz="3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8000" y="1198547"/>
            <a:ext cx="8892000" cy="1836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400"/>
              </a:lnSpc>
            </a:pPr>
            <a:r>
              <a:rPr lang="ru-RU" sz="30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Распределенная структура. </a:t>
            </a:r>
          </a:p>
          <a:p>
            <a:pPr>
              <a:lnSpc>
                <a:spcPts val="3400"/>
              </a:lnSpc>
            </a:pPr>
            <a:r>
              <a:rPr lang="ru-RU" sz="30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Много небольших организаций, удаленных друг от друга и часто без возможности обмена данными </a:t>
            </a:r>
            <a:r>
              <a:rPr lang="en-US" sz="30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on-line </a:t>
            </a:r>
            <a:r>
              <a:rPr lang="ru-RU" sz="30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в реальном времени.</a:t>
            </a:r>
          </a:p>
        </p:txBody>
      </p:sp>
      <p:sp>
        <p:nvSpPr>
          <p:cNvPr id="10" name="Заголовок 4"/>
          <p:cNvSpPr txBox="1">
            <a:spLocks/>
          </p:cNvSpPr>
          <p:nvPr/>
        </p:nvSpPr>
        <p:spPr>
          <a:xfrm>
            <a:off x="0" y="0"/>
            <a:ext cx="9132277" cy="108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III </a:t>
            </a:r>
            <a:r>
              <a:rPr lang="ru-RU" sz="3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Особенности работы ведомственных медицинских организаций</a:t>
            </a:r>
            <a:endParaRPr lang="ru-RU" sz="3400" b="1" dirty="0">
              <a:solidFill>
                <a:schemeClr val="tx2">
                  <a:satMod val="13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33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00" y="2648635"/>
            <a:ext cx="8888413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Заголовок 4"/>
          <p:cNvSpPr txBox="1">
            <a:spLocks/>
          </p:cNvSpPr>
          <p:nvPr/>
        </p:nvSpPr>
        <p:spPr>
          <a:xfrm>
            <a:off x="108000" y="1196752"/>
            <a:ext cx="9036000" cy="1368152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Анкетирование, анамнез и жалобы </a:t>
            </a: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on-line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-</a:t>
            </a: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самостоятельный ввод пациентом данных, «записываемых со слов пациента».</a:t>
            </a:r>
          </a:p>
        </p:txBody>
      </p:sp>
      <p:pic>
        <p:nvPicPr>
          <p:cNvPr id="1048" name="Picture 2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000" y="3584739"/>
            <a:ext cx="360000" cy="2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9" name="Picture 2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42950" y="4288086"/>
            <a:ext cx="396000" cy="2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2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000" y="3907940"/>
            <a:ext cx="360000" cy="2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41600" y="4711751"/>
            <a:ext cx="396000" cy="2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2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41600" y="5073461"/>
            <a:ext cx="396000" cy="2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2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000" y="5438971"/>
            <a:ext cx="360000" cy="2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2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41600" y="5756702"/>
            <a:ext cx="396000" cy="2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41600" y="6068180"/>
            <a:ext cx="396000" cy="2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2" name="Picture 2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59387" y="6451666"/>
            <a:ext cx="7524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" name="Picture 30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7876136"/>
            <a:ext cx="9144000" cy="5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2620" y="2636912"/>
            <a:ext cx="8899732" cy="418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2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4520" y="4065349"/>
            <a:ext cx="360000" cy="2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2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56376" y="3656747"/>
            <a:ext cx="396000" cy="2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2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56376" y="4869160"/>
            <a:ext cx="396000" cy="2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75972" y="2601376"/>
            <a:ext cx="2160524" cy="42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Заголовок 4"/>
          <p:cNvSpPr txBox="1">
            <a:spLocks/>
          </p:cNvSpPr>
          <p:nvPr/>
        </p:nvSpPr>
        <p:spPr>
          <a:xfrm>
            <a:off x="0" y="0"/>
            <a:ext cx="9132277" cy="764704"/>
          </a:xfrm>
          <a:prstGeom prst="rect">
            <a:avLst/>
          </a:prstGeom>
          <a:gradFill rotWithShape="1">
            <a:gsLst>
              <a:gs pos="0">
                <a:schemeClr val="tx2">
                  <a:lumMod val="20000"/>
                  <a:lumOff val="80000"/>
                </a:schemeClr>
              </a:gs>
              <a:gs pos="3500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III 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 учетом особенностей работы ведомственных МО</a:t>
            </a:r>
            <a:endParaRPr lang="ru-RU" sz="2400" b="1" dirty="0">
              <a:solidFill>
                <a:schemeClr val="tx2">
                  <a:satMod val="13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23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7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2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7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2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75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25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75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95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2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37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4200"/>
                            </p:stCondLst>
                            <p:childTnLst>
                              <p:par>
                                <p:cTn id="70" presetID="53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4"/>
          <p:cNvSpPr txBox="1">
            <a:spLocks/>
          </p:cNvSpPr>
          <p:nvPr/>
        </p:nvSpPr>
        <p:spPr>
          <a:xfrm>
            <a:off x="120138" y="824618"/>
            <a:ext cx="9023862" cy="804182"/>
          </a:xfrm>
          <a:prstGeom prst="rect">
            <a:avLst/>
          </a:prstGeom>
        </p:spPr>
        <p:txBody>
          <a:bodyPr anchor="b">
            <a:no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</a:t>
            </a: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едицинский персонал, непосредственно связанный с пациентом может работать как в отдельном кабинете, так и в тренажерных залах, бассейнах, «в поле», на выезде и т.п., либо приходит в палату к стационарному пациенту.</a:t>
            </a:r>
            <a:endParaRPr lang="ru-RU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Заголовок 4"/>
          <p:cNvSpPr txBox="1">
            <a:spLocks/>
          </p:cNvSpPr>
          <p:nvPr/>
        </p:nvSpPr>
        <p:spPr>
          <a:xfrm>
            <a:off x="120138" y="1596260"/>
            <a:ext cx="8802303" cy="1296145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spcBef>
                <a:spcPct val="0"/>
              </a:spcBef>
            </a:pPr>
            <a:r>
              <a:rPr lang="ru-RU" sz="1400" dirty="0" smtClean="0">
                <a:solidFill>
                  <a:srgbClr val="00329B"/>
                </a:solidFill>
                <a:latin typeface="Arial" pitchFamily="34" charset="0"/>
                <a:ea typeface="+mj-ea"/>
                <a:cs typeface="Arial" pitchFamily="34" charset="0"/>
              </a:rPr>
              <a:t>Специально для медперсонала, непосредственно работающего с пациентом, реализованы мобильные рабочие места МИС на базе любых мобильных устройств под управлением ОС Андроид и </a:t>
            </a:r>
            <a:r>
              <a:rPr lang="en-US" sz="1400" dirty="0" smtClean="0">
                <a:solidFill>
                  <a:srgbClr val="00329B"/>
                </a:solidFill>
                <a:latin typeface="Arial" pitchFamily="34" charset="0"/>
                <a:ea typeface="+mj-ea"/>
                <a:cs typeface="Arial" pitchFamily="34" charset="0"/>
              </a:rPr>
              <a:t>iOS </a:t>
            </a:r>
            <a:r>
              <a:rPr lang="ru-RU" sz="1400" dirty="0" smtClean="0">
                <a:solidFill>
                  <a:srgbClr val="00329B"/>
                </a:solidFill>
                <a:latin typeface="Arial" pitchFamily="34" charset="0"/>
                <a:ea typeface="+mj-ea"/>
                <a:cs typeface="Arial" pitchFamily="34" charset="0"/>
              </a:rPr>
              <a:t>(планшеты, смартфоны и т.п.), также связанные с единой Базой Данных МИС, как и рабочие места медицинского персонала на базе стационарных компьютеров</a:t>
            </a:r>
            <a:r>
              <a:rPr lang="en-US" sz="1400" dirty="0" smtClean="0">
                <a:solidFill>
                  <a:srgbClr val="00329B"/>
                </a:solidFill>
                <a:latin typeface="Arial" pitchFamily="34" charset="0"/>
                <a:ea typeface="+mj-ea"/>
                <a:cs typeface="Arial" pitchFamily="34" charset="0"/>
              </a:rPr>
              <a:t>.</a:t>
            </a:r>
          </a:p>
          <a:p>
            <a:pPr>
              <a:spcBef>
                <a:spcPct val="0"/>
              </a:spcBef>
            </a:pPr>
            <a:endParaRPr lang="en-US" sz="600" dirty="0" smtClean="0">
              <a:solidFill>
                <a:srgbClr val="00329B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>
              <a:spcBef>
                <a:spcPct val="0"/>
              </a:spcBef>
            </a:pPr>
            <a:r>
              <a:rPr lang="ru-RU" sz="1400" dirty="0" smtClean="0">
                <a:solidFill>
                  <a:srgbClr val="00329B"/>
                </a:solidFill>
                <a:latin typeface="Arial" pitchFamily="34" charset="0"/>
                <a:ea typeface="+mj-ea"/>
                <a:cs typeface="Arial" pitchFamily="34" charset="0"/>
              </a:rPr>
              <a:t>Мобильные решения также актуальны «на выезде» – при выезде на дом, на мероприятиях и т.п.</a:t>
            </a:r>
            <a:endParaRPr lang="ru-RU" sz="1400" dirty="0">
              <a:solidFill>
                <a:srgbClr val="00329B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220" y="3145432"/>
            <a:ext cx="1639291" cy="360403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6083" y="3145432"/>
            <a:ext cx="1639292" cy="360403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1326" y="3140968"/>
            <a:ext cx="1639292" cy="360403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6569" y="3140968"/>
            <a:ext cx="1639292" cy="360403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2490" y="3140968"/>
            <a:ext cx="1639292" cy="3604031"/>
          </a:xfrm>
          <a:prstGeom prst="rect">
            <a:avLst/>
          </a:prstGeom>
        </p:spPr>
      </p:pic>
      <p:sp>
        <p:nvSpPr>
          <p:cNvPr id="11" name="Заголовок 4"/>
          <p:cNvSpPr txBox="1">
            <a:spLocks/>
          </p:cNvSpPr>
          <p:nvPr/>
        </p:nvSpPr>
        <p:spPr>
          <a:xfrm>
            <a:off x="0" y="0"/>
            <a:ext cx="9132277" cy="764704"/>
          </a:xfrm>
          <a:prstGeom prst="rect">
            <a:avLst/>
          </a:prstGeom>
          <a:gradFill rotWithShape="1">
            <a:gsLst>
              <a:gs pos="0">
                <a:schemeClr val="tx2">
                  <a:lumMod val="20000"/>
                  <a:lumOff val="80000"/>
                </a:schemeClr>
              </a:gs>
              <a:gs pos="3500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III 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 учетом особенностей работы ведомственных МО</a:t>
            </a:r>
            <a:endParaRPr lang="ru-RU" sz="2400" b="1" dirty="0">
              <a:solidFill>
                <a:schemeClr val="tx2">
                  <a:satMod val="13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79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4"/>
          <p:cNvSpPr txBox="1">
            <a:spLocks/>
          </p:cNvSpPr>
          <p:nvPr/>
        </p:nvSpPr>
        <p:spPr>
          <a:xfrm>
            <a:off x="91741" y="2852936"/>
            <a:ext cx="8892000" cy="2304256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Возможность просмотра, «истории болезни»,поиска, добавления любой информации «вручную» (например, результатов приемов / исследований в другом ЛПУ).</a:t>
            </a:r>
            <a:endParaRPr lang="ru-RU" sz="3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Заголовок 4"/>
          <p:cNvSpPr txBox="1">
            <a:spLocks/>
          </p:cNvSpPr>
          <p:nvPr/>
        </p:nvSpPr>
        <p:spPr>
          <a:xfrm>
            <a:off x="28936" y="912133"/>
            <a:ext cx="9036000" cy="579832"/>
          </a:xfrm>
          <a:prstGeom prst="rect">
            <a:avLst/>
          </a:prstGeom>
        </p:spPr>
        <p:txBody>
          <a:bodyPr anchor="b"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Работа с электронной медицинской картой</a:t>
            </a: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492896"/>
            <a:ext cx="3078343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14961">
            <a:off x="1584658" y="2587382"/>
            <a:ext cx="4427911" cy="3756306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2709272"/>
            <a:ext cx="3960440" cy="371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4499992" y="2466024"/>
          <a:ext cx="3528392" cy="40654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58" name="Точечный рисунок" r:id="rId6" imgW="5723810" imgH="5485714" progId="PBrush">
                  <p:embed/>
                </p:oleObj>
              </mc:Choice>
              <mc:Fallback>
                <p:oleObj name="Точечный рисунок" r:id="rId6" imgW="5723810" imgH="5485714" progId="PBrush">
                  <p:embed/>
                  <p:pic>
                    <p:nvPicPr>
                      <p:cNvPr id="102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9992" y="2466024"/>
                        <a:ext cx="3528392" cy="406543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84168" y="2483756"/>
            <a:ext cx="2877058" cy="4218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6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562" y="2420888"/>
            <a:ext cx="9087438" cy="4419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640" y="1706994"/>
            <a:ext cx="2270772" cy="44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323589" y="1683214"/>
            <a:ext cx="2269350" cy="44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550266" y="1707762"/>
            <a:ext cx="2270772" cy="44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5"/>
          <p:cNvPicPr>
            <a:picLocks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07128" y="1725494"/>
            <a:ext cx="2268000" cy="44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Заголовок 4"/>
          <p:cNvSpPr txBox="1">
            <a:spLocks/>
          </p:cNvSpPr>
          <p:nvPr/>
        </p:nvSpPr>
        <p:spPr>
          <a:xfrm>
            <a:off x="0" y="0"/>
            <a:ext cx="9132277" cy="764704"/>
          </a:xfrm>
          <a:prstGeom prst="rect">
            <a:avLst/>
          </a:prstGeom>
          <a:gradFill rotWithShape="1">
            <a:gsLst>
              <a:gs pos="0">
                <a:schemeClr val="tx2">
                  <a:lumMod val="20000"/>
                  <a:lumOff val="80000"/>
                </a:schemeClr>
              </a:gs>
              <a:gs pos="3500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III 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 учетом особенностей работы ведомственных МО</a:t>
            </a:r>
            <a:endParaRPr lang="ru-RU" sz="2400" b="1" dirty="0">
              <a:solidFill>
                <a:schemeClr val="tx2">
                  <a:satMod val="13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50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" presetID="53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53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53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4"/>
          <p:cNvSpPr txBox="1">
            <a:spLocks/>
          </p:cNvSpPr>
          <p:nvPr/>
        </p:nvSpPr>
        <p:spPr>
          <a:xfrm>
            <a:off x="102810" y="3042473"/>
            <a:ext cx="8892000" cy="2003698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«Волновой» характер движения «потоков пациентов» (за короткий срок – очередное УМО или диспансеризация – необходимо обследовать большое количество пациентов) </a:t>
            </a:r>
            <a:endParaRPr lang="ru-RU" sz="3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Заголовок 4"/>
          <p:cNvSpPr txBox="1">
            <a:spLocks/>
          </p:cNvSpPr>
          <p:nvPr/>
        </p:nvSpPr>
        <p:spPr>
          <a:xfrm>
            <a:off x="102810" y="4941168"/>
            <a:ext cx="8892000" cy="1728192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000" dirty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Периодически проводимые специальные углубленные медицинские обследования (УМО) с отслеживанием динамики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20138" y="1311075"/>
            <a:ext cx="8892000" cy="1836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400"/>
              </a:lnSpc>
            </a:pPr>
            <a:r>
              <a:rPr lang="ru-RU" sz="3000" dirty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Профессиональные осмотры с учетов «</a:t>
            </a:r>
            <a:r>
              <a:rPr lang="ru-RU" sz="3000" dirty="0" err="1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профвредностей</a:t>
            </a:r>
            <a:r>
              <a:rPr lang="ru-RU" sz="3000" dirty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» и дополнительных медицинских показателей с определением «годен» / «не </a:t>
            </a:r>
            <a:r>
              <a:rPr lang="ru-RU" sz="30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годен»</a:t>
            </a:r>
            <a:endParaRPr lang="ru-RU" sz="3000" dirty="0">
              <a:solidFill>
                <a:srgbClr val="00329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Заголовок 4"/>
          <p:cNvSpPr txBox="1">
            <a:spLocks/>
          </p:cNvSpPr>
          <p:nvPr/>
        </p:nvSpPr>
        <p:spPr>
          <a:xfrm>
            <a:off x="0" y="0"/>
            <a:ext cx="9132277" cy="108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3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en-US" sz="3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Особенности работы ведомственных медицинских организаций</a:t>
            </a:r>
            <a:endParaRPr lang="ru-RU" sz="3400" b="1" dirty="0">
              <a:solidFill>
                <a:schemeClr val="tx2">
                  <a:satMod val="13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79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0" y="0"/>
            <a:ext cx="9132277" cy="1080000"/>
          </a:xfrm>
          <a:gradFill>
            <a:gsLst>
              <a:gs pos="0">
                <a:srgbClr val="92D050"/>
              </a:gs>
              <a:gs pos="35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algn="ctr">
              <a:defRPr/>
            </a:pP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Анонсированные вопросы</a:t>
            </a:r>
            <a:endParaRPr lang="ru-RU" sz="3600" b="1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9" name="Заголовок 4"/>
          <p:cNvSpPr txBox="1">
            <a:spLocks/>
          </p:cNvSpPr>
          <p:nvPr/>
        </p:nvSpPr>
        <p:spPr>
          <a:xfrm>
            <a:off x="108000" y="3429000"/>
            <a:ext cx="8892000" cy="936104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6" name="Заголовок 4"/>
          <p:cNvSpPr txBox="1">
            <a:spLocks/>
          </p:cNvSpPr>
          <p:nvPr/>
        </p:nvSpPr>
        <p:spPr>
          <a:xfrm>
            <a:off x="107504" y="5877272"/>
            <a:ext cx="8892000" cy="936104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4" name="Заголовок 4"/>
          <p:cNvSpPr txBox="1">
            <a:spLocks/>
          </p:cNvSpPr>
          <p:nvPr/>
        </p:nvSpPr>
        <p:spPr>
          <a:xfrm>
            <a:off x="0" y="1395297"/>
            <a:ext cx="9132277" cy="1484903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Какие особенности деятельности следует учитывать при внедрении МИС в ведомственных и корпоративных МО</a:t>
            </a:r>
            <a:r>
              <a:rPr lang="en-US" sz="3200" dirty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?</a:t>
            </a:r>
            <a:r>
              <a:rPr lang="ru-RU" sz="3200" dirty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3" name="Заголовок 4"/>
          <p:cNvSpPr txBox="1">
            <a:spLocks/>
          </p:cNvSpPr>
          <p:nvPr/>
        </p:nvSpPr>
        <p:spPr>
          <a:xfrm>
            <a:off x="11724" y="3169573"/>
            <a:ext cx="9132276" cy="1087462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Какие МИС более подходят </a:t>
            </a:r>
            <a:r>
              <a:rPr lang="ru-RU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для внедрения в МО различных ведомств</a:t>
            </a:r>
            <a:r>
              <a:rPr lang="en-US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ru-RU" sz="3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Заголовок 4"/>
          <p:cNvSpPr txBox="1">
            <a:spLocks/>
          </p:cNvSpPr>
          <p:nvPr/>
        </p:nvSpPr>
        <p:spPr>
          <a:xfrm>
            <a:off x="0" y="4511343"/>
            <a:ext cx="9132277" cy="1572934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Какие критерии следует использовать для профессионального аудита МИС, установленных в различных ведомствах</a:t>
            </a:r>
            <a:r>
              <a:rPr lang="en-US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?</a:t>
            </a: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3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4"/>
          <p:cNvSpPr txBox="1">
            <a:spLocks/>
          </p:cNvSpPr>
          <p:nvPr/>
        </p:nvSpPr>
        <p:spPr>
          <a:xfrm>
            <a:off x="0" y="1158209"/>
            <a:ext cx="9144000" cy="144016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Назначение комплексных программ (курсов) обследования также легко, как запись на конкретную манипуляцию</a:t>
            </a:r>
          </a:p>
        </p:txBody>
      </p:sp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813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636912"/>
            <a:ext cx="7056784" cy="4055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Скругленный прямоугольник 9"/>
          <p:cNvSpPr/>
          <p:nvPr/>
        </p:nvSpPr>
        <p:spPr>
          <a:xfrm>
            <a:off x="1979712" y="2996952"/>
            <a:ext cx="5256584" cy="33123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Шаблон комплексной программы (курса) лечения создается заранее с помощью специального «конструктора».</a:t>
            </a:r>
          </a:p>
          <a:p>
            <a:pPr algn="ctr"/>
            <a:r>
              <a:rPr lang="ru-RU" dirty="0" smtClean="0"/>
              <a:t>При этом задается:</a:t>
            </a:r>
          </a:p>
          <a:p>
            <a:pPr>
              <a:buFontTx/>
              <a:buChar char="-"/>
            </a:pPr>
            <a:r>
              <a:rPr lang="ru-RU" dirty="0" smtClean="0"/>
              <a:t> общая длительность в днях;</a:t>
            </a:r>
          </a:p>
          <a:p>
            <a:pPr>
              <a:buFontTx/>
              <a:buChar char="-"/>
            </a:pPr>
            <a:r>
              <a:rPr lang="ru-RU" dirty="0" smtClean="0"/>
              <a:t> распределение назначаемых процедур по дням и времени (утро, день, вечер, конкретные часы);</a:t>
            </a:r>
          </a:p>
          <a:p>
            <a:pPr>
              <a:buFontTx/>
              <a:buChar char="-"/>
            </a:pPr>
            <a:r>
              <a:rPr lang="ru-RU" dirty="0" smtClean="0"/>
              <a:t> используемое оборудование;</a:t>
            </a:r>
          </a:p>
          <a:p>
            <a:pPr>
              <a:buFontTx/>
              <a:buChar char="-"/>
            </a:pPr>
            <a:r>
              <a:rPr lang="ru-RU" dirty="0" smtClean="0"/>
              <a:t> медикаменты и расходные материалы;</a:t>
            </a:r>
          </a:p>
          <a:p>
            <a:pPr>
              <a:buFontTx/>
              <a:buChar char="-"/>
            </a:pPr>
            <a:r>
              <a:rPr lang="ru-RU" dirty="0" smtClean="0"/>
              <a:t> И т.д.</a:t>
            </a:r>
            <a:endParaRPr lang="ru-RU" dirty="0"/>
          </a:p>
        </p:txBody>
      </p:sp>
      <p:sp>
        <p:nvSpPr>
          <p:cNvPr id="12" name="Заголовок 4"/>
          <p:cNvSpPr txBox="1">
            <a:spLocks/>
          </p:cNvSpPr>
          <p:nvPr/>
        </p:nvSpPr>
        <p:spPr>
          <a:xfrm>
            <a:off x="0" y="0"/>
            <a:ext cx="9132277" cy="764704"/>
          </a:xfrm>
          <a:prstGeom prst="rect">
            <a:avLst/>
          </a:prstGeom>
          <a:gradFill rotWithShape="1">
            <a:gsLst>
              <a:gs pos="0">
                <a:schemeClr val="tx2">
                  <a:lumMod val="20000"/>
                  <a:lumOff val="80000"/>
                </a:schemeClr>
              </a:gs>
              <a:gs pos="3500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IV 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 учетом особенностей работы ведомственных МО</a:t>
            </a:r>
            <a:endParaRPr lang="ru-RU" sz="2400" b="1" dirty="0">
              <a:solidFill>
                <a:schemeClr val="tx2">
                  <a:satMod val="13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990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8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10" grpId="0" animBg="1"/>
      <p:bldP spid="1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35" name="Picture 1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424" y="2008500"/>
            <a:ext cx="7992000" cy="47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6" name="Picture 1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631175" y="4950692"/>
            <a:ext cx="5058000" cy="100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4"/>
          <p:cNvSpPr txBox="1">
            <a:spLocks/>
          </p:cNvSpPr>
          <p:nvPr/>
        </p:nvSpPr>
        <p:spPr>
          <a:xfrm>
            <a:off x="108000" y="1155187"/>
            <a:ext cx="8892000" cy="905661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3200" dirty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Мастер» формирования направлений</a:t>
            </a: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Расчет маршрутного листа по назначениям.</a:t>
            </a:r>
            <a:endParaRPr lang="en-US" sz="2400" i="1" dirty="0">
              <a:solidFill>
                <a:srgbClr val="00329B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5301208"/>
            <a:ext cx="1303782" cy="894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ая выноска 10"/>
          <p:cNvSpPr/>
          <p:nvPr/>
        </p:nvSpPr>
        <p:spPr>
          <a:xfrm rot="10800000">
            <a:off x="755576" y="3573016"/>
            <a:ext cx="2376264" cy="360040"/>
          </a:xfrm>
          <a:prstGeom prst="wedgeRectCallout">
            <a:avLst>
              <a:gd name="adj1" fmla="val -21852"/>
              <a:gd name="adj2" fmla="val 926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03520" y="3540303"/>
            <a:ext cx="1968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Поиск пациента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ая выноска 12"/>
          <p:cNvSpPr/>
          <p:nvPr/>
        </p:nvSpPr>
        <p:spPr>
          <a:xfrm>
            <a:off x="358888" y="3380872"/>
            <a:ext cx="4213112" cy="430944"/>
          </a:xfrm>
          <a:prstGeom prst="wedgeRectCallout">
            <a:avLst>
              <a:gd name="adj1" fmla="val -22642"/>
              <a:gd name="adj2" fmla="val 1027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467544" y="3380320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Назначения выбранному пациенту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987824" y="5661248"/>
            <a:ext cx="158417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Расчет курса</a:t>
            </a:r>
            <a:endParaRPr lang="ru-RU" dirty="0"/>
          </a:p>
        </p:txBody>
      </p:sp>
      <p:pic>
        <p:nvPicPr>
          <p:cNvPr id="52238" name="Picture 14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2008800"/>
            <a:ext cx="7992000" cy="47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ая выноска 19"/>
          <p:cNvSpPr/>
          <p:nvPr/>
        </p:nvSpPr>
        <p:spPr>
          <a:xfrm>
            <a:off x="3419872" y="4653136"/>
            <a:ext cx="3600400" cy="720000"/>
          </a:xfrm>
          <a:prstGeom prst="wedgeRectCallout">
            <a:avLst>
              <a:gd name="adj1" fmla="val 21941"/>
              <a:gd name="adj2" fmla="val -767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Настройка исполнения по дням курса</a:t>
            </a:r>
            <a:endParaRPr lang="ru-RU" dirty="0"/>
          </a:p>
        </p:txBody>
      </p:sp>
      <p:pic>
        <p:nvPicPr>
          <p:cNvPr id="52240" name="Picture 16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8000" y="2008800"/>
            <a:ext cx="7992000" cy="47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Прямоугольная выноска 22"/>
          <p:cNvSpPr/>
          <p:nvPr/>
        </p:nvSpPr>
        <p:spPr>
          <a:xfrm>
            <a:off x="3275856" y="4509120"/>
            <a:ext cx="2952328" cy="936104"/>
          </a:xfrm>
          <a:prstGeom prst="wedgeRectCallout">
            <a:avLst>
              <a:gd name="adj1" fmla="val -20833"/>
              <a:gd name="adj2" fmla="val -746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Общее количество дней и </a:t>
            </a:r>
            <a:r>
              <a:rPr lang="ru-RU" dirty="0" err="1" smtClean="0"/>
              <a:t>временнЫе</a:t>
            </a:r>
            <a:r>
              <a:rPr lang="ru-RU" dirty="0" smtClean="0"/>
              <a:t> интервалы (утро, день, вечер…) </a:t>
            </a:r>
            <a:endParaRPr lang="ru-RU" dirty="0"/>
          </a:p>
        </p:txBody>
      </p:sp>
      <p:pic>
        <p:nvPicPr>
          <p:cNvPr id="52241" name="Picture 17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8000" y="2008800"/>
            <a:ext cx="7992000" cy="47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43" name="Picture 19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7543" y="2008800"/>
            <a:ext cx="7992000" cy="47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15616" y="2006847"/>
            <a:ext cx="6713593" cy="47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Заголовок 4"/>
          <p:cNvSpPr txBox="1">
            <a:spLocks/>
          </p:cNvSpPr>
          <p:nvPr/>
        </p:nvSpPr>
        <p:spPr>
          <a:xfrm>
            <a:off x="0" y="0"/>
            <a:ext cx="9132277" cy="764704"/>
          </a:xfrm>
          <a:prstGeom prst="rect">
            <a:avLst/>
          </a:prstGeom>
          <a:gradFill rotWithShape="1">
            <a:gsLst>
              <a:gs pos="0">
                <a:schemeClr val="tx2">
                  <a:lumMod val="20000"/>
                  <a:lumOff val="80000"/>
                </a:schemeClr>
              </a:gs>
              <a:gs pos="3500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IV 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 учетом особенностей работы ведомственных МО</a:t>
            </a:r>
            <a:endParaRPr lang="ru-RU" sz="2400" b="1" dirty="0">
              <a:solidFill>
                <a:schemeClr val="tx2">
                  <a:satMod val="13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66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2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10" presetClass="exit" presetSubtype="0" fill="hold" grpId="1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500"/>
                            </p:stCondLst>
                            <p:childTnLst>
                              <p:par>
                                <p:cTn id="36" presetID="10" presetClass="exit" presetSubtype="0" fill="hold" grpId="1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9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1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3500"/>
                            </p:stCondLst>
                            <p:childTnLst>
                              <p:par>
                                <p:cTn id="54" presetID="1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2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8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1500"/>
                            </p:stCondLst>
                            <p:childTnLst>
                              <p:par>
                                <p:cTn id="65" presetID="10" presetClass="exit" presetSubtype="0" fill="hold" grpId="1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6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2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7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500"/>
                            </p:stCondLst>
                            <p:childTnLst>
                              <p:par>
                                <p:cTn id="77" presetID="10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4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2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6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2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1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  <p:bldP spid="11" grpId="1" animBg="1"/>
      <p:bldP spid="12" grpId="0"/>
      <p:bldP spid="12" grpId="1"/>
      <p:bldP spid="13" grpId="0" animBg="1"/>
      <p:bldP spid="13" grpId="1" animBg="1"/>
      <p:bldP spid="14" grpId="0"/>
      <p:bldP spid="14" grpId="1"/>
      <p:bldP spid="15" grpId="0" animBg="1"/>
      <p:bldP spid="15" grpId="1" animBg="1"/>
      <p:bldP spid="20" grpId="0" animBg="1"/>
      <p:bldP spid="20" grpId="1" animBg="1"/>
      <p:bldP spid="23" grpId="0" animBg="1"/>
      <p:bldP spid="23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4"/>
          <p:cNvSpPr txBox="1">
            <a:spLocks/>
          </p:cNvSpPr>
          <p:nvPr/>
        </p:nvSpPr>
        <p:spPr>
          <a:xfrm>
            <a:off x="252000" y="1315502"/>
            <a:ext cx="8496464" cy="1008112"/>
          </a:xfrm>
          <a:prstGeom prst="rect">
            <a:avLst/>
          </a:prstGeom>
        </p:spPr>
        <p:txBody>
          <a:bodyPr anchor="b"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Протоколы осмотра с автоматической загрузкой динамики 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(из предыдущих протоколов)</a:t>
            </a:r>
            <a:endParaRPr lang="ru-RU" sz="3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Заголовок 4"/>
          <p:cNvSpPr txBox="1">
            <a:spLocks/>
          </p:cNvSpPr>
          <p:nvPr/>
        </p:nvSpPr>
        <p:spPr>
          <a:xfrm>
            <a:off x="251520" y="2566420"/>
            <a:ext cx="5256584" cy="374290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r>
              <a:rPr lang="ru-RU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Настраиваемые для каждого врача наборы контролируемых параметров используются для автоматического отображения в текущем протоколе значений из предыдущих протоколов</a:t>
            </a:r>
            <a:endParaRPr lang="ru-RU" sz="3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87838" y="2276872"/>
            <a:ext cx="3446950" cy="4465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80530" y="5388887"/>
            <a:ext cx="3459600" cy="72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87965" y="6085305"/>
            <a:ext cx="3452400" cy="96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кругленный прямоугольник 7"/>
          <p:cNvSpPr/>
          <p:nvPr/>
        </p:nvSpPr>
        <p:spPr>
          <a:xfrm>
            <a:off x="5337800" y="5278348"/>
            <a:ext cx="3520772" cy="1440160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3617" y="6181210"/>
            <a:ext cx="3441600" cy="9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87772" y="6274395"/>
            <a:ext cx="3441600" cy="101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82577" y="6381328"/>
            <a:ext cx="3452400" cy="111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0849" y="2660650"/>
            <a:ext cx="8834392" cy="2297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3677" y="3331592"/>
            <a:ext cx="8640000" cy="267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4151" y="3594222"/>
            <a:ext cx="8654400" cy="2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45964" y="3848318"/>
            <a:ext cx="8614800" cy="242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38819" y="4085579"/>
            <a:ext cx="8636400" cy="242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1519" y="4326973"/>
            <a:ext cx="8622000" cy="204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38819" y="4581127"/>
            <a:ext cx="8640000" cy="21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Заголовок 4"/>
          <p:cNvSpPr txBox="1">
            <a:spLocks/>
          </p:cNvSpPr>
          <p:nvPr/>
        </p:nvSpPr>
        <p:spPr>
          <a:xfrm>
            <a:off x="0" y="0"/>
            <a:ext cx="9132277" cy="764704"/>
          </a:xfrm>
          <a:prstGeom prst="rect">
            <a:avLst/>
          </a:prstGeom>
          <a:gradFill rotWithShape="1">
            <a:gsLst>
              <a:gs pos="0">
                <a:schemeClr val="tx2">
                  <a:lumMod val="20000"/>
                  <a:lumOff val="80000"/>
                </a:schemeClr>
              </a:gs>
              <a:gs pos="3500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IV 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 учетом особенностей работы ведомственных МО</a:t>
            </a:r>
            <a:endParaRPr lang="ru-RU" sz="2400" b="1" dirty="0">
              <a:solidFill>
                <a:schemeClr val="tx2">
                  <a:satMod val="13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291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9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1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000"/>
                            </p:stCondLst>
                            <p:childTnLst>
                              <p:par>
                                <p:cTn id="41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6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8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2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4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6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8" grpId="0" animBg="1"/>
      <p:bldP spid="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461" y="1640280"/>
            <a:ext cx="8857669" cy="502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4"/>
          <p:cNvSpPr txBox="1">
            <a:spLocks/>
          </p:cNvSpPr>
          <p:nvPr/>
        </p:nvSpPr>
        <p:spPr>
          <a:xfrm>
            <a:off x="252000" y="1137377"/>
            <a:ext cx="8496464" cy="491423"/>
          </a:xfrm>
          <a:prstGeom prst="rect">
            <a:avLst/>
          </a:prstGeom>
        </p:spPr>
        <p:txBody>
          <a:bodyPr anchor="b"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Анализ динамики в сравнении:</a:t>
            </a:r>
          </a:p>
        </p:txBody>
      </p:sp>
      <p:pic>
        <p:nvPicPr>
          <p:cNvPr id="39938" name="Picture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7366" y="2888664"/>
            <a:ext cx="6264000" cy="3492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4"/>
          <p:cNvSpPr txBox="1">
            <a:spLocks/>
          </p:cNvSpPr>
          <p:nvPr/>
        </p:nvSpPr>
        <p:spPr>
          <a:xfrm>
            <a:off x="0" y="0"/>
            <a:ext cx="9132277" cy="764704"/>
          </a:xfrm>
          <a:prstGeom prst="rect">
            <a:avLst/>
          </a:prstGeom>
          <a:gradFill rotWithShape="1">
            <a:gsLst>
              <a:gs pos="0">
                <a:schemeClr val="tx2">
                  <a:lumMod val="20000"/>
                  <a:lumOff val="80000"/>
                </a:schemeClr>
              </a:gs>
              <a:gs pos="3500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IV 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 учетом особенностей работы ведомственных МО</a:t>
            </a:r>
            <a:endParaRPr lang="ru-RU" sz="2400" b="1" dirty="0">
              <a:solidFill>
                <a:schemeClr val="tx2">
                  <a:satMod val="13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835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9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017567"/>
            <a:ext cx="8892480" cy="1043281"/>
          </a:xfrm>
        </p:spPr>
        <p:txBody>
          <a:bodyPr>
            <a:noAutofit/>
          </a:bodyPr>
          <a:lstStyle/>
          <a:p>
            <a:pPr algn="l">
              <a:lnSpc>
                <a:spcPts val="3400"/>
              </a:lnSpc>
            </a:pPr>
            <a:r>
              <a:rPr lang="ru-RU" sz="2800" dirty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Автоматизация углубленных медицинских обследований (УМО). Тесты на спец. оборудовании.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515" y="2280547"/>
            <a:ext cx="3744416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97760" y="2243797"/>
            <a:ext cx="3743325" cy="448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4"/>
          <p:cNvSpPr txBox="1">
            <a:spLocks/>
          </p:cNvSpPr>
          <p:nvPr/>
        </p:nvSpPr>
        <p:spPr>
          <a:xfrm>
            <a:off x="0" y="0"/>
            <a:ext cx="9132277" cy="764704"/>
          </a:xfrm>
          <a:prstGeom prst="rect">
            <a:avLst/>
          </a:prstGeom>
          <a:gradFill rotWithShape="1">
            <a:gsLst>
              <a:gs pos="0">
                <a:schemeClr val="tx2">
                  <a:lumMod val="20000"/>
                  <a:lumOff val="80000"/>
                </a:schemeClr>
              </a:gs>
              <a:gs pos="3500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IV 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 учетом особенностей работы ведомственных МО</a:t>
            </a:r>
            <a:endParaRPr lang="ru-RU" sz="2400" b="1" dirty="0">
              <a:solidFill>
                <a:schemeClr val="tx2">
                  <a:satMod val="13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5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4"/>
          <p:cNvSpPr txBox="1">
            <a:spLocks/>
          </p:cNvSpPr>
          <p:nvPr/>
        </p:nvSpPr>
        <p:spPr>
          <a:xfrm>
            <a:off x="0" y="0"/>
            <a:ext cx="9132277" cy="108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Большой объем медицинской помощи в части реабилитации и восстановительного лечения</a:t>
            </a:r>
            <a:endParaRPr lang="ru-RU" sz="2800" b="1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6" name="Заголовок 4"/>
          <p:cNvSpPr txBox="1">
            <a:spLocks/>
          </p:cNvSpPr>
          <p:nvPr/>
        </p:nvSpPr>
        <p:spPr>
          <a:xfrm>
            <a:off x="120138" y="1080000"/>
            <a:ext cx="8892000" cy="1237248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2800"/>
              </a:lnSpc>
            </a:pPr>
            <a:r>
              <a:rPr lang="ru-RU" sz="24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Как правило, минимум </a:t>
            </a:r>
            <a:r>
              <a:rPr lang="ru-RU" sz="2400" b="1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разовых</a:t>
            </a:r>
            <a:r>
              <a:rPr lang="ru-RU" sz="24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 посещений и консультаций. Назначение врачом и прохождение пациентом </a:t>
            </a:r>
            <a:r>
              <a:rPr lang="ru-RU" sz="2400" b="1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протяженных</a:t>
            </a:r>
            <a:r>
              <a:rPr lang="ru-RU" sz="24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 программ (курсов) лечения / реабилитации</a:t>
            </a:r>
          </a:p>
        </p:txBody>
      </p:sp>
      <p:sp>
        <p:nvSpPr>
          <p:cNvPr id="9" name="Заголовок 4"/>
          <p:cNvSpPr txBox="1">
            <a:spLocks/>
          </p:cNvSpPr>
          <p:nvPr/>
        </p:nvSpPr>
        <p:spPr>
          <a:xfrm>
            <a:off x="110412" y="2289446"/>
            <a:ext cx="8856984" cy="1584176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2800"/>
              </a:lnSpc>
            </a:pP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Параллельный контроль изменения состояния больного лечащим врачом-куратором и несколькими врачами-специалистами. </a:t>
            </a:r>
            <a:r>
              <a:rPr lang="ru-RU" sz="24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Например, врач ЛФК, физиотерапевт, невролог.</a:t>
            </a:r>
          </a:p>
        </p:txBody>
      </p:sp>
      <p:sp>
        <p:nvSpPr>
          <p:cNvPr id="11" name="Заголовок 4"/>
          <p:cNvSpPr txBox="1">
            <a:spLocks/>
          </p:cNvSpPr>
          <p:nvPr/>
        </p:nvSpPr>
        <p:spPr>
          <a:xfrm>
            <a:off x="120138" y="3873622"/>
            <a:ext cx="8901726" cy="1816844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2800"/>
              </a:lnSpc>
            </a:pPr>
            <a:r>
              <a:rPr lang="ru-RU" sz="24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Планирование лечения с учетом загрузки кабинетов и оборудования </a:t>
            </a:r>
            <a:r>
              <a:rPr lang="ru-RU" sz="2400" i="1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(врач назначает, средний медперсонал контролирует время и «объем», а собственно «воздействие» осуществляется специальным оборудованием)</a:t>
            </a:r>
          </a:p>
        </p:txBody>
      </p:sp>
      <p:sp>
        <p:nvSpPr>
          <p:cNvPr id="12" name="Заголовок 4"/>
          <p:cNvSpPr txBox="1">
            <a:spLocks/>
          </p:cNvSpPr>
          <p:nvPr/>
        </p:nvSpPr>
        <p:spPr>
          <a:xfrm>
            <a:off x="78723" y="5744612"/>
            <a:ext cx="9036496" cy="1113388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2800"/>
              </a:lnSpc>
            </a:pP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Работа с международной классификацией функционирования, ограничений жизнедеятельности и здоровья (МКФ - 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ICF</a:t>
            </a: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3947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9" name="Picture 1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800" y="1670400"/>
            <a:ext cx="8758800" cy="51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4"/>
          <p:cNvSpPr txBox="1">
            <a:spLocks/>
          </p:cNvSpPr>
          <p:nvPr/>
        </p:nvSpPr>
        <p:spPr>
          <a:xfrm>
            <a:off x="108000" y="1196936"/>
            <a:ext cx="8892000" cy="432048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Создание направлений на весь курс:</a:t>
            </a:r>
            <a:endParaRPr lang="en-US" sz="3200" dirty="0" smtClean="0">
              <a:solidFill>
                <a:srgbClr val="00329B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3645024"/>
            <a:ext cx="2052544" cy="2794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59768" y="4365105"/>
            <a:ext cx="2064229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Прямоугольная выноска 25"/>
          <p:cNvSpPr/>
          <p:nvPr/>
        </p:nvSpPr>
        <p:spPr>
          <a:xfrm>
            <a:off x="1463992" y="2492896"/>
            <a:ext cx="3972104" cy="1008112"/>
          </a:xfrm>
          <a:prstGeom prst="wedgeRectCallout">
            <a:avLst>
              <a:gd name="adj1" fmla="val -22342"/>
              <a:gd name="adj2" fmla="val 64008"/>
            </a:avLst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1523784" y="2493448"/>
            <a:ext cx="36962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Вариант 2: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smtClean="0">
                <a:solidFill>
                  <a:schemeClr val="bg1"/>
                </a:solidFill>
              </a:rPr>
              <a:t>«Размножить» запись.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8" name="Прямоугольная выноска 27"/>
          <p:cNvSpPr/>
          <p:nvPr/>
        </p:nvSpPr>
        <p:spPr>
          <a:xfrm rot="10800000">
            <a:off x="48128" y="3609112"/>
            <a:ext cx="4032448" cy="936104"/>
          </a:xfrm>
          <a:prstGeom prst="wedgeRectCallout">
            <a:avLst>
              <a:gd name="adj1" fmla="val -20833"/>
              <a:gd name="adj2" fmla="val 75353"/>
            </a:avLst>
          </a:prstGeom>
          <a:solidFill>
            <a:srgbClr val="FF9696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48128" y="3657240"/>
            <a:ext cx="403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Время , занятое У ПАЦИЕНТА </a:t>
            </a:r>
          </a:p>
          <a:p>
            <a:r>
              <a:rPr lang="ru-RU" sz="2400" b="1" dirty="0" smtClean="0"/>
              <a:t>На другие процедуры</a:t>
            </a:r>
            <a:endParaRPr lang="ru-RU" sz="2400" b="1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6584" y="2636360"/>
            <a:ext cx="6962775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5664" y="2636728"/>
            <a:ext cx="6962775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06784" y="3370098"/>
            <a:ext cx="6096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39752" y="2492896"/>
            <a:ext cx="4419600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Picture 9"/>
          <p:cNvPicPr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3416" y="1670400"/>
            <a:ext cx="8758800" cy="51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Прямоугольная выноска 37"/>
          <p:cNvSpPr/>
          <p:nvPr/>
        </p:nvSpPr>
        <p:spPr>
          <a:xfrm rot="10800000">
            <a:off x="3203848" y="4005064"/>
            <a:ext cx="3456384" cy="648072"/>
          </a:xfrm>
          <a:prstGeom prst="wedgeRectCallout">
            <a:avLst>
              <a:gd name="adj1" fmla="val 28432"/>
              <a:gd name="adj2" fmla="val 64356"/>
            </a:avLst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TextBox 39"/>
          <p:cNvSpPr txBox="1"/>
          <p:nvPr/>
        </p:nvSpPr>
        <p:spPr>
          <a:xfrm>
            <a:off x="3203848" y="4077072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Записи других пациентов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2300" name="Picture 12"/>
          <p:cNvPicPr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469600" y="3686400"/>
            <a:ext cx="201600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Заголовок 4"/>
          <p:cNvSpPr txBox="1">
            <a:spLocks/>
          </p:cNvSpPr>
          <p:nvPr/>
        </p:nvSpPr>
        <p:spPr>
          <a:xfrm>
            <a:off x="0" y="0"/>
            <a:ext cx="9132277" cy="764704"/>
          </a:xfrm>
          <a:prstGeom prst="rect">
            <a:avLst/>
          </a:prstGeom>
          <a:gradFill rotWithShape="1">
            <a:gsLst>
              <a:gs pos="0">
                <a:schemeClr val="tx2">
                  <a:lumMod val="20000"/>
                  <a:lumOff val="80000"/>
                </a:schemeClr>
              </a:gs>
              <a:gs pos="3500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 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 учетом особенностей работы ведомственных МО</a:t>
            </a:r>
            <a:endParaRPr lang="ru-RU" sz="2400" b="1" dirty="0">
              <a:solidFill>
                <a:schemeClr val="tx2">
                  <a:satMod val="13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33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0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500"/>
                            </p:stCondLst>
                            <p:childTnLst>
                              <p:par>
                                <p:cTn id="36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6500"/>
                            </p:stCondLst>
                            <p:childTnLst>
                              <p:par>
                                <p:cTn id="54" presetID="10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15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15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500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40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4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0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90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20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60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6" grpId="0" animBg="1"/>
      <p:bldP spid="26" grpId="1" animBg="1"/>
      <p:bldP spid="27" grpId="0"/>
      <p:bldP spid="27" grpId="1"/>
      <p:bldP spid="28" grpId="0" animBg="1"/>
      <p:bldP spid="28" grpId="1" animBg="1"/>
      <p:bldP spid="29" grpId="0"/>
      <p:bldP spid="29" grpId="1"/>
      <p:bldP spid="38" grpId="0" animBg="1"/>
      <p:bldP spid="38" grpId="1" animBg="1"/>
      <p:bldP spid="40" grpId="0"/>
      <p:bldP spid="40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4"/>
          <p:cNvSpPr txBox="1">
            <a:spLocks/>
          </p:cNvSpPr>
          <p:nvPr/>
        </p:nvSpPr>
        <p:spPr>
          <a:xfrm>
            <a:off x="108000" y="1099576"/>
            <a:ext cx="8892000" cy="504056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Автоматический контроль записи</a:t>
            </a:r>
            <a:endParaRPr lang="en-US" sz="3200" dirty="0" smtClean="0">
              <a:solidFill>
                <a:srgbClr val="00329B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644" y="1601808"/>
            <a:ext cx="8998196" cy="51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Скругленный прямоугольник 20"/>
          <p:cNvSpPr/>
          <p:nvPr/>
        </p:nvSpPr>
        <p:spPr>
          <a:xfrm>
            <a:off x="1547664" y="2806464"/>
            <a:ext cx="5832648" cy="3096344"/>
          </a:xfrm>
          <a:prstGeom prst="roundRect">
            <a:avLst/>
          </a:prstGeom>
          <a:solidFill>
            <a:srgbClr val="00B05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1607272" y="2996952"/>
            <a:ext cx="58450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При любой записи выполняется контроль:</a:t>
            </a:r>
          </a:p>
          <a:p>
            <a:pPr>
              <a:buFontTx/>
              <a:buChar char="-"/>
            </a:pPr>
            <a:r>
              <a:rPr lang="ru-RU" sz="2400" b="1" dirty="0" smtClean="0">
                <a:solidFill>
                  <a:schemeClr val="bg1"/>
                </a:solidFill>
              </a:rPr>
              <a:t> Длительности процедур и наличия 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  достаточного времени в расписании;</a:t>
            </a:r>
          </a:p>
          <a:p>
            <a:pPr>
              <a:buFontTx/>
              <a:buChar char="-"/>
            </a:pPr>
            <a:r>
              <a:rPr lang="ru-RU" sz="2400" b="1" dirty="0" smtClean="0">
                <a:solidFill>
                  <a:schemeClr val="bg1"/>
                </a:solidFill>
              </a:rPr>
              <a:t> Резервированного времени в 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  расписании (перерывы и т.п.);</a:t>
            </a:r>
          </a:p>
          <a:p>
            <a:pPr>
              <a:buFontTx/>
              <a:buChar char="-"/>
            </a:pPr>
            <a:r>
              <a:rPr lang="ru-RU" sz="2400" b="1" dirty="0" smtClean="0">
                <a:solidFill>
                  <a:schemeClr val="bg1"/>
                </a:solidFill>
              </a:rPr>
              <a:t> Занятого времени у пациента;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          В реальном масштабе времени 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794421"/>
            <a:ext cx="6506493" cy="4967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779912" y="1664254"/>
            <a:ext cx="5220088" cy="50783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ПАРАЛЛЕЛЬНО ВЫПОЛНЯЕТСЯ КОНТРОЛЬ ВРЕМЕНИ, ЗАНЯТОГО У ДАННОГО ОБОРУДОВАНИЯ, ИСПОЛНИТЕЛЯ (МЕДСЕСТРЫ / ИНСТРУКТОРА) И / ИЛИ КАБИНЕТА (КУШЕТКИ).</a:t>
            </a:r>
          </a:p>
          <a:p>
            <a:endParaRPr lang="ru-RU" dirty="0" smtClean="0"/>
          </a:p>
          <a:p>
            <a:r>
              <a:rPr lang="ru-RU" dirty="0" smtClean="0"/>
              <a:t>Пример1, в кабинке кабинета физиотерапии 3 аппарата для разных процедур и 2 кушетки. Если заняты любые 2 аппарата (обе кушетки), запись к третьему автоматически блокируется.</a:t>
            </a:r>
          </a:p>
          <a:p>
            <a:endParaRPr lang="ru-RU" dirty="0" smtClean="0"/>
          </a:p>
          <a:p>
            <a:r>
              <a:rPr lang="ru-RU" dirty="0" smtClean="0"/>
              <a:t>Пример2, для размещения пациента на специальном тренажёре инструктору требуется до 10 минут – далее пациент в течение 20 минут занимается самостоятельно, инструктор свободен, далее инструктор опять занят – помогает пациенту сойти с тренажера. На время, когда инструктор занят, запись на другой тренажер, обслуживаемый тем же инструктором, блокируется.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Заголовок 4"/>
          <p:cNvSpPr txBox="1">
            <a:spLocks/>
          </p:cNvSpPr>
          <p:nvPr/>
        </p:nvSpPr>
        <p:spPr>
          <a:xfrm>
            <a:off x="0" y="0"/>
            <a:ext cx="9132277" cy="764704"/>
          </a:xfrm>
          <a:prstGeom prst="rect">
            <a:avLst/>
          </a:prstGeom>
          <a:gradFill rotWithShape="1">
            <a:gsLst>
              <a:gs pos="0">
                <a:schemeClr val="tx2">
                  <a:lumMod val="20000"/>
                  <a:lumOff val="80000"/>
                </a:schemeClr>
              </a:gs>
              <a:gs pos="3500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 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 учетом особенностей работы ведомственных МО</a:t>
            </a:r>
            <a:endParaRPr lang="ru-RU" sz="2400" b="1" dirty="0">
              <a:solidFill>
                <a:schemeClr val="tx2">
                  <a:satMod val="13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74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1" grpId="0" animBg="1"/>
      <p:bldP spid="22" grpId="0"/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4"/>
          <p:cNvSpPr txBox="1">
            <a:spLocks/>
          </p:cNvSpPr>
          <p:nvPr/>
        </p:nvSpPr>
        <p:spPr>
          <a:xfrm>
            <a:off x="108000" y="1136592"/>
            <a:ext cx="8892000" cy="492208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Расписание групповых занятий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844824"/>
            <a:ext cx="8499234" cy="4603752"/>
          </a:xfrm>
          <a:prstGeom prst="rect">
            <a:avLst/>
          </a:prstGeom>
        </p:spPr>
      </p:pic>
      <p:sp>
        <p:nvSpPr>
          <p:cNvPr id="6" name="Заголовок 4"/>
          <p:cNvSpPr txBox="1">
            <a:spLocks/>
          </p:cNvSpPr>
          <p:nvPr/>
        </p:nvSpPr>
        <p:spPr>
          <a:xfrm>
            <a:off x="0" y="0"/>
            <a:ext cx="9132277" cy="764704"/>
          </a:xfrm>
          <a:prstGeom prst="rect">
            <a:avLst/>
          </a:prstGeom>
          <a:gradFill rotWithShape="1">
            <a:gsLst>
              <a:gs pos="0">
                <a:schemeClr val="tx2">
                  <a:lumMod val="20000"/>
                  <a:lumOff val="80000"/>
                </a:schemeClr>
              </a:gs>
              <a:gs pos="3500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 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 учетом особенностей работы ведомственных МО</a:t>
            </a:r>
            <a:endParaRPr lang="ru-RU" sz="2400" b="1" dirty="0">
              <a:solidFill>
                <a:schemeClr val="tx2">
                  <a:satMod val="13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122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4"/>
          <p:cNvSpPr txBox="1">
            <a:spLocks/>
          </p:cNvSpPr>
          <p:nvPr/>
        </p:nvSpPr>
        <p:spPr>
          <a:xfrm>
            <a:off x="251520" y="943508"/>
            <a:ext cx="8496464" cy="1008112"/>
          </a:xfrm>
          <a:prstGeom prst="rect">
            <a:avLst/>
          </a:prstGeom>
        </p:spPr>
        <p:txBody>
          <a:bodyPr anchor="b"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Дополнительные параметры при назначении </a:t>
            </a:r>
            <a:r>
              <a:rPr lang="ru-RU" sz="24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(зоны и параметры воздействия)</a:t>
            </a:r>
            <a:endParaRPr lang="ru-RU" sz="3200" i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16467"/>
            <a:ext cx="6480720" cy="4720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688408"/>
            <a:ext cx="260032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863" y="4748098"/>
            <a:ext cx="1080135" cy="125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830199"/>
            <a:ext cx="5593480" cy="2772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72" y="2016467"/>
            <a:ext cx="6506484" cy="473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Заголовок 4"/>
          <p:cNvSpPr txBox="1">
            <a:spLocks/>
          </p:cNvSpPr>
          <p:nvPr/>
        </p:nvSpPr>
        <p:spPr>
          <a:xfrm>
            <a:off x="0" y="0"/>
            <a:ext cx="9132277" cy="764704"/>
          </a:xfrm>
          <a:prstGeom prst="rect">
            <a:avLst/>
          </a:prstGeom>
          <a:gradFill rotWithShape="1">
            <a:gsLst>
              <a:gs pos="0">
                <a:schemeClr val="tx2">
                  <a:lumMod val="20000"/>
                  <a:lumOff val="80000"/>
                </a:schemeClr>
              </a:gs>
              <a:gs pos="3500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 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 учетом особенностей работы ведомственных МО</a:t>
            </a:r>
            <a:endParaRPr lang="ru-RU" sz="2400" b="1" dirty="0">
              <a:solidFill>
                <a:schemeClr val="tx2">
                  <a:satMod val="13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89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1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1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51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1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0" y="0"/>
            <a:ext cx="9132277" cy="1080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algn="ctr">
              <a:defRPr/>
            </a:pP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 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Особенности работы ведомственных медицинских организаций</a:t>
            </a:r>
            <a:endParaRPr lang="ru-RU" sz="3600" b="1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9" name="Заголовок 4"/>
          <p:cNvSpPr txBox="1">
            <a:spLocks/>
          </p:cNvSpPr>
          <p:nvPr/>
        </p:nvSpPr>
        <p:spPr>
          <a:xfrm>
            <a:off x="108000" y="3429000"/>
            <a:ext cx="8892000" cy="936104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6" name="Заголовок 4"/>
          <p:cNvSpPr txBox="1">
            <a:spLocks/>
          </p:cNvSpPr>
          <p:nvPr/>
        </p:nvSpPr>
        <p:spPr>
          <a:xfrm>
            <a:off x="107504" y="5877272"/>
            <a:ext cx="8892000" cy="936104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7" name="Заголовок 4"/>
          <p:cNvSpPr txBox="1">
            <a:spLocks/>
          </p:cNvSpPr>
          <p:nvPr/>
        </p:nvSpPr>
        <p:spPr>
          <a:xfrm>
            <a:off x="107504" y="1089792"/>
            <a:ext cx="9132277" cy="991256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0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Наличие прикрепленного контингента, часто отнесенного к разным категориям.</a:t>
            </a:r>
          </a:p>
        </p:txBody>
      </p:sp>
      <p:sp>
        <p:nvSpPr>
          <p:cNvPr id="10" name="Заголовок 4"/>
          <p:cNvSpPr txBox="1">
            <a:spLocks/>
          </p:cNvSpPr>
          <p:nvPr/>
        </p:nvSpPr>
        <p:spPr>
          <a:xfrm>
            <a:off x="50884" y="2047217"/>
            <a:ext cx="9036496" cy="1467424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Для прикрепленного контингента часто требуется регистрация </a:t>
            </a:r>
            <a:r>
              <a:rPr lang="ru-RU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дополнительных</a:t>
            </a:r>
            <a:r>
              <a:rPr lang="ru-RU" sz="3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учетных данных, специфичных для данного ведомства</a:t>
            </a:r>
          </a:p>
        </p:txBody>
      </p:sp>
      <p:sp>
        <p:nvSpPr>
          <p:cNvPr id="11" name="Заголовок 4"/>
          <p:cNvSpPr txBox="1">
            <a:spLocks/>
          </p:cNvSpPr>
          <p:nvPr/>
        </p:nvSpPr>
        <p:spPr>
          <a:xfrm>
            <a:off x="756056" y="3593216"/>
            <a:ext cx="8136904" cy="1146088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2900"/>
              </a:lnSpc>
            </a:pPr>
            <a:r>
              <a:rPr lang="ru-RU" sz="2400" dirty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Военные и другие «силовые структуры» - звание, должность, специальность, награды и взыскания, ранения и т.п.</a:t>
            </a:r>
          </a:p>
        </p:txBody>
      </p:sp>
      <p:sp>
        <p:nvSpPr>
          <p:cNvPr id="12" name="Заголовок 4"/>
          <p:cNvSpPr txBox="1">
            <a:spLocks/>
          </p:cNvSpPr>
          <p:nvPr/>
        </p:nvSpPr>
        <p:spPr>
          <a:xfrm>
            <a:off x="756056" y="4595595"/>
            <a:ext cx="8387944" cy="957805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2800"/>
              </a:lnSpc>
            </a:pP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Для спортивных организаций – вид спорта, разряд, участие в соревнованиях, награды и т.д.</a:t>
            </a:r>
          </a:p>
        </p:txBody>
      </p:sp>
      <p:sp>
        <p:nvSpPr>
          <p:cNvPr id="15" name="Заголовок 4"/>
          <p:cNvSpPr txBox="1">
            <a:spLocks/>
          </p:cNvSpPr>
          <p:nvPr/>
        </p:nvSpPr>
        <p:spPr>
          <a:xfrm>
            <a:off x="758923" y="5643481"/>
            <a:ext cx="8387944" cy="807979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2900"/>
              </a:lnSpc>
            </a:pPr>
            <a:r>
              <a:rPr lang="ru-RU" sz="2400" dirty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Для </a:t>
            </a:r>
            <a:r>
              <a:rPr lang="ru-RU" sz="2400" dirty="0" err="1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госуправления</a:t>
            </a:r>
            <a:r>
              <a:rPr lang="ru-RU" sz="2400" dirty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 – наличие определенных компетенций, сертификаты, дипломы и т.п.</a:t>
            </a:r>
          </a:p>
        </p:txBody>
      </p:sp>
    </p:spTree>
    <p:extLst>
      <p:ext uri="{BB962C8B-B14F-4D97-AF65-F5344CB8AC3E}">
        <p14:creationId xmlns:p14="http://schemas.microsoft.com/office/powerpoint/2010/main" val="1576036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4"/>
          <p:cNvSpPr txBox="1">
            <a:spLocks/>
          </p:cNvSpPr>
          <p:nvPr/>
        </p:nvSpPr>
        <p:spPr>
          <a:xfrm>
            <a:off x="28952" y="1228856"/>
            <a:ext cx="8892000" cy="1120024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Часто «нестандартные» формы отчетности, принятые в данном ведомстве.</a:t>
            </a:r>
            <a:endParaRPr lang="ru-RU" sz="3200" dirty="0">
              <a:solidFill>
                <a:srgbClr val="00329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Заголовок 4"/>
          <p:cNvSpPr txBox="1">
            <a:spLocks/>
          </p:cNvSpPr>
          <p:nvPr/>
        </p:nvSpPr>
        <p:spPr>
          <a:xfrm>
            <a:off x="28952" y="2468020"/>
            <a:ext cx="8892000" cy="1177004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Требуемый анализ данных, в том числе и по вновь вносимым показателям. 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Заголовок 4"/>
          <p:cNvSpPr txBox="1">
            <a:spLocks/>
          </p:cNvSpPr>
          <p:nvPr/>
        </p:nvSpPr>
        <p:spPr>
          <a:xfrm>
            <a:off x="0" y="0"/>
            <a:ext cx="9132277" cy="108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Специфические требование к формированию отчетов и аналитических справок</a:t>
            </a:r>
            <a:endParaRPr lang="ru-RU" sz="2800" b="1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5" name="Заголовок 4"/>
          <p:cNvSpPr txBox="1">
            <a:spLocks/>
          </p:cNvSpPr>
          <p:nvPr/>
        </p:nvSpPr>
        <p:spPr>
          <a:xfrm>
            <a:off x="120138" y="4149080"/>
            <a:ext cx="8892000" cy="1120024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Желаемые «инструменты» для самостоятельного конструирования» новых отчетов и аналитических справок</a:t>
            </a:r>
            <a:endParaRPr lang="ru-RU" sz="3200" dirty="0">
              <a:solidFill>
                <a:srgbClr val="00329B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91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3086758"/>
              </p:ext>
            </p:extLst>
          </p:nvPr>
        </p:nvGraphicFramePr>
        <p:xfrm>
          <a:off x="195756" y="2852936"/>
          <a:ext cx="3600400" cy="40050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0396218"/>
              </p:ext>
            </p:extLst>
          </p:nvPr>
        </p:nvGraphicFramePr>
        <p:xfrm>
          <a:off x="3809460" y="2852936"/>
          <a:ext cx="5083020" cy="35462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Заголовок 4"/>
          <p:cNvSpPr txBox="1">
            <a:spLocks/>
          </p:cNvSpPr>
          <p:nvPr/>
        </p:nvSpPr>
        <p:spPr>
          <a:xfrm>
            <a:off x="108000" y="1160653"/>
            <a:ext cx="8892000" cy="144016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28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Возможность непосредственно из интерфейса МИС формировать отчеты, как требуемые руководством, так и «для себя» (например, для аттестации)</a:t>
            </a:r>
          </a:p>
        </p:txBody>
      </p:sp>
      <p:sp>
        <p:nvSpPr>
          <p:cNvPr id="7" name="Заголовок 4"/>
          <p:cNvSpPr txBox="1">
            <a:spLocks/>
          </p:cNvSpPr>
          <p:nvPr/>
        </p:nvSpPr>
        <p:spPr>
          <a:xfrm>
            <a:off x="0" y="0"/>
            <a:ext cx="9132277" cy="764704"/>
          </a:xfrm>
          <a:prstGeom prst="rect">
            <a:avLst/>
          </a:prstGeom>
          <a:gradFill rotWithShape="1">
            <a:gsLst>
              <a:gs pos="0">
                <a:schemeClr val="tx2">
                  <a:lumMod val="20000"/>
                  <a:lumOff val="80000"/>
                </a:schemeClr>
              </a:gs>
              <a:gs pos="3500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 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 учетом особенностей работы ведомственных МО</a:t>
            </a:r>
            <a:endParaRPr lang="ru-RU" sz="2400" b="1" dirty="0">
              <a:solidFill>
                <a:schemeClr val="tx2">
                  <a:satMod val="13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38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83359"/>
            <a:ext cx="7092391" cy="55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700000">
            <a:off x="1253031" y="1848406"/>
            <a:ext cx="3665265" cy="4350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600000">
            <a:off x="1243914" y="1642271"/>
            <a:ext cx="6378111" cy="4618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757" y="1196752"/>
            <a:ext cx="4357663" cy="5501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40000">
            <a:off x="1034847" y="1965739"/>
            <a:ext cx="7740751" cy="4148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55777" y="1136870"/>
            <a:ext cx="4896544" cy="5566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-180000">
            <a:off x="1171299" y="1339050"/>
            <a:ext cx="6732669" cy="5230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20000">
            <a:off x="4039488" y="1185047"/>
            <a:ext cx="4890891" cy="55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Заголовок 4"/>
          <p:cNvSpPr txBox="1">
            <a:spLocks/>
          </p:cNvSpPr>
          <p:nvPr/>
        </p:nvSpPr>
        <p:spPr>
          <a:xfrm>
            <a:off x="450696" y="2348880"/>
            <a:ext cx="8081744" cy="223224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b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ts val="3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000" b="1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Формирование любого отчета в произвольной настраиваемой форме – при условии сохранения в базе данных МИС необходимых для этого отчета сведений.</a:t>
            </a:r>
          </a:p>
        </p:txBody>
      </p:sp>
      <p:sp>
        <p:nvSpPr>
          <p:cNvPr id="12" name="Заголовок 4"/>
          <p:cNvSpPr txBox="1">
            <a:spLocks/>
          </p:cNvSpPr>
          <p:nvPr/>
        </p:nvSpPr>
        <p:spPr>
          <a:xfrm>
            <a:off x="0" y="0"/>
            <a:ext cx="9132277" cy="764704"/>
          </a:xfrm>
          <a:prstGeom prst="rect">
            <a:avLst/>
          </a:prstGeom>
          <a:gradFill rotWithShape="1">
            <a:gsLst>
              <a:gs pos="0">
                <a:schemeClr val="tx2">
                  <a:lumMod val="20000"/>
                  <a:lumOff val="80000"/>
                </a:schemeClr>
              </a:gs>
              <a:gs pos="3500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 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 учетом особенностей работы ведомственных МО</a:t>
            </a:r>
            <a:endParaRPr lang="ru-RU" sz="2400" b="1" dirty="0">
              <a:solidFill>
                <a:schemeClr val="tx2">
                  <a:satMod val="13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0" y="0"/>
            <a:ext cx="9132277" cy="1080000"/>
          </a:xfrm>
          <a:gradFill>
            <a:gsLst>
              <a:gs pos="0">
                <a:schemeClr val="bg1"/>
              </a:gs>
              <a:gs pos="50000">
                <a:srgbClr val="F3F7FF"/>
              </a:gs>
              <a:gs pos="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8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РЕЗУЛЬТАТЕ</a:t>
            </a:r>
            <a:endParaRPr lang="ru-RU" sz="3800" b="1" dirty="0"/>
          </a:p>
        </p:txBody>
      </p:sp>
      <p:sp>
        <p:nvSpPr>
          <p:cNvPr id="3" name="Заголовок 4"/>
          <p:cNvSpPr txBox="1">
            <a:spLocks/>
          </p:cNvSpPr>
          <p:nvPr/>
        </p:nvSpPr>
        <p:spPr>
          <a:xfrm>
            <a:off x="1" y="1264401"/>
            <a:ext cx="9132276" cy="180020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600" b="1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Любая, «самая лучшая МИС» это всего лишь «ИНСТРУМЕНТ», которым нужно уметь пользоваться.</a:t>
            </a:r>
          </a:p>
          <a:p>
            <a:pPr marL="0" marR="0" lvl="0" indent="0" algn="ctr" defTabSz="914400" rtl="0" eaLnBrk="1" fontAlgn="auto" latinLnBrk="0" hangingPunct="1">
              <a:lnSpc>
                <a:spcPts val="3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С</a:t>
            </a:r>
            <a:r>
              <a:rPr kumimoji="0" lang="ru-RU" sz="2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амые современные решения могут дать слабый результат и наоборот</a:t>
            </a: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85348" name="Picture 4" descr="картинка 3D Фрезерный станок ЧПУ AMAN 2030 1500W (USB) Интернет-магазин «3DTool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95" y="3170762"/>
            <a:ext cx="1928936" cy="194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354" name="Picture 10" descr="Древний утюг и престарелый телевизор стали нашими экспонатами - Волгоград  новост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005064"/>
            <a:ext cx="1656184" cy="2208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трелка вправо 6"/>
          <p:cNvSpPr/>
          <p:nvPr/>
        </p:nvSpPr>
        <p:spPr>
          <a:xfrm>
            <a:off x="1065683" y="516085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209" y="3811701"/>
            <a:ext cx="2593630" cy="2593630"/>
          </a:xfrm>
          <a:prstGeom prst="rect">
            <a:avLst/>
          </a:prstGeom>
        </p:spPr>
      </p:pic>
      <p:sp>
        <p:nvSpPr>
          <p:cNvPr id="16" name="Стрелка вправо 15"/>
          <p:cNvSpPr/>
          <p:nvPr/>
        </p:nvSpPr>
        <p:spPr>
          <a:xfrm>
            <a:off x="5940152" y="514855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5360" name="Picture 16" descr="Стамеска и молоток (может сказка) | Ножи ручной работы | Яндекс Дзен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770" y="3348360"/>
            <a:ext cx="2160240" cy="159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23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4"/>
          <p:cNvSpPr txBox="1">
            <a:spLocks/>
          </p:cNvSpPr>
          <p:nvPr/>
        </p:nvSpPr>
        <p:spPr>
          <a:xfrm>
            <a:off x="28952" y="1228856"/>
            <a:ext cx="8892000" cy="1944216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28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Предложение поставщиком МИС максимально привлекательных условий по </a:t>
            </a:r>
            <a:r>
              <a:rPr lang="ru-RU" sz="2800" b="1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ТИПОВОМУ</a:t>
            </a:r>
            <a:r>
              <a:rPr lang="ru-RU" sz="28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 договору обслуживания и сопровождения </a:t>
            </a:r>
            <a:endParaRPr lang="ru-RU" sz="2800" dirty="0">
              <a:solidFill>
                <a:srgbClr val="00329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Заголовок 4"/>
          <p:cNvSpPr txBox="1">
            <a:spLocks/>
          </p:cNvSpPr>
          <p:nvPr/>
        </p:nvSpPr>
        <p:spPr>
          <a:xfrm>
            <a:off x="39368" y="3160206"/>
            <a:ext cx="8892000" cy="1470384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Реализация максимально возможного функционала МИС, например, на мобильных устройствах, без использования стационарных компьютеров. 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Заголовок 4"/>
          <p:cNvSpPr txBox="1">
            <a:spLocks/>
          </p:cNvSpPr>
          <p:nvPr/>
        </p:nvSpPr>
        <p:spPr>
          <a:xfrm>
            <a:off x="0" y="0"/>
            <a:ext cx="9132277" cy="108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VII </a:t>
            </a:r>
            <a:r>
              <a:rPr lang="ru-RU" sz="2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Основные критерии профессионального аудита и выбора МИС для ведомственных МО</a:t>
            </a:r>
            <a:endParaRPr lang="ru-RU" sz="2600" b="1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5" name="Заголовок 4"/>
          <p:cNvSpPr txBox="1">
            <a:spLocks/>
          </p:cNvSpPr>
          <p:nvPr/>
        </p:nvSpPr>
        <p:spPr>
          <a:xfrm>
            <a:off x="58459" y="4675588"/>
            <a:ext cx="8892000" cy="1870328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2800" dirty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Дополнительно разработаны детальные требования к обследованию МИС МО на соответствие требованиям </a:t>
            </a:r>
            <a:r>
              <a:rPr lang="ru-RU" sz="2800" dirty="0" err="1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именнов</a:t>
            </a:r>
            <a:r>
              <a:rPr lang="ru-RU" sz="2800" dirty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 данной организации</a:t>
            </a:r>
          </a:p>
        </p:txBody>
      </p:sp>
    </p:spTree>
    <p:extLst>
      <p:ext uri="{BB962C8B-B14F-4D97-AF65-F5344CB8AC3E}">
        <p14:creationId xmlns:p14="http://schemas.microsoft.com/office/powerpoint/2010/main" val="215152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0" y="0"/>
            <a:ext cx="9132277" cy="764704"/>
          </a:xfr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algn="ctr"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Внедрение, сопровождение, гарантийное обслуживание и дальнейшее развитие </a:t>
            </a:r>
            <a:endParaRPr lang="ru-RU" sz="2000" b="1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9" name="Заголовок 4"/>
          <p:cNvSpPr txBox="1">
            <a:spLocks/>
          </p:cNvSpPr>
          <p:nvPr/>
        </p:nvSpPr>
        <p:spPr>
          <a:xfrm>
            <a:off x="163716" y="908721"/>
            <a:ext cx="8718218" cy="2088232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spcBef>
                <a:spcPct val="0"/>
              </a:spcBef>
            </a:pPr>
            <a:r>
              <a:rPr lang="ru-RU" sz="1400" dirty="0" smtClean="0">
                <a:solidFill>
                  <a:srgbClr val="00329B"/>
                </a:solidFill>
                <a:latin typeface="Arial" pitchFamily="34" charset="0"/>
                <a:ea typeface="+mj-ea"/>
                <a:cs typeface="Arial" pitchFamily="34" charset="0"/>
              </a:rPr>
              <a:t>Работы по внедрению, обучению, гарантийному обслуживанию, сопровождению и развитию:</a:t>
            </a:r>
          </a:p>
          <a:p>
            <a:pPr>
              <a:spcBef>
                <a:spcPct val="0"/>
              </a:spcBef>
            </a:pPr>
            <a:endParaRPr lang="ru-RU" sz="600" dirty="0" smtClean="0">
              <a:solidFill>
                <a:srgbClr val="00329B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marL="285750" indent="-285750">
              <a:spcBef>
                <a:spcPct val="0"/>
              </a:spcBef>
              <a:buFontTx/>
              <a:buChar char="-"/>
            </a:pPr>
            <a:r>
              <a:rPr lang="ru-RU" sz="1400" dirty="0" smtClean="0">
                <a:solidFill>
                  <a:srgbClr val="00329B"/>
                </a:solidFill>
                <a:latin typeface="Arial" pitchFamily="34" charset="0"/>
                <a:ea typeface="+mj-ea"/>
                <a:cs typeface="Arial" pitchFamily="34" charset="0"/>
              </a:rPr>
              <a:t>При необходимости импорт сведений из ранее используемых информационных систем и баз данных </a:t>
            </a:r>
            <a:r>
              <a:rPr lang="ru-RU" sz="1400" i="1" dirty="0" smtClean="0">
                <a:solidFill>
                  <a:srgbClr val="00329B"/>
                </a:solidFill>
                <a:latin typeface="Arial" pitchFamily="34" charset="0"/>
                <a:ea typeface="+mj-ea"/>
                <a:cs typeface="Arial" pitchFamily="34" charset="0"/>
              </a:rPr>
              <a:t>(в </a:t>
            </a:r>
            <a:r>
              <a:rPr lang="ru-RU" sz="1400" i="1" dirty="0" err="1" smtClean="0">
                <a:solidFill>
                  <a:srgbClr val="00329B"/>
                </a:solidFill>
                <a:latin typeface="Arial" pitchFamily="34" charset="0"/>
                <a:ea typeface="+mj-ea"/>
                <a:cs typeface="Arial" pitchFamily="34" charset="0"/>
              </a:rPr>
              <a:t>т.ч</a:t>
            </a:r>
            <a:r>
              <a:rPr lang="ru-RU" sz="1400" i="1" dirty="0" smtClean="0">
                <a:solidFill>
                  <a:srgbClr val="00329B"/>
                </a:solidFill>
                <a:latin typeface="Arial" pitchFamily="34" charset="0"/>
                <a:ea typeface="+mj-ea"/>
                <a:cs typeface="Arial" pitchFamily="34" charset="0"/>
              </a:rPr>
              <a:t>. Анкетных данных о пациентах, медицинских картах, посещениях, оказанных услугах и т.п.)</a:t>
            </a:r>
            <a:endParaRPr lang="ru-RU" sz="1400" dirty="0" smtClean="0">
              <a:solidFill>
                <a:srgbClr val="00329B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marL="285750" indent="-285750">
              <a:spcBef>
                <a:spcPct val="0"/>
              </a:spcBef>
              <a:buFontTx/>
              <a:buChar char="-"/>
            </a:pPr>
            <a:r>
              <a:rPr lang="ru-RU" sz="1400" dirty="0" smtClean="0">
                <a:solidFill>
                  <a:srgbClr val="00329B"/>
                </a:solidFill>
                <a:latin typeface="Arial" pitchFamily="34" charset="0"/>
                <a:ea typeface="+mj-ea"/>
                <a:cs typeface="Arial" pitchFamily="34" charset="0"/>
              </a:rPr>
              <a:t>Обучение пользователей </a:t>
            </a:r>
            <a:r>
              <a:rPr lang="ru-RU" sz="1400" i="1" dirty="0" smtClean="0">
                <a:solidFill>
                  <a:srgbClr val="00329B"/>
                </a:solidFill>
                <a:latin typeface="Arial" pitchFamily="34" charset="0"/>
                <a:ea typeface="+mj-ea"/>
                <a:cs typeface="Arial" pitchFamily="34" charset="0"/>
              </a:rPr>
              <a:t>(по согласованию с Заказчиком и в зависимости от условий договора </a:t>
            </a:r>
          </a:p>
          <a:p>
            <a:pPr>
              <a:spcBef>
                <a:spcPct val="0"/>
              </a:spcBef>
            </a:pPr>
            <a:r>
              <a:rPr lang="ru-RU" sz="1400" i="1" dirty="0" smtClean="0">
                <a:solidFill>
                  <a:srgbClr val="00329B"/>
                </a:solidFill>
                <a:latin typeface="Arial" pitchFamily="34" charset="0"/>
                <a:ea typeface="+mj-ea"/>
                <a:cs typeface="Arial" pitchFamily="34" charset="0"/>
              </a:rPr>
              <a:t>         индивидуально непосредственно на рабочих местах не территории заказчика, либо </a:t>
            </a:r>
            <a:r>
              <a:rPr lang="en-US" sz="1400" i="1" dirty="0" smtClean="0">
                <a:solidFill>
                  <a:srgbClr val="00329B"/>
                </a:solidFill>
                <a:latin typeface="Arial" pitchFamily="34" charset="0"/>
                <a:ea typeface="+mj-ea"/>
                <a:cs typeface="Arial" pitchFamily="34" charset="0"/>
              </a:rPr>
              <a:t>on-line</a:t>
            </a:r>
            <a:endParaRPr lang="ru-RU" sz="1400" i="1" dirty="0" smtClean="0">
              <a:solidFill>
                <a:srgbClr val="00329B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>
              <a:spcBef>
                <a:spcPct val="0"/>
              </a:spcBef>
            </a:pPr>
            <a:r>
              <a:rPr lang="ru-RU" sz="1400" i="1" dirty="0">
                <a:solidFill>
                  <a:srgbClr val="00329B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ru-RU" sz="1400" i="1" dirty="0" smtClean="0">
                <a:solidFill>
                  <a:srgbClr val="00329B"/>
                </a:solidFill>
                <a:latin typeface="Arial" pitchFamily="34" charset="0"/>
                <a:ea typeface="+mj-ea"/>
                <a:cs typeface="Arial" pitchFamily="34" charset="0"/>
              </a:rPr>
              <a:t>        </a:t>
            </a:r>
            <a:r>
              <a:rPr lang="ru-RU" sz="1400" i="1" dirty="0" err="1" smtClean="0">
                <a:solidFill>
                  <a:srgbClr val="00329B"/>
                </a:solidFill>
                <a:latin typeface="Arial" pitchFamily="34" charset="0"/>
                <a:ea typeface="+mj-ea"/>
                <a:cs typeface="Arial" pitchFamily="34" charset="0"/>
              </a:rPr>
              <a:t>лекционно</a:t>
            </a:r>
            <a:r>
              <a:rPr lang="en-US" sz="1400" i="1" dirty="0" smtClean="0">
                <a:solidFill>
                  <a:srgbClr val="00329B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ru-RU" sz="1400" i="1" dirty="0" smtClean="0">
                <a:solidFill>
                  <a:srgbClr val="00329B"/>
                </a:solidFill>
                <a:latin typeface="Arial" pitchFamily="34" charset="0"/>
                <a:ea typeface="+mj-ea"/>
                <a:cs typeface="Arial" pitchFamily="34" charset="0"/>
              </a:rPr>
              <a:t>непосредственно на территории заказчика, либо </a:t>
            </a:r>
            <a:r>
              <a:rPr lang="en-US" sz="1400" i="1" dirty="0" smtClean="0">
                <a:solidFill>
                  <a:srgbClr val="00329B"/>
                </a:solidFill>
                <a:latin typeface="Arial" pitchFamily="34" charset="0"/>
                <a:ea typeface="+mj-ea"/>
                <a:cs typeface="Arial" pitchFamily="34" charset="0"/>
              </a:rPr>
              <a:t>on-line)</a:t>
            </a:r>
          </a:p>
          <a:p>
            <a:pPr marL="285750" indent="-285750">
              <a:spcBef>
                <a:spcPct val="0"/>
              </a:spcBef>
              <a:buFontTx/>
              <a:buChar char="-"/>
            </a:pPr>
            <a:r>
              <a:rPr lang="ru-RU" sz="1400" dirty="0" smtClean="0">
                <a:solidFill>
                  <a:srgbClr val="00329B"/>
                </a:solidFill>
                <a:latin typeface="Arial" pitchFamily="34" charset="0"/>
                <a:ea typeface="+mj-ea"/>
                <a:cs typeface="Arial" pitchFamily="34" charset="0"/>
              </a:rPr>
              <a:t>«Горячая линия</a:t>
            </a:r>
            <a:r>
              <a:rPr lang="ru-RU" sz="1400" dirty="0">
                <a:solidFill>
                  <a:srgbClr val="00329B"/>
                </a:solidFill>
                <a:latin typeface="Arial" pitchFamily="34" charset="0"/>
                <a:ea typeface="+mj-ea"/>
                <a:cs typeface="Arial" pitchFamily="34" charset="0"/>
              </a:rPr>
              <a:t>» (консультации по телефону, </a:t>
            </a:r>
            <a:r>
              <a:rPr lang="en-US" sz="1400" dirty="0">
                <a:solidFill>
                  <a:srgbClr val="00329B"/>
                </a:solidFill>
                <a:latin typeface="Arial" pitchFamily="34" charset="0"/>
                <a:ea typeface="+mj-ea"/>
                <a:cs typeface="Arial" pitchFamily="34" charset="0"/>
              </a:rPr>
              <a:t>E-Mail</a:t>
            </a:r>
            <a:r>
              <a:rPr lang="en-US" sz="1400" dirty="0" smtClean="0">
                <a:solidFill>
                  <a:srgbClr val="00329B"/>
                </a:solidFill>
                <a:latin typeface="Arial" pitchFamily="34" charset="0"/>
                <a:ea typeface="+mj-ea"/>
                <a:cs typeface="Arial" pitchFamily="34" charset="0"/>
              </a:rPr>
              <a:t>,</a:t>
            </a:r>
            <a:r>
              <a:rPr lang="ru-RU" sz="1400" dirty="0" smtClean="0">
                <a:solidFill>
                  <a:srgbClr val="00329B"/>
                </a:solidFill>
                <a:latin typeface="Arial" pitchFamily="34" charset="0"/>
                <a:ea typeface="+mj-ea"/>
                <a:cs typeface="Arial" pitchFamily="34" charset="0"/>
              </a:rPr>
              <a:t> интернет-мессенджеры и т.п.)</a:t>
            </a:r>
          </a:p>
          <a:p>
            <a:pPr marL="285750" indent="-285750">
              <a:spcBef>
                <a:spcPct val="0"/>
              </a:spcBef>
              <a:buFontTx/>
              <a:buChar char="-"/>
            </a:pPr>
            <a:r>
              <a:rPr lang="ru-RU" sz="1400" dirty="0" smtClean="0">
                <a:solidFill>
                  <a:srgbClr val="00329B"/>
                </a:solidFill>
                <a:latin typeface="Arial" pitchFamily="34" charset="0"/>
                <a:ea typeface="+mj-ea"/>
                <a:cs typeface="Arial" pitchFamily="34" charset="0"/>
              </a:rPr>
              <a:t>Дополнительные консультации на территории заказчика</a:t>
            </a:r>
          </a:p>
        </p:txBody>
      </p:sp>
      <p:sp>
        <p:nvSpPr>
          <p:cNvPr id="8" name="Заголовок 4"/>
          <p:cNvSpPr txBox="1">
            <a:spLocks/>
          </p:cNvSpPr>
          <p:nvPr/>
        </p:nvSpPr>
        <p:spPr>
          <a:xfrm>
            <a:off x="0" y="2996953"/>
            <a:ext cx="9132277" cy="3960439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spcBef>
                <a:spcPct val="0"/>
              </a:spcBef>
            </a:pPr>
            <a:r>
              <a:rPr lang="ru-RU" sz="1400" dirty="0" smtClean="0">
                <a:solidFill>
                  <a:srgbClr val="00329B"/>
                </a:solidFill>
                <a:latin typeface="Arial" pitchFamily="34" charset="0"/>
                <a:ea typeface="+mj-ea"/>
                <a:cs typeface="Arial" pitchFamily="34" charset="0"/>
              </a:rPr>
              <a:t>Включение базовой версии поставляемого ПО. Предоставление бессрочных лицензий на использование.</a:t>
            </a:r>
          </a:p>
          <a:p>
            <a:pPr>
              <a:spcBef>
                <a:spcPct val="0"/>
              </a:spcBef>
            </a:pPr>
            <a:endParaRPr lang="ru-RU" sz="600" dirty="0" smtClean="0">
              <a:solidFill>
                <a:srgbClr val="00329B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>
              <a:spcBef>
                <a:spcPct val="0"/>
              </a:spcBef>
            </a:pPr>
            <a:r>
              <a:rPr lang="ru-RU" sz="1400" dirty="0" smtClean="0">
                <a:solidFill>
                  <a:srgbClr val="00329B"/>
                </a:solidFill>
                <a:latin typeface="Arial" pitchFamily="34" charset="0"/>
                <a:ea typeface="+mj-ea"/>
                <a:cs typeface="Arial" pitchFamily="34" charset="0"/>
              </a:rPr>
              <a:t>Запуск в опытную эксплуатацию. Сбор замечаний, пожеланий и предложений по внесению изменений и дополнений по результатам опытной эксплуатации</a:t>
            </a:r>
          </a:p>
          <a:p>
            <a:pPr>
              <a:spcBef>
                <a:spcPct val="0"/>
              </a:spcBef>
            </a:pPr>
            <a:endParaRPr lang="ru-RU" sz="600" dirty="0">
              <a:solidFill>
                <a:srgbClr val="00329B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>
              <a:spcBef>
                <a:spcPct val="0"/>
              </a:spcBef>
            </a:pPr>
            <a:r>
              <a:rPr lang="ru-RU" sz="1400" dirty="0" smtClean="0">
                <a:solidFill>
                  <a:srgbClr val="00329B"/>
                </a:solidFill>
                <a:latin typeface="Arial" pitchFamily="34" charset="0"/>
                <a:ea typeface="+mj-ea"/>
                <a:cs typeface="Arial" pitchFamily="34" charset="0"/>
              </a:rPr>
              <a:t>Реализация </a:t>
            </a:r>
            <a:r>
              <a:rPr lang="ru-RU" sz="14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пожеланий, предложений, изменений </a:t>
            </a:r>
            <a:r>
              <a:rPr lang="ru-RU" sz="1400" dirty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sz="14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дополнений. Запуск в штатный режим эксплуатации. </a:t>
            </a:r>
            <a:r>
              <a:rPr lang="ru-RU" sz="1400" dirty="0" smtClean="0">
                <a:solidFill>
                  <a:srgbClr val="00329B"/>
                </a:solidFill>
                <a:latin typeface="Arial" pitchFamily="34" charset="0"/>
                <a:ea typeface="+mj-ea"/>
                <a:cs typeface="Arial" pitchFamily="34" charset="0"/>
              </a:rPr>
              <a:t>Все сроки согласуются с Заказчиком</a:t>
            </a:r>
          </a:p>
          <a:p>
            <a:pPr>
              <a:spcBef>
                <a:spcPct val="0"/>
              </a:spcBef>
            </a:pPr>
            <a:endParaRPr lang="ru-RU" sz="600" dirty="0">
              <a:solidFill>
                <a:srgbClr val="00329B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>
              <a:spcBef>
                <a:spcPct val="0"/>
              </a:spcBef>
            </a:pPr>
            <a:r>
              <a:rPr lang="ru-RU" sz="1400" dirty="0" smtClean="0">
                <a:solidFill>
                  <a:srgbClr val="00329B"/>
                </a:solidFill>
                <a:latin typeface="Arial" pitchFamily="34" charset="0"/>
                <a:ea typeface="+mj-ea"/>
                <a:cs typeface="Arial" pitchFamily="34" charset="0"/>
              </a:rPr>
              <a:t>ДАЛЬНЕЙШЕЕ РАЗВИТИЕ И СОПРОВОЖДЕНИЕ</a:t>
            </a:r>
            <a:endParaRPr lang="en-US" sz="1400" dirty="0" smtClean="0">
              <a:solidFill>
                <a:srgbClr val="00329B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>
              <a:spcBef>
                <a:spcPct val="0"/>
              </a:spcBef>
            </a:pPr>
            <a:endParaRPr lang="en-US" sz="600" dirty="0">
              <a:solidFill>
                <a:srgbClr val="00329B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>
              <a:spcBef>
                <a:spcPct val="0"/>
              </a:spcBef>
            </a:pPr>
            <a:r>
              <a:rPr lang="ru-RU" sz="1400" dirty="0" smtClean="0">
                <a:solidFill>
                  <a:srgbClr val="00329B"/>
                </a:solidFill>
                <a:latin typeface="Arial" pitchFamily="34" charset="0"/>
                <a:ea typeface="+mj-ea"/>
                <a:cs typeface="Arial" pitchFamily="34" charset="0"/>
              </a:rPr>
              <a:t>МАКСИМАЛЬНО ГИБКИЙ ПОДХОД К ВНЕСЕНИЮ ИЗМЕНЕНИЙ И ДОПОЛНЕНИЙ.</a:t>
            </a:r>
          </a:p>
          <a:p>
            <a:pPr>
              <a:spcBef>
                <a:spcPct val="0"/>
              </a:spcBef>
            </a:pPr>
            <a:endParaRPr lang="ru-RU" sz="600" dirty="0" smtClean="0">
              <a:solidFill>
                <a:srgbClr val="00329B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>
              <a:spcBef>
                <a:spcPct val="0"/>
              </a:spcBef>
            </a:pPr>
            <a:r>
              <a:rPr lang="ru-RU" sz="1400" dirty="0" smtClean="0">
                <a:solidFill>
                  <a:srgbClr val="00329B"/>
                </a:solidFill>
                <a:latin typeface="Arial" pitchFamily="34" charset="0"/>
                <a:ea typeface="+mj-ea"/>
                <a:cs typeface="Arial" pitchFamily="34" charset="0"/>
              </a:rPr>
              <a:t>По замечаниям и предложениям пользователей перечень дополнений и изменений формируется и может постоянно дополняться без каких-либо ограничений.</a:t>
            </a:r>
          </a:p>
          <a:p>
            <a:pPr>
              <a:spcBef>
                <a:spcPct val="0"/>
              </a:spcBef>
            </a:pPr>
            <a:endParaRPr lang="ru-RU" sz="600" dirty="0" smtClean="0">
              <a:solidFill>
                <a:srgbClr val="00329B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>
              <a:spcBef>
                <a:spcPct val="0"/>
              </a:spcBef>
            </a:pPr>
            <a:r>
              <a:rPr lang="ru-RU" sz="1400" dirty="0" smtClean="0">
                <a:solidFill>
                  <a:srgbClr val="00329B"/>
                </a:solidFill>
                <a:latin typeface="Arial" pitchFamily="34" charset="0"/>
                <a:ea typeface="+mj-ea"/>
                <a:cs typeface="Arial" pitchFamily="34" charset="0"/>
              </a:rPr>
              <a:t>По согласованию с заказчиком определяется приоритетность и срочность реализации поставленных задач.</a:t>
            </a:r>
          </a:p>
          <a:p>
            <a:pPr>
              <a:spcBef>
                <a:spcPct val="0"/>
              </a:spcBef>
            </a:pPr>
            <a:endParaRPr lang="ru-RU" sz="600" dirty="0" smtClean="0">
              <a:solidFill>
                <a:srgbClr val="00329B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>
              <a:spcBef>
                <a:spcPct val="0"/>
              </a:spcBef>
            </a:pPr>
            <a:r>
              <a:rPr lang="ru-RU" sz="14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Далее согласуется очередной этап, реализуемый в максимально короткие сроки (2 – 4 недели) с запуском в работу новой рабочей версии.</a:t>
            </a:r>
          </a:p>
          <a:p>
            <a:pPr>
              <a:spcBef>
                <a:spcPct val="0"/>
              </a:spcBef>
            </a:pPr>
            <a:endParaRPr lang="ru-RU" sz="600" dirty="0" smtClean="0">
              <a:solidFill>
                <a:srgbClr val="00329B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</a:pPr>
            <a:r>
              <a:rPr lang="ru-RU" sz="1400" dirty="0" smtClean="0">
                <a:solidFill>
                  <a:srgbClr val="00329B"/>
                </a:solidFill>
                <a:latin typeface="Arial" pitchFamily="34" charset="0"/>
                <a:ea typeface="+mj-ea"/>
                <a:cs typeface="Arial" pitchFamily="34" charset="0"/>
              </a:rPr>
              <a:t>Переход к следующему этапу внесения изменений и дополнений.</a:t>
            </a:r>
          </a:p>
          <a:p>
            <a:pPr>
              <a:spcBef>
                <a:spcPct val="0"/>
              </a:spcBef>
            </a:pPr>
            <a:endParaRPr lang="ru-RU" sz="1400" dirty="0" smtClean="0">
              <a:solidFill>
                <a:srgbClr val="00329B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53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0" y="-27384"/>
            <a:ext cx="9132277" cy="1080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algn="l">
              <a:defRPr/>
            </a:pP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Детальные требования к МИС МО</a:t>
            </a:r>
            <a:endParaRPr lang="ru-RU" sz="3600" b="1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2" y="55420"/>
            <a:ext cx="751347" cy="950285"/>
          </a:xfrm>
          <a:prstGeom prst="rect">
            <a:avLst/>
          </a:prstGeom>
        </p:spPr>
      </p:pic>
      <p:pic>
        <p:nvPicPr>
          <p:cNvPr id="1863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85" y="1040876"/>
            <a:ext cx="8856984" cy="5700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368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0" y="-27384"/>
            <a:ext cx="9132277" cy="1080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algn="l">
              <a:defRPr/>
            </a:pP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Детальные требования к МИС МО</a:t>
            </a:r>
            <a:endParaRPr lang="ru-RU" sz="3600" b="1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2" y="55420"/>
            <a:ext cx="751347" cy="95028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1340768"/>
            <a:ext cx="7810500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635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0" y="-27384"/>
            <a:ext cx="9132277" cy="688538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>
              <a:defRPr/>
            </a:pPr>
            <a:r>
              <a:rPr lang="ru-RU" sz="6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6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6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ООО «Ристар»</a:t>
            </a:r>
            <a:br>
              <a:rPr lang="ru-RU" sz="6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6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2"/>
              </a:rPr>
              <a:t>www.ristar.ru</a:t>
            </a:r>
            <a:r>
              <a:rPr lang="en-US" sz="6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6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6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6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6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Павлов Владимир</a:t>
            </a:r>
            <a:br>
              <a:rPr lang="ru-RU" sz="6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en-US" sz="6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E-mail: </a:t>
            </a:r>
            <a:r>
              <a:rPr lang="en-US" sz="6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3"/>
              </a:rPr>
              <a:t>pavlov@ristar.ru</a:t>
            </a:r>
            <a:r>
              <a:rPr lang="ru-RU" sz="6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6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6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м. +7 916 600 2132</a:t>
            </a:r>
            <a:br>
              <a:rPr lang="ru-RU" sz="6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6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4"/>
          <p:cNvSpPr txBox="1">
            <a:spLocks/>
          </p:cNvSpPr>
          <p:nvPr/>
        </p:nvSpPr>
        <p:spPr>
          <a:xfrm>
            <a:off x="108000" y="3429000"/>
            <a:ext cx="8892000" cy="936104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6" name="Заголовок 4"/>
          <p:cNvSpPr txBox="1">
            <a:spLocks/>
          </p:cNvSpPr>
          <p:nvPr/>
        </p:nvSpPr>
        <p:spPr>
          <a:xfrm>
            <a:off x="107504" y="5877272"/>
            <a:ext cx="8892000" cy="936104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4" name="Заголовок 4"/>
          <p:cNvSpPr txBox="1">
            <a:spLocks/>
          </p:cNvSpPr>
          <p:nvPr/>
        </p:nvSpPr>
        <p:spPr>
          <a:xfrm>
            <a:off x="107504" y="1124744"/>
            <a:ext cx="9036496" cy="1153689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0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Возможность обслуживания «сторонних» пациентов</a:t>
            </a:r>
          </a:p>
        </p:txBody>
      </p:sp>
      <p:sp>
        <p:nvSpPr>
          <p:cNvPr id="11" name="Заголовок 4"/>
          <p:cNvSpPr>
            <a:spLocks noGrp="1"/>
          </p:cNvSpPr>
          <p:nvPr>
            <p:ph type="ctrTitle"/>
          </p:nvPr>
        </p:nvSpPr>
        <p:spPr>
          <a:xfrm>
            <a:off x="0" y="0"/>
            <a:ext cx="9132277" cy="1080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algn="ctr">
              <a:defRPr/>
            </a:pP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 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Особенности работы ведомственных медицинских организаций</a:t>
            </a:r>
            <a:endParaRPr lang="ru-RU" sz="3600" b="1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15" name="Заголовок 4"/>
          <p:cNvSpPr txBox="1">
            <a:spLocks/>
          </p:cNvSpPr>
          <p:nvPr/>
        </p:nvSpPr>
        <p:spPr>
          <a:xfrm>
            <a:off x="120138" y="2397853"/>
            <a:ext cx="8892000" cy="1392748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Для «сторонних» пациентов – регистрация основных анкетных данных и оформление договоров, согласий и т.п.</a:t>
            </a:r>
          </a:p>
        </p:txBody>
      </p:sp>
      <p:sp>
        <p:nvSpPr>
          <p:cNvPr id="18" name="Заголовок 4"/>
          <p:cNvSpPr txBox="1">
            <a:spLocks/>
          </p:cNvSpPr>
          <p:nvPr/>
        </p:nvSpPr>
        <p:spPr>
          <a:xfrm>
            <a:off x="59614" y="4005791"/>
            <a:ext cx="9132276" cy="2593956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000" dirty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Для разных категорий пациентов, как правило, предусматривается различный объем доступной медицинской помощи (Руководящий состав, рядовые сотрудники, прочие…) и может меняться </a:t>
            </a:r>
            <a:r>
              <a:rPr lang="ru-RU" sz="30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(желательно автоматически) при </a:t>
            </a:r>
            <a:r>
              <a:rPr lang="ru-RU" sz="3000" dirty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переходе из категории в категорию.</a:t>
            </a:r>
          </a:p>
        </p:txBody>
      </p:sp>
    </p:spTree>
    <p:extLst>
      <p:ext uri="{BB962C8B-B14F-4D97-AF65-F5344CB8AC3E}">
        <p14:creationId xmlns:p14="http://schemas.microsoft.com/office/powerpoint/2010/main" val="9027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4"/>
          <p:cNvSpPr txBox="1">
            <a:spLocks/>
          </p:cNvSpPr>
          <p:nvPr/>
        </p:nvSpPr>
        <p:spPr>
          <a:xfrm>
            <a:off x="108000" y="3429000"/>
            <a:ext cx="8892000" cy="936104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6" name="Заголовок 4"/>
          <p:cNvSpPr txBox="1">
            <a:spLocks/>
          </p:cNvSpPr>
          <p:nvPr/>
        </p:nvSpPr>
        <p:spPr>
          <a:xfrm>
            <a:off x="107504" y="5877272"/>
            <a:ext cx="8892000" cy="936104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1" name="Заголовок 4"/>
          <p:cNvSpPr>
            <a:spLocks noGrp="1"/>
          </p:cNvSpPr>
          <p:nvPr>
            <p:ph type="ctrTitle"/>
          </p:nvPr>
        </p:nvSpPr>
        <p:spPr>
          <a:xfrm>
            <a:off x="0" y="0"/>
            <a:ext cx="9132277" cy="1080000"/>
          </a:xfrm>
          <a:gradFill>
            <a:gsLst>
              <a:gs pos="0">
                <a:schemeClr val="tx2">
                  <a:lumMod val="20000"/>
                  <a:lumOff val="80000"/>
                </a:schemeClr>
              </a:gs>
              <a:gs pos="3500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algn="ctr">
              <a:defRPr/>
            </a:pP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 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 учетом указанных особенностей работы ведомственных МО</a:t>
            </a:r>
            <a:endParaRPr lang="ru-RU" sz="3600" b="1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16" name="Заголовок 4"/>
          <p:cNvSpPr txBox="1">
            <a:spLocks/>
          </p:cNvSpPr>
          <p:nvPr/>
        </p:nvSpPr>
        <p:spPr>
          <a:xfrm>
            <a:off x="107504" y="1124744"/>
            <a:ext cx="9036496" cy="4536504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0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Предпочтителен выбор МИС уже имеющих соответствующий функционал или позволяющих «на ходу» добавлять соответствующие категории и справочники либо самостоятельно, либо в рамках </a:t>
            </a:r>
            <a:r>
              <a:rPr lang="ru-RU" sz="3000" b="1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типового </a:t>
            </a:r>
            <a:r>
              <a:rPr lang="ru-RU" sz="30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договора обслуживания и сопровождения без необходимости обращаться к поставщику решения за соответствующей доработкой (естественно, за дополнительную плату)</a:t>
            </a:r>
          </a:p>
        </p:txBody>
      </p:sp>
    </p:spTree>
    <p:extLst>
      <p:ext uri="{BB962C8B-B14F-4D97-AF65-F5344CB8AC3E}">
        <p14:creationId xmlns:p14="http://schemas.microsoft.com/office/powerpoint/2010/main" val="255554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0" y="0"/>
            <a:ext cx="9125529" cy="1080000"/>
          </a:xfr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>
              <a:defRPr/>
            </a:pP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Загрузка списков прикрепляемых / открепляемых пациентов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Заголовок 4"/>
          <p:cNvSpPr txBox="1">
            <a:spLocks/>
          </p:cNvSpPr>
          <p:nvPr/>
        </p:nvSpPr>
        <p:spPr>
          <a:xfrm>
            <a:off x="108000" y="2597134"/>
            <a:ext cx="8892000" cy="2416042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Наименования колонок – не важны.</a:t>
            </a:r>
          </a:p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Последовательность колонок – не важна.</a:t>
            </a:r>
          </a:p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Модуль загрузки определяет значения колонок автоматически и при необходимости запрашивает уточнение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08000" y="1196752"/>
            <a:ext cx="8892000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Загрузка из файла </a:t>
            </a:r>
            <a:r>
              <a:rPr lang="en-US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Excel</a:t>
            </a:r>
            <a:r>
              <a:rPr lang="ru-RU" sz="3200" dirty="0" smtClean="0">
                <a:solidFill>
                  <a:srgbClr val="00329B"/>
                </a:solidFill>
                <a:latin typeface="Arial" pitchFamily="34" charset="0"/>
                <a:cs typeface="Arial" pitchFamily="34" charset="0"/>
              </a:rPr>
              <a:t>, преобразованного в простую таблицу с одной строкой заголовка без «шапок», подписей и т.п.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00" y="1196752"/>
            <a:ext cx="8892000" cy="49457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1262942"/>
            <a:ext cx="6264200" cy="48133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285" y="1262942"/>
            <a:ext cx="6379902" cy="481333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3950" y="1262942"/>
            <a:ext cx="6431237" cy="494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80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4"/>
          <p:cNvSpPr txBox="1">
            <a:spLocks/>
          </p:cNvSpPr>
          <p:nvPr/>
        </p:nvSpPr>
        <p:spPr>
          <a:xfrm>
            <a:off x="108000" y="3429000"/>
            <a:ext cx="8892000" cy="936104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6" name="Заголовок 4"/>
          <p:cNvSpPr txBox="1">
            <a:spLocks/>
          </p:cNvSpPr>
          <p:nvPr/>
        </p:nvSpPr>
        <p:spPr>
          <a:xfrm>
            <a:off x="107504" y="5877272"/>
            <a:ext cx="8892000" cy="936104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1" name="Заголовок 4"/>
          <p:cNvSpPr>
            <a:spLocks noGrp="1"/>
          </p:cNvSpPr>
          <p:nvPr>
            <p:ph type="ctrTitle"/>
          </p:nvPr>
        </p:nvSpPr>
        <p:spPr>
          <a:xfrm>
            <a:off x="0" y="0"/>
            <a:ext cx="9132277" cy="1080000"/>
          </a:xfrm>
          <a:gradFill>
            <a:gsLst>
              <a:gs pos="0">
                <a:schemeClr val="tx2">
                  <a:lumMod val="20000"/>
                  <a:lumOff val="80000"/>
                </a:schemeClr>
              </a:gs>
              <a:gs pos="3500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algn="ctr">
              <a:defRPr/>
            </a:pP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 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 учетом особенностей работы ведомственных МО</a:t>
            </a:r>
            <a:endParaRPr lang="ru-RU" sz="3600" b="1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189363"/>
            <a:ext cx="6180450" cy="55430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0823" y="1267048"/>
            <a:ext cx="6028681" cy="538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11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4"/>
          <p:cNvSpPr txBox="1">
            <a:spLocks/>
          </p:cNvSpPr>
          <p:nvPr/>
        </p:nvSpPr>
        <p:spPr>
          <a:xfrm>
            <a:off x="108000" y="3429000"/>
            <a:ext cx="8892000" cy="936104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6" name="Заголовок 4"/>
          <p:cNvSpPr txBox="1">
            <a:spLocks/>
          </p:cNvSpPr>
          <p:nvPr/>
        </p:nvSpPr>
        <p:spPr>
          <a:xfrm>
            <a:off x="107504" y="5877272"/>
            <a:ext cx="8892000" cy="936104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1" name="Заголовок 4"/>
          <p:cNvSpPr>
            <a:spLocks noGrp="1"/>
          </p:cNvSpPr>
          <p:nvPr>
            <p:ph type="ctrTitle"/>
          </p:nvPr>
        </p:nvSpPr>
        <p:spPr>
          <a:xfrm>
            <a:off x="0" y="0"/>
            <a:ext cx="9132277" cy="1080000"/>
          </a:xfrm>
          <a:gradFill>
            <a:gsLst>
              <a:gs pos="0">
                <a:schemeClr val="tx2">
                  <a:lumMod val="20000"/>
                  <a:lumOff val="80000"/>
                </a:schemeClr>
              </a:gs>
              <a:gs pos="3500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algn="ctr">
              <a:defRPr/>
            </a:pP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 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 учетом особенностей работы ведомственных МО</a:t>
            </a:r>
            <a:endParaRPr lang="ru-RU" sz="3600" b="1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539" y="1392210"/>
            <a:ext cx="8839197" cy="5009681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683568" y="1628800"/>
            <a:ext cx="1368152" cy="28803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3049326"/>
            <a:ext cx="5753100" cy="16954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9792" y="3049326"/>
            <a:ext cx="5753100" cy="16954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47128" y="3261918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ВОИНСКОЕ ЗВАНИЕ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761" y="1403038"/>
            <a:ext cx="8839859" cy="4998853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3167008" y="1637894"/>
            <a:ext cx="1080120" cy="28803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3768" y="3044762"/>
            <a:ext cx="6151265" cy="213017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426587" y="3362103"/>
            <a:ext cx="8506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/>
              <a:t>РЯДОВОЙ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310436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10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25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4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9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900"/>
                            </p:stCondLst>
                            <p:childTnLst>
                              <p:par>
                                <p:cTn id="41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9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900"/>
                            </p:stCondLst>
                            <p:childTnLst>
                              <p:par>
                                <p:cTn id="50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0" grpId="0"/>
      <p:bldP spid="10" grpId="1"/>
      <p:bldP spid="13" grpId="0" animBg="1"/>
      <p:bldP spid="13" grpId="1" animBg="1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4"/>
          <p:cNvSpPr txBox="1">
            <a:spLocks/>
          </p:cNvSpPr>
          <p:nvPr/>
        </p:nvSpPr>
        <p:spPr>
          <a:xfrm>
            <a:off x="93784" y="1186698"/>
            <a:ext cx="8892000" cy="894057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ts val="3400"/>
              </a:lnSpc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Регистрация и оценка динамики ЛЮБЫХ измеряемых и/или вычисляемых параметров</a:t>
            </a:r>
          </a:p>
        </p:txBody>
      </p:sp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060848"/>
            <a:ext cx="6050703" cy="4648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2363943"/>
            <a:ext cx="4623792" cy="4144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7488" y="2060848"/>
            <a:ext cx="2880320" cy="4639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Скругленный прямоугольник 9"/>
          <p:cNvSpPr/>
          <p:nvPr/>
        </p:nvSpPr>
        <p:spPr>
          <a:xfrm>
            <a:off x="6372200" y="2924944"/>
            <a:ext cx="1872208" cy="1584176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080000"/>
            <a:ext cx="9144000" cy="585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Заголовок 4"/>
          <p:cNvSpPr txBox="1">
            <a:spLocks/>
          </p:cNvSpPr>
          <p:nvPr/>
        </p:nvSpPr>
        <p:spPr>
          <a:xfrm>
            <a:off x="0" y="0"/>
            <a:ext cx="9132277" cy="1080000"/>
          </a:xfrm>
          <a:prstGeom prst="rect">
            <a:avLst/>
          </a:prstGeom>
          <a:gradFill rotWithShape="1">
            <a:gsLst>
              <a:gs pos="0">
                <a:schemeClr val="tx2">
                  <a:lumMod val="20000"/>
                  <a:lumOff val="80000"/>
                </a:schemeClr>
              </a:gs>
              <a:gs pos="3500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 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Пример добавления учитываемых показателей</a:t>
            </a:r>
            <a:endParaRPr lang="ru-RU" sz="3600" b="1" dirty="0">
              <a:solidFill>
                <a:schemeClr val="tx2">
                  <a:satMod val="13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59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3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000"/>
                            </p:stCondLst>
                            <p:childTnLst>
                              <p:par>
                                <p:cTn id="26" presetID="1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 animBg="1"/>
      <p:bldP spid="10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11606</TotalTime>
  <Words>1743</Words>
  <Application>Microsoft Office PowerPoint</Application>
  <PresentationFormat>Экран (4:3)</PresentationFormat>
  <Paragraphs>196</Paragraphs>
  <Slides>38</Slides>
  <Notes>7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2" baseType="lpstr">
      <vt:lpstr>Arial</vt:lpstr>
      <vt:lpstr>Calibri</vt:lpstr>
      <vt:lpstr>Тема Office</vt:lpstr>
      <vt:lpstr>Точечный рисунок</vt:lpstr>
      <vt:lpstr>Презентация PowerPoint</vt:lpstr>
      <vt:lpstr>Анонсированные вопросы</vt:lpstr>
      <vt:lpstr>I Особенности работы ведомственных медицинских организаций</vt:lpstr>
      <vt:lpstr>I Особенности работы ведомственных медицинских организаций</vt:lpstr>
      <vt:lpstr>I С учетом указанных особенностей работы ведомственных МО</vt:lpstr>
      <vt:lpstr>Загрузка списков прикрепляемых / открепляемых пациентов</vt:lpstr>
      <vt:lpstr>I С учетом особенностей работы ведомственных МО</vt:lpstr>
      <vt:lpstr>I С учетом особенностей работы ведомственных МО</vt:lpstr>
      <vt:lpstr>Презентация PowerPoint</vt:lpstr>
      <vt:lpstr>Презентация PowerPoint</vt:lpstr>
      <vt:lpstr>Презентация PowerPoint</vt:lpstr>
      <vt:lpstr>При регистрации «сторонних пациентов». Контроль ввода и минимизация ошибок.</vt:lpstr>
      <vt:lpstr>При регистрации «сторонних пациентов».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РЕЗУЛЬТАТЕ</vt:lpstr>
      <vt:lpstr>Презентация PowerPoint</vt:lpstr>
      <vt:lpstr>Внедрение, сопровождение, гарантийное обслуживание и дальнейшее развитие </vt:lpstr>
      <vt:lpstr>        Детальные требования к МИС МО</vt:lpstr>
      <vt:lpstr>        Детальные требования к МИС МО</vt:lpstr>
      <vt:lpstr> ООО «Ристар» www.ristar.ru  Павлов Владимир E-mail: pavlov@ristar.ru м. +7 916 600 2132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ЧАСТНЫЙ МЕДЦЕНТР.  ОМС В ЧАСТНОМ ЛПУ.  ПЛАТНЫЕ МЕДИЦИНСКИЕ УСЛУГИ  В ГОСУДАРСТВЕННОМ ЛПУ.</dc:title>
  <dc:creator>Владимир Павлов</dc:creator>
  <cp:lastModifiedBy>Владимир Павлов</cp:lastModifiedBy>
  <cp:revision>551</cp:revision>
  <dcterms:created xsi:type="dcterms:W3CDTF">2014-02-18T14:52:40Z</dcterms:created>
  <dcterms:modified xsi:type="dcterms:W3CDTF">2023-04-05T09:49:32Z</dcterms:modified>
</cp:coreProperties>
</file>