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719" r:id="rId2"/>
    <p:sldId id="1102" r:id="rId3"/>
    <p:sldId id="270" r:id="rId4"/>
    <p:sldId id="271" r:id="rId5"/>
    <p:sldId id="1112" r:id="rId6"/>
    <p:sldId id="1110" r:id="rId7"/>
    <p:sldId id="1104" r:id="rId8"/>
    <p:sldId id="1106" r:id="rId9"/>
    <p:sldId id="1107" r:id="rId10"/>
    <p:sldId id="1113" r:id="rId11"/>
    <p:sldId id="1108" r:id="rId12"/>
    <p:sldId id="1109" r:id="rId13"/>
    <p:sldId id="1111" r:id="rId14"/>
    <p:sldId id="272" r:id="rId15"/>
    <p:sldId id="875" r:id="rId16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ыскина Ольга Яковлевна" initials="СОЯ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FFFF99"/>
    <a:srgbClr val="FF9933"/>
    <a:srgbClr val="CCFF99"/>
    <a:srgbClr val="FD602F"/>
    <a:srgbClr val="0033CC"/>
    <a:srgbClr val="F1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914" autoAdjust="0"/>
  </p:normalViewPr>
  <p:slideViewPr>
    <p:cSldViewPr>
      <p:cViewPr varScale="1">
        <p:scale>
          <a:sx n="94" d="100"/>
          <a:sy n="94" d="100"/>
        </p:scale>
        <p:origin x="549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5106" y="-9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03T12:37:18.635" idx="1">
    <p:pos x="2211" y="2677"/>
    <p:text>окончание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4F8DD0-ADD4-401F-A58F-15BB3D631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22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36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5263" y="0"/>
            <a:ext cx="5207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788" y="788988"/>
            <a:ext cx="6742112" cy="379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899025"/>
            <a:ext cx="30067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75850"/>
            <a:ext cx="1936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1788" y="9979025"/>
            <a:ext cx="3841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E961DA-B329-468F-9116-E31465AFC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9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249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9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4B1D45-1FF9-47A9-B1A7-D54076D88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5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895600" cy="5418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8483600" cy="5418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2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8800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8800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2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457200"/>
            <a:ext cx="11582400" cy="5418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5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9138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8800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8800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2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0302875" y="6626225"/>
            <a:ext cx="18891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ВЦЭРМ </a:t>
            </a:r>
            <a:r>
              <a:rPr lang="ru-RU" sz="800" dirty="0" err="1">
                <a:solidFill>
                  <a:srgbClr val="0000FF"/>
                </a:solidFill>
                <a:latin typeface="Tahoma" pitchFamily="34" charset="0"/>
                <a:cs typeface="+mn-cs"/>
              </a:rPr>
              <a:t>им.А.М.Никифорова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 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</a:rPr>
              <a:t>• 2022</a:t>
            </a: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563563" y="0"/>
            <a:ext cx="11628437" cy="409575"/>
            <a:chOff x="258" y="1207"/>
            <a:chExt cx="5502" cy="25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1292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1292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1207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1292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58" y="1378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</p:grpSp>
      <p:graphicFrame>
        <p:nvGraphicFramePr>
          <p:cNvPr id="12" name="Object 27"/>
          <p:cNvGraphicFramePr>
            <a:graphicFrameLocks noChangeAspect="1"/>
          </p:cNvGraphicFramePr>
          <p:nvPr userDrawn="1"/>
        </p:nvGraphicFramePr>
        <p:xfrm>
          <a:off x="0" y="0"/>
          <a:ext cx="563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2371429" imgH="2762636" progId="">
                  <p:embed/>
                </p:oleObj>
              </mc:Choice>
              <mc:Fallback>
                <p:oleObj name="Фотография Photo Editor" r:id="rId2" imgW="2371429" imgH="27626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635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9138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8000" y="1989138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6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21"/>
          <p:cNvGrpSpPr>
            <a:grpSpLocks/>
          </p:cNvGrpSpPr>
          <p:nvPr/>
        </p:nvGrpSpPr>
        <p:grpSpPr bwMode="auto">
          <a:xfrm>
            <a:off x="563563" y="0"/>
            <a:ext cx="11628437" cy="409575"/>
            <a:chOff x="258" y="1207"/>
            <a:chExt cx="5502" cy="258"/>
          </a:xfrm>
        </p:grpSpPr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260" y="1292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258" y="1292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345" y="1207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345" y="1292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378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104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4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9138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48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0" y="0"/>
          <a:ext cx="563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17" imgW="2371429" imgH="2762636" progId="">
                  <p:embed/>
                </p:oleObj>
              </mc:Choice>
              <mc:Fallback>
                <p:oleObj name="Фотография Photo Editor" r:id="rId17" imgW="2371429" imgH="276263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635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302875" y="6626225"/>
            <a:ext cx="18891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</a:t>
            </a:r>
            <a:r>
              <a:rPr lang="ru-RU" sz="800" dirty="0">
                <a:solidFill>
                  <a:srgbClr val="000099"/>
                </a:solidFill>
                <a:latin typeface="Tahoma" pitchFamily="34" charset="0"/>
                <a:cs typeface="+mn-cs"/>
              </a:rPr>
              <a:t>ВЦЭРМ </a:t>
            </a:r>
            <a:r>
              <a:rPr lang="ru-RU" sz="800" dirty="0" err="1">
                <a:solidFill>
                  <a:srgbClr val="000099"/>
                </a:solidFill>
                <a:latin typeface="Tahoma" pitchFamily="34" charset="0"/>
                <a:cs typeface="+mn-cs"/>
              </a:rPr>
              <a:t>им.А.М.Никифорова</a:t>
            </a:r>
            <a:r>
              <a:rPr lang="ru-RU" sz="800" dirty="0">
                <a:solidFill>
                  <a:srgbClr val="000099"/>
                </a:solidFill>
                <a:latin typeface="Tahoma" pitchFamily="34" charset="0"/>
                <a:cs typeface="+mn-cs"/>
              </a:rPr>
              <a:t>  </a:t>
            </a:r>
            <a:r>
              <a:rPr lang="ru-RU" sz="800" dirty="0">
                <a:solidFill>
                  <a:srgbClr val="000099"/>
                </a:solidFill>
                <a:latin typeface="Tahoma" pitchFamily="34" charset="0"/>
              </a:rPr>
              <a:t>•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7213" y="260350"/>
            <a:ext cx="7175500" cy="1439863"/>
          </a:xfrm>
        </p:spPr>
        <p:txBody>
          <a:bodyPr/>
          <a:lstStyle/>
          <a:p>
            <a:pPr algn="ctr" eaLnBrk="1" hangingPunct="1"/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Федеральное государственное бюджетное учреждение</a:t>
            </a:r>
            <a:b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</a:br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«Всероссийский центр экстренной и радиационной медицины</a:t>
            </a:r>
            <a:b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</a:br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им. А.М.Никифорова» МЧС России</a:t>
            </a:r>
          </a:p>
        </p:txBody>
      </p:sp>
      <p:sp>
        <p:nvSpPr>
          <p:cNvPr id="4108" name="Line 3"/>
          <p:cNvSpPr>
            <a:spLocks noChangeShapeType="1"/>
          </p:cNvSpPr>
          <p:nvPr/>
        </p:nvSpPr>
        <p:spPr bwMode="auto">
          <a:xfrm>
            <a:off x="2135188" y="5229225"/>
            <a:ext cx="94075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055688" y="5492750"/>
          <a:ext cx="904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1819529" imgH="1704762" progId="">
                  <p:embed/>
                </p:oleObj>
              </mc:Choice>
              <mc:Fallback>
                <p:oleObj name="Фотография Photo Editor" r:id="rId2" imgW="1819529" imgH="170476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492750"/>
                        <a:ext cx="9048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4440238" y="5335588"/>
            <a:ext cx="710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Центр, сотрудничающий со Всемирной организацией здравоохранения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по проблемам лечения и реабилитации участников ликвидации ядерных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и других аварий и катастроф</a:t>
            </a:r>
          </a:p>
        </p:txBody>
      </p:sp>
      <p:sp>
        <p:nvSpPr>
          <p:cNvPr id="4110" name="Text Box 6"/>
          <p:cNvSpPr txBox="1">
            <a:spLocks noChangeArrowheads="1"/>
          </p:cNvSpPr>
          <p:nvPr/>
        </p:nvSpPr>
        <p:spPr bwMode="auto">
          <a:xfrm>
            <a:off x="4440238" y="6092825"/>
            <a:ext cx="7102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Центр Международной системы медицинской готовности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к чрезвычайным радиационным ситуациям </a:t>
            </a:r>
            <a:r>
              <a:rPr lang="en-US" altLang="ru-RU" sz="1200">
                <a:solidFill>
                  <a:srgbClr val="000000"/>
                </a:solidFill>
                <a:latin typeface="Tahoma" pitchFamily="34" charset="0"/>
              </a:rPr>
              <a:t>(REMPAN)</a:t>
            </a:r>
            <a:endParaRPr lang="ru-RU" altLang="ru-RU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111" name="Picture 7" descr="Logo_звезд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692150"/>
            <a:ext cx="17160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4473598" y="1832165"/>
            <a:ext cx="7073900" cy="22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altLang="ru-RU" sz="2800" b="1" dirty="0">
                <a:solidFill>
                  <a:srgbClr val="FFFFFF"/>
                </a:solidFill>
              </a:rPr>
              <a:t>ОСОБЕННОСТИ ВЕДОМСТВЕННОЙ МЕДИЦИНЫ НА ПРИМЕРЕ</a:t>
            </a:r>
            <a:br>
              <a:rPr lang="ru-RU" altLang="ru-RU" sz="2800" b="1" dirty="0">
                <a:solidFill>
                  <a:srgbClr val="FFFFFF"/>
                </a:solidFill>
              </a:rPr>
            </a:br>
            <a:r>
              <a:rPr lang="ru-RU" altLang="ru-RU" sz="2800" b="1" dirty="0">
                <a:solidFill>
                  <a:srgbClr val="FFFFFF"/>
                </a:solidFill>
              </a:rPr>
              <a:t>ВЦЭРМ </a:t>
            </a:r>
            <a:r>
              <a:rPr lang="ru-RU" altLang="ru-RU" sz="2800" b="1" dirty="0" err="1">
                <a:solidFill>
                  <a:srgbClr val="FFFFFF"/>
                </a:solidFill>
              </a:rPr>
              <a:t>им.А.М.Никифорова</a:t>
            </a:r>
            <a:endParaRPr lang="ru-RU" altLang="ru-RU" sz="2800" b="1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altLang="ru-RU" sz="2800" b="1" dirty="0">
                <a:solidFill>
                  <a:srgbClr val="FFFFFF"/>
                </a:solidFill>
              </a:rPr>
              <a:t>МЧС России</a:t>
            </a:r>
          </a:p>
        </p:txBody>
      </p:sp>
      <p:sp>
        <p:nvSpPr>
          <p:cNvPr id="4113" name="Text Box 9"/>
          <p:cNvSpPr txBox="1">
            <a:spLocks noChangeArrowheads="1"/>
          </p:cNvSpPr>
          <p:nvPr/>
        </p:nvSpPr>
        <p:spPr bwMode="auto">
          <a:xfrm>
            <a:off x="4440238" y="4183063"/>
            <a:ext cx="71024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>
                <a:solidFill>
                  <a:srgbClr val="0000FF"/>
                </a:solidFill>
                <a:latin typeface="Tahoma" pitchFamily="34" charset="0"/>
              </a:rPr>
              <a:t>М.Ю.БАХТИН</a:t>
            </a:r>
          </a:p>
          <a:p>
            <a:pPr algn="ctr"/>
            <a:r>
              <a:rPr lang="ru-RU" altLang="ru-RU" sz="1600">
                <a:solidFill>
                  <a:srgbClr val="0000FF"/>
                </a:solidFill>
              </a:rPr>
              <a:t>помощник директора по медицинским</a:t>
            </a:r>
            <a:br>
              <a:rPr lang="ru-RU" altLang="ru-RU" sz="1600">
                <a:solidFill>
                  <a:srgbClr val="0000FF"/>
                </a:solidFill>
              </a:rPr>
            </a:br>
            <a:r>
              <a:rPr lang="ru-RU" altLang="ru-RU" sz="1600">
                <a:solidFill>
                  <a:srgbClr val="0000FF"/>
                </a:solidFill>
              </a:rPr>
              <a:t>информационным технологиям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Структурированные записи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517232"/>
            <a:ext cx="10945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Регламентированный перечень исследований =</a:t>
            </a:r>
            <a:r>
              <a:rPr lang="en-US" altLang="ru-RU" sz="2400" b="1" dirty="0"/>
              <a:t>&gt;</a:t>
            </a:r>
            <a:r>
              <a:rPr lang="ru-RU" altLang="ru-RU" sz="2400" b="1" dirty="0"/>
              <a:t> максимально структурированные записи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67256"/>
            <a:ext cx="5013382" cy="404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54" y="1483990"/>
            <a:ext cx="4444928" cy="38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4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Структурированные записи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877272"/>
            <a:ext cx="10945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Клинические данные в динамике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99B86-45F1-1FAD-95C5-E9511A4F7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17037"/>
            <a:ext cx="7919960" cy="42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Экспертное заключение о годности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949280"/>
            <a:ext cx="10945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Подведение итогов о результатах УМО и экспертное 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B8F7A-565A-A3F3-309B-2977B1D7A363}"/>
              </a:ext>
            </a:extLst>
          </p:cNvPr>
          <p:cNvSpPr txBox="1"/>
          <p:nvPr/>
        </p:nvSpPr>
        <p:spPr>
          <a:xfrm>
            <a:off x="3143672" y="3429000"/>
            <a:ext cx="612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Картинка светофор с результатами (как для онкологии)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86" y="1484784"/>
            <a:ext cx="4718304" cy="399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82" y="1249363"/>
            <a:ext cx="4526966" cy="46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5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Регулярные медицинские осмотры</a:t>
            </a:r>
            <a:r>
              <a:rPr lang="ru-RU" altLang="ru-RU" sz="3200" dirty="0">
                <a:solidFill>
                  <a:srgbClr val="000099"/>
                </a:solidFill>
                <a:latin typeface="Arial Narrow" panose="020B0606020202030204" pitchFamily="34" charset="0"/>
              </a:rPr>
              <a:t> (предрейсовые)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9" y="5733256"/>
            <a:ext cx="10945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Пред(после) рейсовый / сменный осмотр на предприятии</a:t>
            </a:r>
          </a:p>
          <a:p>
            <a:pPr marL="0" indent="0" eaLnBrk="0" hangingPunct="0"/>
            <a:r>
              <a:rPr lang="ru-RU" altLang="ru-RU" sz="2400" b="1" dirty="0"/>
              <a:t>Дистанционно!!!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54" y="1564938"/>
            <a:ext cx="2232248" cy="14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96" y="3332988"/>
            <a:ext cx="3276364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7" y="1564938"/>
            <a:ext cx="2958044" cy="39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564938"/>
            <a:ext cx="3809814" cy="285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0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Здравоохранение Ведомственное </a:t>
            </a:r>
            <a:r>
              <a:rPr lang="en-US" altLang="ru-RU" sz="3200" b="1" dirty="0">
                <a:solidFill>
                  <a:srgbClr val="000099"/>
                </a:solidFill>
              </a:rPr>
              <a:t>VS </a:t>
            </a:r>
            <a:r>
              <a:rPr lang="ru-RU" altLang="ru-RU" sz="3200" b="1" dirty="0">
                <a:solidFill>
                  <a:srgbClr val="000099"/>
                </a:solidFill>
              </a:rPr>
              <a:t>Гражданское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3790C0F-B5FB-A6A1-A4D1-DF83BA4D3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79846"/>
              </p:ext>
            </p:extLst>
          </p:nvPr>
        </p:nvGraphicFramePr>
        <p:xfrm>
          <a:off x="905843" y="1412776"/>
          <a:ext cx="10691673" cy="51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029">
                  <a:extLst>
                    <a:ext uri="{9D8B030D-6E8A-4147-A177-3AD203B41FA5}">
                      <a16:colId xmlns:a16="http://schemas.microsoft.com/office/drawing/2014/main" val="4281534575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999608586"/>
                    </a:ext>
                  </a:extLst>
                </a:gridCol>
                <a:gridCol w="3197260">
                  <a:extLst>
                    <a:ext uri="{9D8B030D-6E8A-4147-A177-3AD203B41FA5}">
                      <a16:colId xmlns:a16="http://schemas.microsoft.com/office/drawing/2014/main" val="159669812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Проблема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Ведомственное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Гражданское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81363362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dirty="0"/>
                        <a:t>Массовое поступление из очага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Медицинская сортировка</a:t>
                      </a:r>
                    </a:p>
                    <a:p>
                      <a:r>
                        <a:rPr lang="ru-RU" sz="1800" dirty="0"/>
                        <a:t>Перераспределение ресурсов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Друг за другом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69647917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/>
                        <a:t>Идентификация пациента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834200186"/>
                  </a:ext>
                </a:extLst>
              </a:tr>
              <a:tr h="710184">
                <a:tc>
                  <a:txBody>
                    <a:bodyPr/>
                    <a:lstStyle/>
                    <a:p>
                      <a:r>
                        <a:rPr lang="ru-RU" sz="1800" dirty="0"/>
                        <a:t>Ведение записей в приемном отделении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Шаблоны записей,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наборы назначений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Шаблоны записей,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наборы назначений</a:t>
                      </a: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286382484"/>
                  </a:ext>
                </a:extLst>
              </a:tr>
              <a:tr h="706728">
                <a:tc>
                  <a:txBody>
                    <a:bodyPr/>
                    <a:lstStyle/>
                    <a:p>
                      <a:r>
                        <a:rPr lang="ru-RU" sz="1800" dirty="0"/>
                        <a:t>Отказ от бумажных записей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(ПЭП / УНЭП / УКЭП)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2709257224"/>
                  </a:ext>
                </a:extLst>
              </a:tr>
              <a:tr h="710184">
                <a:tc>
                  <a:txBody>
                    <a:bodyPr/>
                    <a:lstStyle/>
                    <a:p>
                      <a:r>
                        <a:rPr lang="ru-RU" sz="1800" dirty="0"/>
                        <a:t>Ограничение доступа к записям</a:t>
                      </a:r>
                      <a:br>
                        <a:rPr lang="en-US" sz="1800" dirty="0"/>
                      </a:br>
                      <a:r>
                        <a:rPr lang="ru-RU" sz="1800" dirty="0"/>
                        <a:t>на основе роли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3659606823"/>
                  </a:ext>
                </a:extLst>
              </a:tr>
              <a:tr h="657968">
                <a:tc>
                  <a:txBody>
                    <a:bodyPr/>
                    <a:lstStyle/>
                    <a:p>
                      <a:r>
                        <a:rPr lang="ru-RU" sz="1800" dirty="0"/>
                        <a:t>Обособленный сегмент сети без интернет(а)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±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kern="12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2067174268"/>
                  </a:ext>
                </a:extLst>
              </a:tr>
              <a:tr h="652716">
                <a:tc>
                  <a:txBody>
                    <a:bodyPr/>
                    <a:lstStyle/>
                    <a:p>
                      <a:r>
                        <a:rPr lang="ru-RU" sz="1800" dirty="0"/>
                        <a:t>Обмен записями между этапами оказания помощи (телемедицина)</a:t>
                      </a: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ru-RU" sz="2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0292" marB="50292"/>
                </a:tc>
                <a:extLst>
                  <a:ext uri="{0D108BD9-81ED-4DB2-BD59-A6C34878D82A}">
                    <a16:rowId xmlns:a16="http://schemas.microsoft.com/office/drawing/2014/main" val="1616189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3" descr="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228532"/>
            <a:ext cx="6212632" cy="414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2135188" y="548680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3143672" y="5516563"/>
            <a:ext cx="496855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Бахтин Михаил Юрьевич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ФГБУ ВЦЭРМ </a:t>
            </a:r>
            <a:r>
              <a:rPr lang="ru-RU" altLang="ru-RU" sz="1600" b="1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им.А.М.Никифорова</a:t>
            </a:r>
            <a:r>
              <a:rPr lang="en-US" altLang="ru-RU" sz="1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МЧС России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6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cmio@nrcerm.ru</a:t>
            </a:r>
            <a:endParaRPr lang="ru-RU" altLang="ru-RU" sz="16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4286" y="5423334"/>
            <a:ext cx="1192018" cy="1208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ФГБУ ВЦЭРМ </a:t>
            </a:r>
            <a:r>
              <a:rPr lang="ru-RU" altLang="ru-RU" sz="3200" b="1" dirty="0" err="1">
                <a:solidFill>
                  <a:srgbClr val="000099"/>
                </a:solidFill>
              </a:rPr>
              <a:t>им.А.М.Никифорова</a:t>
            </a:r>
            <a:r>
              <a:rPr lang="ru-RU" altLang="ru-RU" sz="3200" b="1" dirty="0">
                <a:solidFill>
                  <a:srgbClr val="000099"/>
                </a:solidFill>
              </a:rPr>
              <a:t> МЧС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2947" name="Picture 3" descr="Лучшее фото общего плана ВЦЭРМ на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560513"/>
            <a:ext cx="65278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1"/>
          <p:cNvSpPr txBox="1">
            <a:spLocks noChangeArrowheads="1"/>
          </p:cNvSpPr>
          <p:nvPr/>
        </p:nvSpPr>
        <p:spPr bwMode="auto">
          <a:xfrm>
            <a:off x="838200" y="1560513"/>
            <a:ext cx="3484563" cy="4632348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6000" t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2 стационара и поликлиника</a:t>
            </a: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900 врачей и медсестер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530 коек</a:t>
            </a: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За 2022 год:</a:t>
            </a: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   17</a:t>
            </a:r>
            <a:r>
              <a:rPr lang="en-US" altLang="ru-RU" sz="2000" b="1" dirty="0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900+  стационарных   пациентов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   12</a:t>
            </a:r>
            <a:r>
              <a:rPr lang="en-US" altLang="ru-RU" sz="2000" b="1" dirty="0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000+  операций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150</a:t>
            </a:r>
            <a:r>
              <a:rPr lang="en-US" altLang="ru-RU" sz="2000" b="1" dirty="0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000+ амбулаторных посещений</a:t>
            </a:r>
          </a:p>
          <a:p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>
                <a:solidFill>
                  <a:srgbClr val="000099"/>
                </a:solidFill>
              </a:rPr>
              <a:t>2001 – 2010  </a:t>
            </a:r>
            <a:r>
              <a:rPr lang="en-US" altLang="ru-RU" sz="3200" b="1">
                <a:solidFill>
                  <a:srgbClr val="000099"/>
                </a:solidFill>
              </a:rPr>
              <a:t>MedTrak &amp; LabTrak</a:t>
            </a:r>
            <a:endParaRPr lang="ru-RU" altLang="ru-RU" sz="3200" b="1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39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543050"/>
            <a:ext cx="61595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>
                <a:solidFill>
                  <a:srgbClr val="000099"/>
                </a:solidFill>
              </a:rPr>
              <a:t>20</a:t>
            </a:r>
            <a:r>
              <a:rPr lang="en-US" altLang="ru-RU" sz="3200" b="1">
                <a:solidFill>
                  <a:srgbClr val="000099"/>
                </a:solidFill>
              </a:rPr>
              <a:t>10</a:t>
            </a:r>
            <a:r>
              <a:rPr lang="ru-RU" altLang="ru-RU" sz="3200" b="1">
                <a:solidFill>
                  <a:srgbClr val="000099"/>
                </a:solidFill>
              </a:rPr>
              <a:t> – по настоящее время</a:t>
            </a:r>
            <a:r>
              <a:rPr lang="en-US" altLang="ru-RU" sz="3200" b="1">
                <a:solidFill>
                  <a:srgbClr val="000099"/>
                </a:solidFill>
              </a:rPr>
              <a:t> </a:t>
            </a:r>
            <a:r>
              <a:rPr lang="ru-RU" altLang="ru-RU" sz="3200" b="1">
                <a:solidFill>
                  <a:srgbClr val="000099"/>
                </a:solidFill>
              </a:rPr>
              <a:t>– МИС </a:t>
            </a:r>
            <a:r>
              <a:rPr lang="en-US" altLang="ru-RU" sz="3200" b="1">
                <a:solidFill>
                  <a:srgbClr val="000099"/>
                </a:solidFill>
              </a:rPr>
              <a:t>qMS</a:t>
            </a:r>
            <a:endParaRPr lang="ru-RU" altLang="ru-RU" sz="3200" b="1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499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06538"/>
            <a:ext cx="60483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Охват ведомственной медицины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9EF1672-F006-4F58-0F4A-6C9C8539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1412776"/>
            <a:ext cx="10634415" cy="514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Силовые структуры (МО, МВД,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ФСБ, </a:t>
            </a:r>
            <a:r>
              <a:rPr lang="ru-RU" altLang="ru-RU" sz="2400" b="1" dirty="0" err="1"/>
              <a:t>РГв</a:t>
            </a:r>
            <a:r>
              <a:rPr lang="ru-RU" altLang="ru-RU" sz="2400" b="1" dirty="0"/>
              <a:t>, МЧС </a:t>
            </a:r>
            <a:r>
              <a:rPr lang="en-US" altLang="ru-RU" sz="2400" b="1" dirty="0"/>
              <a:t>etc.)</a:t>
            </a:r>
            <a:endParaRPr lang="ru-RU" altLang="ru-RU" sz="2400" b="1" dirty="0"/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Транспорт (авиационный, морской, наземный, ЖД, метро, такси)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Грузоперевозки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Экстремальный факторы: Атомная отрасль, Полярники </a:t>
            </a:r>
            <a:r>
              <a:rPr lang="en-US" altLang="ru-RU" sz="2400" b="1" dirty="0"/>
              <a:t>etc.</a:t>
            </a:r>
            <a:endParaRPr lang="ru-RU" altLang="ru-RU" sz="2400" b="1" dirty="0"/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Вредные производства (добыча, переработка, транспортировка)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Спорт высоких достижений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380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Основные задачи ведомственной медицины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19BB874-1656-F25E-BA0D-2D8C7DFD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616430"/>
            <a:ext cx="10369152" cy="7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200000"/>
              </a:lnSpc>
            </a:pPr>
            <a:r>
              <a:rPr lang="ru-RU" altLang="ru-RU" sz="2400" b="1" dirty="0"/>
              <a:t>Сохранение здоровья и работоспособности здорового человека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9EF1672-F006-4F58-0F4A-6C9C8539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569460"/>
            <a:ext cx="10369152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400" b="1" dirty="0"/>
              <a:t>Отбор (медицинский, психологический, психофизиологический)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400" b="1" dirty="0"/>
              <a:t>Регулярные, периодические и углубленные медицинские осмотры, пред/послерейсовые (сменные </a:t>
            </a:r>
            <a:r>
              <a:rPr lang="en-US" altLang="ru-RU" sz="2400" b="1" dirty="0"/>
              <a:t>etc.)</a:t>
            </a:r>
            <a:endParaRPr lang="ru-RU" altLang="ru-RU" sz="2400" b="1" dirty="0"/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400" b="1" dirty="0"/>
              <a:t>Лечение специализированной и ВМП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400" b="1" dirty="0"/>
              <a:t>Реабилитация и санаторно-курортное лечение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291DF85-6D6C-5EA1-E5F6-40BFA1BBB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5445224"/>
            <a:ext cx="10369152" cy="7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200000"/>
              </a:lnSpc>
            </a:pPr>
            <a:r>
              <a:rPr lang="ru-RU" altLang="ru-RU" sz="2400" b="1" dirty="0"/>
              <a:t>Обеспечение безопасной и эффективной деятельности!!!</a:t>
            </a:r>
          </a:p>
        </p:txBody>
      </p:sp>
    </p:spTree>
    <p:extLst>
      <p:ext uri="{BB962C8B-B14F-4D97-AF65-F5344CB8AC3E}">
        <p14:creationId xmlns:p14="http://schemas.microsoft.com/office/powerpoint/2010/main" val="262262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814388" y="765175"/>
            <a:ext cx="101061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FF"/>
                </a:solidFill>
              </a:rPr>
              <a:t>МО  =  ЛПУ </a:t>
            </a: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1343472" y="2228551"/>
            <a:ext cx="3360737" cy="29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Жалобы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Диагноз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МЭС лечения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рекомендации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B3372B-FB92-3A9F-BA7E-57D51C3CD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1724429"/>
            <a:ext cx="242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FF"/>
                </a:solidFill>
              </a:rPr>
              <a:t>Лечебное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AF23E-0C7C-AF16-A489-1F44A022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104" y="1700808"/>
            <a:ext cx="38164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FF"/>
                </a:solidFill>
              </a:rPr>
              <a:t>Профилактическое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8D29C13-0376-B953-FF7C-F450A024A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713" y="2228551"/>
            <a:ext cx="4558911" cy="29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План УМО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Стандарт обследования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Экспертное решение</a:t>
            </a:r>
          </a:p>
          <a:p>
            <a:pPr eaLnBrk="0" hangingPunct="0">
              <a:lnSpc>
                <a:spcPct val="200000"/>
              </a:lnSpc>
              <a:buFont typeface="Arial" charset="0"/>
              <a:buChar char="•"/>
            </a:pPr>
            <a:r>
              <a:rPr lang="ru-RU" altLang="ru-RU" sz="2400" b="1" dirty="0"/>
              <a:t>Реабилитация</a:t>
            </a:r>
          </a:p>
        </p:txBody>
      </p:sp>
    </p:spTree>
    <p:extLst>
      <p:ext uri="{BB962C8B-B14F-4D97-AF65-F5344CB8AC3E}">
        <p14:creationId xmlns:p14="http://schemas.microsoft.com/office/powerpoint/2010/main" val="322345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Составление графика на УМО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5093"/>
            <a:ext cx="1017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Планирование поступления в стационар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C8AE7-2E9D-7011-C112-AEA44933D41C}"/>
              </a:ext>
            </a:extLst>
          </p:cNvPr>
          <p:cNvSpPr txBox="1"/>
          <p:nvPr/>
        </p:nvSpPr>
        <p:spPr>
          <a:xfrm>
            <a:off x="3143672" y="3429000"/>
            <a:ext cx="336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Картинка с очередью на УМО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1404105"/>
            <a:ext cx="9074596" cy="426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Определение объема УМО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75A84A5-C473-D9CE-785D-B85761F6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9" y="5445224"/>
            <a:ext cx="10945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/>
            <a:r>
              <a:rPr lang="ru-RU" altLang="ru-RU" sz="2400" b="1" dirty="0"/>
              <a:t>Перечень диагностических мероприятий не из жалоб, а на основании приказов по определению годности к определенным видам деятельности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124AC-573F-5EB4-E59C-AE8DB9E934A6}"/>
              </a:ext>
            </a:extLst>
          </p:cNvPr>
          <p:cNvSpPr txBox="1"/>
          <p:nvPr/>
        </p:nvSpPr>
        <p:spPr>
          <a:xfrm>
            <a:off x="3143672" y="3429000"/>
            <a:ext cx="589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Картинка расписание как пациента упихали в график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892123"/>
            <a:ext cx="6192690" cy="34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1" y="1700808"/>
            <a:ext cx="5237602" cy="26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644780"/>
      </p:ext>
    </p:extLst>
  </p:cSld>
  <p:clrMapOvr>
    <a:masterClrMapping/>
  </p:clrMapOvr>
</p:sld>
</file>

<file path=ppt/theme/theme1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18585</TotalTime>
  <Words>468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Tahoma</vt:lpstr>
      <vt:lpstr>Times New Roman</vt:lpstr>
      <vt:lpstr>Wingdings</vt:lpstr>
      <vt:lpstr>1_Пиксел</vt:lpstr>
      <vt:lpstr>Фотография Photo Editor</vt:lpstr>
      <vt:lpstr>Федеральное государственное бюджетное учреждение «Всероссийский центр экстренной и радиационной медицины им. А.М.Никифорова» МЧС России</vt:lpstr>
      <vt:lpstr>ФГБУ ВЦЭРМ им.А.М.Никифорова МЧС России</vt:lpstr>
      <vt:lpstr>2001 – 2010  MedTrak &amp; LabTrak</vt:lpstr>
      <vt:lpstr>2010 – по настоящее время – МИС qMS</vt:lpstr>
      <vt:lpstr>Охват ведомственной медицины</vt:lpstr>
      <vt:lpstr>Основные задачи ведомственной медицины</vt:lpstr>
      <vt:lpstr>Презентация PowerPoint</vt:lpstr>
      <vt:lpstr>Составление графика на УМО</vt:lpstr>
      <vt:lpstr>Определение объема УМО</vt:lpstr>
      <vt:lpstr>Структурированные записи</vt:lpstr>
      <vt:lpstr>Структурированные записи</vt:lpstr>
      <vt:lpstr>Экспертное заключение о годности</vt:lpstr>
      <vt:lpstr>Регулярные медицинские осмотры (предрейсовые)</vt:lpstr>
      <vt:lpstr>Здравоохранение Ведомственное VS Гражданское</vt:lpstr>
      <vt:lpstr>Презентация PowerPoint</vt:lpstr>
    </vt:vector>
  </TitlesOfParts>
  <Company>ВЦЭРМ МЧС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директора</dc:title>
  <dc:creator>bmyu home</dc:creator>
  <cp:lastModifiedBy>bmyu</cp:lastModifiedBy>
  <cp:revision>680</cp:revision>
  <cp:lastPrinted>2013-05-16T22:42:03Z</cp:lastPrinted>
  <dcterms:created xsi:type="dcterms:W3CDTF">1999-06-16T09:36:30Z</dcterms:created>
  <dcterms:modified xsi:type="dcterms:W3CDTF">2023-04-04T19:07:19Z</dcterms:modified>
</cp:coreProperties>
</file>