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4" r:id="rId4"/>
    <p:sldId id="266" r:id="rId5"/>
    <p:sldId id="267" r:id="rId6"/>
    <p:sldId id="263" r:id="rId7"/>
    <p:sldId id="256" r:id="rId8"/>
    <p:sldId id="268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5AA"/>
    <a:srgbClr val="21B6E1"/>
    <a:srgbClr val="013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7C59B-6DCF-CD4F-A11B-E2163C9484A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D4EEA-03B7-2C4C-B92B-3E289F794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9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D4EEA-03B7-2C4C-B92B-3E289F7940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2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30940-8BAF-5D4D-B0C2-20E831D6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354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06433-E2C5-E745-842B-4C34ACC34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4C73E4-E593-DAAC-5048-EAC191C1A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3118" y="6064271"/>
            <a:ext cx="3370084" cy="5128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15A2F7-8579-1834-0E87-78C9E4153A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4109" y="6064271"/>
            <a:ext cx="796383" cy="398192"/>
          </a:xfrm>
          <a:prstGeom prst="rect">
            <a:avLst/>
          </a:prstGeom>
        </p:spPr>
      </p:pic>
      <p:pic>
        <p:nvPicPr>
          <p:cNvPr id="5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ADDF1DDD-9536-E458-70E5-4D47C62A2C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54" y="5890087"/>
            <a:ext cx="750428" cy="7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EF0CF-9A37-B44B-A215-AEAF1A65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1EC935-264F-F342-A875-87969F0E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705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B1FB9-9375-F84A-894A-CBF7CD3B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354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BB3EB-EFF4-3432-0A76-2EBD843AF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4109" y="486107"/>
            <a:ext cx="796383" cy="398192"/>
          </a:xfrm>
          <a:prstGeom prst="rect">
            <a:avLst/>
          </a:prstGeom>
        </p:spPr>
      </p:pic>
      <p:pic>
        <p:nvPicPr>
          <p:cNvPr id="4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9BF3E18C-F084-A3AD-9CB8-DE3B98E685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54" y="254600"/>
            <a:ext cx="750428" cy="7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6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3F18BE-4E64-908C-631E-396D66B82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3118" y="6064271"/>
            <a:ext cx="3370084" cy="5128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69590-3D78-8697-81CB-1C4C23211A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4109" y="6064271"/>
            <a:ext cx="796383" cy="398192"/>
          </a:xfrm>
          <a:prstGeom prst="rect">
            <a:avLst/>
          </a:prstGeom>
        </p:spPr>
      </p:pic>
      <p:pic>
        <p:nvPicPr>
          <p:cNvPr id="9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BE36EEEB-EE2F-BD9A-859F-FFA4EF787D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54" y="5890087"/>
            <a:ext cx="750428" cy="7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4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9E01E-E6AD-5B4A-B49E-1D054FDD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A8C7D-E561-8D47-8819-28A8D62A9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112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354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imss@sparm.com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DA6E40-D551-DFAE-7498-D3B3D2EC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145"/>
            <a:ext cx="9122980" cy="51868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781F66-BBF3-634F-820F-67767A18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580" y="739565"/>
            <a:ext cx="1104272" cy="5337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08F41-E305-A942-B1C5-FC6BFFD0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84" y="3118585"/>
            <a:ext cx="5740489" cy="1500187"/>
          </a:xfrm>
        </p:spPr>
        <p:txBody>
          <a:bodyPr>
            <a:noAutofit/>
          </a:bodyPr>
          <a:lstStyle/>
          <a:p>
            <a:r>
              <a:rPr lang="ru-RU" sz="3200" dirty="0"/>
              <a:t>HIMSS - цифровая модель здравоохранения будущего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817F29-80B9-714D-AFE5-FD8DC8A8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684" y="5021509"/>
            <a:ext cx="10278766" cy="1500187"/>
          </a:xfrm>
        </p:spPr>
        <p:txBody>
          <a:bodyPr/>
          <a:lstStyle/>
          <a:p>
            <a:r>
              <a:rPr lang="ru-RU" dirty="0">
                <a:solidFill>
                  <a:srgbClr val="013544"/>
                </a:solidFill>
                <a:latin typeface="+mj-lt"/>
              </a:rPr>
              <a:t>Дарья Данилова </a:t>
            </a:r>
            <a:br>
              <a:rPr lang="ru-RU" dirty="0">
                <a:solidFill>
                  <a:srgbClr val="013544"/>
                </a:solidFill>
                <a:latin typeface="+mj-lt"/>
              </a:rPr>
            </a:br>
            <a:r>
              <a:rPr lang="ru-RU" sz="1800" dirty="0">
                <a:solidFill>
                  <a:srgbClr val="013544"/>
                </a:solidFill>
                <a:latin typeface="+mj-lt"/>
              </a:rPr>
              <a:t>СП.АРМ</a:t>
            </a:r>
            <a:endParaRPr lang="ru-RU" dirty="0">
              <a:solidFill>
                <a:srgbClr val="013544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9774D2-F811-F719-9839-55CA4015E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80615" y="650389"/>
            <a:ext cx="4679396" cy="712082"/>
          </a:xfrm>
          <a:prstGeom prst="rect">
            <a:avLst/>
          </a:prstGeom>
        </p:spPr>
      </p:pic>
      <p:pic>
        <p:nvPicPr>
          <p:cNvPr id="6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8D5851C8-39DC-90F7-9DDA-B665CDB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82" y="633150"/>
            <a:ext cx="750428" cy="746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51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E7A3E9C7-9048-4C61-733E-E6B03491550C}"/>
              </a:ext>
            </a:extLst>
          </p:cNvPr>
          <p:cNvSpPr/>
          <p:nvPr/>
        </p:nvSpPr>
        <p:spPr>
          <a:xfrm>
            <a:off x="6445188" y="1731340"/>
            <a:ext cx="5746812" cy="2762383"/>
          </a:xfrm>
          <a:custGeom>
            <a:avLst/>
            <a:gdLst>
              <a:gd name="connsiteX0" fmla="*/ 539542 w 5234152"/>
              <a:gd name="connsiteY0" fmla="*/ 0 h 3237187"/>
              <a:gd name="connsiteX1" fmla="*/ 5234152 w 5234152"/>
              <a:gd name="connsiteY1" fmla="*/ 0 h 3237187"/>
              <a:gd name="connsiteX2" fmla="*/ 5234152 w 5234152"/>
              <a:gd name="connsiteY2" fmla="*/ 3237187 h 3237187"/>
              <a:gd name="connsiteX3" fmla="*/ 539542 w 5234152"/>
              <a:gd name="connsiteY3" fmla="*/ 3237187 h 3237187"/>
              <a:gd name="connsiteX4" fmla="*/ 0 w 5234152"/>
              <a:gd name="connsiteY4" fmla="*/ 2697645 h 3237187"/>
              <a:gd name="connsiteX5" fmla="*/ 0 w 5234152"/>
              <a:gd name="connsiteY5" fmla="*/ 539542 h 3237187"/>
              <a:gd name="connsiteX6" fmla="*/ 539542 w 5234152"/>
              <a:gd name="connsiteY6" fmla="*/ 0 h 323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4152" h="3237187">
                <a:moveTo>
                  <a:pt x="539542" y="0"/>
                </a:moveTo>
                <a:lnTo>
                  <a:pt x="5234152" y="0"/>
                </a:lnTo>
                <a:lnTo>
                  <a:pt x="5234152" y="3237187"/>
                </a:lnTo>
                <a:lnTo>
                  <a:pt x="539542" y="3237187"/>
                </a:lnTo>
                <a:cubicBezTo>
                  <a:pt x="241561" y="3237187"/>
                  <a:pt x="0" y="2995626"/>
                  <a:pt x="0" y="2697645"/>
                </a:cubicBezTo>
                <a:lnTo>
                  <a:pt x="0" y="539542"/>
                </a:lnTo>
                <a:cubicBezTo>
                  <a:pt x="0" y="241561"/>
                  <a:pt x="241561" y="0"/>
                  <a:pt x="539542" y="0"/>
                </a:cubicBezTo>
                <a:close/>
              </a:path>
            </a:pathLst>
          </a:custGeom>
          <a:solidFill>
            <a:srgbClr val="013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9D55B4-A731-3228-BCD1-71B7450B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понять, куда идти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8C890F-BA96-1F43-A4B8-8654CD7C789D}"/>
              </a:ext>
            </a:extLst>
          </p:cNvPr>
          <p:cNvSpPr/>
          <p:nvPr/>
        </p:nvSpPr>
        <p:spPr>
          <a:xfrm>
            <a:off x="936702" y="956049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D1CD5-9F46-A480-774A-9940571BE474}"/>
              </a:ext>
            </a:extLst>
          </p:cNvPr>
          <p:cNvSpPr txBox="1"/>
          <p:nvPr/>
        </p:nvSpPr>
        <p:spPr>
          <a:xfrm>
            <a:off x="7525406" y="2150853"/>
            <a:ext cx="42987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chemeClr val="bg1"/>
                </a:solidFill>
                <a:effectLst/>
                <a:latin typeface="+mj-lt"/>
              </a:rPr>
              <a:t>Найти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+mj-lt"/>
              </a:rPr>
              <a:t>: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Чего вы достигли?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Куда двигаться дальше?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A9FD7-F95C-0AD0-5094-02517F49BFAA}"/>
              </a:ext>
            </a:extLst>
          </p:cNvPr>
          <p:cNvSpPr txBox="1"/>
          <p:nvPr/>
        </p:nvSpPr>
        <p:spPr>
          <a:xfrm>
            <a:off x="936702" y="1796940"/>
            <a:ext cx="508700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13544"/>
                </a:solidFill>
                <a:effectLst/>
                <a:latin typeface="+mj-lt"/>
              </a:rPr>
              <a:t>Дано:</a:t>
            </a:r>
          </a:p>
          <a:p>
            <a:endParaRPr lang="ru-RU" sz="2000" b="0" i="0" dirty="0">
              <a:solidFill>
                <a:srgbClr val="013544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13544"/>
                </a:solidFill>
                <a:effectLst/>
                <a:latin typeface="+mj-lt"/>
              </a:rPr>
              <a:t>ИТ-отдел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13544"/>
                </a:solidFill>
                <a:latin typeface="+mj-lt"/>
              </a:rPr>
              <a:t>Внедренные информационные системы</a:t>
            </a:r>
            <a:endParaRPr lang="ru-RU" sz="2400" b="0" i="0" dirty="0">
              <a:solidFill>
                <a:srgbClr val="013544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13544"/>
                </a:solidFill>
                <a:latin typeface="+mj-lt"/>
              </a:rPr>
              <a:t>Инвестиции в информатизацию</a:t>
            </a:r>
            <a:endParaRPr lang="ru-RU" sz="2400" b="0" i="0" dirty="0">
              <a:solidFill>
                <a:srgbClr val="013544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13544"/>
                </a:solidFill>
                <a:latin typeface="+mj-lt"/>
              </a:rPr>
              <a:t>Руководитель медицинской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013544"/>
              </a:solidFill>
              <a:effectLst/>
              <a:latin typeface="+mj-lt"/>
            </a:endParaRPr>
          </a:p>
          <a:p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pPr algn="l"/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br>
              <a:rPr lang="ru-RU" dirty="0">
                <a:solidFill>
                  <a:srgbClr val="013544"/>
                </a:solidFill>
                <a:latin typeface="+mj-lt"/>
              </a:rPr>
            </a:br>
            <a:endParaRPr lang="ru-RU" dirty="0">
              <a:solidFill>
                <a:srgbClr val="013544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B0244-378D-DB13-C321-975E731DDA3F}"/>
              </a:ext>
            </a:extLst>
          </p:cNvPr>
          <p:cNvSpPr txBox="1"/>
          <p:nvPr/>
        </p:nvSpPr>
        <p:spPr>
          <a:xfrm>
            <a:off x="838200" y="5578724"/>
            <a:ext cx="7888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13544"/>
                </a:solidFill>
                <a:effectLst/>
                <a:latin typeface="+mj-lt"/>
              </a:rPr>
              <a:t>Решение: Найти того, кто знает, что делать.</a:t>
            </a:r>
          </a:p>
        </p:txBody>
      </p:sp>
    </p:spTree>
    <p:extLst>
      <p:ext uri="{BB962C8B-B14F-4D97-AF65-F5344CB8AC3E}">
        <p14:creationId xmlns:p14="http://schemas.microsoft.com/office/powerpoint/2010/main" val="1481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9D55B4-A731-3228-BCD1-71B7450B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</a:t>
            </a:r>
            <a:r>
              <a:rPr lang="ru-RU" dirty="0"/>
              <a:t> – те, кто знают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8C890F-BA96-1F43-A4B8-8654CD7C789D}"/>
              </a:ext>
            </a:extLst>
          </p:cNvPr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A9FD7-F95C-0AD0-5094-02517F49BFAA}"/>
              </a:ext>
            </a:extLst>
          </p:cNvPr>
          <p:cNvSpPr txBox="1"/>
          <p:nvPr/>
        </p:nvSpPr>
        <p:spPr>
          <a:xfrm>
            <a:off x="2946050" y="1807272"/>
            <a:ext cx="50870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13544"/>
                </a:solidFill>
                <a:effectLst/>
                <a:latin typeface="+mj-lt"/>
              </a:rPr>
              <a:t>Интернациональная организация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r>
              <a:rPr lang="en-US" b="1" i="0" dirty="0">
                <a:solidFill>
                  <a:srgbClr val="013544"/>
                </a:solidFill>
                <a:effectLst/>
                <a:latin typeface="+mj-lt"/>
              </a:rPr>
              <a:t>120</a:t>
            </a:r>
            <a:r>
              <a:rPr lang="ru-RU" b="1" i="0" dirty="0">
                <a:solidFill>
                  <a:srgbClr val="013544"/>
                </a:solidFill>
                <a:effectLst/>
                <a:latin typeface="+mj-lt"/>
              </a:rPr>
              <a:t> </a:t>
            </a:r>
            <a:r>
              <a:rPr lang="en-US" b="1" i="0" dirty="0">
                <a:solidFill>
                  <a:srgbClr val="013544"/>
                </a:solidFill>
                <a:effectLst/>
                <a:latin typeface="+mj-lt"/>
              </a:rPr>
              <a:t>000</a:t>
            </a:r>
            <a:r>
              <a:rPr lang="ru-RU" b="1" i="0" dirty="0">
                <a:solidFill>
                  <a:srgbClr val="013544"/>
                </a:solidFill>
                <a:effectLst/>
                <a:latin typeface="+mj-lt"/>
              </a:rPr>
              <a:t>+</a:t>
            </a:r>
            <a:r>
              <a:rPr lang="en-US" b="0" i="0" dirty="0">
                <a:solidFill>
                  <a:srgbClr val="013544"/>
                </a:solidFill>
                <a:effectLst/>
                <a:latin typeface="+mj-lt"/>
              </a:rPr>
              <a:t> </a:t>
            </a:r>
            <a:r>
              <a:rPr lang="ru-RU" b="0" i="0" dirty="0">
                <a:solidFill>
                  <a:srgbClr val="013544"/>
                </a:solidFill>
                <a:effectLst/>
                <a:latin typeface="+mj-lt"/>
              </a:rPr>
              <a:t>индивидуальных участников</a:t>
            </a:r>
          </a:p>
          <a:p>
            <a:r>
              <a:rPr lang="en-US" b="1" i="0" dirty="0">
                <a:solidFill>
                  <a:srgbClr val="013544"/>
                </a:solidFill>
                <a:effectLst/>
                <a:latin typeface="+mj-lt"/>
              </a:rPr>
              <a:t>430+ </a:t>
            </a:r>
            <a:r>
              <a:rPr lang="ru-RU" b="0" i="0" dirty="0">
                <a:solidFill>
                  <a:srgbClr val="013544"/>
                </a:solidFill>
                <a:effectLst/>
                <a:latin typeface="+mj-lt"/>
              </a:rPr>
              <a:t>медицинских организаций</a:t>
            </a:r>
          </a:p>
          <a:p>
            <a:r>
              <a:rPr lang="en-US" b="1" i="0" dirty="0">
                <a:solidFill>
                  <a:srgbClr val="013544"/>
                </a:solidFill>
                <a:effectLst/>
                <a:latin typeface="+mj-lt"/>
              </a:rPr>
              <a:t>500+ </a:t>
            </a:r>
            <a:r>
              <a:rPr lang="ru-RU" b="0" i="0" dirty="0">
                <a:solidFill>
                  <a:srgbClr val="013544"/>
                </a:solidFill>
                <a:effectLst/>
                <a:latin typeface="+mj-lt"/>
              </a:rPr>
              <a:t>некоммерческих организаций-партнеров</a:t>
            </a:r>
          </a:p>
          <a:p>
            <a:r>
              <a:rPr lang="en-US" b="1" i="0" dirty="0">
                <a:solidFill>
                  <a:srgbClr val="013544"/>
                </a:solidFill>
                <a:effectLst/>
                <a:latin typeface="+mj-lt"/>
              </a:rPr>
              <a:t>550+ </a:t>
            </a:r>
            <a:r>
              <a:rPr lang="ru-RU" b="0" i="0" dirty="0">
                <a:solidFill>
                  <a:srgbClr val="013544"/>
                </a:solidFill>
                <a:effectLst/>
                <a:latin typeface="+mj-lt"/>
              </a:rPr>
              <a:t>организаций здравоохранения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354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3544"/>
                </a:solidFill>
                <a:latin typeface="+mj-lt"/>
              </a:rPr>
              <a:t>25+ </a:t>
            </a:r>
            <a:r>
              <a:rPr lang="ru-RU" dirty="0">
                <a:solidFill>
                  <a:srgbClr val="013544"/>
                </a:solidFill>
                <a:latin typeface="+mj-lt"/>
              </a:rPr>
              <a:t>международных комьюнити </a:t>
            </a:r>
            <a:br>
              <a:rPr lang="ru-RU" dirty="0">
                <a:solidFill>
                  <a:srgbClr val="013544"/>
                </a:solidFill>
                <a:latin typeface="+mj-lt"/>
              </a:rPr>
            </a:br>
            <a:r>
              <a:rPr lang="en-US" b="1" dirty="0">
                <a:solidFill>
                  <a:srgbClr val="013544"/>
                </a:solidFill>
                <a:latin typeface="+mj-lt"/>
              </a:rPr>
              <a:t>15+ </a:t>
            </a:r>
            <a:r>
              <a:rPr lang="ru-RU" dirty="0">
                <a:solidFill>
                  <a:srgbClr val="013544"/>
                </a:solidFill>
                <a:latin typeface="+mj-lt"/>
              </a:rPr>
              <a:t>профессиональных комитетов</a:t>
            </a:r>
            <a:endParaRPr lang="en-US" dirty="0">
              <a:solidFill>
                <a:srgbClr val="01354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1354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544"/>
                </a:solidFill>
                <a:latin typeface="+mj-lt"/>
              </a:rPr>
              <a:t>Сертификация </a:t>
            </a:r>
            <a:r>
              <a:rPr lang="ru-RU" b="1" dirty="0">
                <a:solidFill>
                  <a:srgbClr val="013544"/>
                </a:solidFill>
                <a:latin typeface="+mj-lt"/>
              </a:rPr>
              <a:t>200+ </a:t>
            </a:r>
            <a:r>
              <a:rPr lang="ru-RU" dirty="0">
                <a:solidFill>
                  <a:srgbClr val="013544"/>
                </a:solidFill>
                <a:latin typeface="+mj-lt"/>
              </a:rPr>
              <a:t>медицинских организаций ежегодно</a:t>
            </a:r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CC172-4267-67EA-3BD9-D090FB6B470A}"/>
              </a:ext>
            </a:extLst>
          </p:cNvPr>
          <p:cNvSpPr txBox="1"/>
          <p:nvPr/>
        </p:nvSpPr>
        <p:spPr>
          <a:xfrm>
            <a:off x="838200" y="1807272"/>
            <a:ext cx="20797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13544"/>
                </a:solidFill>
                <a:latin typeface="+mj-lt"/>
              </a:rPr>
              <a:t>Дата основания:</a:t>
            </a:r>
            <a:br>
              <a:rPr lang="ru-RU" b="1" dirty="0">
                <a:solidFill>
                  <a:srgbClr val="013544"/>
                </a:solidFill>
                <a:latin typeface="+mj-lt"/>
              </a:rPr>
            </a:br>
            <a:r>
              <a:rPr lang="ru-RU" dirty="0">
                <a:solidFill>
                  <a:srgbClr val="013544"/>
                </a:solidFill>
                <a:latin typeface="+mj-lt"/>
              </a:rPr>
              <a:t>1961</a:t>
            </a:r>
            <a:br>
              <a:rPr lang="ru-RU" b="1" dirty="0">
                <a:solidFill>
                  <a:srgbClr val="013544"/>
                </a:solidFill>
                <a:latin typeface="+mj-lt"/>
              </a:rPr>
            </a:br>
            <a:br>
              <a:rPr lang="ru-RU" b="1" dirty="0">
                <a:solidFill>
                  <a:srgbClr val="013544"/>
                </a:solidFill>
                <a:latin typeface="+mj-lt"/>
              </a:rPr>
            </a:br>
            <a:r>
              <a:rPr lang="ru-RU" b="1" dirty="0">
                <a:solidFill>
                  <a:srgbClr val="013544"/>
                </a:solidFill>
                <a:latin typeface="+mj-lt"/>
              </a:rPr>
              <a:t>Штаб-квартира:</a:t>
            </a:r>
            <a:br>
              <a:rPr lang="ru-RU" b="1" dirty="0">
                <a:solidFill>
                  <a:srgbClr val="013544"/>
                </a:solidFill>
                <a:latin typeface="+mj-lt"/>
              </a:rPr>
            </a:br>
            <a:r>
              <a:rPr lang="ru-RU" dirty="0">
                <a:solidFill>
                  <a:srgbClr val="013544"/>
                </a:solidFill>
                <a:latin typeface="+mj-lt"/>
              </a:rPr>
              <a:t>США, Чикаго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FFD1C-9C70-9749-D44F-78F9D806E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71"/>
          <a:stretch/>
        </p:blipFill>
        <p:spPr>
          <a:xfrm>
            <a:off x="735495" y="4662143"/>
            <a:ext cx="1717773" cy="1631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70F218-62CC-56DE-2570-83E9590FD6C1}"/>
              </a:ext>
            </a:extLst>
          </p:cNvPr>
          <p:cNvSpPr txBox="1"/>
          <p:nvPr/>
        </p:nvSpPr>
        <p:spPr>
          <a:xfrm>
            <a:off x="781224" y="5970748"/>
            <a:ext cx="3327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r>
              <a:rPr lang="ru-RU" sz="1400" b="0" i="0" dirty="0">
                <a:solidFill>
                  <a:srgbClr val="013544"/>
                </a:solidFill>
                <a:effectLst/>
                <a:latin typeface="+mj-lt"/>
              </a:rPr>
              <a:t>Доклад про </a:t>
            </a:r>
            <a:r>
              <a:rPr lang="en-US" sz="1400" b="0" i="0" dirty="0">
                <a:solidFill>
                  <a:srgbClr val="013544"/>
                </a:solidFill>
                <a:effectLst/>
                <a:latin typeface="+mj-lt"/>
              </a:rPr>
              <a:t>HIMSS</a:t>
            </a:r>
            <a:endParaRPr lang="en-US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A22206-6A20-BF2E-3E31-ACE7C52B2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57" y="1807272"/>
            <a:ext cx="4912055" cy="3265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A526D4-9A37-E4F0-7A65-1B021E0BD2D6}"/>
              </a:ext>
            </a:extLst>
          </p:cNvPr>
          <p:cNvSpPr txBox="1"/>
          <p:nvPr/>
        </p:nvSpPr>
        <p:spPr>
          <a:xfrm>
            <a:off x="2988444" y="5639018"/>
            <a:ext cx="8827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13544"/>
                </a:solidFill>
                <a:latin typeface="+mj-lt"/>
              </a:rPr>
              <a:t>Г</a:t>
            </a:r>
            <a:r>
              <a:rPr lang="ru-RU" sz="2800" b="1" dirty="0" err="1">
                <a:solidFill>
                  <a:srgbClr val="013544"/>
                </a:solidFill>
                <a:latin typeface="+mj-lt"/>
              </a:rPr>
              <a:t>отовые</a:t>
            </a:r>
            <a:r>
              <a:rPr lang="ru-RU" sz="2800" b="1" dirty="0">
                <a:solidFill>
                  <a:srgbClr val="013544"/>
                </a:solidFill>
                <a:latin typeface="+mj-lt"/>
              </a:rPr>
              <a:t> критерии </a:t>
            </a:r>
            <a:r>
              <a:rPr lang="ru-RU" sz="2800" b="1" i="0" dirty="0">
                <a:solidFill>
                  <a:srgbClr val="013544"/>
                </a:solidFill>
                <a:effectLst/>
                <a:latin typeface="+mj-lt"/>
              </a:rPr>
              <a:t>оценки информатизации клиники</a:t>
            </a:r>
          </a:p>
        </p:txBody>
      </p:sp>
    </p:spTree>
    <p:extLst>
      <p:ext uri="{BB962C8B-B14F-4D97-AF65-F5344CB8AC3E}">
        <p14:creationId xmlns:p14="http://schemas.microsoft.com/office/powerpoint/2010/main" val="42004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9D55B4-A731-3228-BCD1-71B7450B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оценки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8C890F-BA96-1F43-A4B8-8654CD7C789D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93AC5DC-B528-345E-3098-D6A21FF7A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33" y="3680593"/>
            <a:ext cx="1736231" cy="5025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18A474-C504-84D1-D6B1-21A8AB8F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50" y="4952021"/>
            <a:ext cx="2131840" cy="44520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2475EA-39FB-CA41-B98C-89EE2411F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579" y="5553751"/>
            <a:ext cx="1637538" cy="46055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1796A3D-7975-1AAA-C4B8-973EFB295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461" y="3115364"/>
            <a:ext cx="1343409" cy="431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4FFD4A5-2BC4-392F-3B5C-61807BB57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05" y="1818356"/>
            <a:ext cx="1974731" cy="431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3206A9B-3296-3516-B31A-3E53EA93D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1461" y="2478851"/>
            <a:ext cx="1904543" cy="431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F01F409-9F2A-2A4F-C6B6-BA7ED787C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2233" y="4317106"/>
            <a:ext cx="1743693" cy="478389"/>
          </a:xfrm>
          <a:prstGeom prst="rect">
            <a:avLst/>
          </a:prstGeom>
        </p:spPr>
      </p:pic>
      <p:sp>
        <p:nvSpPr>
          <p:cNvPr id="26" name="Открывающая фигурная скобка 25">
            <a:extLst>
              <a:ext uri="{FF2B5EF4-FFF2-40B4-BE49-F238E27FC236}">
                <a16:creationId xmlns:a16="http://schemas.microsoft.com/office/drawing/2014/main" id="{9E2600D6-D29E-0107-C81A-68B239290E8F}"/>
              </a:ext>
            </a:extLst>
          </p:cNvPr>
          <p:cNvSpPr/>
          <p:nvPr/>
        </p:nvSpPr>
        <p:spPr>
          <a:xfrm>
            <a:off x="3029610" y="1818356"/>
            <a:ext cx="558140" cy="4094383"/>
          </a:xfrm>
          <a:prstGeom prst="leftBrace">
            <a:avLst/>
          </a:prstGeom>
          <a:noFill/>
          <a:ln w="38100">
            <a:solidFill>
              <a:srgbClr val="21B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576B38-EAA9-A035-AAF3-EB862685560D}"/>
              </a:ext>
            </a:extLst>
          </p:cNvPr>
          <p:cNvSpPr txBox="1"/>
          <p:nvPr/>
        </p:nvSpPr>
        <p:spPr>
          <a:xfrm>
            <a:off x="838200" y="2972707"/>
            <a:ext cx="224762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13544"/>
                </a:solidFill>
                <a:latin typeface="+mj-lt"/>
              </a:rPr>
              <a:t>7 </a:t>
            </a:r>
            <a:br>
              <a:rPr lang="ru-RU" b="1" dirty="0">
                <a:solidFill>
                  <a:srgbClr val="013544"/>
                </a:solidFill>
                <a:latin typeface="+mj-lt"/>
              </a:rPr>
            </a:br>
            <a:r>
              <a:rPr lang="ru-RU" b="1" dirty="0">
                <a:solidFill>
                  <a:srgbClr val="013544"/>
                </a:solidFill>
                <a:latin typeface="+mj-lt"/>
              </a:rPr>
              <a:t>моделей зрелости </a:t>
            </a:r>
            <a:br>
              <a:rPr lang="ru-RU" b="1" dirty="0">
                <a:solidFill>
                  <a:srgbClr val="013544"/>
                </a:solidFill>
                <a:latin typeface="+mj-lt"/>
              </a:rPr>
            </a:br>
            <a:r>
              <a:rPr lang="ru-RU" b="1" dirty="0">
                <a:solidFill>
                  <a:srgbClr val="013544"/>
                </a:solidFill>
                <a:latin typeface="+mj-lt"/>
              </a:rPr>
              <a:t>медицинской </a:t>
            </a:r>
            <a:br>
              <a:rPr lang="ru-RU" b="1" dirty="0">
                <a:solidFill>
                  <a:srgbClr val="013544"/>
                </a:solidFill>
                <a:latin typeface="+mj-lt"/>
              </a:rPr>
            </a:br>
            <a:r>
              <a:rPr lang="ru-RU" b="1" dirty="0">
                <a:solidFill>
                  <a:srgbClr val="013544"/>
                </a:solidFill>
                <a:latin typeface="+mj-lt"/>
              </a:rPr>
              <a:t>организации</a:t>
            </a:r>
            <a:endParaRPr lang="ru-RU" dirty="0"/>
          </a:p>
        </p:txBody>
      </p:sp>
      <p:sp>
        <p:nvSpPr>
          <p:cNvPr id="29" name="Плюс 28">
            <a:extLst>
              <a:ext uri="{FF2B5EF4-FFF2-40B4-BE49-F238E27FC236}">
                <a16:creationId xmlns:a16="http://schemas.microsoft.com/office/drawing/2014/main" id="{F4398A9B-6438-F96D-5F7D-42E23449FBC7}"/>
              </a:ext>
            </a:extLst>
          </p:cNvPr>
          <p:cNvSpPr/>
          <p:nvPr/>
        </p:nvSpPr>
        <p:spPr>
          <a:xfrm>
            <a:off x="7647604" y="4065782"/>
            <a:ext cx="843148" cy="795647"/>
          </a:xfrm>
          <a:prstGeom prst="mathPlus">
            <a:avLst>
              <a:gd name="adj1" fmla="val 4319"/>
            </a:avLst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775FC3-30BC-CE04-68FF-2F5C03E29B44}"/>
              </a:ext>
            </a:extLst>
          </p:cNvPr>
          <p:cNvSpPr txBox="1"/>
          <p:nvPr/>
        </p:nvSpPr>
        <p:spPr>
          <a:xfrm>
            <a:off x="8578450" y="3804687"/>
            <a:ext cx="36536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A25AA"/>
                </a:solidFill>
                <a:latin typeface="+mj-lt"/>
              </a:rPr>
              <a:t>?</a:t>
            </a:r>
          </a:p>
          <a:p>
            <a:pPr algn="ctr"/>
            <a:r>
              <a:rPr lang="ru-RU" b="1" dirty="0">
                <a:solidFill>
                  <a:srgbClr val="013544"/>
                </a:solidFill>
                <a:latin typeface="+mj-lt"/>
              </a:rPr>
              <a:t>Презентация новой </a:t>
            </a:r>
            <a:br>
              <a:rPr lang="ru-RU" b="1" dirty="0">
                <a:solidFill>
                  <a:srgbClr val="013544"/>
                </a:solidFill>
                <a:latin typeface="+mj-lt"/>
              </a:rPr>
            </a:br>
            <a:r>
              <a:rPr lang="ru-RU" b="1" dirty="0">
                <a:solidFill>
                  <a:srgbClr val="013544"/>
                </a:solidFill>
                <a:latin typeface="+mj-lt"/>
              </a:rPr>
              <a:t>модели зрелости </a:t>
            </a:r>
            <a:br>
              <a:rPr lang="ru-RU" b="1" dirty="0">
                <a:solidFill>
                  <a:srgbClr val="013544"/>
                </a:solidFill>
                <a:latin typeface="+mj-lt"/>
              </a:rPr>
            </a:br>
            <a:r>
              <a:rPr lang="ru-RU" sz="2000" b="1" dirty="0">
                <a:solidFill>
                  <a:srgbClr val="013544"/>
                </a:solidFill>
                <a:latin typeface="+mj-lt"/>
              </a:rPr>
              <a:t>H</a:t>
            </a:r>
            <a:r>
              <a:rPr lang="en-US" sz="2000" b="1" dirty="0">
                <a:solidFill>
                  <a:srgbClr val="013544"/>
                </a:solidFill>
                <a:latin typeface="+mj-lt"/>
              </a:rPr>
              <a:t>IMSS Global 2023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D4DB4-3BA4-BC2D-4ADB-1ABEEC2329CE}"/>
              </a:ext>
            </a:extLst>
          </p:cNvPr>
          <p:cNvSpPr txBox="1"/>
          <p:nvPr/>
        </p:nvSpPr>
        <p:spPr>
          <a:xfrm>
            <a:off x="6337737" y="1849298"/>
            <a:ext cx="489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3544"/>
                </a:solidFill>
                <a:latin typeface="+mj-lt"/>
              </a:rPr>
              <a:t>-</a:t>
            </a:r>
            <a:r>
              <a:rPr lang="ru-RU" dirty="0">
                <a:solidFill>
                  <a:srgbClr val="013544"/>
                </a:solidFill>
                <a:latin typeface="+mj-lt"/>
              </a:rPr>
              <a:t> Внедрение ЭМК в работу клиники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CAA5B-B552-B863-C5D6-32F53A186EC9}"/>
              </a:ext>
            </a:extLst>
          </p:cNvPr>
          <p:cNvSpPr txBox="1"/>
          <p:nvPr/>
        </p:nvSpPr>
        <p:spPr>
          <a:xfrm>
            <a:off x="6337737" y="2478851"/>
            <a:ext cx="489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3544"/>
                </a:solidFill>
                <a:latin typeface="+mj-lt"/>
              </a:rPr>
              <a:t>- ИТ-инфраструктура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A087E-0745-2C7D-6BD3-231A4C63DFFF}"/>
              </a:ext>
            </a:extLst>
          </p:cNvPr>
          <p:cNvSpPr txBox="1"/>
          <p:nvPr/>
        </p:nvSpPr>
        <p:spPr>
          <a:xfrm>
            <a:off x="6337736" y="3097365"/>
            <a:ext cx="489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3544"/>
                </a:solidFill>
                <a:latin typeface="+mj-lt"/>
              </a:rPr>
              <a:t>- Работа с изображениями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9D55B4-A731-3228-BCD1-71B7450B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как с этим работать?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8C890F-BA96-1F43-A4B8-8654CD7C789D}"/>
              </a:ext>
            </a:extLst>
          </p:cNvPr>
          <p:cNvSpPr/>
          <p:nvPr/>
        </p:nvSpPr>
        <p:spPr>
          <a:xfrm>
            <a:off x="936702" y="131340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D1CD5-9F46-A480-774A-9940571BE474}"/>
              </a:ext>
            </a:extLst>
          </p:cNvPr>
          <p:cNvSpPr txBox="1"/>
          <p:nvPr/>
        </p:nvSpPr>
        <p:spPr>
          <a:xfrm>
            <a:off x="7708211" y="3203508"/>
            <a:ext cx="42987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13544"/>
                </a:solidFill>
                <a:effectLst/>
                <a:latin typeface="+mj-lt"/>
              </a:rPr>
              <a:t>На каком уровне ваша медицинская организация по сравнению с международными клиниками?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13544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13544"/>
                </a:solidFill>
                <a:latin typeface="+mj-lt"/>
              </a:rPr>
              <a:t>Что у вас получилось? </a:t>
            </a:r>
          </a:p>
          <a:p>
            <a:pPr algn="l"/>
            <a:r>
              <a:rPr lang="ru-RU" b="1" dirty="0">
                <a:solidFill>
                  <a:srgbClr val="013544"/>
                </a:solidFill>
                <a:latin typeface="+mj-lt"/>
              </a:rPr>
              <a:t>      Что у вас не получилось?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13544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13544"/>
                </a:solidFill>
                <a:latin typeface="+mj-lt"/>
              </a:rPr>
              <a:t>Куда идти дальше?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6422D552-D968-F7B6-36B2-F88C3DE1210A}"/>
              </a:ext>
            </a:extLst>
          </p:cNvPr>
          <p:cNvSpPr/>
          <p:nvPr/>
        </p:nvSpPr>
        <p:spPr>
          <a:xfrm>
            <a:off x="7569084" y="1922380"/>
            <a:ext cx="6053958" cy="1040525"/>
          </a:xfrm>
          <a:prstGeom prst="round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518F4-A597-BEF1-98AA-DAFA96E86BBF}"/>
              </a:ext>
            </a:extLst>
          </p:cNvPr>
          <p:cNvSpPr txBox="1"/>
          <p:nvPr/>
        </p:nvSpPr>
        <p:spPr>
          <a:xfrm>
            <a:off x="7893269" y="2250491"/>
            <a:ext cx="4298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Р</a:t>
            </a:r>
            <a:r>
              <a:rPr lang="ru-RU" sz="2000" b="1" dirty="0" err="1">
                <a:solidFill>
                  <a:schemeClr val="bg1"/>
                </a:solidFill>
                <a:latin typeface="+mj-lt"/>
              </a:rPr>
              <a:t>езультат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– ответы на вопросы: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A20220-FC7B-6466-C68E-79321F24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79" y="2649419"/>
            <a:ext cx="1606490" cy="1606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19FA62-13D6-6434-2026-D68A6922BEBB}"/>
              </a:ext>
            </a:extLst>
          </p:cNvPr>
          <p:cNvSpPr txBox="1"/>
          <p:nvPr/>
        </p:nvSpPr>
        <p:spPr>
          <a:xfrm>
            <a:off x="961911" y="1896119"/>
            <a:ext cx="104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3544"/>
                </a:solidFill>
                <a:latin typeface="+mj-lt"/>
              </a:rPr>
              <a:t>Шаг №1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CA620-D32D-8974-71EB-E6702E047F44}"/>
              </a:ext>
            </a:extLst>
          </p:cNvPr>
          <p:cNvSpPr txBox="1"/>
          <p:nvPr/>
        </p:nvSpPr>
        <p:spPr>
          <a:xfrm>
            <a:off x="618535" y="4589347"/>
            <a:ext cx="172173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13544"/>
                </a:solidFill>
                <a:latin typeface="+mj-lt"/>
              </a:rPr>
              <a:t>О</a:t>
            </a:r>
            <a:r>
              <a:rPr lang="ru-RU" b="1" dirty="0" err="1">
                <a:solidFill>
                  <a:srgbClr val="013544"/>
                </a:solidFill>
                <a:latin typeface="+mj-lt"/>
              </a:rPr>
              <a:t>нлайн</a:t>
            </a:r>
            <a:r>
              <a:rPr lang="ru-RU" b="1" dirty="0">
                <a:solidFill>
                  <a:srgbClr val="013544"/>
                </a:solidFill>
                <a:latin typeface="+mj-lt"/>
              </a:rPr>
              <a:t>-анкета</a:t>
            </a:r>
            <a:br>
              <a:rPr lang="en-US" dirty="0">
                <a:solidFill>
                  <a:srgbClr val="013544"/>
                </a:solidFill>
                <a:latin typeface="+mj-lt"/>
              </a:rPr>
            </a:br>
            <a:r>
              <a:rPr lang="ru-RU" sz="1600" dirty="0">
                <a:solidFill>
                  <a:srgbClr val="013544"/>
                </a:solidFill>
                <a:latin typeface="+mj-lt"/>
              </a:rPr>
              <a:t>200+ вопросов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45071-A85D-D829-AB70-ECED3160D9F5}"/>
              </a:ext>
            </a:extLst>
          </p:cNvPr>
          <p:cNvSpPr txBox="1"/>
          <p:nvPr/>
        </p:nvSpPr>
        <p:spPr>
          <a:xfrm>
            <a:off x="3232690" y="1881159"/>
            <a:ext cx="104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3544"/>
                </a:solidFill>
                <a:latin typeface="+mj-lt"/>
              </a:rPr>
              <a:t>Шаг №2</a:t>
            </a:r>
            <a:endParaRPr lang="ru-RU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C52892-099A-B245-FCD8-9DD1A52CF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6" y="2705387"/>
            <a:ext cx="1447225" cy="1447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D98FF8-2671-DF16-A7BB-1D63DA136535}"/>
              </a:ext>
            </a:extLst>
          </p:cNvPr>
          <p:cNvSpPr txBox="1"/>
          <p:nvPr/>
        </p:nvSpPr>
        <p:spPr>
          <a:xfrm>
            <a:off x="2453268" y="4607508"/>
            <a:ext cx="264319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13544"/>
                </a:solidFill>
                <a:latin typeface="+mj-lt"/>
              </a:rPr>
              <a:t>Подготовка</a:t>
            </a:r>
            <a:br>
              <a:rPr lang="en-US" dirty="0">
                <a:solidFill>
                  <a:srgbClr val="013544"/>
                </a:solidFill>
                <a:latin typeface="+mj-lt"/>
              </a:rPr>
            </a:br>
            <a:r>
              <a:rPr lang="ru-RU" sz="1600" dirty="0">
                <a:solidFill>
                  <a:srgbClr val="013544"/>
                </a:solidFill>
              </a:rPr>
              <a:t>Переработка БП </a:t>
            </a:r>
          </a:p>
          <a:p>
            <a:pPr algn="ctr"/>
            <a:r>
              <a:rPr lang="ru-RU" sz="1600" dirty="0">
                <a:solidFill>
                  <a:srgbClr val="013544"/>
                </a:solidFill>
                <a:latin typeface="+mj-lt"/>
              </a:rPr>
              <a:t>Сценарий валидации</a:t>
            </a:r>
          </a:p>
          <a:p>
            <a:pPr algn="ctr"/>
            <a:r>
              <a:rPr lang="ru-RU" sz="1600" dirty="0">
                <a:solidFill>
                  <a:srgbClr val="013544"/>
                </a:solidFill>
                <a:latin typeface="+mj-lt"/>
              </a:rPr>
              <a:t>Подготовка аналитических кейсов</a:t>
            </a:r>
            <a:br>
              <a:rPr lang="ru-RU" sz="1600" dirty="0">
                <a:solidFill>
                  <a:srgbClr val="013544"/>
                </a:solidFill>
                <a:latin typeface="+mj-lt"/>
              </a:rPr>
            </a:br>
            <a:r>
              <a:rPr lang="ru-RU" sz="1600" dirty="0">
                <a:solidFill>
                  <a:srgbClr val="013544"/>
                </a:solidFill>
                <a:latin typeface="+mj-lt"/>
              </a:rPr>
              <a:t>Перевод на английский</a:t>
            </a:r>
            <a:br>
              <a:rPr lang="ru-RU" dirty="0">
                <a:solidFill>
                  <a:srgbClr val="013544"/>
                </a:solidFill>
                <a:latin typeface="+mj-lt"/>
              </a:rPr>
            </a:b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6819FF-BFA8-D9B0-148A-B1A6FE1B9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621" y="2796989"/>
            <a:ext cx="1355623" cy="13556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B7ACB7-1893-93E2-E5BD-63192B16A65D}"/>
              </a:ext>
            </a:extLst>
          </p:cNvPr>
          <p:cNvSpPr txBox="1"/>
          <p:nvPr/>
        </p:nvSpPr>
        <p:spPr>
          <a:xfrm>
            <a:off x="5417417" y="1881159"/>
            <a:ext cx="104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3544"/>
                </a:solidFill>
                <a:latin typeface="+mj-lt"/>
              </a:rPr>
              <a:t>Шаг №</a:t>
            </a:r>
            <a:r>
              <a:rPr lang="en-US" b="1" dirty="0">
                <a:solidFill>
                  <a:srgbClr val="013544"/>
                </a:solidFill>
                <a:latin typeface="+mj-lt"/>
              </a:rPr>
              <a:t>3</a:t>
            </a:r>
            <a:endParaRPr lang="ru-RU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08BBD1-BEE6-A245-6737-72CDCF7DFFD8}"/>
              </a:ext>
            </a:extLst>
          </p:cNvPr>
          <p:cNvSpPr txBox="1"/>
          <p:nvPr/>
        </p:nvSpPr>
        <p:spPr>
          <a:xfrm>
            <a:off x="4980396" y="4607508"/>
            <a:ext cx="22312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13544"/>
                </a:solidFill>
                <a:latin typeface="+mj-lt"/>
              </a:rPr>
              <a:t>Валидация</a:t>
            </a:r>
            <a:br>
              <a:rPr lang="en-US" dirty="0">
                <a:solidFill>
                  <a:srgbClr val="013544"/>
                </a:solidFill>
                <a:latin typeface="+mj-lt"/>
              </a:rPr>
            </a:br>
            <a:r>
              <a:rPr lang="ru-RU" sz="1600" dirty="0">
                <a:solidFill>
                  <a:srgbClr val="013544"/>
                </a:solidFill>
                <a:latin typeface="+mj-lt"/>
              </a:rPr>
              <a:t>Проверка выполнения требований экспертами </a:t>
            </a:r>
            <a:r>
              <a:rPr lang="ru-RU" sz="1600" dirty="0" err="1">
                <a:solidFill>
                  <a:srgbClr val="013544"/>
                </a:solidFill>
                <a:latin typeface="+mj-lt"/>
              </a:rPr>
              <a:t>H</a:t>
            </a:r>
            <a:r>
              <a:rPr lang="en-US" sz="1600" dirty="0">
                <a:solidFill>
                  <a:srgbClr val="013544"/>
                </a:solidFill>
                <a:latin typeface="+mj-lt"/>
              </a:rPr>
              <a:t>IMSS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2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2" grpId="0"/>
      <p:bldP spid="16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9D55B4-A731-3228-BCD1-71B7450B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понять, что вы готовы?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8C890F-BA96-1F43-A4B8-8654CD7C789D}"/>
              </a:ext>
            </a:extLst>
          </p:cNvPr>
          <p:cNvSpPr/>
          <p:nvPr/>
        </p:nvSpPr>
        <p:spPr>
          <a:xfrm>
            <a:off x="936702" y="94553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A9FD7-F95C-0AD0-5094-02517F49BFAA}"/>
              </a:ext>
            </a:extLst>
          </p:cNvPr>
          <p:cNvSpPr txBox="1"/>
          <p:nvPr/>
        </p:nvSpPr>
        <p:spPr>
          <a:xfrm>
            <a:off x="426063" y="2464051"/>
            <a:ext cx="55944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544"/>
                </a:solidFill>
                <a:latin typeface="+mj-lt"/>
              </a:rPr>
              <a:t>Руководитель, настроенный на </a:t>
            </a:r>
            <a:r>
              <a:rPr lang="ru-RU" b="1" dirty="0">
                <a:solidFill>
                  <a:srgbClr val="013544"/>
                </a:solidFill>
                <a:latin typeface="+mj-lt"/>
              </a:rPr>
              <a:t>победу</a:t>
            </a:r>
          </a:p>
          <a:p>
            <a:pPr marL="7429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013544"/>
              </a:solidFill>
              <a:latin typeface="+mj-lt"/>
            </a:endParaRPr>
          </a:p>
          <a:p>
            <a:pPr marL="7429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13544"/>
                </a:solidFill>
                <a:latin typeface="+mj-lt"/>
              </a:rPr>
              <a:t>Команда</a:t>
            </a:r>
            <a:r>
              <a:rPr lang="ru-RU" dirty="0">
                <a:solidFill>
                  <a:srgbClr val="013544"/>
                </a:solidFill>
                <a:latin typeface="+mj-lt"/>
              </a:rPr>
              <a:t>, состоящая из представителей всех ключевых отделений</a:t>
            </a:r>
          </a:p>
          <a:p>
            <a:pPr marL="7429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013544"/>
              </a:solidFill>
              <a:latin typeface="+mj-lt"/>
            </a:endParaRPr>
          </a:p>
          <a:p>
            <a:pPr marL="7429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544"/>
                </a:solidFill>
                <a:latin typeface="+mj-lt"/>
              </a:rPr>
              <a:t>Четко установленные </a:t>
            </a:r>
            <a:r>
              <a:rPr lang="ru-RU" b="1" dirty="0">
                <a:solidFill>
                  <a:srgbClr val="013544"/>
                </a:solidFill>
                <a:latin typeface="+mj-lt"/>
              </a:rPr>
              <a:t>сроки</a:t>
            </a:r>
            <a:r>
              <a:rPr lang="ru-RU" dirty="0">
                <a:solidFill>
                  <a:srgbClr val="013544"/>
                </a:solidFill>
                <a:latin typeface="+mj-lt"/>
              </a:rPr>
              <a:t> каждого этапа</a:t>
            </a:r>
          </a:p>
          <a:p>
            <a:pPr marL="7429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013544"/>
              </a:solidFill>
              <a:latin typeface="+mj-lt"/>
            </a:endParaRPr>
          </a:p>
          <a:p>
            <a:pPr marL="7429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544"/>
                </a:solidFill>
                <a:latin typeface="+mj-lt"/>
              </a:rPr>
              <a:t>Принятие того, что </a:t>
            </a:r>
            <a:r>
              <a:rPr lang="ru-RU" b="1" dirty="0" err="1">
                <a:solidFill>
                  <a:srgbClr val="013544"/>
                </a:solidFill>
                <a:latin typeface="+mj-lt"/>
              </a:rPr>
              <a:t>H</a:t>
            </a:r>
            <a:r>
              <a:rPr lang="en-US" b="1" dirty="0">
                <a:solidFill>
                  <a:srgbClr val="013544"/>
                </a:solidFill>
                <a:latin typeface="+mj-lt"/>
              </a:rPr>
              <a:t>IMSS</a:t>
            </a:r>
            <a:r>
              <a:rPr lang="en-US" dirty="0">
                <a:solidFill>
                  <a:srgbClr val="013544"/>
                </a:solidFill>
                <a:latin typeface="+mj-lt"/>
              </a:rPr>
              <a:t> – </a:t>
            </a:r>
            <a:r>
              <a:rPr lang="ru-RU" dirty="0">
                <a:solidFill>
                  <a:srgbClr val="013544"/>
                </a:solidFill>
                <a:latin typeface="+mj-lt"/>
              </a:rPr>
              <a:t>это не цель, а </a:t>
            </a:r>
            <a:r>
              <a:rPr lang="ru-RU" b="1" dirty="0">
                <a:solidFill>
                  <a:srgbClr val="013544"/>
                </a:solidFill>
                <a:latin typeface="+mj-lt"/>
              </a:rPr>
              <a:t>стиль жизни</a:t>
            </a:r>
            <a:br>
              <a:rPr lang="ru-RU" dirty="0">
                <a:solidFill>
                  <a:srgbClr val="013544"/>
                </a:solidFill>
                <a:latin typeface="+mj-lt"/>
              </a:rPr>
            </a:br>
            <a:endParaRPr lang="ru-RU" dirty="0">
              <a:solidFill>
                <a:srgbClr val="013544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CC172-4267-67EA-3BD9-D090FB6B470A}"/>
              </a:ext>
            </a:extLst>
          </p:cNvPr>
          <p:cNvSpPr txBox="1"/>
          <p:nvPr/>
        </p:nvSpPr>
        <p:spPr>
          <a:xfrm>
            <a:off x="933477" y="1744195"/>
            <a:ext cx="5087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13544"/>
                </a:solidFill>
                <a:latin typeface="+mj-lt"/>
              </a:rPr>
              <a:t>must have</a:t>
            </a:r>
            <a:r>
              <a:rPr lang="ru-RU" b="1" dirty="0">
                <a:solidFill>
                  <a:srgbClr val="013544"/>
                </a:solidFill>
                <a:latin typeface="+mj-lt"/>
              </a:rPr>
              <a:t> успешной валидации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13149-FD09-ACCF-0081-A4ADD7147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155" y="1928861"/>
            <a:ext cx="5354782" cy="28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9D55B4-A731-3228-BCD1-71B7450B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А</a:t>
            </a:r>
            <a:r>
              <a:rPr lang="ru-RU" dirty="0"/>
              <a:t> в чем смысл?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8C890F-BA96-1F43-A4B8-8654CD7C789D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DA839-77B5-852F-FED2-D697FAB0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2" y="5106389"/>
            <a:ext cx="1443111" cy="1443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3E4137-E036-31D9-B28B-84501044E79E}"/>
              </a:ext>
            </a:extLst>
          </p:cNvPr>
          <p:cNvSpPr txBox="1"/>
          <p:nvPr/>
        </p:nvSpPr>
        <p:spPr>
          <a:xfrm>
            <a:off x="2379813" y="5595393"/>
            <a:ext cx="28254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r>
              <a:rPr lang="ru-RU" sz="1600" b="0" i="0" dirty="0">
                <a:solidFill>
                  <a:srgbClr val="013544"/>
                </a:solidFill>
                <a:effectLst/>
                <a:latin typeface="+mj-lt"/>
              </a:rPr>
              <a:t>Аналитические кейсы </a:t>
            </a:r>
          </a:p>
          <a:p>
            <a:r>
              <a:rPr lang="ru-RU" sz="1600" b="0" i="0" dirty="0">
                <a:solidFill>
                  <a:srgbClr val="013544"/>
                </a:solidFill>
                <a:effectLst/>
                <a:latin typeface="+mj-lt"/>
              </a:rPr>
              <a:t>других клиник на</a:t>
            </a:r>
            <a:r>
              <a:rPr lang="en-US" sz="1600" b="0" i="0" dirty="0">
                <a:solidFill>
                  <a:srgbClr val="013544"/>
                </a:solidFill>
                <a:effectLst/>
                <a:latin typeface="+mj-lt"/>
              </a:rPr>
              <a:t> </a:t>
            </a:r>
            <a:r>
              <a:rPr lang="ru-RU" sz="1600" b="0" i="0" dirty="0">
                <a:solidFill>
                  <a:srgbClr val="013544"/>
                </a:solidFill>
                <a:effectLst/>
                <a:latin typeface="+mj-lt"/>
              </a:rPr>
              <a:t>сайте </a:t>
            </a:r>
            <a:r>
              <a:rPr lang="en-US" sz="1600" b="0" i="0" dirty="0">
                <a:solidFill>
                  <a:srgbClr val="013544"/>
                </a:solidFill>
                <a:effectLst/>
                <a:latin typeface="+mj-lt"/>
              </a:rPr>
              <a:t>HIMSS</a:t>
            </a:r>
            <a:endParaRPr lang="en-US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A7D506-7379-BC32-094D-AF3D8B803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02" y="1524879"/>
            <a:ext cx="4667921" cy="3111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A32F7D-A43F-DD40-5966-991E8BCB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939" y="1035875"/>
            <a:ext cx="3603630" cy="26396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C17BE0-1313-B71E-C8C1-AD1C7D8C1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733" y="3382807"/>
            <a:ext cx="3513671" cy="26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4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E7A3E9C7-9048-4C61-733E-E6B03491550C}"/>
              </a:ext>
            </a:extLst>
          </p:cNvPr>
          <p:cNvSpPr/>
          <p:nvPr/>
        </p:nvSpPr>
        <p:spPr>
          <a:xfrm>
            <a:off x="6445188" y="1731340"/>
            <a:ext cx="5746812" cy="2762383"/>
          </a:xfrm>
          <a:custGeom>
            <a:avLst/>
            <a:gdLst>
              <a:gd name="connsiteX0" fmla="*/ 539542 w 5234152"/>
              <a:gd name="connsiteY0" fmla="*/ 0 h 3237187"/>
              <a:gd name="connsiteX1" fmla="*/ 5234152 w 5234152"/>
              <a:gd name="connsiteY1" fmla="*/ 0 h 3237187"/>
              <a:gd name="connsiteX2" fmla="*/ 5234152 w 5234152"/>
              <a:gd name="connsiteY2" fmla="*/ 3237187 h 3237187"/>
              <a:gd name="connsiteX3" fmla="*/ 539542 w 5234152"/>
              <a:gd name="connsiteY3" fmla="*/ 3237187 h 3237187"/>
              <a:gd name="connsiteX4" fmla="*/ 0 w 5234152"/>
              <a:gd name="connsiteY4" fmla="*/ 2697645 h 3237187"/>
              <a:gd name="connsiteX5" fmla="*/ 0 w 5234152"/>
              <a:gd name="connsiteY5" fmla="*/ 539542 h 3237187"/>
              <a:gd name="connsiteX6" fmla="*/ 539542 w 5234152"/>
              <a:gd name="connsiteY6" fmla="*/ 0 h 323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4152" h="3237187">
                <a:moveTo>
                  <a:pt x="539542" y="0"/>
                </a:moveTo>
                <a:lnTo>
                  <a:pt x="5234152" y="0"/>
                </a:lnTo>
                <a:lnTo>
                  <a:pt x="5234152" y="3237187"/>
                </a:lnTo>
                <a:lnTo>
                  <a:pt x="539542" y="3237187"/>
                </a:lnTo>
                <a:cubicBezTo>
                  <a:pt x="241561" y="3237187"/>
                  <a:pt x="0" y="2995626"/>
                  <a:pt x="0" y="2697645"/>
                </a:cubicBezTo>
                <a:lnTo>
                  <a:pt x="0" y="539542"/>
                </a:lnTo>
                <a:cubicBezTo>
                  <a:pt x="0" y="241561"/>
                  <a:pt x="241561" y="0"/>
                  <a:pt x="539542" y="0"/>
                </a:cubicBezTo>
                <a:close/>
              </a:path>
            </a:pathLst>
          </a:custGeom>
          <a:solidFill>
            <a:srgbClr val="013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9D55B4-A731-3228-BCD1-71B7450B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поможет?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8C890F-BA96-1F43-A4B8-8654CD7C789D}"/>
              </a:ext>
            </a:extLst>
          </p:cNvPr>
          <p:cNvSpPr/>
          <p:nvPr/>
        </p:nvSpPr>
        <p:spPr>
          <a:xfrm>
            <a:off x="936702" y="956049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D1CD5-9F46-A480-774A-9940571BE474}"/>
              </a:ext>
            </a:extLst>
          </p:cNvPr>
          <p:cNvSpPr txBox="1"/>
          <p:nvPr/>
        </p:nvSpPr>
        <p:spPr>
          <a:xfrm>
            <a:off x="7042068" y="2123843"/>
            <a:ext cx="5343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 err="1">
                <a:solidFill>
                  <a:schemeClr val="bg1"/>
                </a:solidFill>
                <a:effectLst/>
                <a:latin typeface="+mj-lt"/>
              </a:rPr>
              <a:t>С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+mj-lt"/>
              </a:rPr>
              <a:t>П.АРМ - эксперты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+mj-lt"/>
              </a:rPr>
              <a:t>H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IMSS </a:t>
            </a:r>
            <a:br>
              <a:rPr lang="ru-RU" sz="2800" b="1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2800" b="1" i="0" dirty="0" err="1">
                <a:solidFill>
                  <a:schemeClr val="bg1"/>
                </a:solidFill>
                <a:effectLst/>
                <a:latin typeface="+mj-lt"/>
              </a:rPr>
              <a:t>в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+mj-lt"/>
              </a:rPr>
              <a:t> России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+mj-lt"/>
              </a:rPr>
              <a:t>и СНГ</a:t>
            </a:r>
            <a:endParaRPr lang="ru-RU" sz="28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A9FD7-F95C-0AD0-5094-02517F49BFAA}"/>
              </a:ext>
            </a:extLst>
          </p:cNvPr>
          <p:cNvSpPr txBox="1"/>
          <p:nvPr/>
        </p:nvSpPr>
        <p:spPr>
          <a:xfrm>
            <a:off x="936702" y="1887828"/>
            <a:ext cx="508700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0" i="0" dirty="0">
              <a:solidFill>
                <a:srgbClr val="013544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13544"/>
                </a:solidFill>
                <a:latin typeface="+mj-lt"/>
              </a:rPr>
              <a:t>Объясняем и консультируем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13544"/>
                </a:solidFill>
                <a:latin typeface="+mj-lt"/>
              </a:rPr>
              <a:t>Сопровождаем все этапы сертификации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13544"/>
                </a:solidFill>
                <a:latin typeface="+mj-lt"/>
              </a:rPr>
              <a:t>Говорим по-русски </a:t>
            </a:r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br>
              <a:rPr lang="ru-RU" dirty="0">
                <a:solidFill>
                  <a:srgbClr val="013544"/>
                </a:solidFill>
                <a:latin typeface="+mj-lt"/>
              </a:rPr>
            </a:br>
            <a:endParaRPr lang="ru-RU" dirty="0">
              <a:solidFill>
                <a:srgbClr val="013544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B0244-378D-DB13-C321-975E731DDA3F}"/>
              </a:ext>
            </a:extLst>
          </p:cNvPr>
          <p:cNvSpPr txBox="1"/>
          <p:nvPr/>
        </p:nvSpPr>
        <p:spPr>
          <a:xfrm>
            <a:off x="936702" y="5423664"/>
            <a:ext cx="7888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Д</a:t>
            </a:r>
            <a:r>
              <a:rPr lang="ru-RU" sz="2800" b="1" dirty="0" err="1">
                <a:solidFill>
                  <a:srgbClr val="00B0F0"/>
                </a:solidFill>
                <a:latin typeface="+mj-lt"/>
              </a:rPr>
              <a:t>обро</a:t>
            </a:r>
            <a:r>
              <a:rPr lang="ru-RU" sz="2800" b="1" dirty="0">
                <a:solidFill>
                  <a:srgbClr val="00B0F0"/>
                </a:solidFill>
                <a:latin typeface="+mj-lt"/>
              </a:rPr>
              <a:t> пожаловать в </a:t>
            </a:r>
            <a:r>
              <a:rPr lang="ru-RU" sz="2800" b="1" dirty="0" err="1">
                <a:solidFill>
                  <a:srgbClr val="00B0F0"/>
                </a:solidFill>
                <a:latin typeface="+mj-lt"/>
              </a:rPr>
              <a:t>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IMSS Russia!</a:t>
            </a:r>
            <a:endParaRPr lang="ru-RU" sz="2800" b="1" i="0" dirty="0">
              <a:solidFill>
                <a:srgbClr val="00B0F0"/>
              </a:solidFill>
              <a:effectLst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D565D-9B03-39EF-89AE-197BEDE3E887}"/>
              </a:ext>
            </a:extLst>
          </p:cNvPr>
          <p:cNvSpPr txBox="1"/>
          <p:nvPr/>
        </p:nvSpPr>
        <p:spPr>
          <a:xfrm>
            <a:off x="7042068" y="3432098"/>
            <a:ext cx="1460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B0F0"/>
                </a:solidFill>
                <a:effectLst/>
                <a:latin typeface="+mj-lt"/>
              </a:rPr>
              <a:t>EMRAM</a:t>
            </a:r>
            <a:endParaRPr lang="ru-RU" sz="2800" b="0" i="0" dirty="0">
              <a:solidFill>
                <a:srgbClr val="00B0F0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694CB-3ACD-0403-27EE-A4BBEBBF0034}"/>
              </a:ext>
            </a:extLst>
          </p:cNvPr>
          <p:cNvSpPr txBox="1"/>
          <p:nvPr/>
        </p:nvSpPr>
        <p:spPr>
          <a:xfrm>
            <a:off x="8726750" y="3432098"/>
            <a:ext cx="1460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B0F0"/>
                </a:solidFill>
                <a:effectLst/>
                <a:latin typeface="+mj-lt"/>
              </a:rPr>
              <a:t>INFRAM</a:t>
            </a:r>
            <a:endParaRPr lang="ru-RU" sz="2800" b="0" i="0" dirty="0">
              <a:solidFill>
                <a:srgbClr val="00B0F0"/>
              </a:solidFill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3BEBF-02CD-D0D8-F997-16FA220FFAE7}"/>
              </a:ext>
            </a:extLst>
          </p:cNvPr>
          <p:cNvSpPr txBox="1"/>
          <p:nvPr/>
        </p:nvSpPr>
        <p:spPr>
          <a:xfrm>
            <a:off x="10459375" y="3429000"/>
            <a:ext cx="1460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B0F0"/>
                </a:solidFill>
                <a:effectLst/>
                <a:latin typeface="+mj-lt"/>
              </a:rPr>
              <a:t>AMAM</a:t>
            </a:r>
            <a:endParaRPr lang="ru-RU" sz="2800" b="0" i="0" dirty="0">
              <a:solidFill>
                <a:srgbClr val="00B0F0"/>
              </a:solidFill>
              <a:effectLst/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DF04B9-A464-9F97-6E1B-58800743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903" y="3253839"/>
            <a:ext cx="553699" cy="553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5F696D-DEB5-7367-0687-3C9E2B74AD51}"/>
              </a:ext>
            </a:extLst>
          </p:cNvPr>
          <p:cNvSpPr txBox="1"/>
          <p:nvPr/>
        </p:nvSpPr>
        <p:spPr>
          <a:xfrm>
            <a:off x="7252118" y="4669076"/>
            <a:ext cx="46679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b="1" i="0" dirty="0">
                <a:solidFill>
                  <a:srgbClr val="013544"/>
                </a:solidFill>
                <a:effectLst/>
                <a:latin typeface="+mj-lt"/>
              </a:rPr>
              <a:t>Мы управляем только тем, </a:t>
            </a:r>
            <a:br>
              <a:rPr lang="ru-RU" sz="2800" b="1" i="0" dirty="0">
                <a:solidFill>
                  <a:srgbClr val="013544"/>
                </a:solidFill>
                <a:effectLst/>
                <a:latin typeface="+mj-lt"/>
              </a:rPr>
            </a:br>
            <a:r>
              <a:rPr lang="ru-RU" sz="2800" b="1" i="0" dirty="0">
                <a:solidFill>
                  <a:srgbClr val="013544"/>
                </a:solidFill>
                <a:effectLst/>
                <a:latin typeface="+mj-lt"/>
              </a:rPr>
              <a:t>что можем измерить</a:t>
            </a:r>
          </a:p>
        </p:txBody>
      </p:sp>
    </p:spTree>
    <p:extLst>
      <p:ext uri="{BB962C8B-B14F-4D97-AF65-F5344CB8AC3E}">
        <p14:creationId xmlns:p14="http://schemas.microsoft.com/office/powerpoint/2010/main" val="20211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A6DA36-AE78-931F-C19A-D978F789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145"/>
            <a:ext cx="9122980" cy="51868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08F41-E305-A942-B1C5-FC6BFFD0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84" y="3566304"/>
            <a:ext cx="10278766" cy="823207"/>
          </a:xfrm>
        </p:spPr>
        <p:txBody>
          <a:bodyPr anchor="t">
            <a:noAutofit/>
          </a:bodyPr>
          <a:lstStyle/>
          <a:p>
            <a:r>
              <a:rPr lang="ru-RU" sz="3200" dirty="0"/>
              <a:t>Контакты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817F29-80B9-714D-AFE5-FD8DC8A8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684" y="4647328"/>
            <a:ext cx="10278766" cy="2105569"/>
          </a:xfrm>
        </p:spPr>
        <p:txBody>
          <a:bodyPr/>
          <a:lstStyle/>
          <a:p>
            <a:r>
              <a:rPr lang="ru-RU" sz="1800" dirty="0">
                <a:solidFill>
                  <a:srgbClr val="013544"/>
                </a:solidFill>
                <a:latin typeface="+mj-lt"/>
              </a:rPr>
              <a:t>Дарья Данилова</a:t>
            </a:r>
          </a:p>
          <a:p>
            <a:r>
              <a:rPr lang="ru-RU" sz="1800" dirty="0">
                <a:solidFill>
                  <a:srgbClr val="013544"/>
                </a:solidFill>
                <a:latin typeface="+mj-lt"/>
              </a:rPr>
              <a:t>Руководитель проектов </a:t>
            </a:r>
            <a:r>
              <a:rPr lang="en-US" sz="1800" dirty="0" err="1">
                <a:solidFill>
                  <a:srgbClr val="013544"/>
                </a:solidFill>
                <a:latin typeface="+mj-lt"/>
              </a:rPr>
              <a:t>и</a:t>
            </a:r>
            <a:r>
              <a:rPr lang="ru-RU" sz="1800" dirty="0">
                <a:solidFill>
                  <a:srgbClr val="013544"/>
                </a:solidFill>
                <a:latin typeface="+mj-lt"/>
              </a:rPr>
              <a:t> куратор направления </a:t>
            </a:r>
            <a:r>
              <a:rPr lang="ru-RU" sz="1800" dirty="0" err="1">
                <a:solidFill>
                  <a:srgbClr val="013544"/>
                </a:solidFill>
                <a:latin typeface="+mj-lt"/>
              </a:rPr>
              <a:t>H</a:t>
            </a:r>
            <a:r>
              <a:rPr lang="en-US" sz="1800" dirty="0">
                <a:solidFill>
                  <a:srgbClr val="013544"/>
                </a:solidFill>
                <a:latin typeface="+mj-lt"/>
              </a:rPr>
              <a:t>IMSS</a:t>
            </a:r>
          </a:p>
          <a:p>
            <a:r>
              <a:rPr lang="ru-RU" sz="1800" dirty="0">
                <a:solidFill>
                  <a:srgbClr val="013544"/>
                </a:solidFill>
                <a:latin typeface="+mj-lt"/>
              </a:rPr>
              <a:t>СП.АРМ</a:t>
            </a:r>
          </a:p>
          <a:p>
            <a:r>
              <a:rPr lang="en-US" sz="1800" dirty="0">
                <a:solidFill>
                  <a:srgbClr val="013544"/>
                </a:solidFill>
                <a:latin typeface="+mj-lt"/>
                <a:hlinkClick r:id="rId3"/>
              </a:rPr>
              <a:t>himss@sparm.com</a:t>
            </a:r>
            <a:endParaRPr lang="en-US" sz="1800" dirty="0">
              <a:solidFill>
                <a:srgbClr val="013544"/>
              </a:solidFill>
              <a:latin typeface="+mj-lt"/>
            </a:endParaRPr>
          </a:p>
          <a:p>
            <a:endParaRPr lang="ru-RU" dirty="0">
              <a:solidFill>
                <a:srgbClr val="013544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79CB10-2525-23AB-F390-99410BBF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80615" y="650389"/>
            <a:ext cx="4679396" cy="7120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A75A1F-6B0F-AF30-F589-3C9B1DBC1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580" y="739565"/>
            <a:ext cx="1104272" cy="533731"/>
          </a:xfrm>
          <a:prstGeom prst="rect">
            <a:avLst/>
          </a:prstGeom>
        </p:spPr>
      </p:pic>
      <p:pic>
        <p:nvPicPr>
          <p:cNvPr id="5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011AA6C4-400E-5987-2631-80971045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82" y="633150"/>
            <a:ext cx="750428" cy="746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59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346</Words>
  <Application>Microsoft Macintosh PowerPoint</Application>
  <PresentationFormat>Широкоэкранный</PresentationFormat>
  <Paragraphs>89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HIMSS - цифровая модель здравоохранения будущего </vt:lpstr>
      <vt:lpstr>Как понять, куда идти</vt:lpstr>
      <vt:lpstr>HIMSS – те, кто знают</vt:lpstr>
      <vt:lpstr>Методика оценки</vt:lpstr>
      <vt:lpstr>А как с этим работать?</vt:lpstr>
      <vt:lpstr>Как понять, что вы готовы?</vt:lpstr>
      <vt:lpstr>А в чем смысл?</vt:lpstr>
      <vt:lpstr>Кто поможет?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Руотси</dc:creator>
  <cp:lastModifiedBy>Елизавета Руотси</cp:lastModifiedBy>
  <cp:revision>93</cp:revision>
  <dcterms:created xsi:type="dcterms:W3CDTF">2021-06-01T10:24:17Z</dcterms:created>
  <dcterms:modified xsi:type="dcterms:W3CDTF">2023-04-05T06:59:37Z</dcterms:modified>
</cp:coreProperties>
</file>