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73" r:id="rId3"/>
    <p:sldId id="258" r:id="rId4"/>
    <p:sldId id="259" r:id="rId5"/>
    <p:sldId id="262" r:id="rId6"/>
  </p:sldIdLst>
  <p:sldSz cx="9906000" cy="6858000" type="A4"/>
  <p:notesSz cx="6797675" cy="9926638"/>
  <p:embeddedFontLst>
    <p:embeddedFont>
      <p:font typeface="Arial Black" panose="020B0A0402010202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1my0rSkYmF0CKGzUqWjmrxEOk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AE7"/>
    <a:srgbClr val="1DB9E7"/>
    <a:srgbClr val="2697E9"/>
    <a:srgbClr val="1DB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6"/>
    <p:restoredTop sz="94628"/>
  </p:normalViewPr>
  <p:slideViewPr>
    <p:cSldViewPr snapToGrid="0">
      <p:cViewPr varScale="1">
        <p:scale>
          <a:sx n="108" d="100"/>
          <a:sy n="108" d="100"/>
        </p:scale>
        <p:origin x="1734" y="108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28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214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6" name="Google Shape;166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6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5370512" y="2085978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830262" y="-60321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495300" y="1600203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5035550" y="1600203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5032112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5032112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3872972" y="273053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jpg"/><Relationship Id="rId10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image" Target="../media/image39.png"/><Relationship Id="rId14" Type="http://schemas.openxmlformats.org/officeDocument/2006/relationships/image" Target="../media/image4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-879648" y="2708920"/>
            <a:ext cx="8076300" cy="15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A25"/>
              </a:buClr>
              <a:buSzPts val="2800"/>
              <a:buFont typeface="Calibri"/>
              <a:buNone/>
            </a:pPr>
            <a:r>
              <a:rPr lang="ru-RU" sz="2550" b="1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МИС ИНФОКЛИНИКА/ ИНФОДЕНТ </a:t>
            </a:r>
            <a:endParaRPr sz="2550" b="1">
              <a:solidFill>
                <a:srgbClr val="F05A2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A25"/>
              </a:buClr>
              <a:buSzPts val="2800"/>
              <a:buFont typeface="Calibri"/>
              <a:buNone/>
            </a:pPr>
            <a:r>
              <a:rPr lang="ru-RU" sz="2250" b="1" i="0" u="none" strike="noStrike" cap="none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ВКЛЮЧ</a:t>
            </a:r>
            <a:r>
              <a:rPr lang="ru-RU" sz="2250" b="1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АЕТ</a:t>
            </a:r>
            <a:r>
              <a:rPr lang="ru-RU" sz="2250" b="1" i="0" u="none" strike="noStrike" cap="none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 КЛИНИК</a:t>
            </a:r>
            <a:r>
              <a:rPr lang="ru-RU" sz="2250" b="1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У</a:t>
            </a:r>
            <a:endParaRPr sz="1500" b="0" i="0" u="none" strike="noStrike" cap="none">
              <a:solidFill>
                <a:srgbClr val="00B6E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5A25"/>
              </a:buClr>
              <a:buSzPts val="2800"/>
              <a:buFont typeface="Calibri"/>
              <a:buNone/>
            </a:pPr>
            <a:r>
              <a:rPr lang="ru-RU" sz="2250" b="1" i="0" u="none" strike="noStrike" cap="none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В ЕДИНЫЙ ЦИФРОВОЙ КОНТУР</a:t>
            </a:r>
            <a:endParaRPr sz="2250" b="1" i="0" u="none" strike="noStrike" cap="none">
              <a:solidFill>
                <a:srgbClr val="00B6E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3200" y="1623925"/>
            <a:ext cx="3486264" cy="390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512" y="580459"/>
            <a:ext cx="2167488" cy="760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E:\Work\! СмартДельтаСистемс\Презентация 9-10стр\мат\Презентация 2020-1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4653"/>
            <a:ext cx="9906001" cy="88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E:\Work\! СмартДельтаСистемс\Презентация 9-10стр\мат\Презентация 2020-1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6254961"/>
            <a:ext cx="9906000" cy="6074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2720751" y="332656"/>
            <a:ext cx="5904657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r>
              <a:rPr lang="ru-RU" sz="1800" b="1" dirty="0">
                <a:solidFill>
                  <a:schemeClr val="lt1"/>
                </a:solidFill>
                <a:latin typeface="Arial Black"/>
                <a:cs typeface="Arial Black"/>
                <a:sym typeface="Arial Black"/>
              </a:rPr>
              <a:t>ЦИФРОВАЯ КЛИНИКА</a:t>
            </a:r>
            <a:endParaRPr dirty="0"/>
          </a:p>
        </p:txBody>
      </p:sp>
      <p:sp>
        <p:nvSpPr>
          <p:cNvPr id="124" name="Google Shape;124;p2"/>
          <p:cNvSpPr/>
          <p:nvPr/>
        </p:nvSpPr>
        <p:spPr>
          <a:xfrm>
            <a:off x="3740002" y="4150567"/>
            <a:ext cx="268374" cy="22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249589" y="4674442"/>
            <a:ext cx="268374" cy="22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5412668" y="4674442"/>
            <a:ext cx="404428" cy="23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10</a:t>
            </a: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5987902" y="4150567"/>
            <a:ext cx="268374" cy="22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9</a:t>
            </a: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6129189" y="3567161"/>
            <a:ext cx="268374" cy="22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8</a:t>
            </a: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5992664" y="2981373"/>
            <a:ext cx="268374" cy="22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7</a:t>
            </a: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5472757" y="2455116"/>
            <a:ext cx="268374" cy="22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6</a:t>
            </a:r>
            <a:endParaRPr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C8E9798-EF55-7575-686E-B4709D1B17EF}"/>
              </a:ext>
            </a:extLst>
          </p:cNvPr>
          <p:cNvGrpSpPr/>
          <p:nvPr/>
        </p:nvGrpSpPr>
        <p:grpSpPr>
          <a:xfrm>
            <a:off x="5282796" y="1380849"/>
            <a:ext cx="3594695" cy="449420"/>
            <a:chOff x="6141317" y="1445564"/>
            <a:chExt cx="3594695" cy="449420"/>
          </a:xfrm>
        </p:grpSpPr>
        <p:sp>
          <p:nvSpPr>
            <p:cNvPr id="112" name="Google Shape;112;p2"/>
            <p:cNvSpPr/>
            <p:nvPr/>
          </p:nvSpPr>
          <p:spPr>
            <a:xfrm>
              <a:off x="6141317" y="1650342"/>
              <a:ext cx="3594695" cy="244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1" i="0" u="none" strike="noStrike" cap="none" dirty="0">
                  <a:solidFill>
                    <a:srgbClr val="F05A25"/>
                  </a:solidFill>
                  <a:latin typeface="Arial"/>
                  <a:ea typeface="Arial"/>
                  <a:cs typeface="Arial"/>
                  <a:sym typeface="Arial"/>
                </a:rPr>
                <a:t>ФСС, ФМС, ТФОМС, Роспотребнадзор, сервис </a:t>
              </a:r>
              <a:r>
                <a:rPr lang="ru-RU" sz="900" b="1" i="0" u="none" strike="noStrike" cap="none" dirty="0" err="1">
                  <a:solidFill>
                    <a:srgbClr val="F05A25"/>
                  </a:solidFill>
                  <a:latin typeface="Arial"/>
                  <a:ea typeface="Arial"/>
                  <a:cs typeface="Arial"/>
                  <a:sym typeface="Arial"/>
                </a:rPr>
                <a:t>ГосУслуг</a:t>
              </a:r>
              <a:endParaRPr sz="900" b="1" i="0" u="none" strike="noStrike" cap="none" dirty="0">
                <a:solidFill>
                  <a:srgbClr val="F05A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6;p2">
              <a:extLst>
                <a:ext uri="{FF2B5EF4-FFF2-40B4-BE49-F238E27FC236}">
                  <a16:creationId xmlns:a16="http://schemas.microsoft.com/office/drawing/2014/main" id="{3C395A44-A43F-578D-41CE-7811A2E9D861}"/>
                </a:ext>
              </a:extLst>
            </p:cNvPr>
            <p:cNvSpPr/>
            <p:nvPr/>
          </p:nvSpPr>
          <p:spPr>
            <a:xfrm>
              <a:off x="6141317" y="1445564"/>
              <a:ext cx="2518965" cy="219122"/>
            </a:xfrm>
            <a:prstGeom prst="rect">
              <a:avLst/>
            </a:prstGeom>
            <a:solidFill>
              <a:srgbClr val="1DB8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25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Arial Black"/>
                  <a:cs typeface="Arial" panose="020B0604020202020204" pitchFamily="34" charset="0"/>
                  <a:sym typeface="Arial Black"/>
                </a:rPr>
                <a:t>ГОСУДАРСТВЕННЫЕ ФОНДЫ И СЛУЖБЫ</a:t>
              </a:r>
              <a:endParaRPr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F4387D8-A3E5-2487-F474-2FFA20B23B52}"/>
              </a:ext>
            </a:extLst>
          </p:cNvPr>
          <p:cNvGrpSpPr/>
          <p:nvPr/>
        </p:nvGrpSpPr>
        <p:grpSpPr>
          <a:xfrm>
            <a:off x="6415601" y="1927340"/>
            <a:ext cx="3149828" cy="610342"/>
            <a:chOff x="6141317" y="2323120"/>
            <a:chExt cx="3149828" cy="610342"/>
          </a:xfrm>
        </p:grpSpPr>
        <p:sp>
          <p:nvSpPr>
            <p:cNvPr id="113" name="Google Shape;113;p2"/>
            <p:cNvSpPr/>
            <p:nvPr/>
          </p:nvSpPr>
          <p:spPr>
            <a:xfrm>
              <a:off x="6141317" y="2536471"/>
              <a:ext cx="3149828" cy="396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1" i="0" u="none" strike="noStrike" cap="none" dirty="0">
                  <a:solidFill>
                    <a:srgbClr val="F05A25"/>
                  </a:solidFill>
                  <a:latin typeface="Arial"/>
                  <a:ea typeface="Arial"/>
                  <a:cs typeface="Arial"/>
                  <a:sym typeface="Arial"/>
                </a:rPr>
                <a:t>ИЭМК, РЭМД, ФЭР, ВИМИС, Федеральные регистры ЕГИСЗ</a:t>
              </a:r>
              <a:r>
                <a:rPr lang="en-US" sz="900" b="1" i="0" u="none" strike="noStrike" cap="none" dirty="0">
                  <a:solidFill>
                    <a:srgbClr val="F05A25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900" dirty="0"/>
            </a:p>
          </p:txBody>
        </p:sp>
        <p:sp>
          <p:nvSpPr>
            <p:cNvPr id="9" name="Google Shape;106;p2">
              <a:extLst>
                <a:ext uri="{FF2B5EF4-FFF2-40B4-BE49-F238E27FC236}">
                  <a16:creationId xmlns:a16="http://schemas.microsoft.com/office/drawing/2014/main" id="{467FFB97-AFC0-8C07-E51A-CA26AFD5F457}"/>
                </a:ext>
              </a:extLst>
            </p:cNvPr>
            <p:cNvSpPr/>
            <p:nvPr/>
          </p:nvSpPr>
          <p:spPr>
            <a:xfrm>
              <a:off x="6141318" y="2323120"/>
              <a:ext cx="800312" cy="219122"/>
            </a:xfrm>
            <a:prstGeom prst="rect">
              <a:avLst/>
            </a:prstGeom>
            <a:solidFill>
              <a:srgbClr val="1DB8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25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Black"/>
                </a:rPr>
                <a:t>ЕГИСЗ</a:t>
              </a:r>
              <a:endParaRPr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6643FF5-69DF-2A4A-A176-976F42804237}"/>
              </a:ext>
            </a:extLst>
          </p:cNvPr>
          <p:cNvGrpSpPr/>
          <p:nvPr/>
        </p:nvGrpSpPr>
        <p:grpSpPr>
          <a:xfrm>
            <a:off x="6972397" y="2532673"/>
            <a:ext cx="2942448" cy="441614"/>
            <a:chOff x="6141317" y="3180959"/>
            <a:chExt cx="2942448" cy="441614"/>
          </a:xfrm>
        </p:grpSpPr>
        <p:sp>
          <p:nvSpPr>
            <p:cNvPr id="114" name="Google Shape;114;p2"/>
            <p:cNvSpPr/>
            <p:nvPr/>
          </p:nvSpPr>
          <p:spPr>
            <a:xfrm>
              <a:off x="6141317" y="3377931"/>
              <a:ext cx="2942448" cy="244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1" dirty="0">
                  <a:solidFill>
                    <a:srgbClr val="F05A25"/>
                  </a:solidFill>
                </a:rPr>
                <a:t>Анкетирование и маршрутизация пациента</a:t>
              </a:r>
              <a:endParaRPr sz="900" dirty="0"/>
            </a:p>
          </p:txBody>
        </p:sp>
        <p:sp>
          <p:nvSpPr>
            <p:cNvPr id="11" name="Google Shape;106;p2">
              <a:extLst>
                <a:ext uri="{FF2B5EF4-FFF2-40B4-BE49-F238E27FC236}">
                  <a16:creationId xmlns:a16="http://schemas.microsoft.com/office/drawing/2014/main" id="{D79BC231-E48D-FAE2-8515-6338440C638C}"/>
                </a:ext>
              </a:extLst>
            </p:cNvPr>
            <p:cNvSpPr/>
            <p:nvPr/>
          </p:nvSpPr>
          <p:spPr>
            <a:xfrm>
              <a:off x="6141317" y="3180959"/>
              <a:ext cx="1558369" cy="219122"/>
            </a:xfrm>
            <a:prstGeom prst="rect">
              <a:avLst/>
            </a:prstGeom>
            <a:solidFill>
              <a:srgbClr val="1DB8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25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Black"/>
                </a:rPr>
                <a:t>ЭЛЕКТРОННАЯ  АНКЕТА</a:t>
              </a:r>
              <a:endParaRPr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F26D72E-86DE-BE14-DA96-0EDB45E6087C}"/>
              </a:ext>
            </a:extLst>
          </p:cNvPr>
          <p:cNvGrpSpPr/>
          <p:nvPr/>
        </p:nvGrpSpPr>
        <p:grpSpPr>
          <a:xfrm>
            <a:off x="7175398" y="3303897"/>
            <a:ext cx="2999011" cy="448855"/>
            <a:chOff x="6083651" y="4095359"/>
            <a:chExt cx="2999011" cy="448855"/>
          </a:xfrm>
        </p:grpSpPr>
        <p:sp>
          <p:nvSpPr>
            <p:cNvPr id="115" name="Google Shape;115;p2"/>
            <p:cNvSpPr/>
            <p:nvPr/>
          </p:nvSpPr>
          <p:spPr>
            <a:xfrm>
              <a:off x="6083651" y="4308036"/>
              <a:ext cx="2999011" cy="236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40" b="1" dirty="0">
                  <a:solidFill>
                    <a:srgbClr val="F05A25"/>
                  </a:solidFill>
                </a:rPr>
                <a:t>Лабораторное и диагностическое оборудование</a:t>
              </a:r>
              <a:endParaRPr lang="ru-RU" sz="840" dirty="0"/>
            </a:p>
          </p:txBody>
        </p:sp>
        <p:sp>
          <p:nvSpPr>
            <p:cNvPr id="12" name="Google Shape;106;p2">
              <a:extLst>
                <a:ext uri="{FF2B5EF4-FFF2-40B4-BE49-F238E27FC236}">
                  <a16:creationId xmlns:a16="http://schemas.microsoft.com/office/drawing/2014/main" id="{A14E8122-DF0A-7F98-E009-54FABF0EE940}"/>
                </a:ext>
              </a:extLst>
            </p:cNvPr>
            <p:cNvSpPr/>
            <p:nvPr/>
          </p:nvSpPr>
          <p:spPr>
            <a:xfrm>
              <a:off x="6141318" y="4095359"/>
              <a:ext cx="2071898" cy="219122"/>
            </a:xfrm>
            <a:prstGeom prst="rect">
              <a:avLst/>
            </a:prstGeom>
            <a:solidFill>
              <a:srgbClr val="1DB8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25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Black"/>
                </a:rPr>
                <a:t>МЕДИЦИНСКОЕ ОБОРУДОВАНИЕ</a:t>
              </a:r>
              <a:endParaRPr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71C243F-5134-AA19-38BB-5CE1F51BE54F}"/>
              </a:ext>
            </a:extLst>
          </p:cNvPr>
          <p:cNvGrpSpPr/>
          <p:nvPr/>
        </p:nvGrpSpPr>
        <p:grpSpPr>
          <a:xfrm>
            <a:off x="7080038" y="3991125"/>
            <a:ext cx="2999010" cy="626527"/>
            <a:chOff x="6141317" y="4774089"/>
            <a:chExt cx="2999010" cy="626527"/>
          </a:xfrm>
        </p:grpSpPr>
        <p:sp>
          <p:nvSpPr>
            <p:cNvPr id="116" name="Google Shape;116;p2"/>
            <p:cNvSpPr/>
            <p:nvPr/>
          </p:nvSpPr>
          <p:spPr>
            <a:xfrm>
              <a:off x="6141317" y="5003625"/>
              <a:ext cx="2999010" cy="396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1" u="none" strike="noStrike" cap="none" dirty="0">
                  <a:solidFill>
                    <a:srgbClr val="F05A25"/>
                  </a:solidFill>
                  <a:sym typeface="Arial"/>
                </a:rPr>
                <a:t>ЭДО, СК, </a:t>
              </a:r>
              <a:r>
                <a:rPr lang="ru-RU" sz="900" b="1" u="none" strike="noStrike" cap="none" dirty="0" err="1">
                  <a:solidFill>
                    <a:srgbClr val="F05A25"/>
                  </a:solidFill>
                  <a:sym typeface="Arial"/>
                </a:rPr>
                <a:t>Ассистанс</a:t>
              </a:r>
              <a:r>
                <a:rPr lang="ru-RU" sz="900" b="1" u="none" strike="noStrike" cap="none" dirty="0">
                  <a:solidFill>
                    <a:srgbClr val="F05A25"/>
                  </a:solidFill>
                  <a:sym typeface="Arial"/>
                </a:rPr>
                <a:t>, Согласование услуг, Банковское ПО, Бухгалтерское ПО</a:t>
              </a:r>
              <a:endParaRPr sz="900" dirty="0"/>
            </a:p>
          </p:txBody>
        </p:sp>
        <p:sp>
          <p:nvSpPr>
            <p:cNvPr id="13" name="Google Shape;106;p2">
              <a:extLst>
                <a:ext uri="{FF2B5EF4-FFF2-40B4-BE49-F238E27FC236}">
                  <a16:creationId xmlns:a16="http://schemas.microsoft.com/office/drawing/2014/main" id="{FC165648-FA4A-601C-559E-3C4007927204}"/>
                </a:ext>
              </a:extLst>
            </p:cNvPr>
            <p:cNvSpPr/>
            <p:nvPr/>
          </p:nvSpPr>
          <p:spPr>
            <a:xfrm>
              <a:off x="6141317" y="4774089"/>
              <a:ext cx="1797453" cy="219122"/>
            </a:xfrm>
            <a:prstGeom prst="rect">
              <a:avLst/>
            </a:prstGeom>
            <a:solidFill>
              <a:srgbClr val="1DB8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25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Black"/>
                </a:rPr>
                <a:t>ФИНАНСОВО-СТРАХОВЫЕ</a:t>
              </a:r>
              <a:endParaRPr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DBAF990-F23B-83F0-DC87-89DCCCAC7094}"/>
              </a:ext>
            </a:extLst>
          </p:cNvPr>
          <p:cNvGrpSpPr/>
          <p:nvPr/>
        </p:nvGrpSpPr>
        <p:grpSpPr>
          <a:xfrm>
            <a:off x="6464367" y="4686031"/>
            <a:ext cx="3071841" cy="595902"/>
            <a:chOff x="6141316" y="5631928"/>
            <a:chExt cx="3071841" cy="595902"/>
          </a:xfrm>
        </p:grpSpPr>
        <p:sp>
          <p:nvSpPr>
            <p:cNvPr id="7" name="Google Shape;114;p2">
              <a:extLst>
                <a:ext uri="{FF2B5EF4-FFF2-40B4-BE49-F238E27FC236}">
                  <a16:creationId xmlns:a16="http://schemas.microsoft.com/office/drawing/2014/main" id="{20618F92-23D7-AE13-F515-254842EF496C}"/>
                </a:ext>
              </a:extLst>
            </p:cNvPr>
            <p:cNvSpPr/>
            <p:nvPr/>
          </p:nvSpPr>
          <p:spPr>
            <a:xfrm>
              <a:off x="6141316" y="5830839"/>
              <a:ext cx="2804355" cy="396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1" dirty="0">
                  <a:solidFill>
                    <a:srgbClr val="F05A25"/>
                  </a:solidFill>
                </a:rPr>
                <a:t>Маршрутизация Диспансеризации, Профосмотров, ДМС</a:t>
              </a:r>
              <a:endParaRPr sz="900" dirty="0"/>
            </a:p>
          </p:txBody>
        </p:sp>
        <p:sp>
          <p:nvSpPr>
            <p:cNvPr id="14" name="Google Shape;106;p2">
              <a:extLst>
                <a:ext uri="{FF2B5EF4-FFF2-40B4-BE49-F238E27FC236}">
                  <a16:creationId xmlns:a16="http://schemas.microsoft.com/office/drawing/2014/main" id="{452D3ECD-3F27-B950-53B1-F184DA2A5306}"/>
                </a:ext>
              </a:extLst>
            </p:cNvPr>
            <p:cNvSpPr/>
            <p:nvPr/>
          </p:nvSpPr>
          <p:spPr>
            <a:xfrm>
              <a:off x="6141317" y="5631928"/>
              <a:ext cx="3071840" cy="219122"/>
            </a:xfrm>
            <a:prstGeom prst="rect">
              <a:avLst/>
            </a:prstGeom>
            <a:solidFill>
              <a:srgbClr val="1DB8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25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Black"/>
                </a:rPr>
                <a:t>СУО И МАРШРУТИЗАЦИЯ ПАЦИЕНТОВ</a:t>
              </a:r>
              <a:endParaRPr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E592FBA-E03E-0794-499D-EFE97F417F8E}"/>
              </a:ext>
            </a:extLst>
          </p:cNvPr>
          <p:cNvGrpSpPr/>
          <p:nvPr/>
        </p:nvGrpSpPr>
        <p:grpSpPr>
          <a:xfrm>
            <a:off x="-118452" y="1586454"/>
            <a:ext cx="4073879" cy="498222"/>
            <a:chOff x="-203616" y="1534129"/>
            <a:chExt cx="4073879" cy="435419"/>
          </a:xfrm>
        </p:grpSpPr>
        <p:sp>
          <p:nvSpPr>
            <p:cNvPr id="121" name="Google Shape;121;p2"/>
            <p:cNvSpPr/>
            <p:nvPr/>
          </p:nvSpPr>
          <p:spPr>
            <a:xfrm>
              <a:off x="-203616" y="1724906"/>
              <a:ext cx="4073879" cy="244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1" i="0" u="none" strike="noStrike" cap="none" dirty="0" err="1">
                  <a:solidFill>
                    <a:srgbClr val="F05A25"/>
                  </a:solidFill>
                  <a:latin typeface="Arial"/>
                  <a:ea typeface="Arial"/>
                  <a:cs typeface="Arial"/>
                  <a:sym typeface="Arial"/>
                </a:rPr>
                <a:t>Лидогенераторы</a:t>
              </a:r>
              <a:r>
                <a:rPr lang="ru-RU" sz="900" b="1" i="0" u="none" strike="noStrike" cap="none" dirty="0">
                  <a:solidFill>
                    <a:srgbClr val="F05A25"/>
                  </a:solidFill>
                  <a:latin typeface="Arial"/>
                  <a:ea typeface="Arial"/>
                  <a:cs typeface="Arial"/>
                  <a:sym typeface="Arial"/>
                </a:rPr>
                <a:t>, Call-</a:t>
              </a:r>
              <a:r>
                <a:rPr lang="ru-RU" sz="900" b="1" i="0" u="none" strike="noStrike" cap="none" dirty="0" err="1">
                  <a:solidFill>
                    <a:srgbClr val="F05A25"/>
                  </a:solidFill>
                  <a:latin typeface="Arial"/>
                  <a:ea typeface="Arial"/>
                  <a:cs typeface="Arial"/>
                  <a:sym typeface="Arial"/>
                </a:rPr>
                <a:t>трекеры</a:t>
              </a:r>
              <a:r>
                <a:rPr lang="ru-RU" sz="900" b="1" i="0" u="none" strike="noStrike" cap="none" dirty="0">
                  <a:solidFill>
                    <a:srgbClr val="F05A25"/>
                  </a:solidFill>
                  <a:latin typeface="Arial"/>
                  <a:ea typeface="Arial"/>
                  <a:cs typeface="Arial"/>
                  <a:sym typeface="Arial"/>
                </a:rPr>
                <a:t>, Оповещение и опросы</a:t>
              </a:r>
              <a:endParaRPr sz="900" dirty="0"/>
            </a:p>
          </p:txBody>
        </p:sp>
        <p:sp>
          <p:nvSpPr>
            <p:cNvPr id="15" name="Google Shape;106;p2">
              <a:extLst>
                <a:ext uri="{FF2B5EF4-FFF2-40B4-BE49-F238E27FC236}">
                  <a16:creationId xmlns:a16="http://schemas.microsoft.com/office/drawing/2014/main" id="{B39FEC10-0D6F-CE92-8250-7A53A6021105}"/>
                </a:ext>
              </a:extLst>
            </p:cNvPr>
            <p:cNvSpPr/>
            <p:nvPr/>
          </p:nvSpPr>
          <p:spPr>
            <a:xfrm>
              <a:off x="1862583" y="1534129"/>
              <a:ext cx="1980813" cy="191501"/>
            </a:xfrm>
            <a:prstGeom prst="rect">
              <a:avLst/>
            </a:prstGeom>
            <a:solidFill>
              <a:srgbClr val="1DB8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25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Black"/>
                </a:rPr>
                <a:t>МАРКЕТИНГОВЫЕ СЕРВИСЫ</a:t>
              </a:r>
              <a:endParaRPr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4EDB95D-1A56-B9CA-9428-573878CDF9E8}"/>
              </a:ext>
            </a:extLst>
          </p:cNvPr>
          <p:cNvGrpSpPr/>
          <p:nvPr/>
        </p:nvGrpSpPr>
        <p:grpSpPr>
          <a:xfrm>
            <a:off x="-77261" y="2250741"/>
            <a:ext cx="3249752" cy="580689"/>
            <a:chOff x="861878" y="2250741"/>
            <a:chExt cx="3249752" cy="580689"/>
          </a:xfrm>
        </p:grpSpPr>
        <p:sp>
          <p:nvSpPr>
            <p:cNvPr id="120" name="Google Shape;120;p2"/>
            <p:cNvSpPr/>
            <p:nvPr/>
          </p:nvSpPr>
          <p:spPr>
            <a:xfrm>
              <a:off x="861878" y="2603716"/>
              <a:ext cx="3249752" cy="227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790" b="1" dirty="0">
                  <a:solidFill>
                    <a:srgbClr val="F05A25"/>
                  </a:solidFill>
                </a:rPr>
                <a:t>РЛС, ФИАС, НСИ МЗ РФ, МДЛП, ДЛО, электронные рецепты</a:t>
              </a:r>
              <a:endParaRPr sz="790" dirty="0"/>
            </a:p>
          </p:txBody>
        </p:sp>
        <p:sp>
          <p:nvSpPr>
            <p:cNvPr id="17" name="Google Shape;106;p2">
              <a:extLst>
                <a:ext uri="{FF2B5EF4-FFF2-40B4-BE49-F238E27FC236}">
                  <a16:creationId xmlns:a16="http://schemas.microsoft.com/office/drawing/2014/main" id="{3900E6C6-21BA-482C-AE59-01CCBE395ADF}"/>
                </a:ext>
              </a:extLst>
            </p:cNvPr>
            <p:cNvSpPr/>
            <p:nvPr/>
          </p:nvSpPr>
          <p:spPr>
            <a:xfrm>
              <a:off x="1744746" y="2250741"/>
              <a:ext cx="2277608" cy="345952"/>
            </a:xfrm>
            <a:prstGeom prst="rect">
              <a:avLst/>
            </a:prstGeom>
            <a:solidFill>
              <a:srgbClr val="1DB8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25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Black"/>
                </a:rPr>
                <a:t>СПРАВОЧНЫЕ СИСТЕМЫ И СЕРВИСЫ ЛЕКАРСТВЕННОГО ОБЕСПЕЧЕНИЯ</a:t>
              </a:r>
              <a:endParaRPr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0908A11F-0971-B15C-D783-1690F607B8E6}"/>
              </a:ext>
            </a:extLst>
          </p:cNvPr>
          <p:cNvGrpSpPr/>
          <p:nvPr/>
        </p:nvGrpSpPr>
        <p:grpSpPr>
          <a:xfrm>
            <a:off x="499620" y="2997690"/>
            <a:ext cx="2232248" cy="439701"/>
            <a:chOff x="1744408" y="3085075"/>
            <a:chExt cx="2232248" cy="439701"/>
          </a:xfrm>
        </p:grpSpPr>
        <p:sp>
          <p:nvSpPr>
            <p:cNvPr id="119" name="Google Shape;119;p2"/>
            <p:cNvSpPr/>
            <p:nvPr/>
          </p:nvSpPr>
          <p:spPr>
            <a:xfrm>
              <a:off x="1744408" y="3280134"/>
              <a:ext cx="2232248" cy="244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i="0" u="none" strike="noStrike" cap="none" dirty="0">
                  <a:solidFill>
                    <a:srgbClr val="F05A25"/>
                  </a:solidFill>
                  <a:latin typeface="Arial"/>
                  <a:ea typeface="Arial"/>
                  <a:cs typeface="Arial"/>
                  <a:sym typeface="Arial"/>
                </a:rPr>
                <a:t>AI </a:t>
              </a:r>
              <a:r>
                <a:rPr lang="ru-RU" sz="900" b="1" i="0" u="none" strike="noStrike" cap="none" dirty="0">
                  <a:solidFill>
                    <a:srgbClr val="F05A25"/>
                  </a:solidFill>
                  <a:latin typeface="Arial"/>
                  <a:ea typeface="Arial"/>
                  <a:cs typeface="Arial"/>
                  <a:sym typeface="Arial"/>
                </a:rPr>
                <a:t>Аналитика ЭМК для КЭР</a:t>
              </a:r>
              <a:endParaRPr sz="900" dirty="0"/>
            </a:p>
          </p:txBody>
        </p:sp>
        <p:sp>
          <p:nvSpPr>
            <p:cNvPr id="18" name="Google Shape;106;p2">
              <a:extLst>
                <a:ext uri="{FF2B5EF4-FFF2-40B4-BE49-F238E27FC236}">
                  <a16:creationId xmlns:a16="http://schemas.microsoft.com/office/drawing/2014/main" id="{32279B00-7D00-90D9-DABE-B8DA3094DEE7}"/>
                </a:ext>
              </a:extLst>
            </p:cNvPr>
            <p:cNvSpPr/>
            <p:nvPr/>
          </p:nvSpPr>
          <p:spPr>
            <a:xfrm>
              <a:off x="2139582" y="3085075"/>
              <a:ext cx="1837074" cy="219122"/>
            </a:xfrm>
            <a:prstGeom prst="rect">
              <a:avLst/>
            </a:prstGeom>
            <a:solidFill>
              <a:srgbClr val="1DB8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25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Black"/>
                </a:rPr>
                <a:t>КОНТРОЛЬ КАЧЕСТВА</a:t>
              </a:r>
              <a:endParaRPr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5E17750-151B-E4FD-FC11-810C9E5F78FA}"/>
              </a:ext>
            </a:extLst>
          </p:cNvPr>
          <p:cNvGrpSpPr/>
          <p:nvPr/>
        </p:nvGrpSpPr>
        <p:grpSpPr>
          <a:xfrm>
            <a:off x="549741" y="3588372"/>
            <a:ext cx="2232248" cy="648488"/>
            <a:chOff x="1744408" y="3705341"/>
            <a:chExt cx="2232248" cy="648488"/>
          </a:xfrm>
        </p:grpSpPr>
        <p:sp>
          <p:nvSpPr>
            <p:cNvPr id="118" name="Google Shape;118;p2"/>
            <p:cNvSpPr/>
            <p:nvPr/>
          </p:nvSpPr>
          <p:spPr>
            <a:xfrm>
              <a:off x="1744408" y="3956838"/>
              <a:ext cx="2232248" cy="396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1" i="0" u="none" strike="noStrike" cap="none" dirty="0">
                  <a:solidFill>
                    <a:srgbClr val="F05A25"/>
                  </a:solidFill>
                  <a:latin typeface="Arial"/>
                  <a:ea typeface="Arial"/>
                  <a:cs typeface="Arial"/>
                  <a:sym typeface="Arial"/>
                </a:rPr>
                <a:t>Мобильное рабочее место врача ПНД/ СМП</a:t>
              </a:r>
              <a:endParaRPr sz="900" dirty="0"/>
            </a:p>
          </p:txBody>
        </p:sp>
        <p:sp>
          <p:nvSpPr>
            <p:cNvPr id="19" name="Google Shape;106;p2">
              <a:extLst>
                <a:ext uri="{FF2B5EF4-FFF2-40B4-BE49-F238E27FC236}">
                  <a16:creationId xmlns:a16="http://schemas.microsoft.com/office/drawing/2014/main" id="{47CAAA3C-9B80-717D-B86F-F95F9CB5A745}"/>
                </a:ext>
              </a:extLst>
            </p:cNvPr>
            <p:cNvSpPr/>
            <p:nvPr/>
          </p:nvSpPr>
          <p:spPr>
            <a:xfrm>
              <a:off x="2089461" y="3705341"/>
              <a:ext cx="1799095" cy="219122"/>
            </a:xfrm>
            <a:prstGeom prst="rect">
              <a:avLst/>
            </a:prstGeom>
            <a:solidFill>
              <a:srgbClr val="1DB8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25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Black"/>
                </a:rPr>
                <a:t>ВЫЕЗДНЫЕ СЛУЖБЫ</a:t>
              </a:r>
              <a:endParaRPr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43E1D85-F405-4056-59B1-EB49DC66B8DB}"/>
              </a:ext>
            </a:extLst>
          </p:cNvPr>
          <p:cNvGrpSpPr/>
          <p:nvPr/>
        </p:nvGrpSpPr>
        <p:grpSpPr>
          <a:xfrm>
            <a:off x="-65477" y="4385406"/>
            <a:ext cx="3134766" cy="760717"/>
            <a:chOff x="841890" y="4358064"/>
            <a:chExt cx="3134766" cy="760717"/>
          </a:xfrm>
        </p:grpSpPr>
        <p:sp>
          <p:nvSpPr>
            <p:cNvPr id="117" name="Google Shape;117;p2"/>
            <p:cNvSpPr/>
            <p:nvPr/>
          </p:nvSpPr>
          <p:spPr>
            <a:xfrm>
              <a:off x="841890" y="4569440"/>
              <a:ext cx="3134766" cy="549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1" i="0" u="none" strike="noStrike" cap="none" dirty="0">
                  <a:solidFill>
                    <a:srgbClr val="F05A25"/>
                  </a:solidFill>
                  <a:latin typeface="Arial"/>
                  <a:ea typeface="Arial"/>
                  <a:cs typeface="Arial"/>
                  <a:sym typeface="Arial"/>
                </a:rPr>
                <a:t>ЛК, телемедицина, ЛК СК, МП, </a:t>
              </a:r>
              <a:r>
                <a:rPr lang="ru-RU" sz="900" b="1" i="0" u="none" strike="noStrike" cap="none" dirty="0" err="1">
                  <a:solidFill>
                    <a:srgbClr val="F05A25"/>
                  </a:solidFill>
                  <a:latin typeface="Arial"/>
                  <a:ea typeface="Arial"/>
                  <a:cs typeface="Arial"/>
                  <a:sym typeface="Arial"/>
                </a:rPr>
                <a:t>инфокиоски</a:t>
              </a:r>
              <a:r>
                <a:rPr lang="ru-RU" sz="900" b="1" i="0" u="none" strike="noStrike" cap="none" dirty="0">
                  <a:solidFill>
                    <a:srgbClr val="F05A25"/>
                  </a:solidFill>
                  <a:latin typeface="Arial"/>
                  <a:ea typeface="Arial"/>
                  <a:cs typeface="Arial"/>
                  <a:sym typeface="Arial"/>
                </a:rPr>
                <a:t>, платежные терминалы, информационные табло, </a:t>
              </a:r>
              <a:r>
                <a:rPr lang="ru-RU" sz="900" b="1" dirty="0">
                  <a:solidFill>
                    <a:srgbClr val="F05A25"/>
                  </a:solidFill>
                </a:rPr>
                <a:t>голосовые </a:t>
              </a:r>
              <a:r>
                <a:rPr lang="ru-RU" sz="900" b="1" i="0" u="none" strike="noStrike" cap="none" dirty="0">
                  <a:solidFill>
                    <a:srgbClr val="F05A25"/>
                  </a:solidFill>
                  <a:latin typeface="Arial"/>
                  <a:ea typeface="Arial"/>
                  <a:cs typeface="Arial"/>
                  <a:sym typeface="Arial"/>
                </a:rPr>
                <a:t>роботы</a:t>
              </a:r>
              <a:endParaRPr sz="900" dirty="0"/>
            </a:p>
          </p:txBody>
        </p:sp>
        <p:sp>
          <p:nvSpPr>
            <p:cNvPr id="20" name="Google Shape;106;p2">
              <a:extLst>
                <a:ext uri="{FF2B5EF4-FFF2-40B4-BE49-F238E27FC236}">
                  <a16:creationId xmlns:a16="http://schemas.microsoft.com/office/drawing/2014/main" id="{73CB47FA-26F0-6758-E4E0-B03AC1881FD0}"/>
                </a:ext>
              </a:extLst>
            </p:cNvPr>
            <p:cNvSpPr/>
            <p:nvPr/>
          </p:nvSpPr>
          <p:spPr>
            <a:xfrm>
              <a:off x="2314640" y="4358064"/>
              <a:ext cx="1662015" cy="219122"/>
            </a:xfrm>
            <a:prstGeom prst="rect">
              <a:avLst/>
            </a:prstGeom>
            <a:solidFill>
              <a:srgbClr val="1DB8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25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Black"/>
                </a:rPr>
                <a:t>СЕРВИСЫ ДЛЯ ГРАЖДАН</a:t>
              </a:r>
              <a:endParaRPr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B935D75-F756-0783-266A-76DFBA228930}"/>
              </a:ext>
            </a:extLst>
          </p:cNvPr>
          <p:cNvGrpSpPr/>
          <p:nvPr/>
        </p:nvGrpSpPr>
        <p:grpSpPr>
          <a:xfrm>
            <a:off x="1600878" y="5297105"/>
            <a:ext cx="2804356" cy="605886"/>
            <a:chOff x="1172300" y="5389005"/>
            <a:chExt cx="2804356" cy="605886"/>
          </a:xfrm>
        </p:grpSpPr>
        <p:sp>
          <p:nvSpPr>
            <p:cNvPr id="4" name="Google Shape;117;p2">
              <a:extLst>
                <a:ext uri="{FF2B5EF4-FFF2-40B4-BE49-F238E27FC236}">
                  <a16:creationId xmlns:a16="http://schemas.microsoft.com/office/drawing/2014/main" id="{FB0AC110-CDFC-C61A-8B01-ED9ADE37384B}"/>
                </a:ext>
              </a:extLst>
            </p:cNvPr>
            <p:cNvSpPr/>
            <p:nvPr/>
          </p:nvSpPr>
          <p:spPr>
            <a:xfrm>
              <a:off x="1172300" y="5597900"/>
              <a:ext cx="2804356" cy="396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1" i="0" u="none" strike="noStrike" cap="none" dirty="0">
                  <a:solidFill>
                    <a:srgbClr val="F05A25"/>
                  </a:solidFill>
                  <a:latin typeface="Arial"/>
                  <a:ea typeface="Arial"/>
                  <a:cs typeface="Arial"/>
                  <a:sym typeface="Arial"/>
                </a:rPr>
                <a:t>Системы поддержки принятия врачебных </a:t>
              </a:r>
              <a:r>
                <a:rPr lang="ru-RU" sz="900" b="1" i="0" u="none" strike="noStrike" cap="none" dirty="0" err="1">
                  <a:solidFill>
                    <a:srgbClr val="F05A25"/>
                  </a:solidFill>
                  <a:latin typeface="Arial"/>
                  <a:ea typeface="Arial"/>
                  <a:cs typeface="Arial"/>
                  <a:sym typeface="Arial"/>
                </a:rPr>
                <a:t>регений</a:t>
              </a:r>
              <a:r>
                <a:rPr lang="ru-RU" sz="900" b="1" i="0" u="none" strike="noStrike" cap="none" dirty="0">
                  <a:solidFill>
                    <a:srgbClr val="F05A25"/>
                  </a:solidFill>
                  <a:latin typeface="Arial"/>
                  <a:ea typeface="Arial"/>
                  <a:cs typeface="Arial"/>
                  <a:sym typeface="Arial"/>
                </a:rPr>
                <a:t>, анализ лекарственных назначений</a:t>
              </a:r>
              <a:endParaRPr sz="900" dirty="0"/>
            </a:p>
          </p:txBody>
        </p:sp>
        <p:sp>
          <p:nvSpPr>
            <p:cNvPr id="21" name="Google Shape;106;p2">
              <a:extLst>
                <a:ext uri="{FF2B5EF4-FFF2-40B4-BE49-F238E27FC236}">
                  <a16:creationId xmlns:a16="http://schemas.microsoft.com/office/drawing/2014/main" id="{01E908AB-4488-3E2C-BFFD-971202CAD7CF}"/>
                </a:ext>
              </a:extLst>
            </p:cNvPr>
            <p:cNvSpPr/>
            <p:nvPr/>
          </p:nvSpPr>
          <p:spPr>
            <a:xfrm>
              <a:off x="1901928" y="5389005"/>
              <a:ext cx="2074728" cy="219122"/>
            </a:xfrm>
            <a:prstGeom prst="rect">
              <a:avLst/>
            </a:prstGeom>
            <a:solidFill>
              <a:srgbClr val="1DB8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25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Black"/>
                </a:rPr>
                <a:t>СЕРВИСЫ ПОДДЕРЖКИ ВРАЧЕЙ</a:t>
              </a:r>
              <a:endParaRPr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C312270-E894-D6A2-F429-097C7D300BE1}"/>
              </a:ext>
            </a:extLst>
          </p:cNvPr>
          <p:cNvGrpSpPr/>
          <p:nvPr/>
        </p:nvGrpSpPr>
        <p:grpSpPr>
          <a:xfrm>
            <a:off x="4982324" y="5393530"/>
            <a:ext cx="2232248" cy="782166"/>
            <a:chOff x="4237559" y="5380040"/>
            <a:chExt cx="2232248" cy="782166"/>
          </a:xfrm>
        </p:grpSpPr>
        <p:sp>
          <p:nvSpPr>
            <p:cNvPr id="5" name="Google Shape;117;p2">
              <a:extLst>
                <a:ext uri="{FF2B5EF4-FFF2-40B4-BE49-F238E27FC236}">
                  <a16:creationId xmlns:a16="http://schemas.microsoft.com/office/drawing/2014/main" id="{6BB0B742-6A33-975C-EB5E-2FE58761CDB3}"/>
                </a:ext>
              </a:extLst>
            </p:cNvPr>
            <p:cNvSpPr/>
            <p:nvPr/>
          </p:nvSpPr>
          <p:spPr>
            <a:xfrm>
              <a:off x="4237559" y="5612865"/>
              <a:ext cx="2232248" cy="549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 b="1" i="0" u="none" strike="noStrike" cap="none" dirty="0">
                  <a:solidFill>
                    <a:srgbClr val="F05A25"/>
                  </a:solidFill>
                  <a:latin typeface="Arial"/>
                  <a:ea typeface="Arial"/>
                  <a:cs typeface="Arial"/>
                  <a:sym typeface="Arial"/>
                </a:rPr>
                <a:t>Мессенджеры, чат на сайте и в мобильном прил</a:t>
              </a:r>
              <a:r>
                <a:rPr lang="ru-RU" sz="900" b="1" dirty="0">
                  <a:solidFill>
                    <a:srgbClr val="F05A25"/>
                  </a:solidFill>
                </a:rPr>
                <a:t>ожении</a:t>
              </a:r>
              <a:r>
                <a:rPr lang="en-US" sz="900" b="1" dirty="0">
                  <a:solidFill>
                    <a:srgbClr val="F05A25"/>
                  </a:solidFill>
                </a:rPr>
                <a:t>, E-mail, </a:t>
              </a:r>
              <a:r>
                <a:rPr lang="ru-RU" sz="900" b="1" dirty="0">
                  <a:solidFill>
                    <a:srgbClr val="F05A25"/>
                  </a:solidFill>
                </a:rPr>
                <a:t>социальные сети.</a:t>
              </a:r>
              <a:endParaRPr sz="900" dirty="0"/>
            </a:p>
          </p:txBody>
        </p:sp>
        <p:sp>
          <p:nvSpPr>
            <p:cNvPr id="22" name="Google Shape;106;p2">
              <a:extLst>
                <a:ext uri="{FF2B5EF4-FFF2-40B4-BE49-F238E27FC236}">
                  <a16:creationId xmlns:a16="http://schemas.microsoft.com/office/drawing/2014/main" id="{0B77622E-FEF2-91E4-2A66-5860D75E2AC2}"/>
                </a:ext>
              </a:extLst>
            </p:cNvPr>
            <p:cNvSpPr/>
            <p:nvPr/>
          </p:nvSpPr>
          <p:spPr>
            <a:xfrm>
              <a:off x="4255493" y="5380040"/>
              <a:ext cx="2214313" cy="219122"/>
            </a:xfrm>
            <a:prstGeom prst="rect">
              <a:avLst/>
            </a:prstGeom>
            <a:solidFill>
              <a:srgbClr val="1DB8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lnSpc>
                  <a:spcPct val="10256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00" b="1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 Black"/>
                </a:rPr>
                <a:t>ОМНИКАНАЛЬНЫЕ ЧАТ ПЛАТФОРМЫ </a:t>
              </a:r>
              <a:endParaRPr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AB453A17-54D1-8868-5FA6-FDAAEB066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346" y="2504086"/>
            <a:ext cx="444663" cy="444663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A30486FA-CEAD-57B9-884D-14FE3D8CA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716" y="3610439"/>
            <a:ext cx="450572" cy="446400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D0A31AF9-BC28-ED09-F732-38588A5E48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0570" y="4668259"/>
            <a:ext cx="446400" cy="446400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5DA5A101-7480-4A85-06CA-1B053A64B5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6330" y="1583543"/>
            <a:ext cx="446400" cy="446400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181BBE93-6FCD-699C-4125-97E7B1DC7B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4241" y="4795592"/>
            <a:ext cx="446400" cy="446400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id="{AD71093A-46A1-C55D-A210-0C8707A865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4765" y="2249370"/>
            <a:ext cx="446400" cy="446400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id="{C7776FA7-0F74-92A6-DF2F-18E536A838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5769" y="4353363"/>
            <a:ext cx="446400" cy="446400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id="{AF67FEA1-4A86-33F3-4029-0E33167BBD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87402" y="1907381"/>
            <a:ext cx="446400" cy="446400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:a16="http://schemas.microsoft.com/office/drawing/2014/main" id="{53C93716-ABC3-1607-45B5-31AE0C2B5A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7061" y="3952028"/>
            <a:ext cx="442378" cy="446400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id="{905F0841-4CD8-8C3D-7FE9-FD4D11D799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8254" y="1501137"/>
            <a:ext cx="450458" cy="446400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:a16="http://schemas.microsoft.com/office/drawing/2014/main" id="{8463F67B-1CA8-1AB5-DECC-41B70F5177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18458" y="3267065"/>
            <a:ext cx="442885" cy="446400"/>
          </a:xfrm>
          <a:prstGeom prst="rect">
            <a:avLst/>
          </a:prstGeom>
        </p:spPr>
      </p:pic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id="{DB03DD73-97A4-8963-0398-051E9D60FD8B}"/>
              </a:ext>
            </a:extLst>
          </p:cNvPr>
          <p:cNvCxnSpPr>
            <a:cxnSpLocks/>
          </p:cNvCxnSpPr>
          <p:nvPr/>
        </p:nvCxnSpPr>
        <p:spPr>
          <a:xfrm flipV="1">
            <a:off x="5723681" y="2293928"/>
            <a:ext cx="264221" cy="22935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>
            <a:extLst>
              <a:ext uri="{FF2B5EF4-FFF2-40B4-BE49-F238E27FC236}">
                <a16:creationId xmlns:a16="http://schemas.microsoft.com/office/drawing/2014/main" id="{E8637732-E009-4370-0CE8-2F5C07BC153E}"/>
              </a:ext>
            </a:extLst>
          </p:cNvPr>
          <p:cNvCxnSpPr>
            <a:cxnSpLocks/>
          </p:cNvCxnSpPr>
          <p:nvPr/>
        </p:nvCxnSpPr>
        <p:spPr>
          <a:xfrm flipH="1" flipV="1">
            <a:off x="4343400" y="1982857"/>
            <a:ext cx="153365" cy="37259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>
            <a:extLst>
              <a:ext uri="{FF2B5EF4-FFF2-40B4-BE49-F238E27FC236}">
                <a16:creationId xmlns:a16="http://schemas.microsoft.com/office/drawing/2014/main" id="{5454B4E9-0B28-4BF6-B291-E87091CEA47A}"/>
              </a:ext>
            </a:extLst>
          </p:cNvPr>
          <p:cNvCxnSpPr>
            <a:cxnSpLocks/>
          </p:cNvCxnSpPr>
          <p:nvPr/>
        </p:nvCxnSpPr>
        <p:spPr>
          <a:xfrm flipH="1" flipV="1">
            <a:off x="3533361" y="2596693"/>
            <a:ext cx="396244" cy="22753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единительная линия 218">
            <a:extLst>
              <a:ext uri="{FF2B5EF4-FFF2-40B4-BE49-F238E27FC236}">
                <a16:creationId xmlns:a16="http://schemas.microsoft.com/office/drawing/2014/main" id="{6304204C-99FB-9B47-C6B3-0AE5A64CCEC2}"/>
              </a:ext>
            </a:extLst>
          </p:cNvPr>
          <p:cNvCxnSpPr>
            <a:cxnSpLocks/>
          </p:cNvCxnSpPr>
          <p:nvPr/>
        </p:nvCxnSpPr>
        <p:spPr>
          <a:xfrm flipV="1">
            <a:off x="6076709" y="2812088"/>
            <a:ext cx="429353" cy="2146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>
            <a:extLst>
              <a:ext uri="{FF2B5EF4-FFF2-40B4-BE49-F238E27FC236}">
                <a16:creationId xmlns:a16="http://schemas.microsoft.com/office/drawing/2014/main" id="{8C01917A-EB2A-0940-A15A-72BA0AF71E3B}"/>
              </a:ext>
            </a:extLst>
          </p:cNvPr>
          <p:cNvCxnSpPr>
            <a:cxnSpLocks/>
          </p:cNvCxnSpPr>
          <p:nvPr/>
        </p:nvCxnSpPr>
        <p:spPr>
          <a:xfrm flipV="1">
            <a:off x="5088742" y="1943408"/>
            <a:ext cx="0" cy="31365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>
            <a:extLst>
              <a:ext uri="{FF2B5EF4-FFF2-40B4-BE49-F238E27FC236}">
                <a16:creationId xmlns:a16="http://schemas.microsoft.com/office/drawing/2014/main" id="{C0D8FBD1-9CA7-E675-9381-6E340C9CC811}"/>
              </a:ext>
            </a:extLst>
          </p:cNvPr>
          <p:cNvCxnSpPr>
            <a:cxnSpLocks/>
          </p:cNvCxnSpPr>
          <p:nvPr/>
        </p:nvCxnSpPr>
        <p:spPr>
          <a:xfrm flipH="1" flipV="1">
            <a:off x="3220941" y="3229153"/>
            <a:ext cx="546618" cy="6963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>
            <a:extLst>
              <a:ext uri="{FF2B5EF4-FFF2-40B4-BE49-F238E27FC236}">
                <a16:creationId xmlns:a16="http://schemas.microsoft.com/office/drawing/2014/main" id="{5B696602-8038-65B0-0025-762771B00A62}"/>
              </a:ext>
            </a:extLst>
          </p:cNvPr>
          <p:cNvCxnSpPr>
            <a:cxnSpLocks/>
            <a:endCxn id="139" idx="3"/>
          </p:cNvCxnSpPr>
          <p:nvPr/>
        </p:nvCxnSpPr>
        <p:spPr>
          <a:xfrm flipH="1">
            <a:off x="3292288" y="3727048"/>
            <a:ext cx="475271" cy="10659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>
            <a:extLst>
              <a:ext uri="{FF2B5EF4-FFF2-40B4-BE49-F238E27FC236}">
                <a16:creationId xmlns:a16="http://schemas.microsoft.com/office/drawing/2014/main" id="{A8452555-8F0A-BF24-A3C4-4EFF2D0FB655}"/>
              </a:ext>
            </a:extLst>
          </p:cNvPr>
          <p:cNvCxnSpPr>
            <a:cxnSpLocks/>
          </p:cNvCxnSpPr>
          <p:nvPr/>
        </p:nvCxnSpPr>
        <p:spPr>
          <a:xfrm flipH="1">
            <a:off x="3528060" y="4149524"/>
            <a:ext cx="459418" cy="30817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я соединительная линия 233">
            <a:extLst>
              <a:ext uri="{FF2B5EF4-FFF2-40B4-BE49-F238E27FC236}">
                <a16:creationId xmlns:a16="http://schemas.microsoft.com/office/drawing/2014/main" id="{5EC27052-F2D9-DB50-3E2B-FC16E4A26529}"/>
              </a:ext>
            </a:extLst>
          </p:cNvPr>
          <p:cNvCxnSpPr>
            <a:cxnSpLocks/>
          </p:cNvCxnSpPr>
          <p:nvPr/>
        </p:nvCxnSpPr>
        <p:spPr>
          <a:xfrm flipH="1">
            <a:off x="4358640" y="4554638"/>
            <a:ext cx="109188" cy="27644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>
            <a:extLst>
              <a:ext uri="{FF2B5EF4-FFF2-40B4-BE49-F238E27FC236}">
                <a16:creationId xmlns:a16="http://schemas.microsoft.com/office/drawing/2014/main" id="{A00B0AE6-B720-734D-F890-E19147190151}"/>
              </a:ext>
            </a:extLst>
          </p:cNvPr>
          <p:cNvCxnSpPr>
            <a:cxnSpLocks/>
          </p:cNvCxnSpPr>
          <p:nvPr/>
        </p:nvCxnSpPr>
        <p:spPr>
          <a:xfrm>
            <a:off x="5139159" y="4624086"/>
            <a:ext cx="46489" cy="26514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единительная линия 239">
            <a:extLst>
              <a:ext uri="{FF2B5EF4-FFF2-40B4-BE49-F238E27FC236}">
                <a16:creationId xmlns:a16="http://schemas.microsoft.com/office/drawing/2014/main" id="{0F1C5521-61EA-837C-0BE0-232C9C81F81A}"/>
              </a:ext>
            </a:extLst>
          </p:cNvPr>
          <p:cNvCxnSpPr>
            <a:cxnSpLocks/>
            <a:stCxn id="263" idx="5"/>
          </p:cNvCxnSpPr>
          <p:nvPr/>
        </p:nvCxnSpPr>
        <p:spPr>
          <a:xfrm>
            <a:off x="5812186" y="4324699"/>
            <a:ext cx="213934" cy="37706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единительная линия 241">
            <a:extLst>
              <a:ext uri="{FF2B5EF4-FFF2-40B4-BE49-F238E27FC236}">
                <a16:creationId xmlns:a16="http://schemas.microsoft.com/office/drawing/2014/main" id="{742A833B-6CBA-AF70-6C72-D5B41D27586B}"/>
              </a:ext>
            </a:extLst>
          </p:cNvPr>
          <p:cNvCxnSpPr>
            <a:cxnSpLocks/>
          </p:cNvCxnSpPr>
          <p:nvPr/>
        </p:nvCxnSpPr>
        <p:spPr>
          <a:xfrm>
            <a:off x="6117220" y="3894881"/>
            <a:ext cx="481700" cy="16657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>
            <a:extLst>
              <a:ext uri="{FF2B5EF4-FFF2-40B4-BE49-F238E27FC236}">
                <a16:creationId xmlns:a16="http://schemas.microsoft.com/office/drawing/2014/main" id="{805BA331-FBFF-E06B-6D5C-B810B8B79E68}"/>
              </a:ext>
            </a:extLst>
          </p:cNvPr>
          <p:cNvCxnSpPr>
            <a:cxnSpLocks/>
            <a:endCxn id="179" idx="1"/>
          </p:cNvCxnSpPr>
          <p:nvPr/>
        </p:nvCxnSpPr>
        <p:spPr>
          <a:xfrm>
            <a:off x="6168072" y="3465513"/>
            <a:ext cx="550386" cy="2475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4" name="Группа 253">
            <a:extLst>
              <a:ext uri="{FF2B5EF4-FFF2-40B4-BE49-F238E27FC236}">
                <a16:creationId xmlns:a16="http://schemas.microsoft.com/office/drawing/2014/main" id="{56E4C889-8FF5-595E-55A4-34DC833DAB6D}"/>
              </a:ext>
            </a:extLst>
          </p:cNvPr>
          <p:cNvGrpSpPr/>
          <p:nvPr/>
        </p:nvGrpSpPr>
        <p:grpSpPr>
          <a:xfrm>
            <a:off x="3979872" y="2493727"/>
            <a:ext cx="1937658" cy="1937656"/>
            <a:chOff x="3966810" y="2565930"/>
            <a:chExt cx="1937658" cy="1937656"/>
          </a:xfrm>
        </p:grpSpPr>
        <p:pic>
          <p:nvPicPr>
            <p:cNvPr id="252" name="Google Shape;101;p2">
              <a:extLst>
                <a:ext uri="{FF2B5EF4-FFF2-40B4-BE49-F238E27FC236}">
                  <a16:creationId xmlns:a16="http://schemas.microsoft.com/office/drawing/2014/main" id="{9501980F-4187-E104-A6AA-E0181B2F2ACF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567910" y="3085533"/>
              <a:ext cx="766798" cy="1027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Овал 252">
              <a:extLst>
                <a:ext uri="{FF2B5EF4-FFF2-40B4-BE49-F238E27FC236}">
                  <a16:creationId xmlns:a16="http://schemas.microsoft.com/office/drawing/2014/main" id="{0651F2D7-7EB5-C2DA-4464-A62368D71371}"/>
                </a:ext>
              </a:extLst>
            </p:cNvPr>
            <p:cNvSpPr/>
            <p:nvPr/>
          </p:nvSpPr>
          <p:spPr>
            <a:xfrm>
              <a:off x="3966810" y="2565930"/>
              <a:ext cx="1937658" cy="1937656"/>
            </a:xfrm>
            <a:prstGeom prst="ellipse">
              <a:avLst/>
            </a:prstGeom>
            <a:noFill/>
            <a:ln w="12700">
              <a:solidFill>
                <a:srgbClr val="1DB9E7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3" name="Овал 262">
            <a:extLst>
              <a:ext uri="{FF2B5EF4-FFF2-40B4-BE49-F238E27FC236}">
                <a16:creationId xmlns:a16="http://schemas.microsoft.com/office/drawing/2014/main" id="{361DE372-E683-42F3-23DF-E4399F2B5338}"/>
              </a:ext>
            </a:extLst>
          </p:cNvPr>
          <p:cNvSpPr/>
          <p:nvPr/>
        </p:nvSpPr>
        <p:spPr>
          <a:xfrm>
            <a:off x="3737928" y="2250441"/>
            <a:ext cx="2430144" cy="2430144"/>
          </a:xfrm>
          <a:prstGeom prst="ellipse">
            <a:avLst/>
          </a:prstGeom>
          <a:noFill/>
          <a:ln w="76200">
            <a:solidFill>
              <a:srgbClr val="1DBAE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4" name="Рисунок 273">
            <a:extLst>
              <a:ext uri="{FF2B5EF4-FFF2-40B4-BE49-F238E27FC236}">
                <a16:creationId xmlns:a16="http://schemas.microsoft.com/office/drawing/2014/main" id="{7E6E6609-93FA-C928-67A0-2E2DD33531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16137" y="4883150"/>
            <a:ext cx="450572" cy="446400"/>
          </a:xfrm>
          <a:prstGeom prst="rect">
            <a:avLst/>
          </a:prstGeom>
        </p:spPr>
      </p:pic>
      <p:pic>
        <p:nvPicPr>
          <p:cNvPr id="278" name="Рисунок 277">
            <a:extLst>
              <a:ext uri="{FF2B5EF4-FFF2-40B4-BE49-F238E27FC236}">
                <a16:creationId xmlns:a16="http://schemas.microsoft.com/office/drawing/2014/main" id="{2E0733E8-0625-DECC-AB1B-D01ECC8B726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03652" y="2955798"/>
            <a:ext cx="442378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1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" descr="E:\Work\! СмартДельтаСистемс\Презентация 9-10стр\мат\Презентация 2020-1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4653"/>
            <a:ext cx="9906001" cy="88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 descr="E:\Work\! СмартДельтаСистемс\Презентация 9-10стр\мат\Презентация 2020-1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6254961"/>
            <a:ext cx="9906000" cy="6074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2720752" y="332656"/>
            <a:ext cx="705678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r>
              <a:rPr lang="ru-RU" sz="18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МАРКЕТИНГОВЫЕ СЕРВИСЫ</a:t>
            </a:r>
            <a:endParaRPr sz="1800" b="1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7183" y="1893410"/>
            <a:ext cx="3047405" cy="221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36248" y="4219955"/>
            <a:ext cx="1842754" cy="1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33120" y="3933056"/>
            <a:ext cx="3072780" cy="1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80793" y="4396471"/>
            <a:ext cx="1495374" cy="170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60807" y="4361926"/>
            <a:ext cx="813762" cy="18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16393" y="4698720"/>
            <a:ext cx="1025896" cy="309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584848" y="4697675"/>
            <a:ext cx="434702" cy="43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024535" y="4102838"/>
            <a:ext cx="1053615" cy="28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50431" y="4140938"/>
            <a:ext cx="866079" cy="28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016673" y="4535147"/>
            <a:ext cx="913815" cy="27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341490" y="4413912"/>
            <a:ext cx="716049" cy="42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960838" y="4906044"/>
            <a:ext cx="1132040" cy="33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62113" y="4993880"/>
            <a:ext cx="886537" cy="15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223423" y="5698173"/>
            <a:ext cx="434700" cy="43472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"/>
          <p:cNvSpPr/>
          <p:nvPr/>
        </p:nvSpPr>
        <p:spPr>
          <a:xfrm>
            <a:off x="579716" y="2532315"/>
            <a:ext cx="380818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B6E6"/>
              </a:buClr>
              <a:buSzPts val="1650"/>
              <a:buFont typeface="Arial Black"/>
              <a:buNone/>
            </a:pPr>
            <a:r>
              <a:rPr lang="ru-RU" sz="1650" b="0" i="0" u="none" strike="noStrike" cap="none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МАРКЕТИНГОВЫЕ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B6E6"/>
              </a:buClr>
              <a:buSzPts val="1650"/>
              <a:buFont typeface="Arial Black"/>
              <a:buNone/>
            </a:pPr>
            <a:r>
              <a:rPr lang="ru-RU" sz="1650" b="0" i="0" u="none" strike="noStrike" cap="none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СЕРВИСЫ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5745087" y="1565753"/>
            <a:ext cx="287265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05A25"/>
              </a:buClr>
              <a:buSzPts val="1400"/>
              <a:buFont typeface="Arial Black"/>
              <a:buNone/>
            </a:pPr>
            <a:r>
              <a:rPr lang="ru-RU" sz="1400" b="0" i="0" u="none" strike="noStrike" cap="none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Системы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05A25"/>
              </a:buClr>
              <a:buSzPts val="1400"/>
              <a:buFont typeface="Arial Black"/>
              <a:buNone/>
            </a:pPr>
            <a:r>
              <a:rPr lang="ru-RU" sz="1400" b="0" i="0" u="none" strike="noStrike" cap="none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    оповещения и опросов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6246248" y="2647207"/>
            <a:ext cx="35312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05A25"/>
              </a:buClr>
              <a:buSzPts val="1400"/>
              <a:buFont typeface="Arial Black"/>
              <a:buNone/>
            </a:pPr>
            <a:r>
              <a:rPr lang="ru-RU" sz="1400" b="0" i="0" u="none" strike="noStrike" cap="none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Система управления очередью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5938518" y="3614361"/>
            <a:ext cx="35312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05A25"/>
              </a:buClr>
              <a:buSzPts val="1400"/>
              <a:buFont typeface="Arial Black"/>
              <a:buNone/>
            </a:pPr>
            <a:r>
              <a:rPr lang="ru-RU" sz="1400" b="0" i="0" u="none" strike="noStrike" cap="none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Сall-трекеры и IP-телефония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1340141" y="3930885"/>
            <a:ext cx="35312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05A25"/>
              </a:buClr>
              <a:buSzPts val="1400"/>
              <a:buFont typeface="Arial Black"/>
              <a:buNone/>
            </a:pPr>
            <a:r>
              <a:rPr lang="ru-RU" sz="1400" b="0" i="0" u="none" strike="noStrike" cap="none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Лидогенераторы</a:t>
            </a:r>
            <a:endParaRPr sz="1400" b="0" i="0" u="none" strike="noStrike" cap="none">
              <a:solidFill>
                <a:srgbClr val="F05A2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115839" y="5763800"/>
            <a:ext cx="3170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05A25"/>
              </a:buClr>
              <a:buSzPts val="1500"/>
              <a:buFont typeface="Calibri"/>
              <a:buNone/>
            </a:pPr>
            <a:r>
              <a:rPr lang="ru-RU" sz="1500" b="1" i="0" u="none" strike="noStrike" cap="none">
                <a:solidFill>
                  <a:srgbClr val="F05A25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lang="ru-RU" sz="1500" b="1" i="0" u="none" strike="noStrike" cap="none">
                <a:solidFill>
                  <a:srgbClr val="F05A25"/>
                </a:solidFill>
                <a:latin typeface="Arial"/>
                <a:ea typeface="Arial"/>
                <a:cs typeface="Arial"/>
                <a:sym typeface="Arial"/>
              </a:rPr>
              <a:t>оставная часть CRM клиники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3"/>
          <p:cNvPicPr preferRelativeResize="0"/>
          <p:nvPr/>
        </p:nvPicPr>
        <p:blipFill rotWithShape="1">
          <a:blip r:embed="rId19">
            <a:alphaModFix/>
          </a:blip>
          <a:srcRect t="32616" b="32286"/>
          <a:stretch/>
        </p:blipFill>
        <p:spPr>
          <a:xfrm>
            <a:off x="6334131" y="2215923"/>
            <a:ext cx="847284" cy="297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385669" y="2268623"/>
            <a:ext cx="1382862" cy="18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"/>
          <p:cNvPicPr preferRelativeResize="0"/>
          <p:nvPr/>
        </p:nvPicPr>
        <p:blipFill rotWithShape="1">
          <a:blip r:embed="rId7">
            <a:alphaModFix/>
          </a:blip>
          <a:srcRect r="20376" b="-453602"/>
          <a:stretch/>
        </p:blipFill>
        <p:spPr>
          <a:xfrm>
            <a:off x="6106732" y="2083387"/>
            <a:ext cx="2446668" cy="10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4" descr="E:\Work\! СмартДельтаСистемс\Презентация 9-10стр\мат\Презентация 2020-1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4653"/>
            <a:ext cx="9906001" cy="88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 descr="E:\Work\! СмартДельтаСистемс\Презентация 9-10стр\мат\Презентация 2020-1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6254961"/>
            <a:ext cx="9906000" cy="60745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2720752" y="332656"/>
            <a:ext cx="668994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r>
              <a:rPr lang="ru-RU" sz="18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ДИАГНОСТИЧЕСКИЕ СЛУЖБЫ</a:t>
            </a:r>
            <a:endParaRPr sz="1800" b="1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1" name="Google Shape;17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1546" y="4291996"/>
            <a:ext cx="6104408" cy="1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72680" y="4532163"/>
            <a:ext cx="1026213" cy="18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56856" y="4527122"/>
            <a:ext cx="1141453" cy="19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56272" y="4453388"/>
            <a:ext cx="1135967" cy="351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87545" y="4950037"/>
            <a:ext cx="910967" cy="397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80568" y="5045845"/>
            <a:ext cx="1223769" cy="28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86393" y="5065258"/>
            <a:ext cx="850600" cy="32103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"/>
          <p:cNvSpPr/>
          <p:nvPr/>
        </p:nvSpPr>
        <p:spPr>
          <a:xfrm>
            <a:off x="588326" y="2063840"/>
            <a:ext cx="3808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B6E6"/>
              </a:buClr>
              <a:buSzPts val="1650"/>
              <a:buFont typeface="Arial Black"/>
              <a:buNone/>
            </a:pPr>
            <a:r>
              <a:rPr lang="ru-RU" sz="1650" b="0" i="0" u="none" strike="noStrike" cap="none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ДИАГНОСТИЧЕСКИЕ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B6E6"/>
              </a:buClr>
              <a:buSzPts val="1650"/>
              <a:buFont typeface="Arial Black"/>
              <a:buNone/>
            </a:pPr>
            <a:r>
              <a:rPr lang="ru-RU" sz="1650" b="0" i="0" u="none" strike="noStrike" cap="none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СЛУЖБЫ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6401915" y="1989049"/>
            <a:ext cx="3531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05A25"/>
              </a:buClr>
              <a:buSzPts val="1400"/>
              <a:buFont typeface="Arial Black"/>
              <a:buNone/>
            </a:pPr>
            <a:r>
              <a:rPr lang="ru-RU" sz="1400" b="0" i="0" u="none" strike="noStrike" cap="none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Службы Второго мнения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1834298" y="3721439"/>
            <a:ext cx="6690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05A25"/>
              </a:buClr>
              <a:buSzPts val="1400"/>
              <a:buFont typeface="Arial Black"/>
              <a:buNone/>
            </a:pPr>
            <a:r>
              <a:rPr lang="ru-RU" sz="1400" b="0" i="0" u="none" strike="noStrike" cap="none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Обмен данными через ЛАБПОРТАЛ</a:t>
            </a:r>
            <a:endParaRPr sz="1400" b="0" i="0" u="none" strike="noStrike" cap="none">
              <a:solidFill>
                <a:srgbClr val="F05A2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05A25"/>
              </a:buClr>
              <a:buSzPts val="1400"/>
              <a:buFont typeface="Arial Black"/>
              <a:buNone/>
            </a:pPr>
            <a:r>
              <a:rPr lang="ru-RU" sz="1400" b="0" i="0" u="none" strike="noStrike" cap="none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с ведущими лабораториями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399723" y="1592587"/>
            <a:ext cx="3048054" cy="2050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56856" y="5504445"/>
            <a:ext cx="1158256" cy="37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06134" y="4378975"/>
            <a:ext cx="771740" cy="771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987545" y="5505947"/>
            <a:ext cx="1253853" cy="32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215307" y="5537364"/>
            <a:ext cx="1459759" cy="37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973562" y="5350739"/>
            <a:ext cx="704312" cy="70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7" descr="E:\Work\! СмартДельтаСистемс\Презентация 9-10стр\мат\Презентация 2020-1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4653"/>
            <a:ext cx="9906001" cy="88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7" descr="E:\Work\! СмартДельтаСистемс\Презентация 9-10стр\мат\Презентация 2020-1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6254961"/>
            <a:ext cx="9906000" cy="60745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7"/>
          <p:cNvSpPr txBox="1">
            <a:spLocks noGrp="1"/>
          </p:cNvSpPr>
          <p:nvPr>
            <p:ph type="title"/>
          </p:nvPr>
        </p:nvSpPr>
        <p:spPr>
          <a:xfrm>
            <a:off x="2720752" y="332656"/>
            <a:ext cx="668994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None/>
            </a:pPr>
            <a:r>
              <a:rPr lang="ru-RU" sz="1800" b="1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СЕРВИСЫ ДЛЯ ГРАЖДАН</a:t>
            </a:r>
            <a:endParaRPr/>
          </a:p>
        </p:txBody>
      </p:sp>
      <p:pic>
        <p:nvPicPr>
          <p:cNvPr id="231" name="Google Shape;23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0603" y="2571228"/>
            <a:ext cx="3711922" cy="222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34461" y="5126735"/>
            <a:ext cx="3209958" cy="1829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7"/>
          <p:cNvSpPr/>
          <p:nvPr/>
        </p:nvSpPr>
        <p:spPr>
          <a:xfrm>
            <a:off x="579716" y="3198611"/>
            <a:ext cx="380818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50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СЕРВИСЫ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50">
                <a:solidFill>
                  <a:srgbClr val="00B6E6"/>
                </a:solidFill>
                <a:latin typeface="Arial Black"/>
                <a:ea typeface="Arial Black"/>
                <a:cs typeface="Arial Black"/>
                <a:sym typeface="Arial Black"/>
              </a:rPr>
              <a:t>ДЛЯ ГРАЖДАН</a:t>
            </a:r>
            <a:endParaRPr/>
          </a:p>
        </p:txBody>
      </p:sp>
      <p:sp>
        <p:nvSpPr>
          <p:cNvPr id="234" name="Google Shape;234;p7"/>
          <p:cNvSpPr/>
          <p:nvPr/>
        </p:nvSpPr>
        <p:spPr>
          <a:xfrm>
            <a:off x="5869155" y="2331780"/>
            <a:ext cx="46085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Личный кабинет </a:t>
            </a:r>
            <a:endParaRPr/>
          </a:p>
        </p:txBody>
      </p:sp>
      <p:sp>
        <p:nvSpPr>
          <p:cNvPr id="235" name="Google Shape;235;p7"/>
          <p:cNvSpPr/>
          <p:nvPr/>
        </p:nvSpPr>
        <p:spPr>
          <a:xfrm>
            <a:off x="5690686" y="4285542"/>
            <a:ext cx="32947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    Личный кабинет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лидогенераторов</a:t>
            </a:r>
            <a:endParaRPr sz="1400">
              <a:solidFill>
                <a:srgbClr val="F05A2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6" name="Google Shape;236;p7"/>
          <p:cNvSpPr/>
          <p:nvPr/>
        </p:nvSpPr>
        <p:spPr>
          <a:xfrm>
            <a:off x="6251098" y="3358665"/>
            <a:ext cx="372608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Телемедицина</a:t>
            </a:r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1575886" y="4582722"/>
            <a:ext cx="32947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Личный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F05A25"/>
                </a:solidFill>
                <a:latin typeface="Arial Black"/>
                <a:ea typeface="Arial Black"/>
                <a:cs typeface="Arial Black"/>
                <a:sym typeface="Arial Black"/>
              </a:rPr>
              <a:t>кабинет страховой компании</a:t>
            </a:r>
            <a:endParaRPr/>
          </a:p>
        </p:txBody>
      </p:sp>
      <p:pic>
        <p:nvPicPr>
          <p:cNvPr id="238" name="Google Shape;23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08584" y="5219385"/>
            <a:ext cx="935156" cy="2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67469" y="5251237"/>
            <a:ext cx="942563" cy="23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33761" y="5237363"/>
            <a:ext cx="646340" cy="308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75547" y="5174535"/>
            <a:ext cx="1094575" cy="43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234</Words>
  <Application>Microsoft Office PowerPoint</Application>
  <PresentationFormat>Лист A4 (210x297 мм)</PresentationFormat>
  <Paragraphs>65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 Black</vt:lpstr>
      <vt:lpstr>Calibri</vt:lpstr>
      <vt:lpstr>Arial</vt:lpstr>
      <vt:lpstr>Тема Office</vt:lpstr>
      <vt:lpstr>Презентация PowerPoint</vt:lpstr>
      <vt:lpstr>ЦИФРОВАЯ КЛИНИКА</vt:lpstr>
      <vt:lpstr>МАРКЕТИНГОВЫЕ СЕРВИСЫ</vt:lpstr>
      <vt:lpstr>ДИАГНОСТИЧЕСКИЕ СЛУЖБЫ</vt:lpstr>
      <vt:lpstr>СЕРВИСЫ ДЛЯ ГРАЖДАН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Bot</dc:creator>
  <cp:lastModifiedBy>Noname</cp:lastModifiedBy>
  <cp:revision>11</cp:revision>
  <cp:lastPrinted>2023-04-05T05:14:36Z</cp:lastPrinted>
  <dcterms:created xsi:type="dcterms:W3CDTF">2019-10-06T14:45:00Z</dcterms:created>
  <dcterms:modified xsi:type="dcterms:W3CDTF">2023-04-05T05:26:30Z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1049-11.2.0.8970</vt:lpwstr>
  </property>
</Properties>
</file>