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6"/>
  </p:notesMasterIdLst>
  <p:sldIdLst>
    <p:sldId id="294" r:id="rId2"/>
    <p:sldId id="257" r:id="rId3"/>
    <p:sldId id="277" r:id="rId4"/>
    <p:sldId id="313" r:id="rId5"/>
    <p:sldId id="268" r:id="rId6"/>
    <p:sldId id="274" r:id="rId7"/>
    <p:sldId id="270" r:id="rId8"/>
    <p:sldId id="301" r:id="rId9"/>
    <p:sldId id="275" r:id="rId10"/>
    <p:sldId id="276" r:id="rId11"/>
    <p:sldId id="285" r:id="rId12"/>
    <p:sldId id="314" r:id="rId13"/>
    <p:sldId id="357" r:id="rId14"/>
    <p:sldId id="315" r:id="rId15"/>
    <p:sldId id="316" r:id="rId16"/>
    <p:sldId id="317" r:id="rId17"/>
    <p:sldId id="283" r:id="rId18"/>
    <p:sldId id="284" r:id="rId19"/>
    <p:sldId id="286" r:id="rId20"/>
    <p:sldId id="287" r:id="rId21"/>
    <p:sldId id="288" r:id="rId22"/>
    <p:sldId id="289" r:id="rId23"/>
    <p:sldId id="290" r:id="rId24"/>
    <p:sldId id="291" r:id="rId25"/>
    <p:sldId id="292" r:id="rId26"/>
    <p:sldId id="318" r:id="rId27"/>
    <p:sldId id="319" r:id="rId28"/>
    <p:sldId id="358" r:id="rId29"/>
    <p:sldId id="349" r:id="rId30"/>
    <p:sldId id="347" r:id="rId31"/>
    <p:sldId id="350" r:id="rId32"/>
    <p:sldId id="351" r:id="rId33"/>
    <p:sldId id="352" r:id="rId34"/>
    <p:sldId id="260" r:id="rId3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3544"/>
    <a:srgbClr val="21B6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18" autoAdjust="0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61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endParaRPr lang="ru-RU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270470742336542"/>
          <c:y val="9.3056815177854996E-2"/>
          <c:w val="0.57065542502005295"/>
          <c:h val="0.8129431314572550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Pt>
            <c:idx val="0"/>
            <c:bubble3D val="0"/>
            <c:spPr>
              <a:solidFill>
                <a:srgbClr val="649BD5"/>
              </a:solidFill>
              <a:ln w="9525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73A-4BE6-B665-BB98F09A09D3}"/>
              </c:ext>
            </c:extLst>
          </c:dPt>
          <c:dPt>
            <c:idx val="1"/>
            <c:bubble3D val="0"/>
            <c:explosion val="7"/>
            <c:spPr>
              <a:solidFill>
                <a:schemeClr val="accent4"/>
              </a:solidFill>
              <a:ln w="9525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73A-4BE6-B665-BB98F09A09D3}"/>
              </c:ext>
            </c:extLst>
          </c:dPt>
          <c:dLbls>
            <c:dLbl>
              <c:idx val="0"/>
              <c:layout>
                <c:manualLayout>
                  <c:x val="-0.17025305676678801"/>
                  <c:y val="-8.77211513942677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73A-4BE6-B665-BB98F09A09D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ru-RU" sz="2400" b="0" i="0" u="none" strike="noStrike" kern="1200" baseline="0">
                    <a:solidFill>
                      <a:schemeClr val="lt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6350" cap="flat" cmpd="sng" algn="ctr">
                  <a:noFill/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РКБ</c:v>
                </c:pt>
                <c:pt idx="1">
                  <c:v>Спасская ЦРБ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214</c:v>
                </c:pt>
                <c:pt idx="1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73A-4BE6-B665-BB98F09A09D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9546441906029399"/>
          <c:y val="0.92560681980636506"/>
          <c:w val="0.60531514546597198"/>
          <c:h val="5.1794306115807001E-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ru-RU" sz="1600" b="0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lang="ru-RU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504014252266"/>
          <c:y val="7.1297772569802395E-2"/>
          <c:w val="0.65039607992353399"/>
          <c:h val="0.8574044548603949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solidFill>
                <a:srgbClr val="FFFFFF"/>
              </a:solidFill>
              <a:ln>
                <a:solidFill>
                  <a:srgbClr val="000000">
                    <a:lumMod val="25000"/>
                    <a:lumOff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lang="ru-RU" sz="16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Montserrat" panose="020B0604020202020204" charset="-52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61 и более лет</c:v>
                </c:pt>
                <c:pt idx="1">
                  <c:v>51-60 лет</c:v>
                </c:pt>
                <c:pt idx="2">
                  <c:v>41-50 лет</c:v>
                </c:pt>
                <c:pt idx="3">
                  <c:v>31-40 лет</c:v>
                </c:pt>
                <c:pt idx="4">
                  <c:v>18-30 лет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0.08</c:v>
                </c:pt>
                <c:pt idx="1">
                  <c:v>0.05</c:v>
                </c:pt>
                <c:pt idx="2">
                  <c:v>0.34</c:v>
                </c:pt>
                <c:pt idx="3">
                  <c:v>0.27</c:v>
                </c:pt>
                <c:pt idx="4">
                  <c:v>0.26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45F-4E34-9714-A104DD5509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-1934231520"/>
        <c:axId val="-1934229344"/>
      </c:barChart>
      <c:catAx>
        <c:axId val="-19342315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ru-RU" sz="1200" b="1" i="0" u="none" strike="noStrike" kern="1200" baseline="0">
                <a:solidFill>
                  <a:srgbClr val="002060"/>
                </a:solidFill>
                <a:latin typeface="Montserrat" panose="020B0604020202020204" charset="-52"/>
                <a:ea typeface="+mn-ea"/>
                <a:cs typeface="Calibri" panose="020F0502020204030204" pitchFamily="34" charset="0"/>
              </a:defRPr>
            </a:pPr>
            <a:endParaRPr lang="ru-RU"/>
          </a:p>
        </c:txPr>
        <c:crossAx val="-1934229344"/>
        <c:crosses val="autoZero"/>
        <c:auto val="1"/>
        <c:lblAlgn val="ctr"/>
        <c:lblOffset val="100"/>
        <c:noMultiLvlLbl val="0"/>
      </c:catAx>
      <c:valAx>
        <c:axId val="-1934229344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-19342315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ru-RU"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solidFill>
                <a:srgbClr val="FFFFFF"/>
              </a:solidFill>
              <a:ln>
                <a:solidFill>
                  <a:srgbClr val="000000">
                    <a:lumMod val="25000"/>
                    <a:lumOff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lang="ru-RU" sz="16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Montserrat" panose="020B0604020202020204" charset="-52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Немедицинские работники</c:v>
                </c:pt>
                <c:pt idx="1">
                  <c:v>Сестринский персонал</c:v>
                </c:pt>
                <c:pt idx="2">
                  <c:v>Врачи</c:v>
                </c:pt>
                <c:pt idx="3">
                  <c:v>Руководители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0.04</c:v>
                </c:pt>
                <c:pt idx="1">
                  <c:v>0.46</c:v>
                </c:pt>
                <c:pt idx="2">
                  <c:v>0.4</c:v>
                </c:pt>
                <c:pt idx="3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A39-4BF1-941D-9C3C9E4983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-1934232608"/>
        <c:axId val="-1934230976"/>
      </c:barChart>
      <c:catAx>
        <c:axId val="-19342326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ru-RU" sz="1200" b="1" i="0" u="none" strike="noStrike" kern="1200" baseline="0">
                <a:solidFill>
                  <a:srgbClr val="002060"/>
                </a:solidFill>
                <a:latin typeface="Montserrat" panose="020B0604020202020204" charset="-52"/>
                <a:ea typeface="+mn-ea"/>
                <a:cs typeface="Calibri" panose="020F0502020204030204" pitchFamily="34" charset="0"/>
              </a:defRPr>
            </a:pPr>
            <a:endParaRPr lang="ru-RU"/>
          </a:p>
        </c:txPr>
        <c:crossAx val="-1934230976"/>
        <c:crosses val="autoZero"/>
        <c:auto val="1"/>
        <c:lblAlgn val="ctr"/>
        <c:lblOffset val="100"/>
        <c:noMultiLvlLbl val="0"/>
      </c:catAx>
      <c:valAx>
        <c:axId val="-1934230976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-1934232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ru-RU"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624746450304301E-2"/>
          <c:y val="2.4597233747318599E-2"/>
          <c:w val="0.95537525354969599"/>
          <c:h val="0.7686306291727069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Да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50000"/>
                    <a:satMod val="300000"/>
                  </a:schemeClr>
                </a:gs>
                <a:gs pos="35000">
                  <a:schemeClr val="accent1">
                    <a:tint val="37000"/>
                    <a:satMod val="300000"/>
                  </a:schemeClr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ru-RU" sz="1800" b="1" i="0" u="none" strike="noStrike" kern="1200" baseline="0">
                    <a:solidFill>
                      <a:srgbClr val="002060"/>
                    </a:solidFill>
                    <a:latin typeface="Montserrat" panose="020B0604020202020204" charset="-52"/>
                    <a:ea typeface="+mn-ea"/>
                    <a:cs typeface="Calibri" panose="020F050202020403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март</c:v>
                </c:pt>
                <c:pt idx="1">
                  <c:v>сентябрь 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41</c:v>
                </c:pt>
                <c:pt idx="1">
                  <c:v>7.3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79-465C-B8A7-ED988327EA1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Нет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50000"/>
                    <a:satMod val="300000"/>
                  </a:schemeClr>
                </a:gs>
                <a:gs pos="35000">
                  <a:schemeClr val="accent2">
                    <a:tint val="37000"/>
                    <a:satMod val="300000"/>
                  </a:schemeClr>
                </a:gs>
                <a:gs pos="100000">
                  <a:schemeClr val="accent2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ru-RU" sz="2000" b="1" i="0" u="none" strike="noStrike" kern="1200" baseline="0">
                    <a:solidFill>
                      <a:srgbClr val="002060"/>
                    </a:solidFill>
                    <a:latin typeface="Montserrat" panose="020B0604020202020204" charset="-52"/>
                    <a:ea typeface="+mn-ea"/>
                    <a:cs typeface="Calibri" panose="020F050202020403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март</c:v>
                </c:pt>
                <c:pt idx="1">
                  <c:v>сентябрь 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59</c:v>
                </c:pt>
                <c:pt idx="1">
                  <c:v>92.7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A79-465C-B8A7-ED988327EA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1934230432"/>
        <c:axId val="-1934227712"/>
      </c:barChart>
      <c:catAx>
        <c:axId val="-1934230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ru-RU" sz="1800" b="1" i="0" u="none" strike="noStrike" kern="1200" baseline="0">
                <a:solidFill>
                  <a:schemeClr val="accent1">
                    <a:lumMod val="75000"/>
                  </a:schemeClr>
                </a:solidFill>
                <a:latin typeface="Montserrat" panose="020B0604020202020204" charset="-52"/>
                <a:ea typeface="+mn-ea"/>
                <a:cs typeface="Calibri" panose="020F0502020204030204" pitchFamily="34" charset="0"/>
              </a:defRPr>
            </a:pPr>
            <a:endParaRPr lang="ru-RU"/>
          </a:p>
        </c:txPr>
        <c:crossAx val="-1934227712"/>
        <c:crosses val="autoZero"/>
        <c:auto val="1"/>
        <c:lblAlgn val="ctr"/>
        <c:lblOffset val="100"/>
        <c:noMultiLvlLbl val="0"/>
      </c:catAx>
      <c:valAx>
        <c:axId val="-193422771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1934230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ru-RU" sz="2000" b="0" i="0" u="none" strike="noStrike" kern="120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ru-RU"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01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5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5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0.0888</cdr:x>
      <cdr:y>0.52644</cdr:y>
    </cdr:from>
    <cdr:to>
      <cdr:x>0.31697</cdr:x>
      <cdr:y>0.60436</cdr:y>
    </cdr:to>
    <cdr:cxnSp macro="">
      <cdr:nvCxnSpPr>
        <cdr:cNvPr id="2" name="Соединительная линия уступом 1">
          <a:extLst xmlns:a="http://schemas.openxmlformats.org/drawingml/2006/main">
            <a:ext uri="{FF2B5EF4-FFF2-40B4-BE49-F238E27FC236}">
              <a16:creationId xmlns:a16="http://schemas.microsoft.com/office/drawing/2014/main" id="{8B26C472-843D-2A92-917C-ACC12784C76B}"/>
            </a:ext>
          </a:extLst>
        </cdr:cNvPr>
        <cdr:cNvCxnSpPr/>
      </cdr:nvCxnSpPr>
      <cdr:spPr>
        <a:xfrm xmlns:a="http://schemas.openxmlformats.org/drawingml/2006/main" rot="10800000">
          <a:off x="367289" y="1913797"/>
          <a:ext cx="943784" cy="283267"/>
        </a:xfrm>
        <a:prstGeom xmlns:a="http://schemas.openxmlformats.org/drawingml/2006/main" prst="bentConnector3">
          <a:avLst>
            <a:gd name="adj1" fmla="val 38315"/>
          </a:avLst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0.03582</cdr:x>
      <cdr:y>0.52574</cdr:y>
    </cdr:from>
    <cdr:to>
      <cdr:x>0.2209</cdr:x>
      <cdr:y>0.76027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247160" y="2521759"/>
          <a:ext cx="1277237" cy="11249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none" lIns="45720" tIns="45720" rIns="45720" bIns="45720" rtlCol="0" anchor="t" anchorCtr="0">
          <a:normAutofit/>
        </a:bodyPr>
        <a:lstStyle xmlns:a="http://schemas.openxmlformats.org/drawingml/2006/main"/>
        <a:p xmlns:a="http://schemas.openxmlformats.org/drawingml/2006/main">
          <a:pPr algn="l"/>
          <a:r>
            <a:rPr lang="ru-RU" sz="1900" dirty="0">
              <a:solidFill>
                <a:schemeClr val="accent1">
                  <a:lumMod val="75000"/>
                </a:schemeClr>
              </a:solidFill>
              <a:latin typeface="Montserrat" panose="020B0604020202020204" charset="-52"/>
              <a:ea typeface="Montserrat Medium"/>
              <a:cs typeface="Montserrat Medium"/>
              <a:sym typeface="Arial" panose="020B0604020202020204"/>
            </a:rPr>
            <a:t>из них </a:t>
          </a:r>
        </a:p>
        <a:p xmlns:a="http://schemas.openxmlformats.org/drawingml/2006/main">
          <a:pPr algn="l"/>
          <a:r>
            <a:rPr lang="ru-RU" sz="1900" dirty="0">
              <a:solidFill>
                <a:schemeClr val="accent1">
                  <a:lumMod val="75000"/>
                </a:schemeClr>
              </a:solidFill>
              <a:latin typeface="Montserrat" panose="020B0604020202020204" charset="-52"/>
              <a:ea typeface="Montserrat Medium"/>
              <a:cs typeface="Montserrat Medium"/>
              <a:sym typeface="Arial" panose="020B0604020202020204"/>
            </a:rPr>
            <a:t>44 </a:t>
          </a:r>
        </a:p>
        <a:p xmlns:a="http://schemas.openxmlformats.org/drawingml/2006/main">
          <a:pPr algn="l"/>
          <a:r>
            <a:rPr lang="ru-RU" sz="1900" dirty="0">
              <a:solidFill>
                <a:schemeClr val="accent1">
                  <a:lumMod val="75000"/>
                </a:schemeClr>
              </a:solidFill>
              <a:latin typeface="Montserrat" panose="020B0604020202020204" charset="-52"/>
              <a:ea typeface="Montserrat Medium"/>
              <a:cs typeface="Montserrat Medium"/>
              <a:sym typeface="Arial" panose="020B0604020202020204"/>
            </a:rPr>
            <a:t>заведующих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4/5/23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0" name="Google Shape;11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457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 dirty="0"/>
              <a:t>Основные характеристики и годовые объемы деятельности нашей больницы указаны на слайде. Особенно хочется отметить квалификацию и опыт кадрового состава сотрудников, долгие годы реализующих полноценный междисциплинарный подход при оказании медицинской помощи пациентам экспертного уровня тяжести по множеству профилей. Благодаря слаженной работе представителей</a:t>
            </a:r>
            <a:r>
              <a:rPr lang="ru-RU" baseline="0" dirty="0"/>
              <a:t> всех служб больницы мы смогли реализовать внедрение таких передовых технологий, как трансплантация печени. Объемы представлены на слайде – за текущий календарный год (октябрь 2021 – сентябрь 2022) – 40 трансплантаций печени и 60 трансплантаций почек. </a:t>
            </a:r>
            <a:endParaRPr lang="ru-RU" dirty="0"/>
          </a:p>
        </p:txBody>
      </p:sp>
      <p:sp>
        <p:nvSpPr>
          <p:cNvPr id="111" name="Google Shape;111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87638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460" name="Google Shape;460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 sz="1400" dirty="0"/>
              <a:t>Также как при проекте Росздравнадзора, основной</a:t>
            </a:r>
            <a:r>
              <a:rPr lang="ru-RU" sz="1400" baseline="0" dirty="0"/>
              <a:t> движущей силой </a:t>
            </a:r>
            <a:r>
              <a:rPr lang="ru-RU" sz="1400" dirty="0"/>
              <a:t>нового проекта стала группа активистов, вошедших в состав уполномоченных по качеству. Именно они сыграли играют необходимую роль в развитии системы качества и безопасности, доведения основных принципов до каждого сотрудника больницы.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 sz="1400" dirty="0"/>
              <a:t>На текущий момент более половины являются одновременно уполномоченными по качеству и информатизации. Они входят в основу кадрового резерва управления больницей.</a:t>
            </a:r>
            <a:endParaRPr sz="1400" dirty="0"/>
          </a:p>
        </p:txBody>
      </p:sp>
      <p:sp>
        <p:nvSpPr>
          <p:cNvPr id="461" name="Google Shape;461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ru-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2" name="Google Shape;482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457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Разработан и многогранно представлен инструментарий и возможности для работы уполномоченных по информатизации. Созданы соответствующие </a:t>
            </a:r>
            <a:r>
              <a:rPr lang="ru-RU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телеграм</a:t>
            </a:r>
            <a:r>
              <a:rPr lang="ru-RU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-каналы, где идет обсуждение основных вопросов внедрения информационной системы. 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3" name="Google Shape;483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1" name="Google Shape;531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457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Проводятся тематические семинары, выступления уполномоченных, внедрены </a:t>
            </a:r>
            <a:r>
              <a:rPr lang="ru-RU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каскадированные</a:t>
            </a:r>
            <a:r>
              <a:rPr lang="ru-RU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технологии разбора ошибок, формирование пошагового освоения функционала, технологий самоконтроля и обучения. </a:t>
            </a:r>
          </a:p>
        </p:txBody>
      </p:sp>
      <p:sp>
        <p:nvSpPr>
          <p:cNvPr id="532" name="Google Shape;532;p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60" name="Google Shape;560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457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Активно функционирует еженедельный штаб по внедрению информационной системы, где помимо уполномоченных принимает участие весь руководящий состав больницы. </a:t>
            </a:r>
          </a:p>
        </p:txBody>
      </p:sp>
      <p:sp>
        <p:nvSpPr>
          <p:cNvPr id="561" name="Google Shape;561;p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586" name="Google Shape;586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 dirty="0"/>
              <a:t>Классические</a:t>
            </a:r>
            <a:r>
              <a:rPr lang="ru-RU" baseline="0" dirty="0"/>
              <a:t> условия, определяющие лояльность сотрудников, известны многим из вас. Мы знаем, что в соответствии с принципом Парето необходимо соблюдать 80% лояльности коллектива, особенно в ходе реализации проектов инфраструктурной перестройки.</a:t>
            </a:r>
            <a:endParaRPr dirty="0"/>
          </a:p>
        </p:txBody>
      </p:sp>
      <p:sp>
        <p:nvSpPr>
          <p:cNvPr id="587" name="Google Shape;587;p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>
                <a:solidFill>
                  <a:srgbClr val="000000"/>
                </a:solidFill>
              </a:rPr>
              <a:t>24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09" name="Google Shape;609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 dirty="0"/>
              <a:t>И, конечно же, уровень лояльности будет разных</a:t>
            </a:r>
            <a:r>
              <a:rPr lang="ru-RU" baseline="0" dirty="0"/>
              <a:t> в зависимости от управленческого объема и ответственности специалиста. Поэтому очень важно обеспечить эффективные коммуникации на уровне врачей и медсестер. </a:t>
            </a:r>
            <a:endParaRPr dirty="0"/>
          </a:p>
        </p:txBody>
      </p:sp>
      <p:sp>
        <p:nvSpPr>
          <p:cNvPr id="610" name="Google Shape;610;p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>
                <a:solidFill>
                  <a:srgbClr val="000000"/>
                </a:solidFill>
              </a:rPr>
              <a:t>25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1529b77e3d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8" name="Google Shape;188;g1529b77e3d7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457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 dirty="0"/>
              <a:t>Ключевые задачи цифровизации отрасли, определенные</a:t>
            </a:r>
            <a:r>
              <a:rPr lang="ru-RU" baseline="0" dirty="0"/>
              <a:t> Правительством Российской Федерации,</a:t>
            </a:r>
            <a:r>
              <a:rPr lang="ru-RU" dirty="0"/>
              <a:t> отражены на слайде. Прежде всего хочется отметить </a:t>
            </a:r>
            <a:r>
              <a:rPr lang="ru-RU" dirty="0" err="1"/>
              <a:t>этапность</a:t>
            </a:r>
            <a:r>
              <a:rPr lang="ru-RU" dirty="0"/>
              <a:t> и целенаправленность задач:</a:t>
            </a:r>
          </a:p>
          <a:p>
            <a:pPr marL="0" lvl="0" indent="457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 dirty="0"/>
              <a:t>1. </a:t>
            </a:r>
            <a:r>
              <a:rPr lang="ru-RU" dirty="0">
                <a:solidFill>
                  <a:srgbClr val="002060"/>
                </a:solidFill>
              </a:rPr>
              <a:t>Достижение целевых показателей в рамках национальной цели «Цифровая зрелость» и национального проекта «Здравоохранение»</a:t>
            </a:r>
            <a:endParaRPr lang="ru-RU" dirty="0"/>
          </a:p>
          <a:p>
            <a:pPr marL="0" lvl="0" indent="457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 dirty="0"/>
              <a:t>2. </a:t>
            </a:r>
            <a:r>
              <a:rPr lang="ru-RU" dirty="0">
                <a:solidFill>
                  <a:srgbClr val="002060"/>
                </a:solidFill>
              </a:rPr>
              <a:t>Перевод услуг в электронный вид в отрасли здравоохранения</a:t>
            </a:r>
            <a:endParaRPr lang="ru-RU" dirty="0"/>
          </a:p>
          <a:p>
            <a:pPr marL="0" lvl="0" indent="457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 sz="1200" dirty="0">
                <a:solidFill>
                  <a:srgbClr val="C00000"/>
                </a:solidFill>
              </a:rPr>
              <a:t>3. </a:t>
            </a:r>
            <a:r>
              <a:rPr lang="ru-RU" dirty="0">
                <a:solidFill>
                  <a:srgbClr val="002060"/>
                </a:solidFill>
              </a:rPr>
              <a:t>Объединение информационных систем в Цифровой контур здравоохранения</a:t>
            </a:r>
            <a:endParaRPr lang="ru-RU" dirty="0"/>
          </a:p>
          <a:p>
            <a:pPr marL="0" marR="0" lvl="0" indent="457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050"/>
              <a:buFont typeface="Calibri"/>
              <a:buNone/>
            </a:pPr>
            <a:r>
              <a:rPr lang="ru-RU" sz="1050" dirty="0">
                <a:solidFill>
                  <a:srgbClr val="002060"/>
                </a:solidFill>
              </a:rPr>
              <a:t>4. Обеспечение отрасли здравоохранения необходимой инфраструктурой</a:t>
            </a:r>
            <a:endParaRPr lang="ru-RU" dirty="0"/>
          </a:p>
          <a:p>
            <a:pPr marL="0" lvl="0" indent="457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ru-RU" dirty="0"/>
          </a:p>
          <a:p>
            <a:pPr marL="0" lvl="0" indent="457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 dirty="0"/>
              <a:t>Масштабы и многозадачность</a:t>
            </a:r>
            <a:r>
              <a:rPr lang="ru-RU" baseline="0" dirty="0"/>
              <a:t> поставленных целей определяет необходимость вовлечения всех медицинских организаций страны. Объемы и темпы включения для каждой больницы – это вопрос времени. </a:t>
            </a:r>
          </a:p>
        </p:txBody>
      </p:sp>
      <p:sp>
        <p:nvSpPr>
          <p:cNvPr id="189" name="Google Shape;189;g1529b77e3d7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60" name="Google Shape;260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 dirty="0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Какие практические вызовы,</a:t>
            </a:r>
            <a:r>
              <a:rPr lang="ru-RU" baseline="0" dirty="0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с которыми сталкивается медицинская организация, вставшая на путь коренной перестройки своей цифровой системы.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ru-RU" baseline="0" dirty="0"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 baseline="0" dirty="0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Первый блок вызовов связан с исходным уровнем зрелости. Когда несовершенство инфраструктуры, нормативной базы, индикативное управление без процессного выстраивания может создать дополнительные сложности и задержать цифровое развитие.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ru-RU" baseline="0" dirty="0"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 baseline="0" dirty="0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Важным в любом процессе перестройки является подготовка необходимых кадров и компетенций. Отсутствие </a:t>
            </a:r>
            <a:r>
              <a:rPr lang="ru-RU" baseline="0" dirty="0" err="1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профстандарта</a:t>
            </a:r>
            <a:r>
              <a:rPr lang="ru-RU" baseline="0" dirty="0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IT-специалиста в здравоохранении не позволяет пока обеспечить стабильный и надежный пул специалистов в отрасли. В идеале – это люди с двумя образованиями (IT и медицинское). Далеко не каждая медицинская организация может похвастать наличием таких сотрудников у себя в коллективе. </a:t>
            </a:r>
            <a:endParaRPr lang="ru-RU" dirty="0"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261" name="Google Shape;261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70" name="Google Shape;27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 dirty="0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Для нас очень важным, даже ключевым является то, чтоб наши сотрудники понимали практическую и</a:t>
            </a:r>
            <a:r>
              <a:rPr lang="ru-RU" baseline="0" dirty="0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прикладную ценность тех процессов и направлений, которые мы пытаемся внедрить. Если происходит автоматизация процессов, ускорение производительности, то облегчается труд врача, медсестры. И в этой ситуации мы можем быть уверены, что имеем поддержку коллектива. Если же сотрудники вынуждены делать «неизвестные действия» с «непонятным результатом», то очень часто это приводит к пустому выгоранию.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ru-RU" baseline="0" dirty="0"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 baseline="0" dirty="0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Ну и, наконец, можно сказать, что с учетом всех особенностей, пока еще невозможно стандартизовать все условия для цифровой трансформации медицинской организации. Дать один универсальный рецепт для всех. </a:t>
            </a:r>
            <a:endParaRPr lang="ru-RU" dirty="0"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271" name="Google Shape;271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feea7a94a7_0_2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8" name="Google Shape;438;gfeea7a94a7_0_27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 dirty="0"/>
              <a:t>Чтобы</a:t>
            </a:r>
            <a:r>
              <a:rPr lang="ru-RU" baseline="0" dirty="0"/>
              <a:t> минимизировать возможные риски и снизить уровень неопределенности, необходимо провести полноценный </a:t>
            </a:r>
            <a:r>
              <a:rPr lang="en-US" baseline="0" dirty="0"/>
              <a:t>PEST-</a:t>
            </a:r>
            <a:r>
              <a:rPr lang="ru-RU" baseline="0" dirty="0"/>
              <a:t>анализ. На слайде показан сокращенный вариант тех аспектов, что были проанализированы в фазе инициации проекта, с целью подбора оптимального решения. </a:t>
            </a:r>
            <a:endParaRPr dirty="0"/>
          </a:p>
        </p:txBody>
      </p:sp>
      <p:sp>
        <p:nvSpPr>
          <p:cNvPr id="439" name="Google Shape;439;gfeea7a94a7_0_27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feea7a94a7_0_4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81" name="Google Shape;281;gfeea7a94a7_0_4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 dirty="0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Наша</a:t>
            </a:r>
            <a:r>
              <a:rPr lang="ru-RU" baseline="0" dirty="0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клиника в части цифрового развития имеет богатый и, при этом, тернистый опыт внедрения различных информационных систем. Еще на заре применения персональных компьютеров энтузиастами (в основном это были сами врачи) создавались </a:t>
            </a:r>
            <a:r>
              <a:rPr lang="ru-RU" baseline="0" dirty="0" err="1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самописные</a:t>
            </a:r>
            <a:r>
              <a:rPr lang="ru-RU" baseline="0" dirty="0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программные продукты, которые активно внедрялись в труд специалистов, выполняя конкретные прикладные задачи.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ru-RU" baseline="0" dirty="0"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 baseline="0" dirty="0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По мере развития </a:t>
            </a:r>
            <a:r>
              <a:rPr lang="ru-RU" baseline="0" dirty="0" err="1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МИСов</a:t>
            </a:r>
            <a:r>
              <a:rPr lang="ru-RU" baseline="0" dirty="0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, в разных подразделениях и службах последовательно внедрялись разные программные продукты. На слайде представлена упрощенная схема информационных систем РКБ. Можно сказать, что текущая информационная система </a:t>
            </a:r>
            <a:r>
              <a:rPr lang="ru-RU" baseline="0" dirty="0" err="1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qMS</a:t>
            </a:r>
            <a:r>
              <a:rPr lang="ru-RU" baseline="0" dirty="0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–это 5-я по счету для РКБ. </a:t>
            </a:r>
            <a:endParaRPr lang="ru-RU" dirty="0"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282" name="Google Shape;282;gfeea7a94a7_0_4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071975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1524ca3a94f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1" name="Google Shape;411;g1524ca3a94f_0_8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 dirty="0"/>
              <a:t>На</a:t>
            </a:r>
            <a:r>
              <a:rPr lang="ru-RU" baseline="0" dirty="0"/>
              <a:t> слайде показаны основные управленческие принципы, к которым мы пришли в ходе реализации проекта цифровизации. Хочется отметить, что проекты подобного уровня реализуемы только при полноценном развертывании всех компонентов проектного управления. </a:t>
            </a:r>
            <a:endParaRPr dirty="0"/>
          </a:p>
        </p:txBody>
      </p:sp>
      <p:sp>
        <p:nvSpPr>
          <p:cNvPr id="412" name="Google Shape;412;g1524ca3a94f_0_8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fld id="{00000000-1234-1234-1234-123412341234}" type="slidenum">
              <a:rPr lang="ru-RU"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418" name="Google Shape;418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35623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 dirty="0"/>
              <a:t>Очень важным является правильное</a:t>
            </a:r>
            <a:r>
              <a:rPr lang="ru-RU" baseline="0" dirty="0"/>
              <a:t> и своевременное формирование команды управления проектом. На слайде показана организационная структура управления, где мы видим ключевых руководителей. А также заказчика – Кабинет Министров Республики Татарстан, учредителя – региональный Минздрав и координатора – Министерство Цифрового развития. 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419" name="Google Shape;419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 sz="1200" dirty="0"/>
              <a:t>Ключеву</a:t>
            </a:r>
            <a:r>
              <a:rPr lang="ru-RU" sz="1200" baseline="0" dirty="0"/>
              <a:t>ю ставку</a:t>
            </a:r>
            <a:r>
              <a:rPr lang="ru-RU" sz="1200" dirty="0"/>
              <a:t>, уважаемые коллеги, мы сделали на формирование костяка сподвижников. Был создан институт уполномоченных по информатизации. </a:t>
            </a:r>
            <a:endParaRPr dirty="0"/>
          </a:p>
        </p:txBody>
      </p:sp>
      <p:sp>
        <p:nvSpPr>
          <p:cNvPr id="473" name="Google Shape;473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013544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93118" y="6064271"/>
            <a:ext cx="3370084" cy="51283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364109" y="6064271"/>
            <a:ext cx="796383" cy="398192"/>
          </a:xfrm>
          <a:prstGeom prst="rect">
            <a:avLst/>
          </a:prstGeom>
        </p:spPr>
      </p:pic>
      <p:pic>
        <p:nvPicPr>
          <p:cNvPr id="5" name="Picture 2" descr="MedSoft - выставка и конференция по цифровому здравоохранению"/>
          <p:cNvPicPr>
            <a:picLocks noChangeAspect="1" noChangeArrowheads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48454" y="5890087"/>
            <a:ext cx="750428" cy="746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013544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64109" y="486107"/>
            <a:ext cx="796383" cy="398192"/>
          </a:xfrm>
          <a:prstGeom prst="rect">
            <a:avLst/>
          </a:prstGeom>
        </p:spPr>
      </p:pic>
      <p:pic>
        <p:nvPicPr>
          <p:cNvPr id="4" name="Picture 2" descr="MedSoft - выставка и конференция по цифровому здравоохранению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48454" y="254600"/>
            <a:ext cx="750428" cy="746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93118" y="6064271"/>
            <a:ext cx="3370084" cy="51283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364109" y="6064271"/>
            <a:ext cx="796383" cy="398192"/>
          </a:xfrm>
          <a:prstGeom prst="rect">
            <a:avLst/>
          </a:prstGeom>
        </p:spPr>
      </p:pic>
      <p:pic>
        <p:nvPicPr>
          <p:cNvPr id="9" name="Picture 2" descr="MedSoft - выставка и конференция по цифровому здравоохранению"/>
          <p:cNvPicPr>
            <a:picLocks noChangeAspect="1" noChangeArrowheads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48454" y="5890087"/>
            <a:ext cx="750428" cy="746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7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7" name="Google Shape;37;p7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7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7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7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013544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3" Type="http://schemas.openxmlformats.org/officeDocument/2006/relationships/image" Target="../media/image30.jpe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png"/><Relationship Id="rId5" Type="http://schemas.openxmlformats.org/officeDocument/2006/relationships/image" Target="../media/image34.png"/><Relationship Id="rId4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2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7.emf"/><Relationship Id="rId4" Type="http://schemas.openxmlformats.org/officeDocument/2006/relationships/image" Target="../media/image9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2B16757-3927-E340-141C-279D495C0ED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4718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6"/>
          <p:cNvSpPr txBox="1"/>
          <p:nvPr/>
        </p:nvSpPr>
        <p:spPr>
          <a:xfrm>
            <a:off x="861834" y="244713"/>
            <a:ext cx="7773661" cy="976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9BD5"/>
              </a:buClr>
              <a:buSzPts val="3200"/>
              <a:buFont typeface="Montserrat"/>
              <a:buNone/>
            </a:pPr>
            <a:r>
              <a:rPr lang="ru-RU" sz="3200" b="1" i="0" u="none" strike="noStrike" cap="none" dirty="0">
                <a:solidFill>
                  <a:srgbClr val="013544"/>
                </a:solidFill>
                <a:latin typeface="+mj-lt"/>
                <a:ea typeface="+mj-ea"/>
                <a:cs typeface="+mj-cs"/>
                <a:sym typeface="Montserrat"/>
              </a:rPr>
              <a:t>Вызовы медицинской организации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Montserrat Medium"/>
              <a:buNone/>
            </a:pPr>
            <a:endParaRPr sz="2000" b="0" i="0" u="none" strike="noStrike" cap="none" dirty="0">
              <a:solidFill>
                <a:srgbClr val="C00000"/>
              </a:solidFill>
              <a:latin typeface="Montserrat" panose="020B0604020202020204" charset="-52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74" name="Google Shape;274;p6"/>
          <p:cNvSpPr txBox="1"/>
          <p:nvPr/>
        </p:nvSpPr>
        <p:spPr>
          <a:xfrm>
            <a:off x="1607015" y="1763390"/>
            <a:ext cx="4833000" cy="323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/>
              <a:buNone/>
            </a:pPr>
            <a:r>
              <a:rPr lang="ru-RU" sz="2000" b="1" dirty="0">
                <a:solidFill>
                  <a:schemeClr val="bg1"/>
                </a:solidFill>
                <a:effectLst/>
                <a:highlight>
                  <a:srgbClr val="21B6E1"/>
                </a:highlight>
                <a:latin typeface="+mj-lt"/>
              </a:rPr>
              <a:t>Ассиметрия </a:t>
            </a:r>
            <a:r>
              <a:rPr lang="ru-RU" sz="2000" b="1" i="0" u="none" strike="noStrike" cap="none" dirty="0">
                <a:solidFill>
                  <a:schemeClr val="bg1"/>
                </a:solidFill>
                <a:effectLst/>
                <a:highlight>
                  <a:srgbClr val="21B6E1"/>
                </a:highlight>
                <a:latin typeface="+mj-lt"/>
                <a:sym typeface="Montserrat"/>
              </a:rPr>
              <a:t>управленческих инструментов разного уровня</a:t>
            </a:r>
            <a:endParaRPr lang="ru-RU" sz="2000" b="1" dirty="0">
              <a:solidFill>
                <a:schemeClr val="bg1"/>
              </a:solidFill>
              <a:effectLst/>
              <a:highlight>
                <a:srgbClr val="21B6E1"/>
              </a:highlight>
              <a:latin typeface="+mj-l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</a:pPr>
            <a:endParaRPr lang="ru-RU" sz="2000" b="1" i="0" u="none" strike="noStrike" cap="none" dirty="0">
              <a:solidFill>
                <a:srgbClr val="67B560"/>
              </a:solidFill>
              <a:latin typeface="+mj-lt"/>
              <a:ea typeface="Montserrat"/>
              <a:cs typeface="+mj-lt"/>
              <a:sym typeface="Montserrat"/>
            </a:endParaRPr>
          </a:p>
          <a:p>
            <a:pPr>
              <a:buClr>
                <a:srgbClr val="000000"/>
              </a:buClr>
              <a:buSzPts val="2000"/>
            </a:pPr>
            <a:r>
              <a:rPr lang="ru-RU" sz="2000" dirty="0">
                <a:solidFill>
                  <a:srgbClr val="013544"/>
                </a:solidFill>
                <a:ea typeface="Montserrat Medium"/>
                <a:cs typeface="+mn-lt"/>
                <a:sym typeface="Montserrat"/>
              </a:rPr>
              <a:t>р</a:t>
            </a:r>
            <a:r>
              <a:rPr lang="ru-RU" sz="2000" i="0" u="none" strike="noStrike" cap="none" dirty="0">
                <a:solidFill>
                  <a:srgbClr val="013544"/>
                </a:solidFill>
                <a:ea typeface="Montserrat Medium"/>
                <a:cs typeface="+mn-lt"/>
                <a:sym typeface="Montserrat"/>
              </a:rPr>
              <a:t>яд задач федерального уровня воспринимается как не имеющий прикладной ценности </a:t>
            </a:r>
            <a:r>
              <a:rPr lang="ru-RU" sz="2000" dirty="0">
                <a:solidFill>
                  <a:srgbClr val="013544"/>
                </a:solidFill>
                <a:ea typeface="Montserrat Medium"/>
                <a:cs typeface="+mn-lt"/>
                <a:sym typeface="Montserrat Medium"/>
              </a:rPr>
              <a:t>для персонала медицинской организации </a:t>
            </a:r>
            <a:endParaRPr lang="ru-RU" sz="1400" dirty="0">
              <a:solidFill>
                <a:schemeClr val="accent1">
                  <a:lumMod val="75000"/>
                </a:schemeClr>
              </a:solidFill>
              <a:cs typeface="+mj-lt"/>
              <a:sym typeface="Arial" panose="020B0604020202020204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</a:pPr>
            <a:endParaRPr lang="ru-RU" sz="2000" b="0" i="0" u="none" strike="noStrike" cap="none" dirty="0">
              <a:solidFill>
                <a:srgbClr val="013544"/>
              </a:solidFill>
              <a:ea typeface="Montserrat Medium"/>
              <a:cs typeface="+mn-lt"/>
              <a:sym typeface="Arial" panose="020B0604020202020204"/>
            </a:endParaRPr>
          </a:p>
        </p:txBody>
      </p:sp>
      <p:sp>
        <p:nvSpPr>
          <p:cNvPr id="277" name="Google Shape;277;p6"/>
          <p:cNvSpPr txBox="1"/>
          <p:nvPr/>
        </p:nvSpPr>
        <p:spPr>
          <a:xfrm>
            <a:off x="7152021" y="1783718"/>
            <a:ext cx="4066368" cy="4779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/>
              <a:buNone/>
            </a:pPr>
            <a:r>
              <a:rPr lang="ru-RU" sz="2000" b="1" i="0" u="none" strike="noStrike" cap="none" dirty="0">
                <a:solidFill>
                  <a:schemeClr val="bg1"/>
                </a:solidFill>
                <a:effectLst/>
                <a:highlight>
                  <a:srgbClr val="21B6E1"/>
                </a:highlight>
                <a:latin typeface="+mj-lt"/>
                <a:sym typeface="Montserrat"/>
              </a:rPr>
              <a:t>Нет универсальной модели проекта цифровой трансформации </a:t>
            </a:r>
            <a:endParaRPr sz="1400" b="0" i="0" u="none" strike="noStrike" cap="none" dirty="0">
              <a:solidFill>
                <a:srgbClr val="000000"/>
              </a:solidFill>
              <a:latin typeface="+mj-lt"/>
              <a:cs typeface="+mj-lt"/>
              <a:sym typeface="Arial" panose="020B0604020202020204"/>
            </a:endParaRPr>
          </a:p>
          <a:p>
            <a:pPr marL="0" marR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/>
              <a:buNone/>
            </a:pPr>
            <a:endParaRPr sz="1400" b="1" i="0" u="none" strike="noStrike" cap="none" dirty="0">
              <a:solidFill>
                <a:srgbClr val="649BD5"/>
              </a:solidFill>
              <a:latin typeface="+mj-lt"/>
              <a:cs typeface="+mj-lt"/>
              <a:sym typeface="Arial" panose="020B0604020202020204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</a:pPr>
            <a:r>
              <a:rPr lang="ru-RU" sz="2000" b="0" i="0" u="none" strike="noStrike" cap="none" dirty="0">
                <a:solidFill>
                  <a:srgbClr val="013544"/>
                </a:solidFill>
                <a:ea typeface="Montserrat Medium"/>
                <a:cs typeface="+mn-lt"/>
                <a:sym typeface="Montserrat Medium"/>
              </a:rPr>
              <a:t>для многопрофильной клиники, применимой на всей территории Российской Федерации </a:t>
            </a:r>
            <a:endParaRPr sz="1400" b="0" i="0" u="none" strike="noStrike" cap="none" dirty="0">
              <a:solidFill>
                <a:schemeClr val="accent1">
                  <a:lumMod val="75000"/>
                </a:schemeClr>
              </a:solidFill>
              <a:latin typeface="+mj-lt"/>
              <a:cs typeface="+mj-lt"/>
              <a:sym typeface="Arial" panose="020B0604020202020204"/>
            </a:endParaRPr>
          </a:p>
          <a:p>
            <a:pPr marL="0" marR="0" lvl="0" indent="0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+mj-lt"/>
              <a:cs typeface="+mj-lt"/>
              <a:sym typeface="Arial" panose="020B0604020202020204"/>
            </a:endParaRPr>
          </a:p>
        </p:txBody>
      </p:sp>
      <p:sp>
        <p:nvSpPr>
          <p:cNvPr id="278" name="Google Shape;278;p6"/>
          <p:cNvSpPr txBox="1"/>
          <p:nvPr/>
        </p:nvSpPr>
        <p:spPr>
          <a:xfrm>
            <a:off x="1607049" y="3917112"/>
            <a:ext cx="4643702" cy="1897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+mj-lt"/>
              <a:cs typeface="+mj-lt"/>
              <a:sym typeface="Arial" panose="020B0604020202020204"/>
            </a:endParaRPr>
          </a:p>
        </p:txBody>
      </p:sp>
      <p:sp>
        <p:nvSpPr>
          <p:cNvPr id="11" name="Google Shape;265;p5"/>
          <p:cNvSpPr txBox="1"/>
          <p:nvPr/>
        </p:nvSpPr>
        <p:spPr>
          <a:xfrm>
            <a:off x="973612" y="1854293"/>
            <a:ext cx="5289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 panose="020B0604020202020204"/>
              <a:buNone/>
            </a:pPr>
            <a:r>
              <a:rPr lang="ru-RU" sz="3200" b="1" dirty="0">
                <a:solidFill>
                  <a:srgbClr val="21B6E1"/>
                </a:solidFill>
                <a:ea typeface="Montserrat"/>
                <a:cs typeface="Montserrat"/>
                <a:sym typeface="Montserrat"/>
              </a:rPr>
              <a:t>3</a:t>
            </a:r>
            <a:r>
              <a:rPr lang="ru-RU" sz="3200" b="1" i="0" u="none" strike="noStrike" cap="none" dirty="0">
                <a:solidFill>
                  <a:srgbClr val="21B6E1"/>
                </a:solidFill>
                <a:ea typeface="Montserrat"/>
                <a:cs typeface="Montserrat"/>
                <a:sym typeface="Montserrat"/>
              </a:rPr>
              <a:t>.</a:t>
            </a:r>
            <a:endParaRPr sz="1400" b="0" i="0" u="none" strike="noStrike" cap="none" dirty="0">
              <a:solidFill>
                <a:srgbClr val="21B6E1"/>
              </a:solidFill>
              <a:sym typeface="Arial" panose="020B0604020202020204"/>
            </a:endParaRPr>
          </a:p>
        </p:txBody>
      </p:sp>
      <p:sp>
        <p:nvSpPr>
          <p:cNvPr id="12" name="Google Shape;265;p5"/>
          <p:cNvSpPr txBox="1"/>
          <p:nvPr/>
        </p:nvSpPr>
        <p:spPr>
          <a:xfrm>
            <a:off x="6715929" y="1868284"/>
            <a:ext cx="5289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 panose="020B0604020202020204"/>
              <a:buNone/>
            </a:pPr>
            <a:r>
              <a:rPr lang="ru-RU" sz="3200" b="1" i="0" u="none" strike="noStrike" cap="none" dirty="0">
                <a:solidFill>
                  <a:srgbClr val="21B6E1"/>
                </a:solidFill>
                <a:ea typeface="Montserrat"/>
                <a:cs typeface="Montserrat"/>
                <a:sym typeface="Montserrat"/>
              </a:rPr>
              <a:t>4.</a:t>
            </a:r>
            <a:endParaRPr sz="1400" b="0" i="0" u="none" strike="noStrike" cap="none" dirty="0">
              <a:solidFill>
                <a:srgbClr val="21B6E1"/>
              </a:solidFill>
              <a:sym typeface="Arial" panose="020B0604020202020204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36702" y="956048"/>
            <a:ext cx="3033132" cy="37785"/>
          </a:xfrm>
          <a:prstGeom prst="rect">
            <a:avLst/>
          </a:prstGeom>
          <a:solidFill>
            <a:srgbClr val="21B6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gfeea7a94a7_0_271"/>
          <p:cNvSpPr txBox="1">
            <a:spLocks noGrp="1"/>
          </p:cNvSpPr>
          <p:nvPr>
            <p:ph type="title"/>
          </p:nvPr>
        </p:nvSpPr>
        <p:spPr>
          <a:xfrm>
            <a:off x="797624" y="0"/>
            <a:ext cx="6908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Tx/>
              <a:buNone/>
            </a:pPr>
            <a:r>
              <a:rPr lang="ru-RU" sz="3200" b="1" dirty="0">
                <a:sym typeface="Montserrat"/>
              </a:rPr>
              <a:t>PEST-составляющие проекта</a:t>
            </a:r>
            <a:endParaRPr lang="ru-RU" dirty="0"/>
          </a:p>
        </p:txBody>
      </p:sp>
      <p:sp>
        <p:nvSpPr>
          <p:cNvPr id="443" name="Google Shape;443;gfeea7a94a7_0_271"/>
          <p:cNvSpPr/>
          <p:nvPr/>
        </p:nvSpPr>
        <p:spPr>
          <a:xfrm>
            <a:off x="6425968" y="1624490"/>
            <a:ext cx="5641200" cy="6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01600"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ru-RU" sz="2000" b="1" i="0" u="none" strike="noStrike" cap="none" dirty="0">
                <a:solidFill>
                  <a:schemeClr val="bg1"/>
                </a:solidFill>
                <a:effectLst/>
                <a:highlight>
                  <a:srgbClr val="21B6E1"/>
                </a:highlight>
                <a:latin typeface="+mj-lt"/>
                <a:sym typeface="Montserrat Medium"/>
              </a:rPr>
              <a:t>2.</a:t>
            </a:r>
            <a:r>
              <a:rPr lang="ru-RU" sz="2000" b="1" i="0" u="none" strike="noStrike" cap="none" dirty="0">
                <a:solidFill>
                  <a:schemeClr val="bg1"/>
                </a:solidFill>
                <a:effectLst/>
                <a:highlight>
                  <a:srgbClr val="21B6E1"/>
                </a:highlight>
                <a:latin typeface="+mj-lt"/>
                <a:sym typeface="Montserrat"/>
              </a:rPr>
              <a:t>Экономические</a:t>
            </a:r>
          </a:p>
        </p:txBody>
      </p:sp>
      <p:sp>
        <p:nvSpPr>
          <p:cNvPr id="444" name="Google Shape;444;gfeea7a94a7_0_271"/>
          <p:cNvSpPr/>
          <p:nvPr/>
        </p:nvSpPr>
        <p:spPr>
          <a:xfrm>
            <a:off x="879873" y="1624553"/>
            <a:ext cx="3463200" cy="12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016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>
                <a:solidFill>
                  <a:schemeClr val="bg1"/>
                </a:solidFill>
                <a:effectLst/>
                <a:highlight>
                  <a:srgbClr val="21B6E1"/>
                </a:highlight>
                <a:latin typeface="+mj-lt"/>
                <a:sym typeface="Montserrat Medium"/>
              </a:rPr>
              <a:t>1</a:t>
            </a:r>
            <a:r>
              <a:rPr lang="ru-RU" sz="2000" b="1" i="0" u="none" strike="noStrike" cap="none" dirty="0">
                <a:solidFill>
                  <a:schemeClr val="bg1"/>
                </a:solidFill>
                <a:effectLst/>
                <a:highlight>
                  <a:srgbClr val="21B6E1"/>
                </a:highlight>
                <a:latin typeface="+mj-lt"/>
                <a:sym typeface="Montserrat Medium"/>
              </a:rPr>
              <a:t>.</a:t>
            </a:r>
            <a:r>
              <a:rPr lang="ru-RU" sz="2000" b="1" i="0" u="none" strike="noStrike" cap="none" dirty="0">
                <a:solidFill>
                  <a:schemeClr val="bg1"/>
                </a:solidFill>
                <a:effectLst/>
                <a:highlight>
                  <a:srgbClr val="21B6E1"/>
                </a:highlight>
                <a:latin typeface="+mj-lt"/>
                <a:sym typeface="Montserrat"/>
              </a:rPr>
              <a:t>Политические</a:t>
            </a:r>
          </a:p>
        </p:txBody>
      </p:sp>
      <p:sp>
        <p:nvSpPr>
          <p:cNvPr id="445" name="Google Shape;445;gfeea7a94a7_0_271"/>
          <p:cNvSpPr/>
          <p:nvPr/>
        </p:nvSpPr>
        <p:spPr>
          <a:xfrm>
            <a:off x="6374130" y="3550920"/>
            <a:ext cx="3820795" cy="737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016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i="0" u="none" strike="noStrike" cap="none" dirty="0">
                <a:solidFill>
                  <a:schemeClr val="bg1"/>
                </a:solidFill>
                <a:effectLst/>
                <a:highlight>
                  <a:srgbClr val="21B6E1"/>
                </a:highlight>
                <a:latin typeface="+mj-lt"/>
                <a:sym typeface="Montserrat Medium"/>
              </a:rPr>
              <a:t>4.</a:t>
            </a:r>
            <a:r>
              <a:rPr lang="ru-RU" sz="2000" b="1" i="0" u="none" strike="noStrike" cap="none" dirty="0">
                <a:solidFill>
                  <a:schemeClr val="bg1"/>
                </a:solidFill>
                <a:effectLst/>
                <a:highlight>
                  <a:srgbClr val="21B6E1"/>
                </a:highlight>
                <a:latin typeface="+mj-lt"/>
                <a:sym typeface="Montserrat"/>
              </a:rPr>
              <a:t>Технологические</a:t>
            </a:r>
          </a:p>
        </p:txBody>
      </p:sp>
      <p:sp>
        <p:nvSpPr>
          <p:cNvPr id="446" name="Google Shape;446;gfeea7a94a7_0_271"/>
          <p:cNvSpPr/>
          <p:nvPr/>
        </p:nvSpPr>
        <p:spPr>
          <a:xfrm>
            <a:off x="907323" y="3550745"/>
            <a:ext cx="5413200" cy="8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01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i="0" u="none" strike="noStrike" cap="none" dirty="0">
                <a:solidFill>
                  <a:schemeClr val="bg1"/>
                </a:solidFill>
                <a:effectLst/>
                <a:highlight>
                  <a:srgbClr val="21B6E1"/>
                </a:highlight>
                <a:latin typeface="+mj-lt"/>
                <a:sym typeface="Montserrat Medium"/>
              </a:rPr>
              <a:t>3.</a:t>
            </a:r>
            <a:r>
              <a:rPr lang="ru-RU" sz="2000" b="1" i="0" u="none" strike="noStrike" cap="none" dirty="0">
                <a:solidFill>
                  <a:schemeClr val="bg1"/>
                </a:solidFill>
                <a:effectLst/>
                <a:highlight>
                  <a:srgbClr val="21B6E1"/>
                </a:highlight>
                <a:latin typeface="+mj-lt"/>
                <a:sym typeface="Montserrat"/>
              </a:rPr>
              <a:t>Социальные предпосылки </a:t>
            </a:r>
          </a:p>
          <a:p>
            <a:pPr marL="101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i="0" u="none" strike="noStrike" cap="none" dirty="0">
                <a:solidFill>
                  <a:schemeClr val="bg1"/>
                </a:solidFill>
                <a:effectLst/>
                <a:highlight>
                  <a:srgbClr val="21B6E1"/>
                </a:highlight>
                <a:latin typeface="+mj-lt"/>
                <a:sym typeface="Montserrat"/>
              </a:rPr>
              <a:t>инициации проекта</a:t>
            </a:r>
          </a:p>
        </p:txBody>
      </p:sp>
      <p:sp>
        <p:nvSpPr>
          <p:cNvPr id="447" name="Google Shape;447;gfeea7a94a7_0_271"/>
          <p:cNvSpPr/>
          <p:nvPr/>
        </p:nvSpPr>
        <p:spPr>
          <a:xfrm>
            <a:off x="6416040" y="2269490"/>
            <a:ext cx="5128895" cy="1437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B6E1"/>
              </a:buClr>
              <a:buSzPts val="2700"/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13544"/>
                </a:solidFill>
                <a:latin typeface="+mn-ea"/>
                <a:ea typeface="Montserrat Medium"/>
                <a:cs typeface="+mn-ea"/>
                <a:sym typeface="Montserrat Medium"/>
              </a:rPr>
              <a:t> Необоснованные издержки (</a:t>
            </a:r>
            <a:r>
              <a:rPr lang="ru-RU" sz="2000" dirty="0" err="1">
                <a:solidFill>
                  <a:srgbClr val="013544"/>
                </a:solidFill>
                <a:latin typeface="+mn-ea"/>
                <a:ea typeface="Montserrat Medium"/>
                <a:cs typeface="+mn-ea"/>
                <a:sym typeface="Montserrat Medium"/>
              </a:rPr>
              <a:t>полипрагмазия</a:t>
            </a:r>
            <a:r>
              <a:rPr lang="ru-RU" sz="2000" dirty="0">
                <a:solidFill>
                  <a:srgbClr val="013544"/>
                </a:solidFill>
                <a:latin typeface="+mn-ea"/>
                <a:ea typeface="Montserrat Medium"/>
                <a:cs typeface="+mn-ea"/>
                <a:sym typeface="Montserrat Medium"/>
              </a:rPr>
              <a:t>, </a:t>
            </a:r>
            <a:r>
              <a:rPr lang="ru-RU" sz="2000" dirty="0" err="1">
                <a:solidFill>
                  <a:srgbClr val="013544"/>
                </a:solidFill>
                <a:latin typeface="+mn-ea"/>
                <a:ea typeface="Montserrat Medium"/>
                <a:cs typeface="+mn-ea"/>
                <a:sym typeface="Montserrat Medium"/>
              </a:rPr>
              <a:t>гипердиагностика</a:t>
            </a:r>
            <a:r>
              <a:rPr lang="ru-RU" sz="2000" dirty="0">
                <a:solidFill>
                  <a:srgbClr val="013544"/>
                </a:solidFill>
                <a:latin typeface="+mn-ea"/>
                <a:ea typeface="Montserrat Medium"/>
                <a:cs typeface="+mn-ea"/>
                <a:sym typeface="Montserrat Medium"/>
              </a:rPr>
              <a:t>)</a:t>
            </a:r>
            <a:endParaRPr sz="2000" dirty="0">
              <a:solidFill>
                <a:srgbClr val="013544"/>
              </a:solidFill>
              <a:latin typeface="+mn-ea"/>
              <a:ea typeface="Montserrat Medium"/>
              <a:cs typeface="+mn-ea"/>
              <a:sym typeface="Montserrat Medium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B6E1"/>
              </a:buClr>
              <a:buSzPts val="2700"/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13544"/>
                </a:solidFill>
                <a:latin typeface="+mn-ea"/>
                <a:ea typeface="Montserrat Medium"/>
                <a:cs typeface="+mn-ea"/>
                <a:sym typeface="Montserrat Medium"/>
              </a:rPr>
              <a:t>Дефицит финансирования отрасли</a:t>
            </a:r>
            <a:endParaRPr lang="ru-RU" sz="2000" b="0" i="0" u="none" strike="noStrike" cap="none" dirty="0">
              <a:solidFill>
                <a:srgbClr val="013544"/>
              </a:solidFill>
              <a:latin typeface="+mn-ea"/>
              <a:ea typeface="Montserrat Medium"/>
              <a:cs typeface="+mn-ea"/>
              <a:sym typeface="Montserrat Medium"/>
            </a:endParaRPr>
          </a:p>
        </p:txBody>
      </p:sp>
      <p:sp>
        <p:nvSpPr>
          <p:cNvPr id="448" name="Google Shape;448;gfeea7a94a7_0_271"/>
          <p:cNvSpPr/>
          <p:nvPr/>
        </p:nvSpPr>
        <p:spPr>
          <a:xfrm>
            <a:off x="949960" y="4326890"/>
            <a:ext cx="5118735" cy="1437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B6E1"/>
              </a:buClr>
              <a:buSzPts val="2700"/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13544"/>
                </a:solidFill>
                <a:latin typeface="+mn-ea"/>
                <a:ea typeface="Montserrat Medium"/>
                <a:cs typeface="+mn-ea"/>
                <a:sym typeface="Montserrat Medium"/>
              </a:rPr>
              <a:t>«Цифровая готовность» населения</a:t>
            </a:r>
            <a:endParaRPr sz="2000" dirty="0">
              <a:solidFill>
                <a:srgbClr val="013544"/>
              </a:solidFill>
              <a:latin typeface="+mn-ea"/>
              <a:ea typeface="Montserrat Medium"/>
              <a:cs typeface="+mn-ea"/>
              <a:sym typeface="Montserrat Medium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B6E1"/>
              </a:buClr>
              <a:buSzPts val="2700"/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13544"/>
                </a:solidFill>
                <a:latin typeface="+mn-ea"/>
                <a:ea typeface="Montserrat Medium"/>
                <a:cs typeface="+mn-ea"/>
                <a:sym typeface="Montserrat Medium"/>
              </a:rPr>
              <a:t>Развитие дистанционных государственных услуг</a:t>
            </a:r>
          </a:p>
        </p:txBody>
      </p:sp>
      <p:sp>
        <p:nvSpPr>
          <p:cNvPr id="449" name="Google Shape;449;gfeea7a94a7_0_271"/>
          <p:cNvSpPr/>
          <p:nvPr/>
        </p:nvSpPr>
        <p:spPr>
          <a:xfrm>
            <a:off x="978535" y="2256155"/>
            <a:ext cx="5395595" cy="1437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B6E1"/>
              </a:buClr>
              <a:buSzPts val="2700"/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13544"/>
                </a:solidFill>
                <a:latin typeface="+mn-ea"/>
                <a:ea typeface="Montserrat Medium"/>
                <a:cs typeface="+mn-ea"/>
                <a:sym typeface="Montserrat Medium"/>
              </a:rPr>
              <a:t>Политическая воля руководства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B6E1"/>
              </a:buClr>
              <a:buSzPts val="2700"/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13544"/>
                </a:solidFill>
                <a:latin typeface="+mn-ea"/>
                <a:ea typeface="Montserrat Medium"/>
                <a:cs typeface="+mn-ea"/>
                <a:sym typeface="Montserrat Medium"/>
              </a:rPr>
              <a:t>Ужесточение норм и требований при оказании медицинских услуг</a:t>
            </a:r>
          </a:p>
        </p:txBody>
      </p:sp>
      <p:sp>
        <p:nvSpPr>
          <p:cNvPr id="450" name="Google Shape;450;gfeea7a94a7_0_271"/>
          <p:cNvSpPr/>
          <p:nvPr/>
        </p:nvSpPr>
        <p:spPr>
          <a:xfrm>
            <a:off x="6426200" y="4311015"/>
            <a:ext cx="5118735" cy="1437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B6E1"/>
              </a:buClr>
              <a:buSzPts val="2700"/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13544"/>
                </a:solidFill>
                <a:latin typeface="+mn-ea"/>
                <a:ea typeface="Montserrat Medium"/>
                <a:cs typeface="+mn-ea"/>
                <a:sym typeface="Montserrat Medium"/>
              </a:rPr>
              <a:t>Укрепление материально-технической базы (итоги модернизации здравоохранения)</a:t>
            </a:r>
            <a:endParaRPr sz="2000" dirty="0">
              <a:solidFill>
                <a:srgbClr val="013544"/>
              </a:solidFill>
              <a:latin typeface="+mn-ea"/>
              <a:ea typeface="Montserrat Medium"/>
              <a:cs typeface="+mn-ea"/>
              <a:sym typeface="Montserrat Medium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B6E1"/>
              </a:buClr>
              <a:buSzPts val="2700"/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13544"/>
                </a:solidFill>
                <a:latin typeface="+mn-ea"/>
                <a:ea typeface="Montserrat Medium"/>
                <a:cs typeface="+mn-ea"/>
                <a:sym typeface="Montserrat Medium"/>
              </a:rPr>
              <a:t>Внедрение СМК</a:t>
            </a:r>
            <a:endParaRPr sz="2000" dirty="0">
              <a:solidFill>
                <a:srgbClr val="013544"/>
              </a:solidFill>
              <a:latin typeface="+mn-ea"/>
              <a:ea typeface="Montserrat Medium"/>
              <a:cs typeface="+mn-ea"/>
              <a:sym typeface="Montserrat Medium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B6E1"/>
              </a:buClr>
              <a:buSzPts val="2700"/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13544"/>
                </a:solidFill>
                <a:latin typeface="+mn-ea"/>
                <a:ea typeface="Montserrat Medium"/>
                <a:cs typeface="+mn-ea"/>
                <a:sym typeface="Montserrat Medium"/>
              </a:rPr>
              <a:t>Цифровые традиции</a:t>
            </a:r>
            <a:endParaRPr sz="2000" dirty="0">
              <a:solidFill>
                <a:srgbClr val="013544"/>
              </a:solidFill>
              <a:latin typeface="+mn-ea"/>
              <a:ea typeface="Montserrat Medium"/>
              <a:cs typeface="+mn-ea"/>
              <a:sym typeface="Montserrat Medium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B6E1"/>
              </a:buClr>
              <a:buSzPts val="2700"/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13544"/>
                </a:solidFill>
                <a:latin typeface="+mn-ea"/>
                <a:ea typeface="Montserrat Medium"/>
                <a:cs typeface="+mn-ea"/>
                <a:sym typeface="Montserrat Medium"/>
              </a:rPr>
              <a:t>Опыт проектной деятельности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936702" y="956048"/>
            <a:ext cx="3033132" cy="37785"/>
          </a:xfrm>
          <a:prstGeom prst="rect">
            <a:avLst/>
          </a:prstGeom>
          <a:solidFill>
            <a:srgbClr val="21B6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39747"/>
            <a:ext cx="10515600" cy="1325563"/>
          </a:xfrm>
        </p:spPr>
        <p:txBody>
          <a:bodyPr>
            <a:noAutofit/>
          </a:bodyPr>
          <a:lstStyle/>
          <a:p>
            <a:r>
              <a:rPr lang="ru-RU" sz="2800" dirty="0">
                <a:sym typeface="Open Sans ExtraBold"/>
              </a:rPr>
              <a:t>История внедрения стандартов РОСЗДРАВНАДЗОРА</a:t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36702" y="1034426"/>
            <a:ext cx="3033132" cy="37785"/>
          </a:xfrm>
          <a:prstGeom prst="rect">
            <a:avLst/>
          </a:prstGeom>
          <a:solidFill>
            <a:srgbClr val="21B6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36703" y="1565310"/>
            <a:ext cx="10245104" cy="487541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feea7a94a7_0_417"/>
          <p:cNvSpPr txBox="1">
            <a:spLocks noGrp="1"/>
          </p:cNvSpPr>
          <p:nvPr>
            <p:ph type="ctrTitle" idx="4294967295"/>
          </p:nvPr>
        </p:nvSpPr>
        <p:spPr>
          <a:xfrm>
            <a:off x="818002" y="314648"/>
            <a:ext cx="7494300" cy="12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49BD5"/>
              </a:buClr>
              <a:buSzPts val="3200"/>
              <a:buFont typeface="Montserrat"/>
              <a:buNone/>
            </a:pPr>
            <a:r>
              <a:rPr lang="ru-RU" sz="3200" b="1" dirty="0">
                <a:latin typeface="+mn-lt"/>
                <a:ea typeface="Montserrat"/>
                <a:cs typeface="Montserrat"/>
                <a:sym typeface="Montserrat"/>
              </a:rPr>
              <a:t>История цифровизации РКБ</a:t>
            </a:r>
            <a:endParaRPr dirty="0">
              <a:latin typeface="+mn-lt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936702" y="956048"/>
            <a:ext cx="3033132" cy="37785"/>
          </a:xfrm>
          <a:prstGeom prst="rect">
            <a:avLst/>
          </a:prstGeom>
          <a:solidFill>
            <a:srgbClr val="21B6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Google Shape;286;gfeea7a94a7_0_417"/>
          <p:cNvSpPr/>
          <p:nvPr/>
        </p:nvSpPr>
        <p:spPr>
          <a:xfrm>
            <a:off x="444949" y="2966500"/>
            <a:ext cx="11729400" cy="717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30000"/>
                </a:moveTo>
                <a:lnTo>
                  <a:pt x="115809" y="30000"/>
                </a:lnTo>
                <a:lnTo>
                  <a:pt x="115809" y="0"/>
                </a:lnTo>
                <a:lnTo>
                  <a:pt x="120000" y="60000"/>
                </a:lnTo>
                <a:lnTo>
                  <a:pt x="115809" y="120000"/>
                </a:lnTo>
                <a:lnTo>
                  <a:pt x="115809" y="90000"/>
                </a:lnTo>
                <a:lnTo>
                  <a:pt x="0" y="90000"/>
                </a:lnTo>
                <a:lnTo>
                  <a:pt x="2096" y="60000"/>
                </a:lnTo>
                <a:close/>
              </a:path>
            </a:pathLst>
          </a:custGeom>
          <a:solidFill>
            <a:srgbClr val="9CC2E5"/>
          </a:solidFill>
          <a:ln w="9525" cap="flat" cmpd="sng">
            <a:solidFill>
              <a:srgbClr val="41719C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50" tIns="45725" rIns="91450" bIns="45725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2060"/>
              </a:solidFill>
              <a:latin typeface="Montserrat" panose="020B0604020202020204" charset="-52"/>
              <a:sym typeface="Arial"/>
            </a:endParaRPr>
          </a:p>
        </p:txBody>
      </p:sp>
      <p:sp>
        <p:nvSpPr>
          <p:cNvPr id="6" name="Google Shape;287;gfeea7a94a7_0_417"/>
          <p:cNvSpPr/>
          <p:nvPr/>
        </p:nvSpPr>
        <p:spPr>
          <a:xfrm>
            <a:off x="4229776" y="2764947"/>
            <a:ext cx="1310400" cy="1116000"/>
          </a:xfrm>
          <a:prstGeom prst="ellipse">
            <a:avLst/>
          </a:prstGeom>
          <a:solidFill>
            <a:srgbClr val="649BD5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0000" tIns="62400" rIns="120000" bIns="624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i="0" u="none" strike="noStrike" cap="none">
                <a:solidFill>
                  <a:schemeClr val="lt1"/>
                </a:solidFill>
                <a:latin typeface="Montserrat" panose="020B0604020202020204" charset="-52"/>
                <a:ea typeface="Montserrat"/>
                <a:cs typeface="Montserrat"/>
                <a:sym typeface="Montserrat"/>
              </a:rPr>
              <a:t>2006</a:t>
            </a:r>
            <a:endParaRPr sz="2000" b="1" i="0" u="none" strike="noStrike" cap="none">
              <a:solidFill>
                <a:schemeClr val="lt1"/>
              </a:solidFill>
              <a:latin typeface="Montserrat" panose="020B0604020202020204" charset="-52"/>
              <a:ea typeface="Montserrat"/>
              <a:cs typeface="Montserrat"/>
              <a:sym typeface="Montserrat"/>
            </a:endParaRPr>
          </a:p>
        </p:txBody>
      </p:sp>
      <p:sp>
        <p:nvSpPr>
          <p:cNvPr id="7" name="Google Shape;288;gfeea7a94a7_0_417"/>
          <p:cNvSpPr/>
          <p:nvPr/>
        </p:nvSpPr>
        <p:spPr>
          <a:xfrm>
            <a:off x="5901277" y="2783235"/>
            <a:ext cx="1310400" cy="1116000"/>
          </a:xfrm>
          <a:prstGeom prst="ellipse">
            <a:avLst/>
          </a:prstGeom>
          <a:solidFill>
            <a:srgbClr val="649BD5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0000" tIns="62400" rIns="120000" bIns="624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i="0" u="none" strike="noStrike" cap="none">
                <a:solidFill>
                  <a:schemeClr val="lt1"/>
                </a:solidFill>
                <a:latin typeface="Montserrat" panose="020B0604020202020204" charset="-52"/>
                <a:ea typeface="Montserrat"/>
                <a:cs typeface="Montserrat"/>
                <a:sym typeface="Montserrat"/>
              </a:rPr>
              <a:t>2007</a:t>
            </a:r>
            <a:endParaRPr sz="2000">
              <a:latin typeface="Montserrat" panose="020B0604020202020204" charset="-52"/>
            </a:endParaRPr>
          </a:p>
        </p:txBody>
      </p:sp>
      <p:sp>
        <p:nvSpPr>
          <p:cNvPr id="8" name="Google Shape;289;gfeea7a94a7_0_417"/>
          <p:cNvSpPr/>
          <p:nvPr/>
        </p:nvSpPr>
        <p:spPr>
          <a:xfrm>
            <a:off x="7536703" y="2770740"/>
            <a:ext cx="1310400" cy="1116000"/>
          </a:xfrm>
          <a:prstGeom prst="ellipse">
            <a:avLst/>
          </a:prstGeom>
          <a:solidFill>
            <a:srgbClr val="649BD5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0000" tIns="62400" rIns="120000" bIns="624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i="0" u="none" strike="noStrike" cap="none">
                <a:solidFill>
                  <a:schemeClr val="lt1"/>
                </a:solidFill>
                <a:latin typeface="Montserrat" panose="020B0604020202020204" charset="-52"/>
                <a:ea typeface="Montserrat"/>
                <a:cs typeface="Montserrat"/>
                <a:sym typeface="Montserrat"/>
              </a:rPr>
              <a:t>2010</a:t>
            </a:r>
            <a:endParaRPr sz="2000">
              <a:latin typeface="Montserrat" panose="020B0604020202020204" charset="-52"/>
            </a:endParaRPr>
          </a:p>
        </p:txBody>
      </p:sp>
      <p:sp>
        <p:nvSpPr>
          <p:cNvPr id="9" name="Google Shape;290;gfeea7a94a7_0_417"/>
          <p:cNvSpPr/>
          <p:nvPr/>
        </p:nvSpPr>
        <p:spPr>
          <a:xfrm>
            <a:off x="9016025" y="2792379"/>
            <a:ext cx="1235700" cy="1116000"/>
          </a:xfrm>
          <a:prstGeom prst="ellipse">
            <a:avLst/>
          </a:prstGeom>
          <a:solidFill>
            <a:srgbClr val="649BD5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0000" tIns="62400" rIns="120000" bIns="624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i="0" u="none" strike="noStrike" cap="none">
                <a:solidFill>
                  <a:schemeClr val="lt1"/>
                </a:solidFill>
                <a:latin typeface="Montserrat" panose="020B0604020202020204" charset="-52"/>
                <a:ea typeface="Montserrat"/>
                <a:cs typeface="Montserrat"/>
                <a:sym typeface="Montserrat"/>
              </a:rPr>
              <a:t>2019</a:t>
            </a:r>
            <a:endParaRPr sz="2000">
              <a:latin typeface="Montserrat" panose="020B0604020202020204" charset="-52"/>
            </a:endParaRPr>
          </a:p>
        </p:txBody>
      </p:sp>
      <p:sp>
        <p:nvSpPr>
          <p:cNvPr id="10" name="Google Shape;291;gfeea7a94a7_0_417"/>
          <p:cNvSpPr txBox="1"/>
          <p:nvPr/>
        </p:nvSpPr>
        <p:spPr>
          <a:xfrm>
            <a:off x="572149" y="4023775"/>
            <a:ext cx="21372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Montserrat" panose="020B0604020202020204" charset="-52"/>
                <a:ea typeface="Montserrat Medium"/>
                <a:cs typeface="Montserrat Medium"/>
                <a:sym typeface="Montserrat Medium"/>
              </a:rPr>
              <a:t>Самописные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Montserrat" panose="020B0604020202020204" charset="-52"/>
                <a:ea typeface="Montserrat Medium"/>
                <a:cs typeface="Montserrat Medium"/>
                <a:sym typeface="Montserrat Medium"/>
              </a:rPr>
              <a:t> </a:t>
            </a:r>
            <a:endParaRPr sz="2000" dirty="0">
              <a:solidFill>
                <a:schemeClr val="accent1">
                  <a:lumMod val="75000"/>
                </a:schemeClr>
              </a:solidFill>
              <a:latin typeface="Montserrat" panose="020B0604020202020204" charset="-52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Montserrat" panose="020B0604020202020204" charset="-52"/>
                <a:ea typeface="Montserrat Medium"/>
                <a:cs typeface="Montserrat Medium"/>
                <a:sym typeface="Montserrat Medium"/>
              </a:rPr>
              <a:t>программные</a:t>
            </a:r>
            <a:endParaRPr sz="2000" dirty="0">
              <a:solidFill>
                <a:schemeClr val="accent1">
                  <a:lumMod val="75000"/>
                </a:schemeClr>
              </a:solidFill>
              <a:latin typeface="Montserrat" panose="020B0604020202020204" charset="-52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Montserrat" panose="020B0604020202020204" charset="-52"/>
                <a:ea typeface="Montserrat Medium"/>
                <a:cs typeface="Montserrat Medium"/>
                <a:sym typeface="Montserrat Medium"/>
              </a:rPr>
              <a:t> продукты</a:t>
            </a:r>
            <a:endParaRPr dirty="0">
              <a:solidFill>
                <a:schemeClr val="accent1">
                  <a:lumMod val="75000"/>
                </a:schemeClr>
              </a:solidFill>
              <a:latin typeface="Montserrat" panose="020B0604020202020204" charset="-52"/>
            </a:endParaRPr>
          </a:p>
        </p:txBody>
      </p:sp>
      <p:sp>
        <p:nvSpPr>
          <p:cNvPr id="11" name="Google Shape;292;gfeea7a94a7_0_417"/>
          <p:cNvSpPr txBox="1"/>
          <p:nvPr/>
        </p:nvSpPr>
        <p:spPr>
          <a:xfrm>
            <a:off x="2663197" y="4079200"/>
            <a:ext cx="1171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Montserrat" panose="020B0604020202020204" charset="-52"/>
                <a:ea typeface="Montserrat Medium"/>
                <a:cs typeface="Montserrat Medium"/>
                <a:sym typeface="Montserrat Medium"/>
              </a:rPr>
              <a:t>Ристар</a:t>
            </a:r>
            <a:endParaRPr sz="1400" b="0" i="0" u="none" strike="noStrike" cap="none" dirty="0">
              <a:solidFill>
                <a:schemeClr val="accent1">
                  <a:lumMod val="75000"/>
                </a:schemeClr>
              </a:solidFill>
              <a:latin typeface="Montserrat" panose="020B0604020202020204" charset="-52"/>
              <a:sym typeface="Arial"/>
            </a:endParaRPr>
          </a:p>
        </p:txBody>
      </p:sp>
      <p:sp>
        <p:nvSpPr>
          <p:cNvPr id="12" name="Google Shape;293;gfeea7a94a7_0_417"/>
          <p:cNvSpPr txBox="1"/>
          <p:nvPr/>
        </p:nvSpPr>
        <p:spPr>
          <a:xfrm>
            <a:off x="4229900" y="4079200"/>
            <a:ext cx="1310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Montserrat" panose="020B0604020202020204" charset="-52"/>
                <a:ea typeface="Montserrat Medium"/>
                <a:cs typeface="Montserrat Medium"/>
                <a:sym typeface="Montserrat Medium"/>
              </a:rPr>
              <a:t>Медкор</a:t>
            </a:r>
            <a:endParaRPr sz="1400" b="0" i="0" u="none" strike="noStrike" cap="none" dirty="0">
              <a:solidFill>
                <a:schemeClr val="accent1">
                  <a:lumMod val="75000"/>
                </a:schemeClr>
              </a:solidFill>
              <a:latin typeface="Montserrat" panose="020B0604020202020204" charset="-52"/>
              <a:sym typeface="Arial"/>
            </a:endParaRPr>
          </a:p>
        </p:txBody>
      </p:sp>
      <p:sp>
        <p:nvSpPr>
          <p:cNvPr id="13" name="Google Shape;294;gfeea7a94a7_0_417"/>
          <p:cNvSpPr txBox="1"/>
          <p:nvPr/>
        </p:nvSpPr>
        <p:spPr>
          <a:xfrm>
            <a:off x="5540300" y="4079200"/>
            <a:ext cx="2065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Montserrat" panose="020B0604020202020204" charset="-52"/>
                <a:ea typeface="Montserrat Medium"/>
                <a:cs typeface="Montserrat Medium"/>
                <a:sym typeface="Montserrat Medium"/>
              </a:rPr>
              <a:t>Парацельс-А</a:t>
            </a:r>
            <a:endParaRPr sz="2000" dirty="0">
              <a:solidFill>
                <a:schemeClr val="accent1">
                  <a:lumMod val="75000"/>
                </a:schemeClr>
              </a:solidFill>
              <a:latin typeface="Montserrat" panose="020B0604020202020204" charset="-52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4" name="Google Shape;295;gfeea7a94a7_0_417"/>
          <p:cNvSpPr txBox="1"/>
          <p:nvPr/>
        </p:nvSpPr>
        <p:spPr>
          <a:xfrm>
            <a:off x="7492962" y="4104982"/>
            <a:ext cx="1574125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Montserrat" panose="020B0604020202020204" charset="-52"/>
                <a:ea typeface="Montserrat Medium"/>
                <a:cs typeface="Montserrat Medium"/>
                <a:sym typeface="Montserrat Medium"/>
              </a:rPr>
              <a:t>Витакарта</a:t>
            </a:r>
            <a:endParaRPr sz="1400" b="0" i="0" u="none" strike="noStrike" cap="none" dirty="0">
              <a:solidFill>
                <a:schemeClr val="accent1">
                  <a:lumMod val="75000"/>
                </a:schemeClr>
              </a:solidFill>
              <a:latin typeface="Montserrat" panose="020B0604020202020204" charset="-52"/>
              <a:sym typeface="Arial"/>
            </a:endParaRPr>
          </a:p>
        </p:txBody>
      </p:sp>
      <p:sp>
        <p:nvSpPr>
          <p:cNvPr id="15" name="Google Shape;296;gfeea7a94a7_0_417"/>
          <p:cNvSpPr txBox="1"/>
          <p:nvPr/>
        </p:nvSpPr>
        <p:spPr>
          <a:xfrm>
            <a:off x="9180125" y="4088400"/>
            <a:ext cx="1235700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Montserrat" panose="020B0604020202020204" charset="-52"/>
                <a:ea typeface="Montserrat Medium"/>
                <a:cs typeface="Montserrat Medium"/>
              </a:rPr>
              <a:t>ЕГИС ЭЗ РТ</a:t>
            </a:r>
            <a:endParaRPr sz="2000" dirty="0">
              <a:solidFill>
                <a:schemeClr val="accent1">
                  <a:lumMod val="75000"/>
                </a:schemeClr>
              </a:solidFill>
              <a:latin typeface="Montserrat" panose="020B0604020202020204" charset="-52"/>
              <a:ea typeface="Montserrat Medium"/>
              <a:cs typeface="Montserrat Medium"/>
            </a:endParaRPr>
          </a:p>
        </p:txBody>
      </p:sp>
      <p:sp>
        <p:nvSpPr>
          <p:cNvPr id="16" name="Google Shape;297;gfeea7a94a7_0_417"/>
          <p:cNvSpPr/>
          <p:nvPr/>
        </p:nvSpPr>
        <p:spPr>
          <a:xfrm>
            <a:off x="10415825" y="2789028"/>
            <a:ext cx="1235700" cy="1116000"/>
          </a:xfrm>
          <a:prstGeom prst="ellipse">
            <a:avLst/>
          </a:prstGeom>
          <a:solidFill>
            <a:srgbClr val="649BD5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0000" tIns="62400" rIns="120000" bIns="624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i="0" u="none" strike="noStrike" cap="none">
                <a:solidFill>
                  <a:schemeClr val="lt1"/>
                </a:solidFill>
                <a:latin typeface="Montserrat" panose="020B0604020202020204" charset="-52"/>
                <a:ea typeface="Montserrat"/>
                <a:cs typeface="Montserrat"/>
                <a:sym typeface="Montserrat"/>
              </a:rPr>
              <a:t>2022</a:t>
            </a:r>
            <a:endParaRPr sz="2000">
              <a:latin typeface="Montserrat" panose="020B0604020202020204" charset="-52"/>
            </a:endParaRPr>
          </a:p>
        </p:txBody>
      </p:sp>
      <p:sp>
        <p:nvSpPr>
          <p:cNvPr id="17" name="Google Shape;298;gfeea7a94a7_0_417"/>
          <p:cNvSpPr txBox="1"/>
          <p:nvPr/>
        </p:nvSpPr>
        <p:spPr>
          <a:xfrm>
            <a:off x="10718684" y="4134540"/>
            <a:ext cx="805288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Montserrat" panose="020B0604020202020204" charset="-52"/>
                <a:ea typeface="Montserrat Medium"/>
                <a:cs typeface="Montserrat Medium"/>
              </a:rPr>
              <a:t>qMS</a:t>
            </a:r>
            <a:endParaRPr sz="2000" dirty="0">
              <a:solidFill>
                <a:schemeClr val="accent1">
                  <a:lumMod val="75000"/>
                </a:schemeClr>
              </a:solidFill>
              <a:latin typeface="Montserrat" panose="020B0604020202020204" charset="-52"/>
              <a:ea typeface="Montserrat Medium"/>
              <a:cs typeface="Montserrat Medium"/>
            </a:endParaRPr>
          </a:p>
        </p:txBody>
      </p:sp>
      <p:sp>
        <p:nvSpPr>
          <p:cNvPr id="18" name="Google Shape;299;gfeea7a94a7_0_417"/>
          <p:cNvSpPr/>
          <p:nvPr/>
        </p:nvSpPr>
        <p:spPr>
          <a:xfrm>
            <a:off x="818002" y="2699238"/>
            <a:ext cx="1503167" cy="1197082"/>
          </a:xfrm>
          <a:prstGeom prst="ellipse">
            <a:avLst/>
          </a:prstGeom>
          <a:solidFill>
            <a:srgbClr val="548135"/>
          </a:solidFill>
          <a:ln w="9525" cap="flat" cmpd="sng">
            <a:solidFill>
              <a:srgbClr val="A8D08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0000" tIns="62400" rIns="120000" bIns="624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i="0" u="none" strike="noStrike" cap="none" dirty="0">
                <a:solidFill>
                  <a:schemeClr val="lt1"/>
                </a:solidFill>
                <a:latin typeface="Montserrat" panose="020B0604020202020204" charset="-52"/>
                <a:ea typeface="Montserrat"/>
                <a:cs typeface="Montserrat"/>
                <a:sym typeface="Montserrat"/>
              </a:rPr>
              <a:t>Начало</a:t>
            </a:r>
            <a:endParaRPr sz="1600" b="1" dirty="0">
              <a:latin typeface="Montserrat" panose="020B0604020202020204" charset="-52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i="0" u="none" strike="noStrike" cap="none" dirty="0" err="1">
                <a:solidFill>
                  <a:schemeClr val="lt1"/>
                </a:solidFill>
                <a:latin typeface="Montserrat" panose="020B0604020202020204" charset="-52"/>
                <a:ea typeface="Montserrat"/>
                <a:cs typeface="Montserrat"/>
                <a:sym typeface="Montserrat"/>
              </a:rPr>
              <a:t>цифровизации</a:t>
            </a:r>
            <a:endParaRPr sz="1600" b="1" dirty="0">
              <a:latin typeface="Montserrat" panose="020B0604020202020204" charset="-52"/>
            </a:endParaRPr>
          </a:p>
        </p:txBody>
      </p:sp>
      <p:sp>
        <p:nvSpPr>
          <p:cNvPr id="19" name="Google Shape;300;gfeea7a94a7_0_417"/>
          <p:cNvSpPr/>
          <p:nvPr/>
        </p:nvSpPr>
        <p:spPr>
          <a:xfrm>
            <a:off x="2576328" y="2728264"/>
            <a:ext cx="1310400" cy="1116000"/>
          </a:xfrm>
          <a:prstGeom prst="ellipse">
            <a:avLst/>
          </a:prstGeom>
          <a:solidFill>
            <a:srgbClr val="649BD5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0000" tIns="62400" rIns="120000" bIns="624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i="0" u="none" strike="noStrike" cap="none">
                <a:solidFill>
                  <a:schemeClr val="lt1"/>
                </a:solidFill>
                <a:latin typeface="Montserrat" panose="020B0604020202020204" charset="-52"/>
                <a:ea typeface="Montserrat"/>
                <a:cs typeface="Montserrat"/>
                <a:sym typeface="Montserrat"/>
              </a:rPr>
              <a:t>1993</a:t>
            </a:r>
            <a:endParaRPr sz="2000">
              <a:latin typeface="Montserrat" panose="020B060402020202020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6806861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06;p12"/>
          <p:cNvSpPr txBox="1"/>
          <p:nvPr/>
        </p:nvSpPr>
        <p:spPr>
          <a:xfrm>
            <a:off x="852003" y="158361"/>
            <a:ext cx="10876915" cy="12827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013544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rgbClr val="649BD5"/>
              </a:buClr>
              <a:buSzPts val="3200"/>
              <a:buFont typeface="Montserrat"/>
              <a:buNone/>
            </a:pPr>
            <a:r>
              <a:rPr lang="ru-RU" dirty="0">
                <a:sym typeface="Montserrat"/>
              </a:rPr>
              <a:t>Цифровизация и развитие </a:t>
            </a:r>
            <a:br>
              <a:rPr lang="ru-RU" dirty="0">
                <a:sym typeface="Montserrat"/>
              </a:rPr>
            </a:br>
            <a:r>
              <a:rPr lang="ru-RU" dirty="0">
                <a:sym typeface="Montserrat"/>
              </a:rPr>
              <a:t>информационных технологий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36702" y="1086678"/>
            <a:ext cx="3033132" cy="37785"/>
          </a:xfrm>
          <a:prstGeom prst="rect">
            <a:avLst/>
          </a:prstGeom>
          <a:solidFill>
            <a:srgbClr val="21B6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Google Shape;314;p12"/>
          <p:cNvSpPr txBox="1"/>
          <p:nvPr/>
        </p:nvSpPr>
        <p:spPr>
          <a:xfrm>
            <a:off x="852003" y="1176266"/>
            <a:ext cx="11095355" cy="529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/>
              <a:buNone/>
            </a:pPr>
            <a:r>
              <a:rPr lang="ru-RU" sz="2000" b="1" dirty="0">
                <a:solidFill>
                  <a:schemeClr val="bg1"/>
                </a:solidFill>
                <a:effectLst/>
                <a:highlight>
                  <a:srgbClr val="21B6E1"/>
                </a:highlight>
                <a:latin typeface="+mj-lt"/>
                <a:sym typeface="Montserrat"/>
              </a:rPr>
              <a:t>7   ступеней ИТ развития в медицинской организации</a:t>
            </a:r>
            <a:endParaRPr lang="ru-RU" sz="2000" b="1" dirty="0">
              <a:solidFill>
                <a:schemeClr val="bg1"/>
              </a:solidFill>
              <a:effectLst/>
              <a:highlight>
                <a:srgbClr val="21B6E1"/>
              </a:highlight>
              <a:latin typeface="+mj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07610" y="1757659"/>
            <a:ext cx="10221307" cy="4775949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29;p13"/>
          <p:cNvSpPr txBox="1"/>
          <p:nvPr/>
        </p:nvSpPr>
        <p:spPr>
          <a:xfrm>
            <a:off x="827924" y="98288"/>
            <a:ext cx="7457898" cy="91940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013544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rgbClr val="649BD5"/>
              </a:buClr>
              <a:buSzPts val="2800"/>
              <a:buFont typeface="Montserrat"/>
              <a:buNone/>
            </a:pPr>
            <a:r>
              <a:rPr lang="ru-RU" dirty="0">
                <a:sym typeface="Montserrat"/>
              </a:rPr>
              <a:t>Цифровизация и развитие информационных технологий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36702" y="1017692"/>
            <a:ext cx="3033132" cy="37785"/>
          </a:xfrm>
          <a:prstGeom prst="rect">
            <a:avLst/>
          </a:prstGeom>
          <a:solidFill>
            <a:srgbClr val="21B6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Google Shape;330;p13"/>
          <p:cNvSpPr/>
          <p:nvPr/>
        </p:nvSpPr>
        <p:spPr>
          <a:xfrm>
            <a:off x="638128" y="2025863"/>
            <a:ext cx="5237831" cy="38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B6E1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b="0" i="0" u="none" strike="noStrike" cap="none" dirty="0">
                <a:solidFill>
                  <a:srgbClr val="013544"/>
                </a:solidFill>
                <a:latin typeface="+mj-lt"/>
                <a:ea typeface="Montserrat Medium"/>
                <a:cs typeface="+mj-lt"/>
                <a:sym typeface="Montserrat Medium"/>
              </a:rPr>
              <a:t>Безопасность пациента на всех этапах</a:t>
            </a:r>
            <a:endParaRPr dirty="0">
              <a:solidFill>
                <a:srgbClr val="013544"/>
              </a:solidFill>
              <a:latin typeface="+mj-lt"/>
              <a:cs typeface="+mj-lt"/>
            </a:endParaRPr>
          </a:p>
          <a:p>
            <a:pPr marL="45720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B6E1"/>
              </a:buClr>
              <a:buSzPct val="100000"/>
              <a:buFont typeface="Arial" panose="020B0604020202020204" pitchFamily="34" charset="0"/>
              <a:buChar char="•"/>
            </a:pPr>
            <a:endParaRPr b="0" i="0" u="none" strike="noStrike" cap="none" dirty="0">
              <a:solidFill>
                <a:srgbClr val="013544"/>
              </a:solidFill>
              <a:latin typeface="+mj-lt"/>
              <a:cs typeface="+mj-lt"/>
              <a:sym typeface="Arial" panose="020B0604020202020204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B6E1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b="0" i="0" u="none" strike="noStrike" cap="none" dirty="0">
                <a:solidFill>
                  <a:srgbClr val="013544"/>
                </a:solidFill>
                <a:latin typeface="+mj-lt"/>
                <a:ea typeface="Montserrat Medium"/>
                <a:cs typeface="+mj-lt"/>
                <a:sym typeface="Montserrat Medium"/>
              </a:rPr>
              <a:t>Статус «безбумажной клиники»</a:t>
            </a:r>
            <a:endParaRPr dirty="0">
              <a:solidFill>
                <a:srgbClr val="013544"/>
              </a:solidFill>
              <a:latin typeface="+mj-lt"/>
              <a:cs typeface="+mj-lt"/>
            </a:endParaRPr>
          </a:p>
          <a:p>
            <a:pPr marL="45720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B6E1"/>
              </a:buClr>
              <a:buSzPct val="100000"/>
              <a:buFont typeface="Arial" panose="020B0604020202020204" pitchFamily="34" charset="0"/>
              <a:buChar char="•"/>
            </a:pPr>
            <a:endParaRPr b="0" i="0" u="none" strike="noStrike" cap="none" dirty="0">
              <a:solidFill>
                <a:srgbClr val="013544"/>
              </a:solidFill>
              <a:latin typeface="+mj-lt"/>
              <a:cs typeface="+mj-lt"/>
              <a:sym typeface="Arial" panose="020B0604020202020204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B6E1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b="0" i="0" u="none" strike="noStrike" cap="none" dirty="0">
                <a:solidFill>
                  <a:srgbClr val="013544"/>
                </a:solidFill>
                <a:latin typeface="+mj-lt"/>
                <a:ea typeface="Montserrat Medium"/>
                <a:cs typeface="+mj-lt"/>
                <a:sym typeface="Montserrat Medium"/>
              </a:rPr>
              <a:t>Структурированная электронная медицинская карта</a:t>
            </a:r>
            <a:endParaRPr dirty="0">
              <a:solidFill>
                <a:srgbClr val="013544"/>
              </a:solidFill>
              <a:latin typeface="+mj-lt"/>
              <a:cs typeface="+mj-lt"/>
            </a:endParaRPr>
          </a:p>
          <a:p>
            <a:pPr marL="45720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B6E1"/>
              </a:buClr>
              <a:buSzPct val="100000"/>
              <a:buFont typeface="Arial" panose="020B0604020202020204" pitchFamily="34" charset="0"/>
              <a:buChar char="•"/>
            </a:pPr>
            <a:endParaRPr b="0" i="0" u="none" strike="noStrike" cap="none" dirty="0">
              <a:solidFill>
                <a:srgbClr val="013544"/>
              </a:solidFill>
              <a:latin typeface="+mj-lt"/>
              <a:cs typeface="+mj-lt"/>
              <a:sym typeface="Arial" panose="020B0604020202020204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B6E1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b="0" i="0" u="none" strike="noStrike" cap="none" dirty="0">
                <a:solidFill>
                  <a:srgbClr val="013544"/>
                </a:solidFill>
                <a:latin typeface="+mj-lt"/>
                <a:ea typeface="Montserrat Medium"/>
                <a:cs typeface="+mj-lt"/>
                <a:sym typeface="Montserrat Medium"/>
              </a:rPr>
              <a:t>Система поддержки принятия врачебных решений</a:t>
            </a:r>
            <a:endParaRPr dirty="0">
              <a:solidFill>
                <a:srgbClr val="013544"/>
              </a:solidFill>
              <a:latin typeface="+mj-lt"/>
              <a:cs typeface="+mj-lt"/>
            </a:endParaRPr>
          </a:p>
          <a:p>
            <a:pPr marL="45720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B6E1"/>
              </a:buClr>
              <a:buSzPct val="100000"/>
              <a:buFont typeface="Arial" panose="020B0604020202020204" pitchFamily="34" charset="0"/>
              <a:buChar char="•"/>
            </a:pPr>
            <a:endParaRPr b="0" i="0" u="none" strike="noStrike" cap="none" dirty="0">
              <a:solidFill>
                <a:srgbClr val="013544"/>
              </a:solidFill>
              <a:latin typeface="+mj-lt"/>
              <a:cs typeface="+mj-lt"/>
              <a:sym typeface="Arial" panose="020B0604020202020204"/>
            </a:endParaRPr>
          </a:p>
          <a:p>
            <a:pPr marL="342900" marR="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B6E1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b="0" i="0" u="none" strike="noStrike" cap="none" dirty="0">
                <a:solidFill>
                  <a:srgbClr val="013544"/>
                </a:solidFill>
                <a:latin typeface="+mj-lt"/>
                <a:ea typeface="Montserrat Medium"/>
                <a:cs typeface="+mj-lt"/>
                <a:sym typeface="Montserrat Medium"/>
              </a:rPr>
              <a:t>Полноценное внедрение лабораторной, аптечной, </a:t>
            </a:r>
            <a:r>
              <a:rPr lang="en-US" b="0" i="0" u="none" strike="noStrike" cap="none" dirty="0">
                <a:solidFill>
                  <a:srgbClr val="013544"/>
                </a:solidFill>
                <a:latin typeface="+mj-lt"/>
                <a:ea typeface="Montserrat Medium"/>
                <a:cs typeface="+mj-lt"/>
                <a:sym typeface="Montserrat Medium"/>
              </a:rPr>
              <a:t>PACS</a:t>
            </a:r>
            <a:r>
              <a:rPr lang="ru-RU" b="0" i="0" u="none" strike="noStrike" cap="none" dirty="0">
                <a:solidFill>
                  <a:srgbClr val="013544"/>
                </a:solidFill>
                <a:latin typeface="+mj-lt"/>
                <a:ea typeface="Montserrat Medium"/>
                <a:cs typeface="+mj-lt"/>
                <a:sym typeface="Montserrat Medium"/>
              </a:rPr>
              <a:t>-систем</a:t>
            </a:r>
          </a:p>
        </p:txBody>
      </p:sp>
      <p:sp>
        <p:nvSpPr>
          <p:cNvPr id="6" name="Google Shape;331;p13"/>
          <p:cNvSpPr txBox="1"/>
          <p:nvPr/>
        </p:nvSpPr>
        <p:spPr>
          <a:xfrm>
            <a:off x="827924" y="1184626"/>
            <a:ext cx="9423175" cy="397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/>
              <a:buNone/>
            </a:pPr>
            <a:r>
              <a:rPr lang="ru-RU" sz="2000" b="1" i="0" u="none" strike="noStrike" cap="none" dirty="0">
                <a:solidFill>
                  <a:schemeClr val="bg1"/>
                </a:solidFill>
                <a:effectLst/>
                <a:highlight>
                  <a:srgbClr val="21B6E1"/>
                </a:highlight>
                <a:latin typeface="+mj-lt"/>
                <a:sym typeface="Arial" panose="020B0604020202020204"/>
              </a:rPr>
              <a:t>Характеристики </a:t>
            </a:r>
            <a:r>
              <a:rPr lang="ru-RU" sz="2000" b="1" i="0" u="none" strike="noStrike" cap="none" dirty="0">
                <a:solidFill>
                  <a:schemeClr val="bg1"/>
                </a:solidFill>
                <a:effectLst/>
                <a:highlight>
                  <a:srgbClr val="21B6E1"/>
                </a:highlight>
                <a:latin typeface="+mj-lt"/>
                <a:sym typeface="Montserrat"/>
              </a:rPr>
              <a:t>высшей  ступени  развития</a:t>
            </a:r>
            <a:endParaRPr lang="ru-RU" sz="2000" b="1" i="0" u="none" strike="noStrike" cap="none" dirty="0">
              <a:solidFill>
                <a:schemeClr val="bg1"/>
              </a:solidFill>
              <a:effectLst/>
              <a:highlight>
                <a:srgbClr val="21B6E1"/>
              </a:highlight>
              <a:latin typeface="+mj-lt"/>
              <a:sym typeface="Arial" panose="020B0604020202020204"/>
            </a:endParaRPr>
          </a:p>
        </p:txBody>
      </p:sp>
      <p:sp>
        <p:nvSpPr>
          <p:cNvPr id="7" name="Google Shape;332;p13"/>
          <p:cNvSpPr/>
          <p:nvPr/>
        </p:nvSpPr>
        <p:spPr>
          <a:xfrm>
            <a:off x="5970851" y="2025863"/>
            <a:ext cx="5234325" cy="3867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B6E1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1800" b="0" i="0" u="none" strike="noStrike" cap="none" dirty="0">
                <a:solidFill>
                  <a:srgbClr val="013544"/>
                </a:solidFill>
                <a:latin typeface="+mj-lt"/>
                <a:ea typeface="Montserrat Medium"/>
                <a:cs typeface="+mj-lt"/>
                <a:sym typeface="Montserrat Medium"/>
              </a:rPr>
              <a:t>Замкнутый цикл управления назначениями с использованием  штрихкодирования на всех этапах</a:t>
            </a:r>
            <a:endParaRPr dirty="0">
              <a:solidFill>
                <a:srgbClr val="013544"/>
              </a:solidFill>
              <a:latin typeface="+mj-lt"/>
              <a:cs typeface="+mj-lt"/>
            </a:endParaRPr>
          </a:p>
          <a:p>
            <a:pPr marL="34290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B6E1"/>
              </a:buClr>
              <a:buSzPct val="100000"/>
              <a:buFont typeface="Arial" panose="020B0604020202020204" pitchFamily="34" charset="0"/>
              <a:buChar char="•"/>
            </a:pPr>
            <a:endParaRPr sz="900" b="0" i="0" u="none" strike="noStrike" cap="none" dirty="0">
              <a:solidFill>
                <a:srgbClr val="013544"/>
              </a:solidFill>
              <a:latin typeface="+mj-lt"/>
              <a:ea typeface="Montserrat Medium"/>
              <a:cs typeface="+mj-lt"/>
              <a:sym typeface="Montserrat Medium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B6E1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1800" b="0" i="0" u="none" strike="noStrike" cap="none" dirty="0">
                <a:solidFill>
                  <a:srgbClr val="013544"/>
                </a:solidFill>
                <a:latin typeface="+mj-lt"/>
                <a:ea typeface="Montserrat Medium"/>
                <a:cs typeface="+mj-lt"/>
                <a:sym typeface="Montserrat Medium"/>
              </a:rPr>
              <a:t>Оптимизация расходов на лекарственные средства и изделия медицинского назначения</a:t>
            </a:r>
            <a:endParaRPr dirty="0">
              <a:solidFill>
                <a:srgbClr val="013544"/>
              </a:solidFill>
              <a:latin typeface="+mj-lt"/>
              <a:cs typeface="+mj-lt"/>
            </a:endParaRPr>
          </a:p>
          <a:p>
            <a:pPr marL="34290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B6E1"/>
              </a:buClr>
              <a:buSzPct val="100000"/>
              <a:buFont typeface="Arial" panose="020B0604020202020204" pitchFamily="34" charset="0"/>
              <a:buChar char="•"/>
            </a:pPr>
            <a:endParaRPr sz="900" b="0" i="0" u="none" strike="noStrike" cap="none" dirty="0">
              <a:solidFill>
                <a:srgbClr val="013544"/>
              </a:solidFill>
              <a:latin typeface="+mj-lt"/>
              <a:ea typeface="Montserrat Medium"/>
              <a:cs typeface="+mj-lt"/>
              <a:sym typeface="Montserrat Medium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B6E1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1800" b="0" i="0" u="none" strike="noStrike" cap="none" dirty="0">
                <a:solidFill>
                  <a:srgbClr val="013544"/>
                </a:solidFill>
                <a:latin typeface="+mj-lt"/>
                <a:ea typeface="Montserrat Medium"/>
                <a:cs typeface="+mj-lt"/>
                <a:sym typeface="Montserrat Medium"/>
              </a:rPr>
              <a:t>Оптимизация времени медицинского персонала, освобождение от непрофильных функций</a:t>
            </a:r>
            <a:endParaRPr dirty="0">
              <a:solidFill>
                <a:srgbClr val="013544"/>
              </a:solidFill>
              <a:latin typeface="+mj-lt"/>
              <a:cs typeface="+mj-lt"/>
            </a:endParaRPr>
          </a:p>
          <a:p>
            <a:pPr marL="34290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B6E1"/>
              </a:buClr>
              <a:buSzPct val="100000"/>
              <a:buFont typeface="Arial" panose="020B0604020202020204" pitchFamily="34" charset="0"/>
              <a:buChar char="•"/>
            </a:pPr>
            <a:endParaRPr sz="900" b="0" i="0" u="none" strike="noStrike" cap="none" dirty="0">
              <a:solidFill>
                <a:srgbClr val="013544"/>
              </a:solidFill>
              <a:latin typeface="+mj-lt"/>
              <a:ea typeface="Montserrat Medium"/>
              <a:cs typeface="+mj-lt"/>
              <a:sym typeface="Montserrat Medium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B6E1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1800" b="0" i="0" u="none" strike="noStrike" cap="none" dirty="0">
                <a:solidFill>
                  <a:srgbClr val="013544"/>
                </a:solidFill>
                <a:latin typeface="+mj-lt"/>
                <a:ea typeface="Montserrat Medium"/>
                <a:cs typeface="+mj-lt"/>
                <a:sym typeface="Montserrat Medium"/>
              </a:rPr>
              <a:t>Повышение оборота койки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340;p18"/>
          <p:cNvSpPr/>
          <p:nvPr/>
        </p:nvSpPr>
        <p:spPr>
          <a:xfrm>
            <a:off x="832493" y="9312"/>
            <a:ext cx="10733996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/>
              <a:buNone/>
            </a:pPr>
            <a:r>
              <a:rPr lang="ru-RU" sz="3200" b="1" i="0" u="none" strike="noStrike" cap="none" dirty="0">
                <a:solidFill>
                  <a:srgbClr val="013544"/>
                </a:solidFill>
                <a:ea typeface="+mj-ea"/>
                <a:cs typeface="+mj-cs"/>
                <a:sym typeface="Montserrat"/>
              </a:rPr>
              <a:t>Цифровая трансформация</a:t>
            </a:r>
            <a:endParaRPr lang="ru-RU" sz="3200" b="1" i="0" u="none" strike="noStrike" cap="none" dirty="0">
              <a:solidFill>
                <a:srgbClr val="013544"/>
              </a:solidFill>
              <a:ea typeface="+mj-ea"/>
              <a:cs typeface="+mj-cs"/>
              <a:sym typeface="Arial" panose="020B0604020202020204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/>
              <a:buNone/>
            </a:pPr>
            <a:r>
              <a:rPr lang="ru-RU" sz="3200" b="1" i="0" u="none" strike="noStrike" cap="none" dirty="0">
                <a:solidFill>
                  <a:srgbClr val="013544"/>
                </a:solidFill>
                <a:ea typeface="+mj-ea"/>
                <a:cs typeface="+mj-cs"/>
                <a:sym typeface="Montserrat"/>
              </a:rPr>
              <a:t>по пирамиде потребностей Маслоу </a:t>
            </a:r>
            <a:endParaRPr sz="3200" b="0" i="0" u="none" strike="noStrike" cap="none" dirty="0">
              <a:solidFill>
                <a:schemeClr val="accent1">
                  <a:lumMod val="75000"/>
                </a:schemeClr>
              </a:solidFill>
              <a:sym typeface="Arial" panose="020B0604020202020204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100" b="1" dirty="0">
              <a:solidFill>
                <a:srgbClr val="649BD5"/>
              </a:solidFill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r>
              <a:rPr lang="ru-RU" sz="2000" b="1" dirty="0">
                <a:solidFill>
                  <a:schemeClr val="bg1"/>
                </a:solidFill>
                <a:effectLst/>
                <a:highlight>
                  <a:srgbClr val="21B6E1"/>
                </a:highlight>
                <a:sym typeface="Montserrat Medium"/>
              </a:rPr>
              <a:t>как люди удовлетворяют свои потребности в цифровом мире</a:t>
            </a:r>
            <a:endParaRPr lang="ru-RU" sz="2000" b="1" dirty="0">
              <a:solidFill>
                <a:schemeClr val="bg1"/>
              </a:solidFill>
              <a:effectLst/>
              <a:highlight>
                <a:srgbClr val="21B6E1"/>
              </a:highligh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36702" y="1048514"/>
            <a:ext cx="3033132" cy="37785"/>
          </a:xfrm>
          <a:prstGeom prst="rect">
            <a:avLst/>
          </a:prstGeom>
          <a:solidFill>
            <a:srgbClr val="21B6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36702" y="1846053"/>
            <a:ext cx="10251758" cy="4425447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1524ca3a94f_0_88"/>
          <p:cNvSpPr txBox="1">
            <a:spLocks noGrp="1"/>
          </p:cNvSpPr>
          <p:nvPr>
            <p:ph type="title"/>
          </p:nvPr>
        </p:nvSpPr>
        <p:spPr>
          <a:xfrm>
            <a:off x="777639" y="103682"/>
            <a:ext cx="10525457" cy="83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ru-RU" sz="3200" b="1" dirty="0">
                <a:sym typeface="Montserrat"/>
              </a:rPr>
              <a:t>Принципы управления </a:t>
            </a:r>
            <a:br>
              <a:rPr lang="ru-RU" sz="3200" b="1" dirty="0">
                <a:sym typeface="Montserrat"/>
              </a:rPr>
            </a:br>
            <a:r>
              <a:rPr lang="ru-RU" sz="3200" b="1" dirty="0">
                <a:sym typeface="Montserrat"/>
              </a:rPr>
              <a:t>цифровой трансформацией</a:t>
            </a:r>
            <a:endParaRPr lang="ru-RU" dirty="0"/>
          </a:p>
        </p:txBody>
      </p:sp>
      <p:sp>
        <p:nvSpPr>
          <p:cNvPr id="415" name="Google Shape;415;g1524ca3a94f_0_88"/>
          <p:cNvSpPr/>
          <p:nvPr/>
        </p:nvSpPr>
        <p:spPr>
          <a:xfrm>
            <a:off x="863600" y="1401171"/>
            <a:ext cx="10312500" cy="3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B6E1"/>
              </a:buClr>
              <a:buSzPts val="2700"/>
              <a:buFont typeface="Arial" panose="020B0604020202020204"/>
              <a:buChar char="•"/>
            </a:pPr>
            <a:r>
              <a:rPr lang="ru-RU" sz="2000" b="0" i="0" u="none" strike="noStrike" cap="none" dirty="0">
                <a:solidFill>
                  <a:srgbClr val="013544"/>
                </a:solidFill>
                <a:latin typeface="+mj-lt"/>
                <a:ea typeface="Montserrat Medium"/>
                <a:cs typeface="+mj-lt"/>
                <a:sym typeface="Montserrat Medium"/>
              </a:rPr>
              <a:t>Система целеполагания</a:t>
            </a:r>
            <a:endParaRPr lang="ru-RU" sz="2000" dirty="0">
              <a:solidFill>
                <a:srgbClr val="013544"/>
              </a:solidFill>
              <a:latin typeface="+mj-lt"/>
              <a:ea typeface="Montserrat Medium"/>
              <a:cs typeface="+mj-lt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B6E1"/>
              </a:buClr>
              <a:buSzPts val="2700"/>
              <a:buFont typeface="Arial" panose="020B0604020202020204"/>
              <a:buChar char="•"/>
            </a:pPr>
            <a:endParaRPr lang="ru-RU" sz="2000" b="0" i="0" u="none" strike="noStrike" cap="none" dirty="0">
              <a:solidFill>
                <a:srgbClr val="013544"/>
              </a:solidFill>
              <a:latin typeface="+mj-lt"/>
              <a:ea typeface="Montserrat Medium"/>
              <a:cs typeface="+mj-lt"/>
              <a:sym typeface="Montserrat Medium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B6E1"/>
              </a:buClr>
              <a:buSzPts val="2700"/>
              <a:buFont typeface="Arial" panose="020B0604020202020204"/>
              <a:buChar char="•"/>
            </a:pPr>
            <a:r>
              <a:rPr lang="ru-RU" sz="2000" b="0" i="0" u="none" strike="noStrike" cap="none" dirty="0">
                <a:solidFill>
                  <a:srgbClr val="013544"/>
                </a:solidFill>
                <a:latin typeface="+mj-lt"/>
                <a:ea typeface="Montserrat Medium"/>
                <a:cs typeface="+mj-lt"/>
                <a:sym typeface="Montserrat Medium"/>
              </a:rPr>
              <a:t>Формирование команды</a:t>
            </a:r>
            <a:endParaRPr lang="ru-RU" sz="2000" dirty="0">
              <a:solidFill>
                <a:srgbClr val="013544"/>
              </a:solidFill>
              <a:latin typeface="+mj-lt"/>
              <a:ea typeface="Montserrat Medium"/>
              <a:cs typeface="+mj-lt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B6E1"/>
              </a:buClr>
              <a:buSzPts val="2700"/>
              <a:buFont typeface="Arial" panose="020B0604020202020204"/>
              <a:buChar char="•"/>
            </a:pPr>
            <a:endParaRPr lang="ru-RU" sz="2000" b="0" i="0" u="none" strike="noStrike" cap="none" dirty="0">
              <a:solidFill>
                <a:srgbClr val="013544"/>
              </a:solidFill>
              <a:latin typeface="+mj-lt"/>
              <a:ea typeface="Montserrat Medium"/>
              <a:cs typeface="+mj-lt"/>
              <a:sym typeface="Montserrat Medium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B6E1"/>
              </a:buClr>
              <a:buSzPts val="2700"/>
              <a:buFont typeface="Arial" panose="020B0604020202020204"/>
              <a:buChar char="•"/>
            </a:pPr>
            <a:r>
              <a:rPr lang="ru-RU" sz="2000" b="0" i="0" u="none" strike="noStrike" cap="none" dirty="0">
                <a:solidFill>
                  <a:srgbClr val="013544"/>
                </a:solidFill>
                <a:latin typeface="+mj-lt"/>
                <a:ea typeface="Montserrat Medium"/>
                <a:cs typeface="+mj-lt"/>
                <a:sym typeface="Montserrat Medium"/>
              </a:rPr>
              <a:t>Организационная структура</a:t>
            </a:r>
            <a:endParaRPr lang="ru-RU" sz="2000" dirty="0">
              <a:solidFill>
                <a:srgbClr val="013544"/>
              </a:solidFill>
              <a:latin typeface="+mj-lt"/>
              <a:ea typeface="Montserrat Medium"/>
              <a:cs typeface="+mj-lt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B6E1"/>
              </a:buClr>
              <a:buSzPts val="2700"/>
              <a:buFont typeface="Arial" panose="020B0604020202020204"/>
              <a:buChar char="•"/>
            </a:pPr>
            <a:endParaRPr lang="ru-RU" sz="2000" b="0" i="0" u="none" strike="noStrike" cap="none" dirty="0">
              <a:solidFill>
                <a:srgbClr val="013544"/>
              </a:solidFill>
              <a:latin typeface="+mj-lt"/>
              <a:ea typeface="Montserrat Medium"/>
              <a:cs typeface="+mj-lt"/>
              <a:sym typeface="Montserrat Medium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B6E1"/>
              </a:buClr>
              <a:buSzPts val="2700"/>
              <a:buFont typeface="Arial" panose="020B0604020202020204"/>
              <a:buChar char="•"/>
            </a:pPr>
            <a:r>
              <a:rPr lang="ru-RU" sz="2000" b="0" i="0" u="none" strike="noStrike" cap="none" dirty="0">
                <a:solidFill>
                  <a:srgbClr val="013544"/>
                </a:solidFill>
                <a:latin typeface="+mj-lt"/>
                <a:ea typeface="Montserrat Medium"/>
                <a:cs typeface="+mj-lt"/>
                <a:sym typeface="Montserrat Medium"/>
              </a:rPr>
              <a:t>Формирование методов управления на каждом уровне</a:t>
            </a:r>
            <a:endParaRPr lang="ru-RU" sz="2000" dirty="0">
              <a:solidFill>
                <a:srgbClr val="013544"/>
              </a:solidFill>
              <a:latin typeface="+mj-lt"/>
              <a:ea typeface="Montserrat Medium"/>
              <a:cs typeface="+mj-lt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B6E1"/>
              </a:buClr>
              <a:buSzPts val="2700"/>
              <a:buFont typeface="Arial" panose="020B0604020202020204"/>
              <a:buChar char="•"/>
            </a:pPr>
            <a:endParaRPr lang="ru-RU" sz="2000" b="0" i="0" u="none" strike="noStrike" cap="none" dirty="0">
              <a:solidFill>
                <a:srgbClr val="013544"/>
              </a:solidFill>
              <a:latin typeface="+mj-lt"/>
              <a:ea typeface="Montserrat Medium"/>
              <a:cs typeface="+mj-lt"/>
              <a:sym typeface="Montserrat Medium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B6E1"/>
              </a:buClr>
              <a:buSzPts val="2700"/>
              <a:buFont typeface="Arial" panose="020B0604020202020204"/>
              <a:buChar char="•"/>
            </a:pPr>
            <a:r>
              <a:rPr lang="ru-RU" sz="2000" b="0" i="0" u="none" strike="noStrike" cap="none" dirty="0">
                <a:solidFill>
                  <a:srgbClr val="013544"/>
                </a:solidFill>
                <a:latin typeface="+mj-lt"/>
                <a:ea typeface="Montserrat Medium"/>
                <a:cs typeface="+mj-lt"/>
                <a:sym typeface="Montserrat Medium"/>
              </a:rPr>
              <a:t>Система коммуникаций</a:t>
            </a:r>
            <a:endParaRPr lang="ru-RU" sz="2000" dirty="0">
              <a:solidFill>
                <a:srgbClr val="013544"/>
              </a:solidFill>
              <a:latin typeface="+mj-lt"/>
              <a:ea typeface="Montserrat Medium"/>
              <a:cs typeface="+mj-lt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B6E1"/>
              </a:buClr>
              <a:buSzPts val="2700"/>
              <a:buFont typeface="Arial" panose="020B0604020202020204"/>
              <a:buChar char="•"/>
            </a:pPr>
            <a:endParaRPr lang="ru-RU" sz="2000" b="0" i="0" u="none" strike="noStrike" cap="none" dirty="0">
              <a:solidFill>
                <a:srgbClr val="013544"/>
              </a:solidFill>
              <a:latin typeface="+mj-lt"/>
              <a:ea typeface="Montserrat Medium"/>
              <a:cs typeface="+mj-lt"/>
              <a:sym typeface="Montserrat Medium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B6E1"/>
              </a:buClr>
              <a:buSzPts val="2700"/>
              <a:buFont typeface="Arial" panose="020B0604020202020204"/>
              <a:buChar char="•"/>
            </a:pPr>
            <a:r>
              <a:rPr lang="ru-RU" sz="2000" b="0" i="0" u="none" strike="noStrike" cap="none" dirty="0">
                <a:solidFill>
                  <a:srgbClr val="013544"/>
                </a:solidFill>
                <a:latin typeface="+mj-lt"/>
                <a:ea typeface="Montserrat Medium"/>
                <a:cs typeface="+mj-lt"/>
                <a:sym typeface="Montserrat Medium"/>
              </a:rPr>
              <a:t>СППВР</a:t>
            </a:r>
            <a:endParaRPr lang="ru-RU" sz="2000" dirty="0">
              <a:solidFill>
                <a:srgbClr val="013544"/>
              </a:solidFill>
              <a:latin typeface="+mj-lt"/>
              <a:ea typeface="Montserrat Medium"/>
              <a:cs typeface="+mj-lt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B6E1"/>
              </a:buClr>
              <a:buSzPts val="2700"/>
              <a:buFont typeface="Arial" panose="020B0604020202020204"/>
              <a:buChar char="•"/>
            </a:pPr>
            <a:endParaRPr lang="ru-RU" sz="2000" b="0" i="0" u="none" strike="noStrike" cap="none" dirty="0">
              <a:solidFill>
                <a:srgbClr val="013544"/>
              </a:solidFill>
              <a:latin typeface="+mj-lt"/>
              <a:ea typeface="Montserrat Medium"/>
              <a:cs typeface="+mj-lt"/>
              <a:sym typeface="Montserrat Medium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B6E1"/>
              </a:buClr>
              <a:buSzPts val="2700"/>
              <a:buFont typeface="Arial" panose="020B0604020202020204"/>
              <a:buChar char="•"/>
            </a:pPr>
            <a:r>
              <a:rPr lang="ru-RU" sz="2000" b="0" i="0" u="none" strike="noStrike" cap="none" dirty="0">
                <a:solidFill>
                  <a:srgbClr val="013544"/>
                </a:solidFill>
                <a:latin typeface="+mj-lt"/>
                <a:ea typeface="Montserrat Medium"/>
                <a:cs typeface="+mj-lt"/>
                <a:sym typeface="Montserrat Medium"/>
              </a:rPr>
              <a:t>Формирование корпоративной культуры безопасности и согласия</a:t>
            </a:r>
            <a:endParaRPr lang="ru-RU" sz="2000" dirty="0">
              <a:solidFill>
                <a:srgbClr val="013544"/>
              </a:solidFill>
              <a:latin typeface="+mj-lt"/>
              <a:ea typeface="Montserrat Medium"/>
              <a:cs typeface="+mj-lt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B6E1"/>
              </a:buClr>
              <a:buSzPts val="2700"/>
              <a:buFont typeface="Arial" panose="020B0604020202020204"/>
              <a:buChar char="•"/>
            </a:pPr>
            <a:endParaRPr lang="ru-RU" sz="2000" b="0" i="0" u="none" strike="noStrike" cap="none" dirty="0">
              <a:solidFill>
                <a:srgbClr val="013544"/>
              </a:solidFill>
              <a:latin typeface="+mj-lt"/>
              <a:ea typeface="Montserrat Medium"/>
              <a:cs typeface="+mj-lt"/>
              <a:sym typeface="Montserrat Medium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B6E1"/>
              </a:buClr>
              <a:buSzPts val="2700"/>
              <a:buFont typeface="Arial" panose="020B0604020202020204"/>
              <a:buChar char="•"/>
            </a:pPr>
            <a:r>
              <a:rPr lang="ru-RU" sz="2000" b="0" i="0" u="none" strike="noStrike" cap="none" dirty="0">
                <a:solidFill>
                  <a:srgbClr val="013544"/>
                </a:solidFill>
                <a:latin typeface="+mj-lt"/>
                <a:ea typeface="Montserrat Medium"/>
                <a:cs typeface="+mj-lt"/>
                <a:sym typeface="Montserrat Medium"/>
              </a:rPr>
              <a:t>Формирование системы мониторинга и анализ ключевых индикаторов. Замкнутость PDCA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36702" y="956048"/>
            <a:ext cx="3033132" cy="37785"/>
          </a:xfrm>
          <a:prstGeom prst="rect">
            <a:avLst/>
          </a:prstGeom>
          <a:solidFill>
            <a:srgbClr val="21B6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1" name="Google Shape;421;p14"/>
          <p:cNvPicPr preferRelativeResize="0"/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403075" y="531175"/>
            <a:ext cx="1832474" cy="652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2" name="Google Shape;422;p14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407275" y="1522500"/>
            <a:ext cx="874550" cy="87455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423" name="Google Shape;423;p14"/>
          <p:cNvSpPr txBox="1"/>
          <p:nvPr/>
        </p:nvSpPr>
        <p:spPr>
          <a:xfrm>
            <a:off x="10220450" y="209400"/>
            <a:ext cx="1857819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r>
              <a:rPr lang="ru-RU" sz="1400" b="0" i="0" u="none" strike="noStrike" cap="none">
                <a:solidFill>
                  <a:srgbClr val="000000"/>
                </a:solidFill>
                <a:latin typeface="Montserrat" panose="020B0604020202020204" charset="-52"/>
                <a:sym typeface="Arial" panose="020B0604020202020204"/>
              </a:rPr>
              <a:t>Заказчик проекта:</a:t>
            </a:r>
            <a:endParaRPr sz="1400" b="0" i="0" u="none" strike="noStrike" cap="none">
              <a:solidFill>
                <a:srgbClr val="000000"/>
              </a:solidFill>
              <a:latin typeface="Montserrat" panose="020B0604020202020204" charset="-52"/>
              <a:sym typeface="Arial" panose="020B0604020202020204"/>
            </a:endParaRPr>
          </a:p>
        </p:txBody>
      </p:sp>
      <p:sp>
        <p:nvSpPr>
          <p:cNvPr id="424" name="Google Shape;424;p14"/>
          <p:cNvSpPr txBox="1"/>
          <p:nvPr/>
        </p:nvSpPr>
        <p:spPr>
          <a:xfrm>
            <a:off x="326875" y="296026"/>
            <a:ext cx="7342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r>
              <a:rPr lang="ru-RU" sz="1400" b="0" i="0" u="none" strike="noStrike" cap="none" dirty="0">
                <a:solidFill>
                  <a:srgbClr val="000000"/>
                </a:solidFill>
                <a:latin typeface="Montserrat" panose="020B0604020202020204" charset="-52"/>
                <a:sym typeface="Arial" panose="020B0604020202020204"/>
              </a:rPr>
              <a:t>Учредитель:</a:t>
            </a:r>
            <a:endParaRPr sz="1400" b="0" i="0" u="none" strike="noStrike" cap="none" dirty="0">
              <a:solidFill>
                <a:srgbClr val="000000"/>
              </a:solidFill>
              <a:latin typeface="Montserrat" panose="020B0604020202020204" charset="-52"/>
              <a:sym typeface="Arial" panose="020B0604020202020204"/>
            </a:endParaRPr>
          </a:p>
        </p:txBody>
      </p:sp>
      <p:sp>
        <p:nvSpPr>
          <p:cNvPr id="425" name="Google Shape;425;p14"/>
          <p:cNvSpPr txBox="1"/>
          <p:nvPr/>
        </p:nvSpPr>
        <p:spPr>
          <a:xfrm>
            <a:off x="326875" y="1085550"/>
            <a:ext cx="7342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r>
              <a:rPr lang="ru-RU" sz="1400" b="0" i="0" u="none" strike="noStrike" cap="none">
                <a:solidFill>
                  <a:srgbClr val="000000"/>
                </a:solidFill>
                <a:latin typeface="Montserrat" panose="020B0604020202020204" charset="-52"/>
                <a:sym typeface="Arial" panose="020B0604020202020204"/>
              </a:rPr>
              <a:t>Координатор:</a:t>
            </a:r>
            <a:endParaRPr sz="1400" b="0" i="0" u="none" strike="noStrike" cap="none">
              <a:solidFill>
                <a:srgbClr val="000000"/>
              </a:solidFill>
              <a:latin typeface="Montserrat" panose="020B0604020202020204" charset="-52"/>
              <a:sym typeface="Arial" panose="020B0604020202020204"/>
            </a:endParaRPr>
          </a:p>
        </p:txBody>
      </p:sp>
      <p:pic>
        <p:nvPicPr>
          <p:cNvPr id="427" name="Google Shape;427;p14"/>
          <p:cNvPicPr preferRelativeResize="0"/>
          <p:nvPr/>
        </p:nvPicPr>
        <p:blipFill>
          <a:blip r:embed="rId5" cstate="screen"/>
          <a:stretch>
            <a:fillRect/>
          </a:stretch>
        </p:blipFill>
        <p:spPr>
          <a:xfrm>
            <a:off x="10551460" y="555172"/>
            <a:ext cx="1195798" cy="1152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138" y="696226"/>
            <a:ext cx="11897131" cy="6011366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20"/>
          <p:cNvSpPr txBox="1"/>
          <p:nvPr/>
        </p:nvSpPr>
        <p:spPr>
          <a:xfrm>
            <a:off x="843575" y="154230"/>
            <a:ext cx="9384900" cy="121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21900" rIns="91425" bIns="1219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66"/>
              <a:buFont typeface="Arial" panose="020B0604020202020204"/>
              <a:buNone/>
            </a:pPr>
            <a:r>
              <a:rPr lang="ru-RU" sz="3200" b="1" i="0" u="none" strike="noStrike" cap="none" dirty="0">
                <a:solidFill>
                  <a:srgbClr val="013544"/>
                </a:solidFill>
                <a:latin typeface="+mj-lt"/>
                <a:ea typeface="+mj-ea"/>
                <a:cs typeface="+mj-cs"/>
                <a:sym typeface="Montserrat"/>
              </a:rPr>
              <a:t>Формируем </a:t>
            </a:r>
            <a:r>
              <a:rPr lang="ru-RU" sz="3200" b="1" dirty="0">
                <a:solidFill>
                  <a:srgbClr val="013544"/>
                </a:solidFill>
                <a:latin typeface="+mj-lt"/>
                <a:ea typeface="+mj-ea"/>
                <a:cs typeface="+mj-cs"/>
                <a:sym typeface="Montserrat"/>
              </a:rPr>
              <a:t>культуру безопасности</a:t>
            </a:r>
            <a:br>
              <a:rPr lang="ru-RU" sz="3200" b="1" i="0" u="none" strike="noStrike" cap="none" dirty="0">
                <a:solidFill>
                  <a:srgbClr val="013544"/>
                </a:solidFill>
                <a:latin typeface="+mj-lt"/>
                <a:ea typeface="+mj-ea"/>
                <a:cs typeface="+mj-cs"/>
                <a:sym typeface="Montserrat"/>
              </a:rPr>
            </a:br>
            <a:br>
              <a:rPr lang="ru-RU" sz="3200" b="1" i="0" u="none" strike="noStrike" cap="none" dirty="0">
                <a:solidFill>
                  <a:srgbClr val="013544"/>
                </a:solidFill>
                <a:latin typeface="+mj-lt"/>
                <a:ea typeface="+mj-ea"/>
                <a:cs typeface="+mj-cs"/>
                <a:sym typeface="Montserrat"/>
              </a:rPr>
            </a:br>
            <a:endParaRPr sz="3465" b="1" i="0" u="none" strike="noStrike" cap="none" dirty="0">
              <a:solidFill>
                <a:schemeClr val="accent1">
                  <a:lumMod val="75000"/>
                </a:schemeClr>
              </a:solidFill>
              <a:latin typeface="Montserrat" panose="020B0604020202020204" charset="-52"/>
              <a:ea typeface="Montserrat"/>
              <a:cs typeface="Montserrat"/>
              <a:sym typeface="Montserrat"/>
            </a:endParaRPr>
          </a:p>
        </p:txBody>
      </p:sp>
      <p:sp>
        <p:nvSpPr>
          <p:cNvPr id="476" name="Google Shape;476;p20"/>
          <p:cNvSpPr/>
          <p:nvPr/>
        </p:nvSpPr>
        <p:spPr>
          <a:xfrm>
            <a:off x="4952365" y="2976880"/>
            <a:ext cx="6913880" cy="2080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21900" rIns="91425" bIns="1219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/>
              <a:buNone/>
            </a:pPr>
            <a:r>
              <a:rPr lang="ru-RU" sz="2800" b="1" i="0" u="none" strike="noStrike" cap="none" dirty="0">
                <a:solidFill>
                  <a:srgbClr val="013544"/>
                </a:solidFill>
                <a:latin typeface="+mj-lt"/>
                <a:ea typeface="Montserrat Medium"/>
                <a:cs typeface="+mj-lt"/>
                <a:sym typeface="Montserrat"/>
              </a:rPr>
              <a:t>Уполномоченные </a:t>
            </a:r>
            <a:r>
              <a:rPr lang="ru-RU" sz="2800" b="0" i="0" u="none" strike="noStrike" cap="none" dirty="0">
                <a:solidFill>
                  <a:srgbClr val="013544"/>
                </a:solidFill>
                <a:latin typeface="+mj-lt"/>
                <a:ea typeface="Montserrat Medium"/>
                <a:cs typeface="+mj-lt"/>
                <a:sym typeface="Montserrat Medium"/>
              </a:rPr>
              <a:t>— ключевые игроки в этой стратегии</a:t>
            </a:r>
            <a:endParaRPr sz="3200" b="0" i="0" u="none" strike="noStrike" cap="none" dirty="0">
              <a:solidFill>
                <a:schemeClr val="accent1">
                  <a:lumMod val="75000"/>
                </a:schemeClr>
              </a:solidFill>
              <a:latin typeface="Montserrat" panose="020B0604020202020204" charset="-52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</a:pPr>
            <a:endParaRPr sz="3200" b="0" i="0" u="none" strike="noStrike" cap="none" dirty="0">
              <a:solidFill>
                <a:schemeClr val="accent1">
                  <a:lumMod val="75000"/>
                </a:schemeClr>
              </a:solidFill>
              <a:latin typeface="Montserrat" panose="020B0604020202020204" charset="-52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720" y="1203325"/>
            <a:ext cx="3528695" cy="529145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936702" y="956048"/>
            <a:ext cx="3033132" cy="37785"/>
          </a:xfrm>
          <a:prstGeom prst="rect">
            <a:avLst/>
          </a:prstGeom>
          <a:solidFill>
            <a:srgbClr val="21B6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35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71145"/>
            <a:ext cx="9122980" cy="518685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7580" y="739565"/>
            <a:ext cx="1104272" cy="53373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6289" y="3423866"/>
            <a:ext cx="10278766" cy="1500187"/>
          </a:xfrm>
        </p:spPr>
        <p:txBody>
          <a:bodyPr>
            <a:noAutofit/>
          </a:bodyPr>
          <a:lstStyle/>
          <a:p>
            <a:r>
              <a:rPr lang="ru-RU" sz="3200" dirty="0"/>
              <a:t>В чем секрет </a:t>
            </a:r>
            <a:br>
              <a:rPr lang="ru-RU" sz="3200" dirty="0"/>
            </a:br>
            <a:r>
              <a:rPr lang="ru-RU" sz="3200" dirty="0"/>
              <a:t>цифровизации </a:t>
            </a:r>
            <a:br>
              <a:rPr lang="ru-RU" sz="3200" dirty="0"/>
            </a:br>
            <a:r>
              <a:rPr lang="ru-RU" sz="3200" dirty="0"/>
              <a:t>многопрофильной больницы</a:t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8684" y="5021509"/>
            <a:ext cx="10278766" cy="1500187"/>
          </a:xfrm>
        </p:spPr>
        <p:txBody>
          <a:bodyPr>
            <a:normAutofit/>
          </a:bodyPr>
          <a:lstStyle/>
          <a:p>
            <a:pPr fontAlgn="auto">
              <a:lnSpc>
                <a:spcPct val="100000"/>
              </a:lnSpc>
              <a:spcBef>
                <a:spcPts val="0"/>
              </a:spcBef>
            </a:pPr>
            <a:r>
              <a:rPr lang="ru-RU" sz="2000" b="1" dirty="0">
                <a:solidFill>
                  <a:srgbClr val="013544"/>
                </a:solidFill>
                <a:latin typeface="+mj-lt"/>
              </a:rPr>
              <a:t>Гаврилов Илья Александрович, </a:t>
            </a:r>
          </a:p>
          <a:p>
            <a:pPr fontAlgn="auto">
              <a:lnSpc>
                <a:spcPct val="100000"/>
              </a:lnSpc>
              <a:spcBef>
                <a:spcPts val="0"/>
              </a:spcBef>
            </a:pPr>
            <a:r>
              <a:rPr lang="ru-RU" sz="2000" b="1" dirty="0">
                <a:solidFill>
                  <a:srgbClr val="013544"/>
                </a:solidFill>
                <a:latin typeface="+mj-lt"/>
              </a:rPr>
              <a:t>заместитель главного врача </a:t>
            </a:r>
            <a:endParaRPr lang="ru-RU" sz="2000" dirty="0">
              <a:solidFill>
                <a:srgbClr val="013544"/>
              </a:solidFill>
              <a:latin typeface="+mj-lt"/>
            </a:endParaRPr>
          </a:p>
          <a:p>
            <a:pPr fontAlgn="auto"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solidFill>
                  <a:srgbClr val="013544"/>
                </a:solidFill>
                <a:latin typeface="+mj-lt"/>
              </a:rPr>
              <a:t>по организационно-методической работе</a:t>
            </a:r>
          </a:p>
          <a:p>
            <a:pPr fontAlgn="auto">
              <a:lnSpc>
                <a:spcPct val="100000"/>
              </a:lnSpc>
              <a:spcBef>
                <a:spcPts val="0"/>
              </a:spcBef>
            </a:pPr>
            <a:r>
              <a:rPr lang="ru-RU" sz="1600" dirty="0">
                <a:solidFill>
                  <a:srgbClr val="013544"/>
                </a:solidFill>
                <a:latin typeface="+mj-lt"/>
              </a:rPr>
              <a:t>ГАУЗ «Республиканская клиническая больница </a:t>
            </a:r>
          </a:p>
          <a:p>
            <a:pPr fontAlgn="auto">
              <a:lnSpc>
                <a:spcPct val="100000"/>
              </a:lnSpc>
              <a:spcBef>
                <a:spcPts val="0"/>
              </a:spcBef>
            </a:pPr>
            <a:r>
              <a:rPr lang="ru-RU" sz="1600" dirty="0">
                <a:solidFill>
                  <a:srgbClr val="013544"/>
                </a:solidFill>
                <a:latin typeface="+mj-lt"/>
              </a:rPr>
              <a:t>Министерства здравоохранения Республики Татарстан»</a:t>
            </a:r>
            <a:endParaRPr lang="ru-RU" sz="1800" dirty="0">
              <a:solidFill>
                <a:srgbClr val="013544"/>
              </a:solidFill>
              <a:latin typeface="+mj-lt"/>
            </a:endParaRPr>
          </a:p>
          <a:p>
            <a:endParaRPr lang="ru-RU" sz="1800" dirty="0">
              <a:solidFill>
                <a:srgbClr val="013544"/>
              </a:solidFill>
              <a:latin typeface="+mj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80615" y="650389"/>
            <a:ext cx="4679396" cy="712082"/>
          </a:xfrm>
          <a:prstGeom prst="rect">
            <a:avLst/>
          </a:prstGeom>
        </p:spPr>
      </p:pic>
      <p:pic>
        <p:nvPicPr>
          <p:cNvPr id="6" name="Picture 2" descr="MedSoft - выставка и конференция по цифровому здравоохранению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88982" y="633150"/>
            <a:ext cx="750428" cy="74656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Изображение 6" descr="Новый РКБ + надпись_4-01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8705" y="2318385"/>
            <a:ext cx="1765300" cy="66611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19"/>
          <p:cNvSpPr/>
          <p:nvPr/>
        </p:nvSpPr>
        <p:spPr>
          <a:xfrm>
            <a:off x="851933" y="-17094"/>
            <a:ext cx="7887354" cy="1075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 panose="020B0604020202020204"/>
              <a:buNone/>
            </a:pPr>
            <a:r>
              <a:rPr lang="ru-RU" sz="3200" b="1" i="0" u="none" strike="noStrike" cap="none" dirty="0">
                <a:solidFill>
                  <a:srgbClr val="013544"/>
                </a:solidFill>
                <a:ea typeface="+mj-ea"/>
                <a:cs typeface="+mj-cs"/>
                <a:sym typeface="Montserrat"/>
              </a:rPr>
              <a:t>Команда внедрения изменений по качеству и по информатизации</a:t>
            </a:r>
            <a:endParaRPr lang="ru-RU" sz="3200" b="1" i="0" u="none" strike="noStrike" cap="none" dirty="0">
              <a:solidFill>
                <a:srgbClr val="013544"/>
              </a:solidFill>
              <a:ea typeface="+mj-ea"/>
              <a:cs typeface="+mj-cs"/>
              <a:sym typeface="Arial" panose="020B0604020202020204"/>
            </a:endParaRPr>
          </a:p>
        </p:txBody>
      </p:sp>
      <p:sp>
        <p:nvSpPr>
          <p:cNvPr id="464" name="Google Shape;464;p19"/>
          <p:cNvSpPr/>
          <p:nvPr/>
        </p:nvSpPr>
        <p:spPr>
          <a:xfrm>
            <a:off x="2815713" y="1993165"/>
            <a:ext cx="5074122" cy="4162638"/>
          </a:xfrm>
          <a:prstGeom prst="ellipse">
            <a:avLst/>
          </a:prstGeom>
          <a:noFill/>
          <a:ln w="28575" cap="flat" cmpd="sng">
            <a:solidFill>
              <a:srgbClr val="F6B14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lt1"/>
              </a:solidFill>
              <a:latin typeface="Montserrat" panose="020B0604020202020204" charset="-52"/>
              <a:ea typeface="Calibri"/>
              <a:cs typeface="Calibri"/>
              <a:sym typeface="Calibri"/>
            </a:endParaRPr>
          </a:p>
        </p:txBody>
      </p:sp>
      <p:sp>
        <p:nvSpPr>
          <p:cNvPr id="465" name="Google Shape;465;p19"/>
          <p:cNvSpPr/>
          <p:nvPr/>
        </p:nvSpPr>
        <p:spPr>
          <a:xfrm>
            <a:off x="5125982" y="1960444"/>
            <a:ext cx="5237217" cy="4218512"/>
          </a:xfrm>
          <a:prstGeom prst="ellipse">
            <a:avLst/>
          </a:prstGeom>
          <a:noFill/>
          <a:ln w="28575" cap="flat" cmpd="sng">
            <a:solidFill>
              <a:srgbClr val="71B94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lt1"/>
              </a:solidFill>
              <a:latin typeface="Montserrat" panose="020B0604020202020204" charset="-52"/>
              <a:ea typeface="Calibri"/>
              <a:cs typeface="Calibri"/>
              <a:sym typeface="Calibri"/>
            </a:endParaRPr>
          </a:p>
        </p:txBody>
      </p:sp>
      <p:sp>
        <p:nvSpPr>
          <p:cNvPr id="466" name="Google Shape;466;p19"/>
          <p:cNvSpPr/>
          <p:nvPr/>
        </p:nvSpPr>
        <p:spPr>
          <a:xfrm>
            <a:off x="5191983" y="3102520"/>
            <a:ext cx="2635560" cy="1631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</a:pPr>
            <a:r>
              <a:rPr lang="ru-RU" sz="2000" b="1" i="0" u="none" strike="noStrike" cap="none" dirty="0">
                <a:solidFill>
                  <a:srgbClr val="00B050"/>
                </a:solidFill>
                <a:latin typeface="Montserrat" panose="020B0604020202020204" charset="-52"/>
                <a:ea typeface="Montserrat"/>
                <a:cs typeface="Montserrat"/>
                <a:sym typeface="Montserrat"/>
              </a:rPr>
              <a:t>57%</a:t>
            </a:r>
            <a:endParaRPr sz="1400" b="0" i="0" u="none" strike="noStrike" cap="none" dirty="0">
              <a:solidFill>
                <a:srgbClr val="00B050"/>
              </a:solidFill>
              <a:latin typeface="Montserrat" panose="020B0604020202020204" charset="-52"/>
              <a:sym typeface="Arial" panose="020B0604020202020204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</a:pPr>
            <a:r>
              <a:rPr lang="ru-RU" sz="2000" b="1" i="0" u="none" strike="noStrike" cap="none" dirty="0">
                <a:solidFill>
                  <a:srgbClr val="00B050"/>
                </a:solidFill>
                <a:latin typeface="Montserrat" panose="020B0604020202020204" charset="-52"/>
                <a:ea typeface="Montserrat"/>
                <a:cs typeface="Montserrat"/>
                <a:sym typeface="Montserrat"/>
              </a:rPr>
              <a:t>уполномоченных одновременно по двум направлениям </a:t>
            </a:r>
            <a:endParaRPr sz="1400" b="0" i="0" u="none" strike="noStrike" cap="none" dirty="0">
              <a:solidFill>
                <a:srgbClr val="00B050"/>
              </a:solidFill>
              <a:latin typeface="Montserrat" panose="020B0604020202020204" charset="-52"/>
              <a:sym typeface="Arial" panose="020B0604020202020204"/>
            </a:endParaRPr>
          </a:p>
        </p:txBody>
      </p:sp>
      <p:sp>
        <p:nvSpPr>
          <p:cNvPr id="467" name="Google Shape;467;p19"/>
          <p:cNvSpPr/>
          <p:nvPr/>
        </p:nvSpPr>
        <p:spPr>
          <a:xfrm>
            <a:off x="9334520" y="1939033"/>
            <a:ext cx="2305406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B6E1"/>
              </a:buClr>
              <a:buSzPts val="2700"/>
              <a:buFontTx/>
              <a:buNone/>
            </a:pPr>
            <a:r>
              <a:rPr lang="ru-RU" sz="2000" b="0" i="0" u="none" strike="noStrike" cap="none" dirty="0">
                <a:solidFill>
                  <a:srgbClr val="013544"/>
                </a:solidFill>
                <a:latin typeface="+mn-ea"/>
                <a:ea typeface="Montserrat Medium"/>
                <a:cs typeface="+mn-ea"/>
                <a:sym typeface="Montserrat Medium"/>
              </a:rPr>
              <a:t>Уполномоченные по </a:t>
            </a:r>
            <a:r>
              <a:rPr lang="ru-RU" sz="2000" dirty="0" err="1">
                <a:solidFill>
                  <a:srgbClr val="013544"/>
                </a:solidFill>
                <a:latin typeface="+mn-ea"/>
                <a:ea typeface="Montserrat Medium"/>
                <a:cs typeface="+mn-ea"/>
                <a:sym typeface="Montserrat Medium"/>
              </a:rPr>
              <a:t>цифровизации</a:t>
            </a:r>
            <a:endParaRPr lang="ru-RU" sz="2000" b="0" i="0" u="none" strike="noStrike" cap="none" dirty="0">
              <a:solidFill>
                <a:srgbClr val="013544"/>
              </a:solidFill>
              <a:latin typeface="+mn-ea"/>
              <a:ea typeface="Montserrat Medium"/>
              <a:cs typeface="+mn-ea"/>
              <a:sym typeface="Montserrat Medium"/>
            </a:endParaRPr>
          </a:p>
        </p:txBody>
      </p:sp>
      <p:sp>
        <p:nvSpPr>
          <p:cNvPr id="468" name="Google Shape;468;p19"/>
          <p:cNvSpPr/>
          <p:nvPr/>
        </p:nvSpPr>
        <p:spPr>
          <a:xfrm>
            <a:off x="740068" y="1939033"/>
            <a:ext cx="2310275" cy="286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B6E1"/>
              </a:buClr>
              <a:buSzPts val="2700"/>
              <a:buNone/>
            </a:pPr>
            <a:r>
              <a:rPr lang="ru-RU" sz="2000" b="0" i="0" u="none" strike="noStrike" cap="none" dirty="0">
                <a:solidFill>
                  <a:srgbClr val="013544"/>
                </a:solidFill>
                <a:latin typeface="+mn-ea"/>
                <a:ea typeface="Montserrat Medium"/>
                <a:cs typeface="+mn-ea"/>
                <a:sym typeface="Montserrat Medium"/>
              </a:rPr>
              <a:t>Уполномоченные по проведению внутреннего контроля качества и безопасности медицинской деятельности</a:t>
            </a:r>
            <a:endParaRPr lang="ru-RU" sz="2000" b="0" i="0" u="none" strike="noStrike" cap="none" dirty="0">
              <a:solidFill>
                <a:srgbClr val="013544"/>
              </a:solidFill>
              <a:latin typeface="+mn-ea"/>
              <a:ea typeface="Montserrat Medium"/>
              <a:cs typeface="+mn-ea"/>
              <a:sym typeface="Arial" panose="020B0604020202020204"/>
            </a:endParaRPr>
          </a:p>
        </p:txBody>
      </p:sp>
      <p:sp>
        <p:nvSpPr>
          <p:cNvPr id="469" name="Google Shape;469;p19"/>
          <p:cNvSpPr/>
          <p:nvPr/>
        </p:nvSpPr>
        <p:spPr>
          <a:xfrm>
            <a:off x="2973312" y="3406620"/>
            <a:ext cx="2504355" cy="951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r>
              <a:rPr lang="ru-RU" sz="1400" b="0" i="0" u="none" strike="noStrike" cap="none" dirty="0">
                <a:solidFill>
                  <a:srgbClr val="013544"/>
                </a:solidFill>
                <a:latin typeface="+mj-lt"/>
                <a:ea typeface="Montserrat Medium"/>
                <a:cs typeface="+mj-lt"/>
                <a:sym typeface="Montserrat Medium"/>
              </a:rPr>
              <a:t>Врачи – </a:t>
            </a:r>
            <a:r>
              <a:rPr lang="ru-RU" sz="1400" b="1" i="0" u="none" strike="noStrike" cap="none" dirty="0">
                <a:solidFill>
                  <a:srgbClr val="ED9636"/>
                </a:solidFill>
                <a:latin typeface="+mj-lt"/>
                <a:ea typeface="Montserrat"/>
                <a:cs typeface="+mj-lt"/>
                <a:sym typeface="Montserrat"/>
              </a:rPr>
              <a:t>150 </a:t>
            </a:r>
            <a:endParaRPr sz="1400" b="0" i="0" u="none" strike="noStrike" cap="none" dirty="0">
              <a:solidFill>
                <a:srgbClr val="000000"/>
              </a:solidFill>
              <a:latin typeface="+mj-lt"/>
              <a:cs typeface="+mj-lt"/>
              <a:sym typeface="Arial" panose="020B0604020202020204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r>
              <a:rPr lang="ru-RU" sz="1400" b="0" i="0" u="none" strike="noStrike" cap="none" dirty="0">
                <a:solidFill>
                  <a:srgbClr val="013544"/>
                </a:solidFill>
                <a:latin typeface="+mj-lt"/>
                <a:ea typeface="Montserrat Medium"/>
                <a:cs typeface="+mj-lt"/>
                <a:sym typeface="Montserrat Medium"/>
              </a:rPr>
              <a:t>Медсестры</a:t>
            </a:r>
            <a:r>
              <a:rPr lang="ru-RU" sz="1400" b="0" i="0" u="none" strike="noStrike" cap="none" dirty="0">
                <a:solidFill>
                  <a:srgbClr val="002060"/>
                </a:solidFill>
                <a:latin typeface="+mj-lt"/>
                <a:ea typeface="Montserrat Medium"/>
                <a:cs typeface="+mj-lt"/>
                <a:sym typeface="Montserrat Medium"/>
              </a:rPr>
              <a:t> – </a:t>
            </a:r>
            <a:r>
              <a:rPr lang="ru-RU" sz="1400" b="1" i="0" u="none" strike="noStrike" cap="none" dirty="0">
                <a:solidFill>
                  <a:srgbClr val="F6B142"/>
                </a:solidFill>
                <a:latin typeface="+mj-lt"/>
                <a:ea typeface="Montserrat"/>
                <a:cs typeface="+mj-lt"/>
                <a:sym typeface="Montserrat"/>
              </a:rPr>
              <a:t>103</a:t>
            </a:r>
            <a:endParaRPr sz="1400" b="0" i="0" u="none" strike="noStrike" cap="none" dirty="0">
              <a:solidFill>
                <a:srgbClr val="000000"/>
              </a:solidFill>
              <a:latin typeface="+mj-lt"/>
              <a:cs typeface="+mj-lt"/>
              <a:sym typeface="Arial" panose="020B0604020202020204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r>
              <a:rPr lang="ru-RU" sz="1400" b="0" i="0" u="none" strike="noStrike" cap="none" dirty="0">
                <a:solidFill>
                  <a:srgbClr val="013544"/>
                </a:solidFill>
                <a:latin typeface="+mj-lt"/>
                <a:ea typeface="Montserrat Medium"/>
                <a:cs typeface="+mj-lt"/>
                <a:sym typeface="Montserrat Medium"/>
              </a:rPr>
              <a:t>Прочий персонал</a:t>
            </a:r>
            <a:r>
              <a:rPr lang="ru-RU" sz="1400" b="0" i="0" u="none" strike="noStrike" cap="none" dirty="0">
                <a:solidFill>
                  <a:srgbClr val="002060"/>
                </a:solidFill>
                <a:latin typeface="+mj-lt"/>
                <a:ea typeface="Montserrat Medium"/>
                <a:cs typeface="+mj-lt"/>
                <a:sym typeface="Montserrat Medium"/>
              </a:rPr>
              <a:t> – </a:t>
            </a:r>
            <a:r>
              <a:rPr lang="ru-RU" sz="1400" b="1" i="0" u="none" strike="noStrike" cap="none" dirty="0">
                <a:solidFill>
                  <a:srgbClr val="F6B142"/>
                </a:solidFill>
                <a:latin typeface="+mj-lt"/>
                <a:ea typeface="Montserrat"/>
                <a:cs typeface="+mj-lt"/>
                <a:sym typeface="Montserrat"/>
              </a:rPr>
              <a:t>4 </a:t>
            </a:r>
            <a:endParaRPr sz="1400" b="0" i="0" u="none" strike="noStrike" cap="none" dirty="0">
              <a:solidFill>
                <a:srgbClr val="000000"/>
              </a:solidFill>
              <a:latin typeface="+mj-lt"/>
              <a:cs typeface="+mj-lt"/>
              <a:sym typeface="Arial" panose="020B0604020202020204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r>
              <a:rPr lang="ru-RU" sz="1400" b="0" i="0" u="none" strike="noStrike" cap="none" dirty="0">
                <a:solidFill>
                  <a:srgbClr val="013544"/>
                </a:solidFill>
                <a:latin typeface="+mj-lt"/>
                <a:ea typeface="Montserrat Medium"/>
                <a:cs typeface="+mj-lt"/>
                <a:sym typeface="Montserrat Medium"/>
              </a:rPr>
              <a:t>ВСЕГО</a:t>
            </a:r>
            <a:r>
              <a:rPr lang="ru-RU" sz="1400" b="0" i="0" u="none" strike="noStrike" cap="none" dirty="0">
                <a:solidFill>
                  <a:srgbClr val="002060"/>
                </a:solidFill>
                <a:latin typeface="+mj-lt"/>
                <a:ea typeface="Montserrat Medium"/>
                <a:cs typeface="+mj-lt"/>
                <a:sym typeface="Montserrat Medium"/>
              </a:rPr>
              <a:t> – </a:t>
            </a:r>
            <a:r>
              <a:rPr lang="ru-RU" sz="1400" b="1" i="0" u="none" strike="noStrike" cap="none" dirty="0">
                <a:solidFill>
                  <a:srgbClr val="F6B142"/>
                </a:solidFill>
                <a:latin typeface="+mj-lt"/>
                <a:ea typeface="Montserrat"/>
                <a:cs typeface="+mj-lt"/>
                <a:sym typeface="Montserrat"/>
              </a:rPr>
              <a:t>257</a:t>
            </a:r>
            <a:endParaRPr sz="1400" b="0" i="0" u="none" strike="noStrike" cap="none" dirty="0">
              <a:solidFill>
                <a:srgbClr val="000000"/>
              </a:solidFill>
              <a:latin typeface="+mj-lt"/>
              <a:cs typeface="+mj-lt"/>
              <a:sym typeface="Arial" panose="020B0604020202020204"/>
            </a:endParaRPr>
          </a:p>
        </p:txBody>
      </p:sp>
      <p:sp>
        <p:nvSpPr>
          <p:cNvPr id="470" name="Google Shape;470;p19"/>
          <p:cNvSpPr/>
          <p:nvPr/>
        </p:nvSpPr>
        <p:spPr>
          <a:xfrm>
            <a:off x="7800918" y="3406620"/>
            <a:ext cx="2344008" cy="951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r>
              <a:rPr lang="ru-RU" sz="1400" b="0" i="0" u="none" strike="noStrike" cap="none" dirty="0">
                <a:solidFill>
                  <a:srgbClr val="013544"/>
                </a:solidFill>
                <a:latin typeface="+mj-lt"/>
                <a:ea typeface="Montserrat Medium"/>
                <a:cs typeface="+mj-lt"/>
                <a:sym typeface="Montserrat Medium"/>
              </a:rPr>
              <a:t>Врачи</a:t>
            </a:r>
            <a:r>
              <a:rPr lang="ru-RU" sz="1400" b="0" i="0" u="none" strike="noStrike" cap="none" dirty="0">
                <a:solidFill>
                  <a:srgbClr val="002060"/>
                </a:solidFill>
                <a:latin typeface="+mj-lt"/>
                <a:ea typeface="Montserrat Medium"/>
                <a:cs typeface="+mj-lt"/>
                <a:sym typeface="Montserrat Medium"/>
              </a:rPr>
              <a:t> </a:t>
            </a:r>
            <a:r>
              <a:rPr lang="ru-RU" sz="1400" b="0" i="0" u="none" strike="noStrike" cap="none" dirty="0">
                <a:solidFill>
                  <a:srgbClr val="013544"/>
                </a:solidFill>
                <a:latin typeface="+mj-lt"/>
                <a:ea typeface="Montserrat Medium"/>
                <a:cs typeface="+mj-lt"/>
                <a:sym typeface="Montserrat Medium"/>
              </a:rPr>
              <a:t>– </a:t>
            </a:r>
            <a:r>
              <a:rPr lang="ru-RU" sz="1400" b="1" i="0" u="none" strike="noStrike" cap="none" dirty="0">
                <a:solidFill>
                  <a:srgbClr val="71B94D"/>
                </a:solidFill>
                <a:latin typeface="+mj-lt"/>
                <a:ea typeface="Montserrat"/>
                <a:cs typeface="+mj-lt"/>
                <a:sym typeface="Montserrat"/>
              </a:rPr>
              <a:t>121</a:t>
            </a:r>
            <a:r>
              <a:rPr lang="ru-RU" sz="1400" b="0" i="0" u="none" strike="noStrike" cap="none" dirty="0">
                <a:solidFill>
                  <a:srgbClr val="C00000"/>
                </a:solidFill>
                <a:latin typeface="+mj-lt"/>
                <a:ea typeface="Montserrat Medium"/>
                <a:cs typeface="+mj-lt"/>
                <a:sym typeface="Montserrat Medium"/>
              </a:rPr>
              <a:t> </a:t>
            </a:r>
            <a:endParaRPr sz="1400" b="0" i="0" u="none" strike="noStrike" cap="none" dirty="0">
              <a:solidFill>
                <a:srgbClr val="000000"/>
              </a:solidFill>
              <a:latin typeface="+mj-lt"/>
              <a:cs typeface="+mj-lt"/>
              <a:sym typeface="Arial" panose="020B0604020202020204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r>
              <a:rPr lang="ru-RU" sz="1400" b="0" i="0" u="none" strike="noStrike" cap="none" dirty="0">
                <a:solidFill>
                  <a:srgbClr val="013544"/>
                </a:solidFill>
                <a:latin typeface="+mj-lt"/>
                <a:ea typeface="Montserrat Medium"/>
                <a:cs typeface="+mj-lt"/>
                <a:sym typeface="Montserrat Medium"/>
              </a:rPr>
              <a:t>Медсестры</a:t>
            </a:r>
            <a:r>
              <a:rPr lang="ru-RU" sz="1400" b="0" i="0" u="none" strike="noStrike" cap="none" dirty="0">
                <a:solidFill>
                  <a:srgbClr val="002060"/>
                </a:solidFill>
                <a:latin typeface="+mj-lt"/>
                <a:ea typeface="Montserrat Medium"/>
                <a:cs typeface="+mj-lt"/>
                <a:sym typeface="Montserrat Medium"/>
              </a:rPr>
              <a:t> –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+mj-lt"/>
                <a:ea typeface="Montserrat Medium"/>
                <a:cs typeface="+mj-lt"/>
                <a:sym typeface="Montserrat Medium"/>
              </a:rPr>
              <a:t> </a:t>
            </a:r>
            <a:r>
              <a:rPr lang="ru-RU" sz="1400" b="1" i="0" u="none" strike="noStrike" cap="none" dirty="0">
                <a:solidFill>
                  <a:srgbClr val="71B94D"/>
                </a:solidFill>
                <a:latin typeface="+mj-lt"/>
                <a:ea typeface="Montserrat"/>
                <a:cs typeface="+mj-lt"/>
                <a:sym typeface="Montserrat"/>
              </a:rPr>
              <a:t>98</a:t>
            </a:r>
            <a:endParaRPr sz="1400" b="0" i="0" u="none" strike="noStrike" cap="none" dirty="0">
              <a:solidFill>
                <a:srgbClr val="000000"/>
              </a:solidFill>
              <a:latin typeface="+mj-lt"/>
              <a:cs typeface="+mj-lt"/>
              <a:sym typeface="Arial" panose="020B0604020202020204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r>
              <a:rPr lang="ru-RU" sz="1400" b="0" i="0" u="none" strike="noStrike" cap="none" dirty="0">
                <a:solidFill>
                  <a:srgbClr val="013544"/>
                </a:solidFill>
                <a:latin typeface="+mj-lt"/>
                <a:ea typeface="Montserrat Medium"/>
                <a:cs typeface="+mj-lt"/>
                <a:sym typeface="Montserrat Medium"/>
              </a:rPr>
              <a:t>Прочий персонал</a:t>
            </a:r>
            <a:r>
              <a:rPr lang="ru-RU" sz="1400" b="0" i="0" u="none" strike="noStrike" cap="none" dirty="0">
                <a:solidFill>
                  <a:srgbClr val="002060"/>
                </a:solidFill>
                <a:latin typeface="+mj-lt"/>
                <a:ea typeface="Montserrat Medium"/>
                <a:cs typeface="+mj-lt"/>
                <a:sym typeface="Montserrat Medium"/>
              </a:rPr>
              <a:t> 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+mj-lt"/>
                <a:ea typeface="Montserrat Medium"/>
                <a:cs typeface="+mj-lt"/>
                <a:sym typeface="Montserrat Medium"/>
              </a:rPr>
              <a:t>– </a:t>
            </a:r>
            <a:r>
              <a:rPr lang="ru-RU" sz="1400" b="1" i="0" u="none" strike="noStrike" cap="none" dirty="0">
                <a:solidFill>
                  <a:srgbClr val="71B94D"/>
                </a:solidFill>
                <a:latin typeface="+mj-lt"/>
                <a:ea typeface="Montserrat"/>
                <a:cs typeface="+mj-lt"/>
                <a:sym typeface="Montserrat"/>
              </a:rPr>
              <a:t>13 </a:t>
            </a:r>
            <a:endParaRPr sz="1400" b="0" i="0" u="none" strike="noStrike" cap="none" dirty="0">
              <a:solidFill>
                <a:srgbClr val="000000"/>
              </a:solidFill>
              <a:latin typeface="+mj-lt"/>
              <a:cs typeface="+mj-lt"/>
              <a:sym typeface="Arial" panose="020B0604020202020204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r>
              <a:rPr lang="ru-RU" sz="1400" b="0" i="0" u="none" strike="noStrike" cap="none" dirty="0">
                <a:solidFill>
                  <a:srgbClr val="013544"/>
                </a:solidFill>
                <a:latin typeface="+mj-lt"/>
                <a:ea typeface="Montserrat Medium"/>
                <a:cs typeface="+mj-lt"/>
                <a:sym typeface="Montserrat Medium"/>
              </a:rPr>
              <a:t>ВСЕГО</a:t>
            </a:r>
            <a:r>
              <a:rPr lang="ru-RU" sz="1400" b="0" i="0" u="none" strike="noStrike" cap="none" dirty="0">
                <a:solidFill>
                  <a:srgbClr val="002060"/>
                </a:solidFill>
                <a:latin typeface="+mj-lt"/>
                <a:ea typeface="Montserrat Medium"/>
                <a:cs typeface="+mj-lt"/>
                <a:sym typeface="Montserrat Medium"/>
              </a:rPr>
              <a:t> – </a:t>
            </a:r>
            <a:r>
              <a:rPr lang="ru-RU" sz="1400" b="1" i="0" u="none" strike="noStrike" cap="none" dirty="0">
                <a:solidFill>
                  <a:srgbClr val="71B94D"/>
                </a:solidFill>
                <a:latin typeface="+mj-lt"/>
                <a:ea typeface="Montserrat"/>
                <a:cs typeface="+mj-lt"/>
                <a:sym typeface="Montserrat"/>
              </a:rPr>
              <a:t>232</a:t>
            </a:r>
            <a:endParaRPr sz="1400" b="0" i="0" u="none" strike="noStrike" cap="none" dirty="0">
              <a:solidFill>
                <a:srgbClr val="000000"/>
              </a:solidFill>
              <a:latin typeface="+mj-lt"/>
              <a:cs typeface="+mj-lt"/>
              <a:sym typeface="Arial" panose="020B0604020202020204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36702" y="956048"/>
            <a:ext cx="3033132" cy="37785"/>
          </a:xfrm>
          <a:prstGeom prst="rect">
            <a:avLst/>
          </a:prstGeom>
          <a:solidFill>
            <a:srgbClr val="21B6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5" name="Google Shape;485;p21"/>
          <p:cNvGrpSpPr/>
          <p:nvPr/>
        </p:nvGrpSpPr>
        <p:grpSpPr>
          <a:xfrm>
            <a:off x="1958900" y="1561591"/>
            <a:ext cx="6901002" cy="4796590"/>
            <a:chOff x="-603822" y="-12231"/>
            <a:chExt cx="5511804" cy="4796590"/>
          </a:xfrm>
        </p:grpSpPr>
        <p:graphicFrame>
          <p:nvGraphicFramePr>
            <p:cNvPr id="486" name="Google Shape;486;p21"/>
            <p:cNvGraphicFramePr/>
            <p:nvPr/>
          </p:nvGraphicFramePr>
          <p:xfrm>
            <a:off x="-603822" y="-12231"/>
            <a:ext cx="5511804" cy="479659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487" name="Google Shape;487;p21"/>
            <p:cNvSpPr txBox="1"/>
            <p:nvPr/>
          </p:nvSpPr>
          <p:spPr>
            <a:xfrm>
              <a:off x="1601849" y="1963084"/>
              <a:ext cx="1740660" cy="5822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 panose="020B0604020202020204"/>
                <a:buNone/>
              </a:pPr>
              <a:r>
                <a:rPr lang="ru-RU" sz="1600" b="0" i="0" u="none" strike="noStrike" cap="none">
                  <a:solidFill>
                    <a:srgbClr val="013544"/>
                  </a:solidFill>
                  <a:latin typeface="+mj-lt"/>
                  <a:ea typeface="Montserrat Medium"/>
                  <a:cs typeface="+mj-lt"/>
                  <a:sym typeface="Montserrat Medium"/>
                </a:rPr>
                <a:t>232 </a:t>
              </a:r>
              <a:endParaRPr sz="1400" b="0" i="0" u="none" strike="noStrike" cap="none">
                <a:solidFill>
                  <a:srgbClr val="013544"/>
                </a:solidFill>
                <a:latin typeface="+mj-lt"/>
                <a:cs typeface="+mj-lt"/>
                <a:sym typeface="Arial" panose="020B0604020202020204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 panose="020B0604020202020204"/>
                <a:buNone/>
              </a:pPr>
              <a:r>
                <a:rPr lang="ru-RU" sz="1600" b="0" i="0" u="none" strike="noStrike" cap="none">
                  <a:solidFill>
                    <a:srgbClr val="013544"/>
                  </a:solidFill>
                  <a:latin typeface="+mj-lt"/>
                  <a:ea typeface="Montserrat Medium"/>
                  <a:cs typeface="+mj-lt"/>
                  <a:sym typeface="Montserrat Medium"/>
                </a:rPr>
                <a:t>уполномоченных </a:t>
              </a:r>
            </a:p>
          </p:txBody>
        </p:sp>
      </p:grpSp>
      <p:sp>
        <p:nvSpPr>
          <p:cNvPr id="488" name="Google Shape;488;p21"/>
          <p:cNvSpPr txBox="1"/>
          <p:nvPr/>
        </p:nvSpPr>
        <p:spPr>
          <a:xfrm>
            <a:off x="7982923" y="2352334"/>
            <a:ext cx="2769912" cy="2431435"/>
          </a:xfrm>
          <a:prstGeom prst="rect">
            <a:avLst/>
          </a:prstGeom>
          <a:solidFill>
            <a:schemeClr val="lt1">
              <a:alpha val="4313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 panose="020B0604020202020204"/>
              <a:buNone/>
            </a:pPr>
            <a:r>
              <a:rPr lang="ru-RU" sz="1900" b="0" i="0" u="none" strike="noStrike" cap="none" dirty="0">
                <a:solidFill>
                  <a:srgbClr val="013544"/>
                </a:solidFill>
                <a:latin typeface="+mj-lt"/>
                <a:ea typeface="Montserrat Medium"/>
                <a:cs typeface="+mj-lt"/>
                <a:sym typeface="Montserrat Medium"/>
              </a:rPr>
              <a:t>за 4 месяца 2022 г.</a:t>
            </a:r>
            <a:endParaRPr sz="1400" b="0" i="0" u="none" strike="noStrike" cap="none" dirty="0">
              <a:solidFill>
                <a:srgbClr val="013544"/>
              </a:solidFill>
              <a:latin typeface="+mj-lt"/>
              <a:cs typeface="+mj-lt"/>
              <a:sym typeface="Arial" panose="020B0604020202020204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 panose="020B0604020202020204"/>
              <a:buNone/>
            </a:pPr>
            <a:endParaRPr sz="1900" b="0" i="0" u="none" strike="noStrike" cap="none" dirty="0">
              <a:solidFill>
                <a:srgbClr val="013544"/>
              </a:solidFill>
              <a:latin typeface="+mj-lt"/>
              <a:ea typeface="Montserrat Medium"/>
              <a:cs typeface="+mj-lt"/>
              <a:sym typeface="Montserrat Medium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 panose="020B0604020202020204"/>
              <a:buNone/>
            </a:pPr>
            <a:endParaRPr sz="1900" b="0" i="0" u="none" strike="noStrike" cap="none" dirty="0">
              <a:solidFill>
                <a:srgbClr val="013544"/>
              </a:solidFill>
              <a:latin typeface="+mj-lt"/>
              <a:ea typeface="Montserrat Medium"/>
              <a:cs typeface="+mj-lt"/>
              <a:sym typeface="Montserrat Medium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 panose="020B0604020202020204"/>
              <a:buNone/>
            </a:pPr>
            <a:endParaRPr sz="1900" b="0" i="0" u="none" strike="noStrike" cap="none" dirty="0">
              <a:solidFill>
                <a:srgbClr val="013544"/>
              </a:solidFill>
              <a:latin typeface="+mj-lt"/>
              <a:ea typeface="Montserrat Medium"/>
              <a:cs typeface="+mj-lt"/>
              <a:sym typeface="Montserrat Medium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 panose="020B0604020202020204"/>
              <a:buNone/>
            </a:pPr>
            <a:endParaRPr sz="1900" b="0" i="0" u="none" strike="noStrike" cap="none" dirty="0">
              <a:solidFill>
                <a:srgbClr val="013544"/>
              </a:solidFill>
              <a:latin typeface="+mj-lt"/>
              <a:ea typeface="Montserrat Medium"/>
              <a:cs typeface="+mj-lt"/>
              <a:sym typeface="Montserrat Medium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 panose="020B0604020202020204"/>
              <a:buNone/>
            </a:pPr>
            <a:r>
              <a:rPr lang="ru-RU" sz="1900" b="0" i="0" u="none" strike="noStrike" cap="none" dirty="0">
                <a:solidFill>
                  <a:srgbClr val="013544"/>
                </a:solidFill>
                <a:latin typeface="+mj-lt"/>
                <a:ea typeface="Montserrat Medium"/>
                <a:cs typeface="+mj-lt"/>
                <a:sym typeface="Montserrat Medium"/>
              </a:rPr>
              <a:t>Запросов на обучение от уполномоченных</a:t>
            </a:r>
          </a:p>
        </p:txBody>
      </p:sp>
      <p:sp>
        <p:nvSpPr>
          <p:cNvPr id="489" name="Google Shape;489;p21"/>
          <p:cNvSpPr/>
          <p:nvPr/>
        </p:nvSpPr>
        <p:spPr>
          <a:xfrm>
            <a:off x="8860050" y="2910011"/>
            <a:ext cx="1016000" cy="749725"/>
          </a:xfrm>
          <a:prstGeom prst="ellipse">
            <a:avLst/>
          </a:prstGeom>
          <a:solidFill>
            <a:srgbClr val="ED963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accent1">
                  <a:lumMod val="75000"/>
                </a:schemeClr>
              </a:solidFill>
              <a:latin typeface="Montserrat" panose="020B0604020202020204" charset="-52"/>
              <a:ea typeface="Calibri"/>
              <a:cs typeface="Calibri"/>
              <a:sym typeface="Calibri"/>
            </a:endParaRPr>
          </a:p>
        </p:txBody>
      </p:sp>
      <p:sp>
        <p:nvSpPr>
          <p:cNvPr id="490" name="Google Shape;490;p21"/>
          <p:cNvSpPr/>
          <p:nvPr/>
        </p:nvSpPr>
        <p:spPr>
          <a:xfrm>
            <a:off x="9025649" y="2992485"/>
            <a:ext cx="684803" cy="582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 panose="020B0604020202020204"/>
              <a:buNone/>
            </a:pPr>
            <a:r>
              <a:rPr lang="ru-RU" sz="3200" b="0" i="0" u="none" strike="noStrike" cap="none">
                <a:solidFill>
                  <a:srgbClr val="013544"/>
                </a:solidFill>
                <a:latin typeface="+mj-lt"/>
                <a:ea typeface="Montserrat Medium"/>
                <a:cs typeface="+mj-lt"/>
                <a:sym typeface="Montserrat Medium"/>
              </a:rPr>
              <a:t>85</a:t>
            </a:r>
          </a:p>
        </p:txBody>
      </p:sp>
      <p:sp>
        <p:nvSpPr>
          <p:cNvPr id="491" name="Google Shape;491;p21"/>
          <p:cNvSpPr/>
          <p:nvPr/>
        </p:nvSpPr>
        <p:spPr>
          <a:xfrm>
            <a:off x="7992129" y="5019841"/>
            <a:ext cx="3264515" cy="677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 panose="020B0604020202020204"/>
              <a:buNone/>
            </a:pPr>
            <a:r>
              <a:rPr lang="ru-RU" sz="1900" b="0" i="0" u="none" strike="noStrike" cap="none" dirty="0">
                <a:solidFill>
                  <a:srgbClr val="013544"/>
                </a:solidFill>
                <a:latin typeface="+mj-lt"/>
                <a:ea typeface="Montserrat Medium"/>
                <a:cs typeface="+mj-lt"/>
                <a:sym typeface="Montserrat Medium"/>
              </a:rPr>
              <a:t>Создана </a:t>
            </a:r>
            <a:r>
              <a:rPr lang="ru-RU" sz="1900" b="0" i="0" u="none" strike="noStrike" cap="none" dirty="0" err="1">
                <a:solidFill>
                  <a:srgbClr val="013544"/>
                </a:solidFill>
                <a:latin typeface="+mj-lt"/>
                <a:ea typeface="Montserrat Medium"/>
                <a:cs typeface="+mj-lt"/>
                <a:sym typeface="Montserrat Medium"/>
              </a:rPr>
              <a:t>tgm</a:t>
            </a:r>
            <a:r>
              <a:rPr lang="ru-RU" sz="1900" b="0" i="0" u="none" strike="noStrike" cap="none" dirty="0">
                <a:solidFill>
                  <a:srgbClr val="013544"/>
                </a:solidFill>
                <a:latin typeface="+mj-lt"/>
                <a:ea typeface="Montserrat Medium"/>
                <a:cs typeface="+mj-lt"/>
                <a:sym typeface="Montserrat Medium"/>
              </a:rPr>
              <a:t> группа «Уполномоченные» </a:t>
            </a:r>
          </a:p>
        </p:txBody>
      </p:sp>
      <p:sp>
        <p:nvSpPr>
          <p:cNvPr id="492" name="Google Shape;492;p21"/>
          <p:cNvSpPr/>
          <p:nvPr/>
        </p:nvSpPr>
        <p:spPr>
          <a:xfrm>
            <a:off x="487680" y="192405"/>
            <a:ext cx="8718550" cy="1197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/>
              <a:buNone/>
            </a:pPr>
            <a:r>
              <a:rPr lang="ru-RU" sz="2400" b="1" i="0" u="none" strike="noStrike" cap="none" dirty="0">
                <a:solidFill>
                  <a:srgbClr val="013544"/>
                </a:solidFill>
                <a:latin typeface="+mj-lt"/>
                <a:ea typeface="+mj-ea"/>
                <a:cs typeface="+mj-cs"/>
                <a:sym typeface="Montserrat"/>
              </a:rPr>
              <a:t>Приказ РКБ №101-п от 07.02.2022 г.</a:t>
            </a:r>
            <a:endParaRPr lang="ru-RU" sz="2400" b="1" i="0" u="none" strike="noStrike" cap="none" dirty="0">
              <a:solidFill>
                <a:srgbClr val="013544"/>
              </a:solidFill>
              <a:latin typeface="+mj-lt"/>
              <a:ea typeface="+mj-ea"/>
              <a:cs typeface="+mj-cs"/>
              <a:sym typeface="Arial" panose="020B0604020202020204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/>
              <a:buNone/>
            </a:pPr>
            <a:r>
              <a:rPr lang="ru-RU" sz="2400" b="1" i="0" u="none" strike="noStrike" cap="none" dirty="0">
                <a:solidFill>
                  <a:srgbClr val="013544"/>
                </a:solidFill>
                <a:latin typeface="+mj-lt"/>
                <a:ea typeface="+mj-ea"/>
                <a:cs typeface="+mj-cs"/>
                <a:sym typeface="Montserrat"/>
              </a:rPr>
              <a:t>«Об утверждении состава рабочей группы уполномоченных по внедрению МИС»</a:t>
            </a:r>
          </a:p>
        </p:txBody>
      </p:sp>
      <p:pic>
        <p:nvPicPr>
          <p:cNvPr id="493" name="Google Shape;493;p21"/>
          <p:cNvPicPr preferRelativeResize="0"/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258286" y="4996830"/>
            <a:ext cx="753908" cy="75390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" name="Google Shape;500;p22"/>
          <p:cNvGrpSpPr/>
          <p:nvPr/>
        </p:nvGrpSpPr>
        <p:grpSpPr>
          <a:xfrm>
            <a:off x="226051" y="2128388"/>
            <a:ext cx="522798" cy="518339"/>
            <a:chOff x="2686050" y="2895601"/>
            <a:chExt cx="330200" cy="346075"/>
          </a:xfrm>
        </p:grpSpPr>
        <p:sp>
          <p:nvSpPr>
            <p:cNvPr id="12" name="Google Shape;501;p22"/>
            <p:cNvSpPr/>
            <p:nvPr/>
          </p:nvSpPr>
          <p:spPr>
            <a:xfrm>
              <a:off x="2809875" y="2895601"/>
              <a:ext cx="82550" cy="82550"/>
            </a:xfrm>
            <a:prstGeom prst="ellipse">
              <a:avLst/>
            </a:prstGeom>
            <a:noFill/>
            <a:ln w="28575" cap="rnd" cmpd="sng">
              <a:solidFill>
                <a:srgbClr val="F6B1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Montserrat" panose="020B0604020202020204" charset="-52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502;p22"/>
            <p:cNvSpPr/>
            <p:nvPr/>
          </p:nvSpPr>
          <p:spPr>
            <a:xfrm>
              <a:off x="2782888" y="2978151"/>
              <a:ext cx="134938" cy="66675"/>
            </a:xfrm>
            <a:custGeom>
              <a:avLst/>
              <a:gdLst/>
              <a:ahLst/>
              <a:cxnLst/>
              <a:rect l="l" t="t" r="r" b="b"/>
              <a:pathLst>
                <a:path w="36" h="18" extrusionOk="0">
                  <a:moveTo>
                    <a:pt x="36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8" y="0"/>
                    <a:pt x="36" y="8"/>
                    <a:pt x="36" y="18"/>
                  </a:cubicBezTo>
                  <a:close/>
                </a:path>
              </a:pathLst>
            </a:custGeom>
            <a:noFill/>
            <a:ln w="28575" cap="rnd" cmpd="sng">
              <a:solidFill>
                <a:srgbClr val="F6B1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Montserrat" panose="020B0604020202020204" charset="-52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503;p22"/>
            <p:cNvSpPr/>
            <p:nvPr/>
          </p:nvSpPr>
          <p:spPr>
            <a:xfrm>
              <a:off x="2708275" y="3128963"/>
              <a:ext cx="60325" cy="58738"/>
            </a:xfrm>
            <a:prstGeom prst="ellipse">
              <a:avLst/>
            </a:prstGeom>
            <a:noFill/>
            <a:ln w="28575" cap="rnd" cmpd="sng">
              <a:solidFill>
                <a:srgbClr val="F6B1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Montserrat" panose="020B0604020202020204" charset="-52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504;p22"/>
            <p:cNvSpPr/>
            <p:nvPr/>
          </p:nvSpPr>
          <p:spPr>
            <a:xfrm>
              <a:off x="2686050" y="3187701"/>
              <a:ext cx="104775" cy="53975"/>
            </a:xfrm>
            <a:custGeom>
              <a:avLst/>
              <a:gdLst/>
              <a:ahLst/>
              <a:cxnLst/>
              <a:rect l="l" t="t" r="r" b="b"/>
              <a:pathLst>
                <a:path w="28" h="14" extrusionOk="0">
                  <a:moveTo>
                    <a:pt x="28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4"/>
                  </a:cubicBezTo>
                  <a:close/>
                </a:path>
              </a:pathLst>
            </a:custGeom>
            <a:noFill/>
            <a:ln w="28575" cap="rnd" cmpd="sng">
              <a:solidFill>
                <a:srgbClr val="F6B1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Montserrat" panose="020B0604020202020204" charset="-52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505;p22"/>
            <p:cNvSpPr/>
            <p:nvPr/>
          </p:nvSpPr>
          <p:spPr>
            <a:xfrm>
              <a:off x="2933700" y="3128963"/>
              <a:ext cx="60325" cy="58738"/>
            </a:xfrm>
            <a:prstGeom prst="ellipse">
              <a:avLst/>
            </a:prstGeom>
            <a:noFill/>
            <a:ln w="28575" cap="rnd" cmpd="sng">
              <a:solidFill>
                <a:srgbClr val="F6B1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Montserrat" panose="020B0604020202020204" charset="-52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506;p22"/>
            <p:cNvSpPr/>
            <p:nvPr/>
          </p:nvSpPr>
          <p:spPr>
            <a:xfrm>
              <a:off x="2911475" y="3187701"/>
              <a:ext cx="104775" cy="53975"/>
            </a:xfrm>
            <a:custGeom>
              <a:avLst/>
              <a:gdLst/>
              <a:ahLst/>
              <a:cxnLst/>
              <a:rect l="l" t="t" r="r" b="b"/>
              <a:pathLst>
                <a:path w="28" h="14" extrusionOk="0">
                  <a:moveTo>
                    <a:pt x="28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4"/>
                  </a:cubicBezTo>
                  <a:close/>
                </a:path>
              </a:pathLst>
            </a:custGeom>
            <a:noFill/>
            <a:ln w="28575" cap="rnd" cmpd="sng">
              <a:solidFill>
                <a:srgbClr val="F6B1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Montserrat" panose="020B0604020202020204" charset="-52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507;p22"/>
            <p:cNvSpPr/>
            <p:nvPr/>
          </p:nvSpPr>
          <p:spPr>
            <a:xfrm>
              <a:off x="2933700" y="3128963"/>
              <a:ext cx="60325" cy="58738"/>
            </a:xfrm>
            <a:prstGeom prst="ellipse">
              <a:avLst/>
            </a:prstGeom>
            <a:noFill/>
            <a:ln w="28575" cap="rnd" cmpd="sng">
              <a:solidFill>
                <a:srgbClr val="F6B1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Montserrat" panose="020B0604020202020204" charset="-52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508;p22"/>
            <p:cNvSpPr/>
            <p:nvPr/>
          </p:nvSpPr>
          <p:spPr>
            <a:xfrm>
              <a:off x="2911475" y="3187701"/>
              <a:ext cx="104775" cy="53975"/>
            </a:xfrm>
            <a:custGeom>
              <a:avLst/>
              <a:gdLst/>
              <a:ahLst/>
              <a:cxnLst/>
              <a:rect l="l" t="t" r="r" b="b"/>
              <a:pathLst>
                <a:path w="28" h="14" extrusionOk="0">
                  <a:moveTo>
                    <a:pt x="28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4"/>
                  </a:cubicBezTo>
                  <a:close/>
                </a:path>
              </a:pathLst>
            </a:custGeom>
            <a:noFill/>
            <a:ln w="28575" cap="rnd" cmpd="sng">
              <a:solidFill>
                <a:srgbClr val="F6B1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Montserrat" panose="020B0604020202020204" charset="-52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509;p22"/>
            <p:cNvSpPr/>
            <p:nvPr/>
          </p:nvSpPr>
          <p:spPr>
            <a:xfrm>
              <a:off x="2820988" y="3128963"/>
              <a:ext cx="60325" cy="58738"/>
            </a:xfrm>
            <a:prstGeom prst="ellipse">
              <a:avLst/>
            </a:prstGeom>
            <a:noFill/>
            <a:ln w="28575" cap="rnd" cmpd="sng">
              <a:solidFill>
                <a:srgbClr val="F6B1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Montserrat" panose="020B0604020202020204" charset="-52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510;p22"/>
            <p:cNvSpPr/>
            <p:nvPr/>
          </p:nvSpPr>
          <p:spPr>
            <a:xfrm>
              <a:off x="2798763" y="3187701"/>
              <a:ext cx="104775" cy="53975"/>
            </a:xfrm>
            <a:custGeom>
              <a:avLst/>
              <a:gdLst/>
              <a:ahLst/>
              <a:cxnLst/>
              <a:rect l="l" t="t" r="r" b="b"/>
              <a:pathLst>
                <a:path w="28" h="14" extrusionOk="0">
                  <a:moveTo>
                    <a:pt x="28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4"/>
                  </a:cubicBezTo>
                  <a:close/>
                </a:path>
              </a:pathLst>
            </a:custGeom>
            <a:noFill/>
            <a:ln w="28575" cap="rnd" cmpd="sng">
              <a:solidFill>
                <a:srgbClr val="F6B1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Montserrat" panose="020B0604020202020204" charset="-52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511;p22"/>
            <p:cNvSpPr/>
            <p:nvPr/>
          </p:nvSpPr>
          <p:spPr>
            <a:xfrm>
              <a:off x="2738438" y="3074988"/>
              <a:ext cx="225425" cy="15875"/>
            </a:xfrm>
            <a:custGeom>
              <a:avLst/>
              <a:gdLst/>
              <a:ahLst/>
              <a:cxnLst/>
              <a:rect l="l" t="t" r="r" b="b"/>
              <a:pathLst>
                <a:path w="142" h="10" extrusionOk="0">
                  <a:moveTo>
                    <a:pt x="0" y="10"/>
                  </a:moveTo>
                  <a:lnTo>
                    <a:pt x="0" y="0"/>
                  </a:lnTo>
                  <a:lnTo>
                    <a:pt x="142" y="0"/>
                  </a:lnTo>
                  <a:lnTo>
                    <a:pt x="142" y="10"/>
                  </a:lnTo>
                </a:path>
              </a:pathLst>
            </a:custGeom>
            <a:noFill/>
            <a:ln w="28575" cap="rnd" cmpd="sng">
              <a:solidFill>
                <a:srgbClr val="F6B1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Montserrat" panose="020B0604020202020204" charset="-52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3" name="Google Shape;512;p22"/>
            <p:cNvCxnSpPr/>
            <p:nvPr/>
          </p:nvCxnSpPr>
          <p:spPr>
            <a:xfrm>
              <a:off x="2851150" y="3044826"/>
              <a:ext cx="0" cy="46038"/>
            </a:xfrm>
            <a:prstGeom prst="straightConnector1">
              <a:avLst/>
            </a:prstGeom>
            <a:noFill/>
            <a:ln w="28575" cap="rnd" cmpd="sng">
              <a:solidFill>
                <a:srgbClr val="F6B14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24" name="Google Shape;527;p22"/>
          <p:cNvSpPr/>
          <p:nvPr/>
        </p:nvSpPr>
        <p:spPr>
          <a:xfrm>
            <a:off x="1090053" y="2002725"/>
            <a:ext cx="3707440" cy="969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 panose="020B0604020202020204"/>
              <a:buNone/>
            </a:pPr>
            <a:r>
              <a:rPr lang="ru-RU" sz="1900" b="0" i="0" u="none" strike="noStrike" cap="none" dirty="0">
                <a:solidFill>
                  <a:srgbClr val="013544"/>
                </a:solidFill>
                <a:latin typeface="+mj-lt"/>
                <a:ea typeface="Montserrat Medium"/>
                <a:cs typeface="+mj-lt"/>
                <a:sym typeface="Montserrat Medium"/>
              </a:rPr>
              <a:t>Создание рабочей группы уполномоченных по внедрению МИС  в РКБ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582961" y="1352230"/>
            <a:ext cx="3033132" cy="37785"/>
          </a:xfrm>
          <a:prstGeom prst="rect">
            <a:avLst/>
          </a:prstGeom>
          <a:solidFill>
            <a:srgbClr val="21B6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23"/>
          <p:cNvSpPr txBox="1"/>
          <p:nvPr/>
        </p:nvSpPr>
        <p:spPr>
          <a:xfrm>
            <a:off x="936702" y="8948"/>
            <a:ext cx="6812492" cy="984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 panose="020B0604020202020204"/>
              <a:buNone/>
            </a:pPr>
            <a:r>
              <a:rPr lang="ru-RU" sz="3200" b="1" i="0" u="none" strike="noStrike" cap="none" dirty="0">
                <a:solidFill>
                  <a:srgbClr val="013544"/>
                </a:solidFill>
                <a:latin typeface="+mj-lt"/>
                <a:ea typeface="+mj-ea"/>
                <a:cs typeface="+mj-cs"/>
                <a:sym typeface="Montserrat"/>
              </a:rPr>
              <a:t>Уполномоченный </a:t>
            </a:r>
            <a:endParaRPr lang="ru-RU" sz="3200" b="1" i="0" u="none" strike="noStrike" cap="none" dirty="0">
              <a:solidFill>
                <a:srgbClr val="013544"/>
              </a:solidFill>
              <a:latin typeface="+mj-lt"/>
              <a:ea typeface="+mj-ea"/>
              <a:cs typeface="+mj-cs"/>
              <a:sym typeface="Arial" panose="020B0604020202020204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 panose="020B0604020202020204"/>
              <a:buNone/>
            </a:pPr>
            <a:r>
              <a:rPr lang="ru-RU" sz="3200" b="1" i="0" u="none" strike="noStrike" cap="none" dirty="0">
                <a:solidFill>
                  <a:srgbClr val="013544"/>
                </a:solidFill>
                <a:latin typeface="+mj-lt"/>
                <a:ea typeface="+mj-ea"/>
                <a:cs typeface="+mj-cs"/>
                <a:sym typeface="Montserrat"/>
              </a:rPr>
              <a:t>по </a:t>
            </a:r>
            <a:r>
              <a:rPr lang="ru-RU" sz="3200" b="1" i="0" u="none" strike="noStrike" cap="none" dirty="0" err="1">
                <a:solidFill>
                  <a:srgbClr val="013544"/>
                </a:solidFill>
                <a:latin typeface="+mj-lt"/>
                <a:ea typeface="+mj-ea"/>
                <a:cs typeface="+mj-cs"/>
                <a:sym typeface="Montserrat"/>
              </a:rPr>
              <a:t>цифровизации</a:t>
            </a:r>
            <a:endParaRPr lang="ru-RU" sz="3200" b="1" i="0" u="none" strike="noStrike" cap="none" dirty="0">
              <a:solidFill>
                <a:srgbClr val="013544"/>
              </a:solidFill>
              <a:latin typeface="+mj-lt"/>
              <a:ea typeface="+mj-ea"/>
              <a:cs typeface="+mj-cs"/>
              <a:sym typeface="Arial" panose="020B0604020202020204"/>
            </a:endParaRPr>
          </a:p>
        </p:txBody>
      </p:sp>
      <p:grpSp>
        <p:nvGrpSpPr>
          <p:cNvPr id="535" name="Google Shape;535;p23"/>
          <p:cNvGrpSpPr/>
          <p:nvPr/>
        </p:nvGrpSpPr>
        <p:grpSpPr>
          <a:xfrm>
            <a:off x="6784237" y="2285421"/>
            <a:ext cx="522798" cy="473164"/>
            <a:chOff x="4127500" y="2909888"/>
            <a:chExt cx="330200" cy="315913"/>
          </a:xfrm>
        </p:grpSpPr>
        <p:sp>
          <p:nvSpPr>
            <p:cNvPr id="536" name="Google Shape;536;p23"/>
            <p:cNvSpPr/>
            <p:nvPr/>
          </p:nvSpPr>
          <p:spPr>
            <a:xfrm>
              <a:off x="4149725" y="3060701"/>
              <a:ext cx="76200" cy="74613"/>
            </a:xfrm>
            <a:prstGeom prst="ellipse">
              <a:avLst/>
            </a:prstGeom>
            <a:noFill/>
            <a:ln w="28575" cap="rnd" cmpd="sng">
              <a:solidFill>
                <a:srgbClr val="F6B1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Montserrat" panose="020B0604020202020204" charset="-52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7" name="Google Shape;537;p23"/>
            <p:cNvSpPr/>
            <p:nvPr/>
          </p:nvSpPr>
          <p:spPr>
            <a:xfrm>
              <a:off x="4127500" y="3135313"/>
              <a:ext cx="109538" cy="60325"/>
            </a:xfrm>
            <a:custGeom>
              <a:avLst/>
              <a:gdLst/>
              <a:ahLst/>
              <a:cxnLst/>
              <a:rect l="l" t="t" r="r" b="b"/>
              <a:pathLst>
                <a:path w="29" h="16" extrusionOk="0">
                  <a:moveTo>
                    <a:pt x="22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21" y="0"/>
                    <a:pt x="26" y="3"/>
                    <a:pt x="29" y="7"/>
                  </a:cubicBezTo>
                </a:path>
              </a:pathLst>
            </a:custGeom>
            <a:noFill/>
            <a:ln w="28575" cap="rnd" cmpd="sng">
              <a:solidFill>
                <a:srgbClr val="F6B1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Montserrat" panose="020B0604020202020204" charset="-52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8" name="Google Shape;538;p23"/>
            <p:cNvSpPr/>
            <p:nvPr/>
          </p:nvSpPr>
          <p:spPr>
            <a:xfrm>
              <a:off x="4360863" y="3060701"/>
              <a:ext cx="74613" cy="74613"/>
            </a:xfrm>
            <a:prstGeom prst="ellipse">
              <a:avLst/>
            </a:prstGeom>
            <a:noFill/>
            <a:ln w="28575" cap="rnd" cmpd="sng">
              <a:solidFill>
                <a:srgbClr val="F6B1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Montserrat" panose="020B0604020202020204" charset="-52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9" name="Google Shape;539;p23"/>
            <p:cNvSpPr/>
            <p:nvPr/>
          </p:nvSpPr>
          <p:spPr>
            <a:xfrm>
              <a:off x="4349750" y="3135313"/>
              <a:ext cx="107950" cy="60325"/>
            </a:xfrm>
            <a:custGeom>
              <a:avLst/>
              <a:gdLst/>
              <a:ahLst/>
              <a:cxnLst/>
              <a:rect l="l" t="t" r="r" b="b"/>
              <a:pathLst>
                <a:path w="29" h="16" extrusionOk="0">
                  <a:moveTo>
                    <a:pt x="0" y="7"/>
                  </a:moveTo>
                  <a:cubicBezTo>
                    <a:pt x="3" y="3"/>
                    <a:pt x="8" y="0"/>
                    <a:pt x="13" y="0"/>
                  </a:cubicBezTo>
                  <a:cubicBezTo>
                    <a:pt x="22" y="0"/>
                    <a:pt x="29" y="7"/>
                    <a:pt x="29" y="16"/>
                  </a:cubicBezTo>
                  <a:cubicBezTo>
                    <a:pt x="7" y="16"/>
                    <a:pt x="7" y="16"/>
                    <a:pt x="7" y="16"/>
                  </a:cubicBezTo>
                </a:path>
              </a:pathLst>
            </a:custGeom>
            <a:noFill/>
            <a:ln w="28575" cap="rnd" cmpd="sng">
              <a:solidFill>
                <a:srgbClr val="F6B1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Montserrat" panose="020B0604020202020204" charset="-52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0" name="Google Shape;540;p23"/>
            <p:cNvSpPr/>
            <p:nvPr/>
          </p:nvSpPr>
          <p:spPr>
            <a:xfrm>
              <a:off x="4240213" y="3030538"/>
              <a:ext cx="104775" cy="109538"/>
            </a:xfrm>
            <a:prstGeom prst="ellipse">
              <a:avLst/>
            </a:prstGeom>
            <a:noFill/>
            <a:ln w="28575" cap="rnd" cmpd="sng">
              <a:solidFill>
                <a:srgbClr val="F6B1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Montserrat" panose="020B0604020202020204" charset="-52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1" name="Google Shape;541;p23"/>
            <p:cNvSpPr/>
            <p:nvPr/>
          </p:nvSpPr>
          <p:spPr>
            <a:xfrm>
              <a:off x="4214813" y="2986088"/>
              <a:ext cx="157163" cy="36513"/>
            </a:xfrm>
            <a:custGeom>
              <a:avLst/>
              <a:gdLst/>
              <a:ahLst/>
              <a:cxnLst/>
              <a:rect l="l" t="t" r="r" b="b"/>
              <a:pathLst>
                <a:path w="42" h="10" extrusionOk="0">
                  <a:moveTo>
                    <a:pt x="0" y="10"/>
                  </a:moveTo>
                  <a:cubicBezTo>
                    <a:pt x="5" y="4"/>
                    <a:pt x="13" y="0"/>
                    <a:pt x="21" y="0"/>
                  </a:cubicBezTo>
                  <a:cubicBezTo>
                    <a:pt x="29" y="0"/>
                    <a:pt x="37" y="4"/>
                    <a:pt x="42" y="10"/>
                  </a:cubicBezTo>
                </a:path>
              </a:pathLst>
            </a:custGeom>
            <a:noFill/>
            <a:ln w="28575" cap="rnd" cmpd="sng">
              <a:solidFill>
                <a:srgbClr val="F6B1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Montserrat" panose="020B0604020202020204" charset="-52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2" name="Google Shape;542;p23"/>
            <p:cNvSpPr/>
            <p:nvPr/>
          </p:nvSpPr>
          <p:spPr>
            <a:xfrm>
              <a:off x="4187825" y="2947988"/>
              <a:ext cx="211138" cy="49213"/>
            </a:xfrm>
            <a:custGeom>
              <a:avLst/>
              <a:gdLst/>
              <a:ahLst/>
              <a:cxnLst/>
              <a:rect l="l" t="t" r="r" b="b"/>
              <a:pathLst>
                <a:path w="56" h="13" extrusionOk="0">
                  <a:moveTo>
                    <a:pt x="0" y="13"/>
                  </a:moveTo>
                  <a:cubicBezTo>
                    <a:pt x="7" y="5"/>
                    <a:pt x="17" y="0"/>
                    <a:pt x="28" y="0"/>
                  </a:cubicBezTo>
                  <a:cubicBezTo>
                    <a:pt x="39" y="0"/>
                    <a:pt x="49" y="5"/>
                    <a:pt x="56" y="13"/>
                  </a:cubicBezTo>
                </a:path>
              </a:pathLst>
            </a:custGeom>
            <a:noFill/>
            <a:ln w="28575" cap="rnd" cmpd="sng">
              <a:solidFill>
                <a:srgbClr val="F6B1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Montserrat" panose="020B0604020202020204" charset="-52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3" name="Google Shape;543;p23"/>
            <p:cNvSpPr/>
            <p:nvPr/>
          </p:nvSpPr>
          <p:spPr>
            <a:xfrm>
              <a:off x="4157663" y="2909888"/>
              <a:ext cx="269875" cy="63500"/>
            </a:xfrm>
            <a:custGeom>
              <a:avLst/>
              <a:gdLst/>
              <a:ahLst/>
              <a:cxnLst/>
              <a:rect l="l" t="t" r="r" b="b"/>
              <a:pathLst>
                <a:path w="72" h="17" extrusionOk="0">
                  <a:moveTo>
                    <a:pt x="0" y="17"/>
                  </a:moveTo>
                  <a:cubicBezTo>
                    <a:pt x="8" y="7"/>
                    <a:pt x="21" y="0"/>
                    <a:pt x="36" y="0"/>
                  </a:cubicBezTo>
                  <a:cubicBezTo>
                    <a:pt x="51" y="0"/>
                    <a:pt x="64" y="7"/>
                    <a:pt x="72" y="17"/>
                  </a:cubicBezTo>
                </a:path>
              </a:pathLst>
            </a:custGeom>
            <a:noFill/>
            <a:ln w="28575" cap="rnd" cmpd="sng">
              <a:solidFill>
                <a:srgbClr val="F6B1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Montserrat" panose="020B0604020202020204" charset="-52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4" name="Google Shape;544;p23"/>
            <p:cNvSpPr/>
            <p:nvPr/>
          </p:nvSpPr>
          <p:spPr>
            <a:xfrm>
              <a:off x="4206875" y="3140076"/>
              <a:ext cx="173038" cy="85725"/>
            </a:xfrm>
            <a:custGeom>
              <a:avLst/>
              <a:gdLst/>
              <a:ahLst/>
              <a:cxnLst/>
              <a:rect l="l" t="t" r="r" b="b"/>
              <a:pathLst>
                <a:path w="46" h="23" extrusionOk="0">
                  <a:moveTo>
                    <a:pt x="46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10"/>
                    <a:pt x="10" y="0"/>
                    <a:pt x="23" y="0"/>
                  </a:cubicBezTo>
                  <a:cubicBezTo>
                    <a:pt x="36" y="0"/>
                    <a:pt x="46" y="10"/>
                    <a:pt x="46" y="23"/>
                  </a:cubicBezTo>
                  <a:close/>
                </a:path>
              </a:pathLst>
            </a:custGeom>
            <a:noFill/>
            <a:ln w="28575" cap="rnd" cmpd="sng">
              <a:solidFill>
                <a:srgbClr val="F6B1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Montserrat" panose="020B0604020202020204" charset="-52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45" name="Google Shape;545;p23"/>
          <p:cNvGrpSpPr/>
          <p:nvPr/>
        </p:nvGrpSpPr>
        <p:grpSpPr>
          <a:xfrm>
            <a:off x="3024811" y="4363620"/>
            <a:ext cx="545420" cy="518339"/>
            <a:chOff x="4841875" y="2895601"/>
            <a:chExt cx="344488" cy="346075"/>
          </a:xfrm>
        </p:grpSpPr>
        <p:sp>
          <p:nvSpPr>
            <p:cNvPr id="546" name="Google Shape;546;p23"/>
            <p:cNvSpPr/>
            <p:nvPr/>
          </p:nvSpPr>
          <p:spPr>
            <a:xfrm>
              <a:off x="4916488" y="2895601"/>
              <a:ext cx="195263" cy="195263"/>
            </a:xfrm>
            <a:custGeom>
              <a:avLst/>
              <a:gdLst/>
              <a:ahLst/>
              <a:cxnLst/>
              <a:rect l="l" t="t" r="r" b="b"/>
              <a:pathLst>
                <a:path w="52" h="52" extrusionOk="0">
                  <a:moveTo>
                    <a:pt x="52" y="26"/>
                  </a:moveTo>
                  <a:cubicBezTo>
                    <a:pt x="52" y="40"/>
                    <a:pt x="40" y="52"/>
                    <a:pt x="26" y="52"/>
                  </a:cubicBezTo>
                  <a:cubicBezTo>
                    <a:pt x="12" y="52"/>
                    <a:pt x="0" y="40"/>
                    <a:pt x="0" y="25"/>
                  </a:cubicBezTo>
                  <a:cubicBezTo>
                    <a:pt x="0" y="11"/>
                    <a:pt x="11" y="1"/>
                    <a:pt x="25" y="0"/>
                  </a:cubicBezTo>
                  <a:cubicBezTo>
                    <a:pt x="25" y="0"/>
                    <a:pt x="26" y="0"/>
                    <a:pt x="26" y="0"/>
                  </a:cubicBezTo>
                  <a:cubicBezTo>
                    <a:pt x="40" y="0"/>
                    <a:pt x="52" y="11"/>
                    <a:pt x="52" y="26"/>
                  </a:cubicBezTo>
                  <a:close/>
                </a:path>
              </a:pathLst>
            </a:custGeom>
            <a:noFill/>
            <a:ln w="28575" cap="flat" cmpd="sng">
              <a:solidFill>
                <a:srgbClr val="F6B1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Montserrat" panose="020B0604020202020204" charset="-52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7" name="Google Shape;547;p23"/>
            <p:cNvSpPr/>
            <p:nvPr/>
          </p:nvSpPr>
          <p:spPr>
            <a:xfrm>
              <a:off x="4957763" y="2895601"/>
              <a:ext cx="52388" cy="195263"/>
            </a:xfrm>
            <a:custGeom>
              <a:avLst/>
              <a:gdLst/>
              <a:ahLst/>
              <a:cxnLst/>
              <a:rect l="l" t="t" r="r" b="b"/>
              <a:pathLst>
                <a:path w="14" h="52" extrusionOk="0">
                  <a:moveTo>
                    <a:pt x="14" y="0"/>
                  </a:moveTo>
                  <a:cubicBezTo>
                    <a:pt x="0" y="15"/>
                    <a:pt x="0" y="34"/>
                    <a:pt x="14" y="52"/>
                  </a:cubicBezTo>
                </a:path>
              </a:pathLst>
            </a:custGeom>
            <a:noFill/>
            <a:ln w="28575" cap="flat" cmpd="sng">
              <a:solidFill>
                <a:srgbClr val="F6B1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Montserrat" panose="020B0604020202020204" charset="-52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8" name="Google Shape;548;p23"/>
            <p:cNvSpPr/>
            <p:nvPr/>
          </p:nvSpPr>
          <p:spPr>
            <a:xfrm>
              <a:off x="5018088" y="2895601"/>
              <a:ext cx="52388" cy="195263"/>
            </a:xfrm>
            <a:custGeom>
              <a:avLst/>
              <a:gdLst/>
              <a:ahLst/>
              <a:cxnLst/>
              <a:rect l="l" t="t" r="r" b="b"/>
              <a:pathLst>
                <a:path w="14" h="52" extrusionOk="0">
                  <a:moveTo>
                    <a:pt x="0" y="0"/>
                  </a:moveTo>
                  <a:cubicBezTo>
                    <a:pt x="14" y="15"/>
                    <a:pt x="14" y="34"/>
                    <a:pt x="0" y="52"/>
                  </a:cubicBezTo>
                </a:path>
              </a:pathLst>
            </a:custGeom>
            <a:noFill/>
            <a:ln w="28575" cap="flat" cmpd="sng">
              <a:solidFill>
                <a:srgbClr val="F6B1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Montserrat" panose="020B0604020202020204" charset="-52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549" name="Google Shape;549;p23"/>
            <p:cNvCxnSpPr/>
            <p:nvPr/>
          </p:nvCxnSpPr>
          <p:spPr>
            <a:xfrm>
              <a:off x="4932363" y="3044826"/>
              <a:ext cx="165100" cy="0"/>
            </a:xfrm>
            <a:prstGeom prst="straightConnector1">
              <a:avLst/>
            </a:prstGeom>
            <a:noFill/>
            <a:ln w="28575" cap="flat" cmpd="sng">
              <a:solidFill>
                <a:srgbClr val="F6B14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50" name="Google Shape;550;p23"/>
            <p:cNvCxnSpPr/>
            <p:nvPr/>
          </p:nvCxnSpPr>
          <p:spPr>
            <a:xfrm>
              <a:off x="4932363" y="2940051"/>
              <a:ext cx="165100" cy="0"/>
            </a:xfrm>
            <a:prstGeom prst="straightConnector1">
              <a:avLst/>
            </a:prstGeom>
            <a:noFill/>
            <a:ln w="28575" cap="flat" cmpd="sng">
              <a:solidFill>
                <a:srgbClr val="F6B14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51" name="Google Shape;551;p23"/>
            <p:cNvCxnSpPr/>
            <p:nvPr/>
          </p:nvCxnSpPr>
          <p:spPr>
            <a:xfrm>
              <a:off x="4916488" y="2992438"/>
              <a:ext cx="195263" cy="0"/>
            </a:xfrm>
            <a:prstGeom prst="straightConnector1">
              <a:avLst/>
            </a:prstGeom>
            <a:noFill/>
            <a:ln w="28575" cap="flat" cmpd="sng">
              <a:solidFill>
                <a:srgbClr val="F6B142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552" name="Google Shape;552;p23"/>
            <p:cNvSpPr/>
            <p:nvPr/>
          </p:nvSpPr>
          <p:spPr>
            <a:xfrm>
              <a:off x="4864100" y="3105151"/>
              <a:ext cx="74613" cy="76200"/>
            </a:xfrm>
            <a:prstGeom prst="ellipse">
              <a:avLst/>
            </a:prstGeom>
            <a:noFill/>
            <a:ln w="28575" cap="rnd" cmpd="sng">
              <a:solidFill>
                <a:srgbClr val="F6B1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Montserrat" panose="020B0604020202020204" charset="-52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3" name="Google Shape;553;p23"/>
            <p:cNvSpPr/>
            <p:nvPr/>
          </p:nvSpPr>
          <p:spPr>
            <a:xfrm>
              <a:off x="4976813" y="3105151"/>
              <a:ext cx="74613" cy="76200"/>
            </a:xfrm>
            <a:prstGeom prst="ellipse">
              <a:avLst/>
            </a:prstGeom>
            <a:noFill/>
            <a:ln w="28575" cap="rnd" cmpd="sng">
              <a:solidFill>
                <a:srgbClr val="F6B1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Montserrat" panose="020B0604020202020204" charset="-52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4" name="Google Shape;554;p23"/>
            <p:cNvSpPr/>
            <p:nvPr/>
          </p:nvSpPr>
          <p:spPr>
            <a:xfrm>
              <a:off x="5089525" y="3105151"/>
              <a:ext cx="74613" cy="76200"/>
            </a:xfrm>
            <a:prstGeom prst="ellipse">
              <a:avLst/>
            </a:prstGeom>
            <a:noFill/>
            <a:ln w="28575" cap="rnd" cmpd="sng">
              <a:solidFill>
                <a:srgbClr val="F6B1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Montserrat" panose="020B0604020202020204" charset="-52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5" name="Google Shape;555;p23"/>
            <p:cNvSpPr/>
            <p:nvPr/>
          </p:nvSpPr>
          <p:spPr>
            <a:xfrm>
              <a:off x="4841875" y="3181351"/>
              <a:ext cx="344488" cy="60325"/>
            </a:xfrm>
            <a:custGeom>
              <a:avLst/>
              <a:gdLst/>
              <a:ahLst/>
              <a:cxnLst/>
              <a:rect l="l" t="t" r="r" b="b"/>
              <a:pathLst>
                <a:path w="92" h="16" extrusionOk="0">
                  <a:moveTo>
                    <a:pt x="76" y="0"/>
                  </a:moveTo>
                  <a:cubicBezTo>
                    <a:pt x="69" y="0"/>
                    <a:pt x="63" y="4"/>
                    <a:pt x="61" y="11"/>
                  </a:cubicBezTo>
                  <a:cubicBezTo>
                    <a:pt x="59" y="4"/>
                    <a:pt x="53" y="0"/>
                    <a:pt x="46" y="0"/>
                  </a:cubicBezTo>
                  <a:cubicBezTo>
                    <a:pt x="39" y="0"/>
                    <a:pt x="33" y="4"/>
                    <a:pt x="31" y="11"/>
                  </a:cubicBezTo>
                  <a:cubicBezTo>
                    <a:pt x="29" y="4"/>
                    <a:pt x="23" y="0"/>
                    <a:pt x="16" y="0"/>
                  </a:cubicBezTo>
                  <a:cubicBezTo>
                    <a:pt x="7" y="0"/>
                    <a:pt x="0" y="8"/>
                    <a:pt x="0" y="16"/>
                  </a:cubicBezTo>
                  <a:cubicBezTo>
                    <a:pt x="92" y="16"/>
                    <a:pt x="92" y="16"/>
                    <a:pt x="92" y="16"/>
                  </a:cubicBezTo>
                  <a:cubicBezTo>
                    <a:pt x="92" y="8"/>
                    <a:pt x="85" y="0"/>
                    <a:pt x="76" y="0"/>
                  </a:cubicBezTo>
                  <a:close/>
                </a:path>
              </a:pathLst>
            </a:custGeom>
            <a:noFill/>
            <a:ln w="28575" cap="rnd" cmpd="sng">
              <a:solidFill>
                <a:srgbClr val="F6B1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Montserrat" panose="020B0604020202020204" charset="-52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56" name="Google Shape;556;p23"/>
          <p:cNvSpPr/>
          <p:nvPr/>
        </p:nvSpPr>
        <p:spPr>
          <a:xfrm>
            <a:off x="3788553" y="4249351"/>
            <a:ext cx="5991368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 panose="020B0604020202020204"/>
              <a:buNone/>
            </a:pPr>
            <a:r>
              <a:rPr lang="ru-RU" sz="1600" b="0" i="0" u="none" strike="noStrike" cap="none" dirty="0">
                <a:solidFill>
                  <a:srgbClr val="013544"/>
                </a:solidFill>
                <a:ea typeface="Montserrat Medium"/>
                <a:cs typeface="+mn-lt"/>
                <a:sym typeface="Montserrat Medium"/>
              </a:rPr>
              <a:t>Методическое руководство работой уполномоченных </a:t>
            </a:r>
            <a:endParaRPr sz="1600" b="0" i="0" u="none" strike="noStrike" cap="none" dirty="0">
              <a:solidFill>
                <a:srgbClr val="013544"/>
              </a:solidFill>
              <a:cs typeface="+mn-lt"/>
              <a:sym typeface="Arial" panose="020B0604020202020204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 panose="020B0604020202020204"/>
              <a:buNone/>
            </a:pPr>
            <a:r>
              <a:rPr lang="ru-RU" sz="1600" b="0" i="0" u="none" strike="noStrike" cap="none" dirty="0">
                <a:solidFill>
                  <a:srgbClr val="013544"/>
                </a:solidFill>
                <a:ea typeface="Montserrat Medium"/>
                <a:cs typeface="+mn-lt"/>
                <a:sym typeface="Montserrat Medium"/>
              </a:rPr>
              <a:t>и обеспечение их необходимыми методическими и нормативными документами в области МИС осуществляет Центр компетенции по управлению качеством и безопасностью медицинской деятельности </a:t>
            </a:r>
          </a:p>
        </p:txBody>
      </p:sp>
      <p:sp>
        <p:nvSpPr>
          <p:cNvPr id="557" name="Google Shape;557;p23"/>
          <p:cNvSpPr/>
          <p:nvPr/>
        </p:nvSpPr>
        <p:spPr>
          <a:xfrm>
            <a:off x="7485489" y="2208290"/>
            <a:ext cx="4324497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 panose="020B0604020202020204"/>
              <a:buNone/>
            </a:pPr>
            <a:r>
              <a:rPr lang="ru-RU" sz="1600" b="0" i="0" u="none" strike="noStrike" cap="none" dirty="0">
                <a:solidFill>
                  <a:srgbClr val="013544"/>
                </a:solidFill>
                <a:ea typeface="Montserrat Medium"/>
                <a:cs typeface="+mn-lt"/>
                <a:sym typeface="Montserrat Medium"/>
              </a:rPr>
              <a:t>Уполномоченные – участвуют, организуют и проводят обучающие мероприятия для персонала подразделения по вопросам совершенствования работы в МИС, в том числе в качестве обучающего</a:t>
            </a:r>
          </a:p>
        </p:txBody>
      </p:sp>
      <p:grpSp>
        <p:nvGrpSpPr>
          <p:cNvPr id="27" name="Google Shape;513;p22"/>
          <p:cNvGrpSpPr/>
          <p:nvPr/>
        </p:nvGrpSpPr>
        <p:grpSpPr>
          <a:xfrm>
            <a:off x="1489687" y="2306573"/>
            <a:ext cx="547933" cy="518339"/>
            <a:chOff x="3398838" y="2895601"/>
            <a:chExt cx="346075" cy="346075"/>
          </a:xfrm>
        </p:grpSpPr>
        <p:sp>
          <p:nvSpPr>
            <p:cNvPr id="28" name="Google Shape;514;p22"/>
            <p:cNvSpPr/>
            <p:nvPr/>
          </p:nvSpPr>
          <p:spPr>
            <a:xfrm>
              <a:off x="3398838" y="2986089"/>
              <a:ext cx="82550" cy="58738"/>
            </a:xfrm>
            <a:custGeom>
              <a:avLst/>
              <a:gdLst/>
              <a:ahLst/>
              <a:cxnLst/>
              <a:rect l="l" t="t" r="r" b="b"/>
              <a:pathLst>
                <a:path w="22" h="16" extrusionOk="0">
                  <a:moveTo>
                    <a:pt x="14" y="0"/>
                  </a:moveTo>
                  <a:cubicBezTo>
                    <a:pt x="14" y="6"/>
                    <a:pt x="14" y="6"/>
                    <a:pt x="14" y="6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2" y="10"/>
                    <a:pt x="0" y="12"/>
                    <a:pt x="0" y="1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22" y="16"/>
                    <a:pt x="22" y="16"/>
                    <a:pt x="22" y="16"/>
                  </a:cubicBezTo>
                </a:path>
              </a:pathLst>
            </a:custGeom>
            <a:noFill/>
            <a:ln w="28575" cap="flat" cmpd="sng">
              <a:solidFill>
                <a:srgbClr val="F6B1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Montserrat" panose="020B0604020202020204" charset="-52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515;p22"/>
            <p:cNvSpPr/>
            <p:nvPr/>
          </p:nvSpPr>
          <p:spPr>
            <a:xfrm>
              <a:off x="3467101" y="2986089"/>
              <a:ext cx="82550" cy="58738"/>
            </a:xfrm>
            <a:custGeom>
              <a:avLst/>
              <a:gdLst/>
              <a:ahLst/>
              <a:cxnLst/>
              <a:rect l="l" t="t" r="r" b="b"/>
              <a:pathLst>
                <a:path w="22" h="16" extrusionOk="0">
                  <a:moveTo>
                    <a:pt x="8" y="0"/>
                  </a:moveTo>
                  <a:cubicBezTo>
                    <a:pt x="8" y="6"/>
                    <a:pt x="8" y="6"/>
                    <a:pt x="8" y="6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20" y="10"/>
                    <a:pt x="22" y="12"/>
                    <a:pt x="22" y="14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0" y="16"/>
                    <a:pt x="0" y="16"/>
                    <a:pt x="0" y="16"/>
                  </a:cubicBezTo>
                </a:path>
              </a:pathLst>
            </a:custGeom>
            <a:noFill/>
            <a:ln w="28575" cap="flat" cmpd="sng">
              <a:solidFill>
                <a:srgbClr val="F6B1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Montserrat" panose="020B0604020202020204" charset="-52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516;p22"/>
            <p:cNvSpPr/>
            <p:nvPr/>
          </p:nvSpPr>
          <p:spPr>
            <a:xfrm>
              <a:off x="3429001" y="2895601"/>
              <a:ext cx="90488" cy="96838"/>
            </a:xfrm>
            <a:prstGeom prst="ellipse">
              <a:avLst/>
            </a:prstGeom>
            <a:noFill/>
            <a:ln w="28575" cap="flat" cmpd="sng">
              <a:solidFill>
                <a:srgbClr val="F6B1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Montserrat" panose="020B0604020202020204" charset="-52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517;p22"/>
            <p:cNvSpPr/>
            <p:nvPr/>
          </p:nvSpPr>
          <p:spPr>
            <a:xfrm>
              <a:off x="3429001" y="2928939"/>
              <a:ext cx="90488" cy="14288"/>
            </a:xfrm>
            <a:custGeom>
              <a:avLst/>
              <a:gdLst/>
              <a:ahLst/>
              <a:cxnLst/>
              <a:rect l="l" t="t" r="r" b="b"/>
              <a:pathLst>
                <a:path w="24" h="4" extrusionOk="0">
                  <a:moveTo>
                    <a:pt x="24" y="2"/>
                  </a:moveTo>
                  <a:cubicBezTo>
                    <a:pt x="22" y="4"/>
                    <a:pt x="16" y="4"/>
                    <a:pt x="14" y="0"/>
                  </a:cubicBezTo>
                  <a:cubicBezTo>
                    <a:pt x="10" y="4"/>
                    <a:pt x="3" y="4"/>
                    <a:pt x="0" y="1"/>
                  </a:cubicBezTo>
                </a:path>
              </a:pathLst>
            </a:custGeom>
            <a:noFill/>
            <a:ln w="28575" cap="flat" cmpd="sng">
              <a:solidFill>
                <a:srgbClr val="F6B1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Montserrat" panose="020B0604020202020204" charset="-52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518;p22"/>
            <p:cNvSpPr/>
            <p:nvPr/>
          </p:nvSpPr>
          <p:spPr>
            <a:xfrm>
              <a:off x="3594101" y="2986089"/>
              <a:ext cx="82550" cy="58738"/>
            </a:xfrm>
            <a:custGeom>
              <a:avLst/>
              <a:gdLst/>
              <a:ahLst/>
              <a:cxnLst/>
              <a:rect l="l" t="t" r="r" b="b"/>
              <a:pathLst>
                <a:path w="22" h="16" extrusionOk="0">
                  <a:moveTo>
                    <a:pt x="14" y="0"/>
                  </a:moveTo>
                  <a:cubicBezTo>
                    <a:pt x="14" y="6"/>
                    <a:pt x="14" y="6"/>
                    <a:pt x="14" y="6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2" y="10"/>
                    <a:pt x="0" y="12"/>
                    <a:pt x="0" y="1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22" y="16"/>
                    <a:pt x="22" y="16"/>
                    <a:pt x="22" y="16"/>
                  </a:cubicBezTo>
                </a:path>
              </a:pathLst>
            </a:custGeom>
            <a:noFill/>
            <a:ln w="28575" cap="flat" cmpd="sng">
              <a:solidFill>
                <a:srgbClr val="F6B1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Montserrat" panose="020B0604020202020204" charset="-52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519;p22"/>
            <p:cNvSpPr/>
            <p:nvPr/>
          </p:nvSpPr>
          <p:spPr>
            <a:xfrm>
              <a:off x="3662363" y="2986089"/>
              <a:ext cx="82550" cy="58738"/>
            </a:xfrm>
            <a:custGeom>
              <a:avLst/>
              <a:gdLst/>
              <a:ahLst/>
              <a:cxnLst/>
              <a:rect l="l" t="t" r="r" b="b"/>
              <a:pathLst>
                <a:path w="22" h="16" extrusionOk="0">
                  <a:moveTo>
                    <a:pt x="8" y="0"/>
                  </a:moveTo>
                  <a:cubicBezTo>
                    <a:pt x="8" y="6"/>
                    <a:pt x="8" y="6"/>
                    <a:pt x="8" y="6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20" y="10"/>
                    <a:pt x="22" y="12"/>
                    <a:pt x="22" y="14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0" y="16"/>
                    <a:pt x="0" y="16"/>
                    <a:pt x="0" y="16"/>
                  </a:cubicBezTo>
                </a:path>
              </a:pathLst>
            </a:custGeom>
            <a:noFill/>
            <a:ln w="28575" cap="flat" cmpd="sng">
              <a:solidFill>
                <a:srgbClr val="F6B1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Montserrat" panose="020B0604020202020204" charset="-52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520;p22"/>
            <p:cNvSpPr/>
            <p:nvPr/>
          </p:nvSpPr>
          <p:spPr>
            <a:xfrm>
              <a:off x="3624263" y="2895601"/>
              <a:ext cx="90488" cy="96838"/>
            </a:xfrm>
            <a:prstGeom prst="ellipse">
              <a:avLst/>
            </a:prstGeom>
            <a:noFill/>
            <a:ln w="28575" cap="flat" cmpd="sng">
              <a:solidFill>
                <a:srgbClr val="F6B1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Montserrat" panose="020B0604020202020204" charset="-52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521;p22"/>
            <p:cNvSpPr/>
            <p:nvPr/>
          </p:nvSpPr>
          <p:spPr>
            <a:xfrm>
              <a:off x="3624263" y="2928939"/>
              <a:ext cx="90488" cy="14288"/>
            </a:xfrm>
            <a:custGeom>
              <a:avLst/>
              <a:gdLst/>
              <a:ahLst/>
              <a:cxnLst/>
              <a:rect l="l" t="t" r="r" b="b"/>
              <a:pathLst>
                <a:path w="24" h="4" extrusionOk="0">
                  <a:moveTo>
                    <a:pt x="24" y="2"/>
                  </a:moveTo>
                  <a:cubicBezTo>
                    <a:pt x="22" y="4"/>
                    <a:pt x="16" y="4"/>
                    <a:pt x="14" y="0"/>
                  </a:cubicBezTo>
                  <a:cubicBezTo>
                    <a:pt x="10" y="4"/>
                    <a:pt x="3" y="4"/>
                    <a:pt x="0" y="1"/>
                  </a:cubicBezTo>
                </a:path>
              </a:pathLst>
            </a:custGeom>
            <a:noFill/>
            <a:ln w="28575" cap="flat" cmpd="sng">
              <a:solidFill>
                <a:srgbClr val="F6B1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Montserrat" panose="020B0604020202020204" charset="-52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522;p22"/>
            <p:cNvSpPr/>
            <p:nvPr/>
          </p:nvSpPr>
          <p:spPr>
            <a:xfrm>
              <a:off x="3497263" y="3181351"/>
              <a:ext cx="82550" cy="60325"/>
            </a:xfrm>
            <a:custGeom>
              <a:avLst/>
              <a:gdLst/>
              <a:ahLst/>
              <a:cxnLst/>
              <a:rect l="l" t="t" r="r" b="b"/>
              <a:pathLst>
                <a:path w="22" h="16" extrusionOk="0">
                  <a:moveTo>
                    <a:pt x="14" y="0"/>
                  </a:moveTo>
                  <a:cubicBezTo>
                    <a:pt x="14" y="6"/>
                    <a:pt x="14" y="6"/>
                    <a:pt x="14" y="6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2" y="10"/>
                    <a:pt x="0" y="12"/>
                    <a:pt x="0" y="1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22" y="16"/>
                    <a:pt x="22" y="16"/>
                    <a:pt x="22" y="16"/>
                  </a:cubicBezTo>
                </a:path>
              </a:pathLst>
            </a:custGeom>
            <a:noFill/>
            <a:ln w="28575" cap="flat" cmpd="sng">
              <a:solidFill>
                <a:srgbClr val="F6B1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Montserrat" panose="020B0604020202020204" charset="-52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523;p22"/>
            <p:cNvSpPr/>
            <p:nvPr/>
          </p:nvSpPr>
          <p:spPr>
            <a:xfrm>
              <a:off x="3563938" y="3181351"/>
              <a:ext cx="82550" cy="60325"/>
            </a:xfrm>
            <a:custGeom>
              <a:avLst/>
              <a:gdLst/>
              <a:ahLst/>
              <a:cxnLst/>
              <a:rect l="l" t="t" r="r" b="b"/>
              <a:pathLst>
                <a:path w="22" h="16" extrusionOk="0">
                  <a:moveTo>
                    <a:pt x="8" y="0"/>
                  </a:moveTo>
                  <a:cubicBezTo>
                    <a:pt x="8" y="6"/>
                    <a:pt x="8" y="6"/>
                    <a:pt x="8" y="6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20" y="10"/>
                    <a:pt x="22" y="12"/>
                    <a:pt x="22" y="14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0" y="16"/>
                    <a:pt x="0" y="16"/>
                    <a:pt x="0" y="16"/>
                  </a:cubicBezTo>
                </a:path>
              </a:pathLst>
            </a:custGeom>
            <a:noFill/>
            <a:ln w="28575" cap="flat" cmpd="sng">
              <a:solidFill>
                <a:srgbClr val="F6B1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Montserrat" panose="020B0604020202020204" charset="-52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524;p22"/>
            <p:cNvSpPr/>
            <p:nvPr/>
          </p:nvSpPr>
          <p:spPr>
            <a:xfrm>
              <a:off x="3527426" y="3124201"/>
              <a:ext cx="88900" cy="15875"/>
            </a:xfrm>
            <a:custGeom>
              <a:avLst/>
              <a:gdLst/>
              <a:ahLst/>
              <a:cxnLst/>
              <a:rect l="l" t="t" r="r" b="b"/>
              <a:pathLst>
                <a:path w="24" h="4" extrusionOk="0">
                  <a:moveTo>
                    <a:pt x="24" y="2"/>
                  </a:moveTo>
                  <a:cubicBezTo>
                    <a:pt x="22" y="4"/>
                    <a:pt x="16" y="4"/>
                    <a:pt x="14" y="0"/>
                  </a:cubicBezTo>
                  <a:cubicBezTo>
                    <a:pt x="10" y="4"/>
                    <a:pt x="3" y="4"/>
                    <a:pt x="0" y="1"/>
                  </a:cubicBezTo>
                </a:path>
              </a:pathLst>
            </a:custGeom>
            <a:noFill/>
            <a:ln w="28575" cap="flat" cmpd="sng">
              <a:solidFill>
                <a:srgbClr val="F6B1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Montserrat" panose="020B0604020202020204" charset="-52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9" name="Google Shape;525;p22"/>
            <p:cNvCxnSpPr/>
            <p:nvPr/>
          </p:nvCxnSpPr>
          <p:spPr>
            <a:xfrm>
              <a:off x="3451226" y="3074989"/>
              <a:ext cx="38100" cy="38100"/>
            </a:xfrm>
            <a:prstGeom prst="straightConnector1">
              <a:avLst/>
            </a:prstGeom>
            <a:noFill/>
            <a:ln w="28575" cap="rnd" cmpd="sng">
              <a:solidFill>
                <a:srgbClr val="F6B14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0" name="Google Shape;526;p22"/>
            <p:cNvCxnSpPr/>
            <p:nvPr/>
          </p:nvCxnSpPr>
          <p:spPr>
            <a:xfrm flipH="1">
              <a:off x="3654426" y="3074989"/>
              <a:ext cx="38100" cy="38100"/>
            </a:xfrm>
            <a:prstGeom prst="straightConnector1">
              <a:avLst/>
            </a:prstGeom>
            <a:noFill/>
            <a:ln w="28575" cap="rnd" cmpd="sng">
              <a:solidFill>
                <a:srgbClr val="F6B14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41" name="Google Shape;528;p22"/>
          <p:cNvSpPr/>
          <p:nvPr/>
        </p:nvSpPr>
        <p:spPr>
          <a:xfrm>
            <a:off x="2348474" y="2234182"/>
            <a:ext cx="3882732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 panose="020B0604020202020204"/>
              <a:buNone/>
            </a:pPr>
            <a:r>
              <a:rPr lang="ru-RU" sz="1600" b="0" i="0" u="none" strike="noStrike" cap="none" dirty="0">
                <a:solidFill>
                  <a:srgbClr val="013544"/>
                </a:solidFill>
                <a:ea typeface="Montserrat Medium"/>
                <a:cs typeface="+mn-lt"/>
                <a:sym typeface="Montserrat Medium"/>
              </a:rPr>
              <a:t>Уполномоченные - координаторы работ по внедрению, совершенствованию процессов пользования и обучения МИС в своем подразделении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936702" y="956048"/>
            <a:ext cx="3033132" cy="37785"/>
          </a:xfrm>
          <a:prstGeom prst="rect">
            <a:avLst/>
          </a:prstGeom>
          <a:solidFill>
            <a:srgbClr val="21B6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3" name="Google Shape;563;p24"/>
          <p:cNvCxnSpPr/>
          <p:nvPr/>
        </p:nvCxnSpPr>
        <p:spPr>
          <a:xfrm>
            <a:off x="4487874" y="1771620"/>
            <a:ext cx="40944" cy="4238705"/>
          </a:xfrm>
          <a:prstGeom prst="straightConnector1">
            <a:avLst/>
          </a:prstGeom>
          <a:noFill/>
          <a:ln w="9525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64" name="Google Shape;564;p24"/>
          <p:cNvSpPr/>
          <p:nvPr/>
        </p:nvSpPr>
        <p:spPr>
          <a:xfrm>
            <a:off x="2385293" y="1494695"/>
            <a:ext cx="7318265" cy="576025"/>
          </a:xfrm>
          <a:prstGeom prst="roundRect">
            <a:avLst>
              <a:gd name="adj" fmla="val 16667"/>
            </a:avLst>
          </a:prstGeom>
          <a:solidFill>
            <a:srgbClr val="649BD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lt1"/>
              </a:solidFill>
              <a:latin typeface="Montserrat" panose="020B0604020202020204" charset="-52"/>
              <a:ea typeface="Calibri"/>
              <a:cs typeface="Calibri"/>
              <a:sym typeface="Calibri"/>
            </a:endParaRPr>
          </a:p>
        </p:txBody>
      </p:sp>
      <p:sp>
        <p:nvSpPr>
          <p:cNvPr id="565" name="Google Shape;565;p24"/>
          <p:cNvSpPr txBox="1"/>
          <p:nvPr/>
        </p:nvSpPr>
        <p:spPr>
          <a:xfrm>
            <a:off x="893788" y="-29853"/>
            <a:ext cx="8763000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/>
              <a:buNone/>
            </a:pPr>
            <a:r>
              <a:rPr lang="ru-RU" sz="3200" b="1" i="0" u="none" strike="noStrike" cap="none" dirty="0">
                <a:solidFill>
                  <a:srgbClr val="013544"/>
                </a:solidFill>
                <a:latin typeface="+mj-lt"/>
                <a:ea typeface="+mj-ea"/>
                <a:cs typeface="+mj-cs"/>
                <a:sym typeface="Montserrat"/>
              </a:rPr>
              <a:t>Взаимодействие </a:t>
            </a:r>
          </a:p>
          <a:p>
            <a:pPr marL="0" marR="0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/>
              <a:buNone/>
            </a:pPr>
            <a:r>
              <a:rPr lang="ru-RU" sz="3200" b="1" i="0" u="none" strike="noStrike" cap="none" dirty="0">
                <a:solidFill>
                  <a:srgbClr val="013544"/>
                </a:solidFill>
                <a:latin typeface="+mj-lt"/>
                <a:ea typeface="+mj-ea"/>
                <a:cs typeface="+mj-cs"/>
                <a:sym typeface="Montserrat"/>
              </a:rPr>
              <a:t>Уполномоченного в своей работе </a:t>
            </a:r>
            <a:endParaRPr lang="ru-RU" sz="3200" b="1" i="0" u="none" strike="noStrike" cap="none" dirty="0">
              <a:solidFill>
                <a:srgbClr val="013544"/>
              </a:solidFill>
              <a:latin typeface="+mj-lt"/>
              <a:ea typeface="+mj-ea"/>
              <a:cs typeface="+mj-cs"/>
              <a:sym typeface="Arial" panose="020B0604020202020204"/>
            </a:endParaRPr>
          </a:p>
        </p:txBody>
      </p:sp>
      <p:sp>
        <p:nvSpPr>
          <p:cNvPr id="566" name="Google Shape;566;p24"/>
          <p:cNvSpPr/>
          <p:nvPr/>
        </p:nvSpPr>
        <p:spPr>
          <a:xfrm>
            <a:off x="5592897" y="3832580"/>
            <a:ext cx="5344786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r>
              <a:rPr lang="ru-RU" sz="1800" i="0" u="none" strike="noStrike" cap="none" dirty="0">
                <a:solidFill>
                  <a:srgbClr val="013544"/>
                </a:solidFill>
                <a:latin typeface="+mj-lt"/>
                <a:ea typeface="Montserrat Medium"/>
                <a:cs typeface="+mj-lt"/>
                <a:sym typeface="Montserrat Medium"/>
              </a:rPr>
              <a:t>Сбор и обобщение информации о ходе работ по разработке, внедрению и в подразделении РКБ</a:t>
            </a:r>
          </a:p>
        </p:txBody>
      </p:sp>
      <p:sp>
        <p:nvSpPr>
          <p:cNvPr id="567" name="Google Shape;567;p24"/>
          <p:cNvSpPr txBox="1"/>
          <p:nvPr/>
        </p:nvSpPr>
        <p:spPr>
          <a:xfrm>
            <a:off x="2600632" y="1577544"/>
            <a:ext cx="7102926" cy="459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/>
              <a:buNone/>
            </a:pPr>
            <a:r>
              <a:rPr lang="ru-RU" sz="2400" b="1" i="0" u="none" strike="noStrike" cap="none" dirty="0">
                <a:solidFill>
                  <a:srgbClr val="013544"/>
                </a:solidFill>
                <a:latin typeface="+mj-lt"/>
                <a:ea typeface="Montserrat"/>
                <a:cs typeface="+mj-lt"/>
                <a:sym typeface="Montserrat"/>
              </a:rPr>
              <a:t>Уполномоченный по цифровизации</a:t>
            </a:r>
          </a:p>
        </p:txBody>
      </p:sp>
      <p:sp>
        <p:nvSpPr>
          <p:cNvPr id="568" name="Google Shape;568;p24"/>
          <p:cNvSpPr/>
          <p:nvPr/>
        </p:nvSpPr>
        <p:spPr>
          <a:xfrm>
            <a:off x="1083602" y="2245000"/>
            <a:ext cx="4275980" cy="481506"/>
          </a:xfrm>
          <a:prstGeom prst="rect">
            <a:avLst/>
          </a:prstGeom>
          <a:solidFill>
            <a:srgbClr val="D8E2F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</a:pPr>
            <a:endParaRPr sz="2000" b="0" i="0" u="none" strike="noStrike" cap="none">
              <a:solidFill>
                <a:schemeClr val="dk1"/>
              </a:solidFill>
              <a:latin typeface="Montserrat" panose="020B0604020202020204" charset="-52"/>
              <a:sym typeface="Arial" panose="020B0604020202020204"/>
            </a:endParaRPr>
          </a:p>
        </p:txBody>
      </p:sp>
      <p:sp>
        <p:nvSpPr>
          <p:cNvPr id="569" name="Google Shape;569;p24"/>
          <p:cNvSpPr/>
          <p:nvPr/>
        </p:nvSpPr>
        <p:spPr>
          <a:xfrm>
            <a:off x="1083601" y="5900348"/>
            <a:ext cx="4285267" cy="465750"/>
          </a:xfrm>
          <a:prstGeom prst="rect">
            <a:avLst/>
          </a:prstGeom>
          <a:solidFill>
            <a:srgbClr val="D8E2F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</a:pPr>
            <a:endParaRPr sz="2000" b="0" i="0" u="none" strike="noStrike" cap="none">
              <a:solidFill>
                <a:schemeClr val="dk1"/>
              </a:solidFill>
              <a:latin typeface="Montserrat" panose="020B0604020202020204" charset="-52"/>
              <a:sym typeface="Arial" panose="020B0604020202020204"/>
            </a:endParaRPr>
          </a:p>
        </p:txBody>
      </p:sp>
      <p:sp>
        <p:nvSpPr>
          <p:cNvPr id="570" name="Google Shape;570;p24"/>
          <p:cNvSpPr/>
          <p:nvPr/>
        </p:nvSpPr>
        <p:spPr>
          <a:xfrm>
            <a:off x="1083602" y="2858216"/>
            <a:ext cx="4275980" cy="414102"/>
          </a:xfrm>
          <a:prstGeom prst="rect">
            <a:avLst/>
          </a:prstGeom>
          <a:solidFill>
            <a:srgbClr val="D8E2F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</a:pPr>
            <a:endParaRPr sz="2000" b="1" i="0" u="none" strike="noStrike" cap="none">
              <a:solidFill>
                <a:srgbClr val="013544"/>
              </a:solidFill>
              <a:latin typeface="+mj-lt"/>
              <a:cs typeface="+mj-lt"/>
              <a:sym typeface="Arial" panose="020B0604020202020204"/>
            </a:endParaRPr>
          </a:p>
        </p:txBody>
      </p:sp>
      <p:sp>
        <p:nvSpPr>
          <p:cNvPr id="571" name="Google Shape;571;p24"/>
          <p:cNvSpPr/>
          <p:nvPr/>
        </p:nvSpPr>
        <p:spPr>
          <a:xfrm>
            <a:off x="1083602" y="4413072"/>
            <a:ext cx="4288714" cy="792776"/>
          </a:xfrm>
          <a:prstGeom prst="rect">
            <a:avLst/>
          </a:prstGeom>
          <a:solidFill>
            <a:srgbClr val="D8E2F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</a:pPr>
            <a:endParaRPr sz="2000" b="0" i="0" u="none" strike="noStrike" cap="none">
              <a:solidFill>
                <a:schemeClr val="accent1">
                  <a:lumMod val="75000"/>
                </a:schemeClr>
              </a:solidFill>
              <a:latin typeface="Montserrat" panose="020B0604020202020204" charset="-52"/>
              <a:sym typeface="Arial" panose="020B0604020202020204"/>
            </a:endParaRPr>
          </a:p>
        </p:txBody>
      </p:sp>
      <p:sp>
        <p:nvSpPr>
          <p:cNvPr id="572" name="Google Shape;572;p24"/>
          <p:cNvSpPr/>
          <p:nvPr/>
        </p:nvSpPr>
        <p:spPr>
          <a:xfrm>
            <a:off x="1083601" y="3412950"/>
            <a:ext cx="4275981" cy="833399"/>
          </a:xfrm>
          <a:prstGeom prst="rect">
            <a:avLst/>
          </a:prstGeom>
          <a:solidFill>
            <a:srgbClr val="D8E2F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</a:pPr>
            <a:endParaRPr sz="2000" b="0" i="0" u="none" strike="noStrike" cap="none">
              <a:solidFill>
                <a:schemeClr val="dk1"/>
              </a:solidFill>
              <a:latin typeface="Montserrat" panose="020B0604020202020204" charset="-52"/>
              <a:sym typeface="Arial" panose="020B0604020202020204"/>
            </a:endParaRPr>
          </a:p>
        </p:txBody>
      </p:sp>
      <p:sp>
        <p:nvSpPr>
          <p:cNvPr id="573" name="Google Shape;573;p24"/>
          <p:cNvSpPr/>
          <p:nvPr/>
        </p:nvSpPr>
        <p:spPr>
          <a:xfrm>
            <a:off x="1083602" y="5343961"/>
            <a:ext cx="4285266" cy="454074"/>
          </a:xfrm>
          <a:prstGeom prst="rect">
            <a:avLst/>
          </a:prstGeom>
          <a:solidFill>
            <a:srgbClr val="D8E2F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</a:pPr>
            <a:endParaRPr sz="2000" b="0" i="0" u="none" strike="noStrike" cap="none">
              <a:solidFill>
                <a:schemeClr val="dk1"/>
              </a:solidFill>
              <a:latin typeface="Montserrat" panose="020B0604020202020204" charset="-52"/>
              <a:sym typeface="Arial" panose="020B0604020202020204"/>
            </a:endParaRPr>
          </a:p>
        </p:txBody>
      </p:sp>
      <p:sp>
        <p:nvSpPr>
          <p:cNvPr id="574" name="Google Shape;574;p24"/>
          <p:cNvSpPr/>
          <p:nvPr/>
        </p:nvSpPr>
        <p:spPr>
          <a:xfrm>
            <a:off x="1244023" y="2301753"/>
            <a:ext cx="38982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r>
              <a:rPr lang="ru-RU" sz="1800" b="1" i="0" u="none" strike="noStrike" cap="none">
                <a:solidFill>
                  <a:srgbClr val="013544"/>
                </a:solidFill>
                <a:latin typeface="+mj-lt"/>
                <a:ea typeface="Montserrat"/>
                <a:cs typeface="+mj-lt"/>
                <a:sym typeface="Montserrat"/>
              </a:rPr>
              <a:t>Заместители главного врача</a:t>
            </a:r>
          </a:p>
        </p:txBody>
      </p:sp>
      <p:sp>
        <p:nvSpPr>
          <p:cNvPr id="575" name="Google Shape;575;p24"/>
          <p:cNvSpPr/>
          <p:nvPr/>
        </p:nvSpPr>
        <p:spPr>
          <a:xfrm>
            <a:off x="1272349" y="2868802"/>
            <a:ext cx="111294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r>
              <a:rPr lang="ru-RU" sz="1800" b="1" i="0" u="none" strike="noStrike" cap="none" dirty="0">
                <a:solidFill>
                  <a:srgbClr val="013544"/>
                </a:solidFill>
                <a:latin typeface="+mj-lt"/>
                <a:ea typeface="Montserrat"/>
                <a:cs typeface="+mj-lt"/>
                <a:sym typeface="Montserrat"/>
              </a:rPr>
              <a:t>ИВЦ</a:t>
            </a:r>
          </a:p>
        </p:txBody>
      </p:sp>
      <p:sp>
        <p:nvSpPr>
          <p:cNvPr id="576" name="Google Shape;576;p24"/>
          <p:cNvSpPr/>
          <p:nvPr/>
        </p:nvSpPr>
        <p:spPr>
          <a:xfrm>
            <a:off x="1244023" y="3495321"/>
            <a:ext cx="4115559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r>
              <a:rPr lang="ru-RU" sz="1800" b="1" i="0" u="none" strike="noStrike" cap="none">
                <a:solidFill>
                  <a:srgbClr val="013544"/>
                </a:solidFill>
                <a:latin typeface="+mj-lt"/>
                <a:ea typeface="Montserrat"/>
                <a:cs typeface="+mj-lt"/>
                <a:sym typeface="Montserrat"/>
              </a:rPr>
              <a:t>Руководители структурных подразделений </a:t>
            </a:r>
          </a:p>
        </p:txBody>
      </p:sp>
      <p:sp>
        <p:nvSpPr>
          <p:cNvPr id="577" name="Google Shape;577;p24"/>
          <p:cNvSpPr/>
          <p:nvPr/>
        </p:nvSpPr>
        <p:spPr>
          <a:xfrm>
            <a:off x="1244023" y="4413072"/>
            <a:ext cx="415427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r>
              <a:rPr lang="ru-RU" sz="1800" b="1" i="0" u="none" strike="noStrike" cap="none" dirty="0">
                <a:solidFill>
                  <a:srgbClr val="013544"/>
                </a:solidFill>
                <a:latin typeface="+mj-lt"/>
                <a:ea typeface="Montserrat"/>
                <a:cs typeface="+mj-lt"/>
                <a:sym typeface="Montserrat"/>
              </a:rPr>
              <a:t>Уполномоченные других подразделений </a:t>
            </a:r>
          </a:p>
        </p:txBody>
      </p:sp>
      <p:sp>
        <p:nvSpPr>
          <p:cNvPr id="578" name="Google Shape;578;p24"/>
          <p:cNvSpPr txBox="1"/>
          <p:nvPr/>
        </p:nvSpPr>
        <p:spPr>
          <a:xfrm>
            <a:off x="1272349" y="5348144"/>
            <a:ext cx="417055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r>
              <a:rPr lang="ru-RU" sz="1800" b="1" i="0" u="none" strike="noStrike" cap="none" dirty="0">
                <a:solidFill>
                  <a:srgbClr val="013544"/>
                </a:solidFill>
                <a:latin typeface="+mj-lt"/>
                <a:ea typeface="Montserrat"/>
                <a:cs typeface="+mj-lt"/>
                <a:sym typeface="Montserrat"/>
              </a:rPr>
              <a:t>Центр компетенций</a:t>
            </a:r>
          </a:p>
        </p:txBody>
      </p:sp>
      <p:sp>
        <p:nvSpPr>
          <p:cNvPr id="579" name="Google Shape;579;p24"/>
          <p:cNvSpPr/>
          <p:nvPr/>
        </p:nvSpPr>
        <p:spPr>
          <a:xfrm>
            <a:off x="1272349" y="5931860"/>
            <a:ext cx="400293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r>
              <a:rPr lang="ru-RU" sz="1800" b="1" i="0" u="none" strike="noStrike" cap="none" dirty="0">
                <a:solidFill>
                  <a:srgbClr val="013544"/>
                </a:solidFill>
                <a:latin typeface="+mj-lt"/>
                <a:ea typeface="Montserrat"/>
                <a:cs typeface="+mj-lt"/>
                <a:sym typeface="Montserrat"/>
              </a:rPr>
              <a:t>Структурное подразделение</a:t>
            </a:r>
          </a:p>
        </p:txBody>
      </p:sp>
      <p:sp>
        <p:nvSpPr>
          <p:cNvPr id="580" name="Google Shape;580;p24"/>
          <p:cNvSpPr/>
          <p:nvPr/>
        </p:nvSpPr>
        <p:spPr>
          <a:xfrm>
            <a:off x="5592895" y="2245000"/>
            <a:ext cx="610994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r>
              <a:rPr lang="ru-RU" sz="1800" i="0" u="none" strike="noStrike" cap="none">
                <a:solidFill>
                  <a:srgbClr val="013544"/>
                </a:solidFill>
                <a:latin typeface="+mj-lt"/>
                <a:ea typeface="Montserrat Medium"/>
                <a:cs typeface="+mj-lt"/>
                <a:sym typeface="Montserrat Medium"/>
              </a:rPr>
              <a:t>По вопросам  согласования документации МИС</a:t>
            </a:r>
          </a:p>
        </p:txBody>
      </p:sp>
      <p:sp>
        <p:nvSpPr>
          <p:cNvPr id="581" name="Google Shape;581;p24"/>
          <p:cNvSpPr txBox="1"/>
          <p:nvPr/>
        </p:nvSpPr>
        <p:spPr>
          <a:xfrm>
            <a:off x="5592896" y="5945915"/>
            <a:ext cx="529142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r>
              <a:rPr lang="ru-RU" sz="1800" i="0" u="none" strike="noStrike" cap="none" dirty="0" err="1">
                <a:solidFill>
                  <a:srgbClr val="013544"/>
                </a:solidFill>
                <a:latin typeface="+mj-lt"/>
                <a:ea typeface="Montserrat Medium"/>
                <a:cs typeface="+mj-lt"/>
                <a:sym typeface="Montserrat Medium"/>
              </a:rPr>
              <a:t>Тьюторство</a:t>
            </a:r>
            <a:r>
              <a:rPr lang="ru-RU" sz="1800" i="0" u="none" strike="noStrike" cap="none" dirty="0">
                <a:solidFill>
                  <a:srgbClr val="013544"/>
                </a:solidFill>
                <a:latin typeface="+mj-lt"/>
                <a:ea typeface="Montserrat Medium"/>
                <a:cs typeface="+mj-lt"/>
                <a:sym typeface="Montserrat Medium"/>
              </a:rPr>
              <a:t> – обучение работе в МИС</a:t>
            </a:r>
          </a:p>
        </p:txBody>
      </p:sp>
      <p:sp>
        <p:nvSpPr>
          <p:cNvPr id="582" name="Google Shape;582;p24"/>
          <p:cNvSpPr/>
          <p:nvPr/>
        </p:nvSpPr>
        <p:spPr>
          <a:xfrm>
            <a:off x="5592896" y="2758891"/>
            <a:ext cx="631034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r>
              <a:rPr lang="ru-RU" sz="1800" i="0" u="none" strike="noStrike" cap="none" dirty="0">
                <a:solidFill>
                  <a:srgbClr val="013544"/>
                </a:solidFill>
                <a:latin typeface="+mj-lt"/>
                <a:ea typeface="Montserrat Medium"/>
                <a:cs typeface="+mj-lt"/>
                <a:sym typeface="Montserrat Medium"/>
              </a:rPr>
              <a:t>Передача информации по совершенствовании и тех вопросам МИС </a:t>
            </a:r>
          </a:p>
        </p:txBody>
      </p:sp>
      <p:sp>
        <p:nvSpPr>
          <p:cNvPr id="583" name="Google Shape;583;p24"/>
          <p:cNvSpPr txBox="1"/>
          <p:nvPr/>
        </p:nvSpPr>
        <p:spPr>
          <a:xfrm>
            <a:off x="5592896" y="5376348"/>
            <a:ext cx="607028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r>
              <a:rPr lang="ru-RU" sz="1800" i="0" u="none" strike="noStrike" cap="none">
                <a:solidFill>
                  <a:srgbClr val="013544"/>
                </a:solidFill>
                <a:latin typeface="+mj-lt"/>
                <a:ea typeface="Montserrat Medium"/>
                <a:cs typeface="+mj-lt"/>
                <a:sym typeface="Montserrat Medium"/>
              </a:rPr>
              <a:t>Заявки на обучение и добавление инструкций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936702" y="956048"/>
            <a:ext cx="3033132" cy="37785"/>
          </a:xfrm>
          <a:prstGeom prst="rect">
            <a:avLst/>
          </a:prstGeom>
          <a:solidFill>
            <a:srgbClr val="21B6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25"/>
          <p:cNvSpPr txBox="1">
            <a:spLocks noGrp="1"/>
          </p:cNvSpPr>
          <p:nvPr>
            <p:ph type="body" idx="1"/>
          </p:nvPr>
        </p:nvSpPr>
        <p:spPr>
          <a:xfrm>
            <a:off x="602272" y="1507894"/>
            <a:ext cx="7356600" cy="91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ru-RU" dirty="0">
                <a:solidFill>
                  <a:srgbClr val="21B6E1"/>
                </a:solidFill>
                <a:cs typeface="+mn-lt"/>
              </a:rPr>
              <a:t>	</a:t>
            </a:r>
            <a:r>
              <a:rPr lang="ru-RU" sz="2000" b="1" dirty="0">
                <a:solidFill>
                  <a:srgbClr val="21B6E1"/>
                </a:solidFill>
                <a:ea typeface="Montserrat"/>
                <a:cs typeface="+mn-lt"/>
                <a:sym typeface="Montserrat"/>
              </a:rPr>
              <a:t>Лояльный сотрудник - это сотрудник, который связывает свое будущее с будущим организации.</a:t>
            </a:r>
            <a:endParaRPr sz="3200" b="1" dirty="0">
              <a:solidFill>
                <a:srgbClr val="21B6E1"/>
              </a:solidFill>
              <a:cs typeface="+mn-lt"/>
            </a:endParaRPr>
          </a:p>
        </p:txBody>
      </p:sp>
      <p:pic>
        <p:nvPicPr>
          <p:cNvPr id="590" name="Google Shape;590;p25" descr="Printsip-Pareto-20-80-04.jpg"/>
          <p:cNvPicPr preferRelativeResize="0"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709" t="-3530"/>
          <a:stretch>
            <a:fillRect/>
          </a:stretch>
        </p:blipFill>
        <p:spPr>
          <a:xfrm>
            <a:off x="774799" y="3271725"/>
            <a:ext cx="4542350" cy="2233075"/>
          </a:xfrm>
          <a:prstGeom prst="rect">
            <a:avLst/>
          </a:prstGeom>
          <a:noFill/>
          <a:ln>
            <a:noFill/>
          </a:ln>
        </p:spPr>
      </p:pic>
      <p:sp>
        <p:nvSpPr>
          <p:cNvPr id="591" name="Google Shape;591;p25"/>
          <p:cNvSpPr/>
          <p:nvPr/>
        </p:nvSpPr>
        <p:spPr>
          <a:xfrm>
            <a:off x="6769101" y="4144433"/>
            <a:ext cx="4703233" cy="5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 panose="020B0604020202020204"/>
              <a:buNone/>
            </a:pPr>
            <a:r>
              <a:rPr lang="ru-RU" sz="2800" b="1" dirty="0">
                <a:solidFill>
                  <a:srgbClr val="013544"/>
                </a:solidFill>
                <a:ea typeface="Montserrat"/>
                <a:cs typeface="+mn-lt"/>
                <a:sym typeface="Montserrat"/>
              </a:rPr>
              <a:t>20% +60%+20%</a:t>
            </a:r>
          </a:p>
        </p:txBody>
      </p:sp>
      <p:sp>
        <p:nvSpPr>
          <p:cNvPr id="592" name="Google Shape;592;p25"/>
          <p:cNvSpPr txBox="1">
            <a:spLocks noGrp="1"/>
          </p:cNvSpPr>
          <p:nvPr>
            <p:ph type="body" idx="2"/>
          </p:nvPr>
        </p:nvSpPr>
        <p:spPr>
          <a:xfrm>
            <a:off x="4934586" y="4823249"/>
            <a:ext cx="6576483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</a:pPr>
            <a:r>
              <a:rPr lang="ru-RU" b="1" dirty="0">
                <a:solidFill>
                  <a:srgbClr val="013544"/>
                </a:solidFill>
                <a:ea typeface="Montserrat"/>
                <a:cs typeface="+mn-lt"/>
                <a:sym typeface="Montserrat"/>
              </a:rPr>
              <a:t>Принцип Парето: 80% - 20%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90000"/>
              <a:buNone/>
            </a:pPr>
            <a:endParaRPr b="1" dirty="0">
              <a:solidFill>
                <a:srgbClr val="649BD5"/>
              </a:solidFill>
              <a:latin typeface="Montserrat" panose="020B0604020202020204" charset="-52"/>
              <a:ea typeface="Montserrat"/>
              <a:cs typeface="Montserrat"/>
              <a:sym typeface="Montserrat"/>
            </a:endParaRPr>
          </a:p>
        </p:txBody>
      </p:sp>
      <p:sp>
        <p:nvSpPr>
          <p:cNvPr id="593" name="Google Shape;593;p25"/>
          <p:cNvSpPr txBox="1">
            <a:spLocks noGrp="1"/>
          </p:cNvSpPr>
          <p:nvPr>
            <p:ph type="title"/>
          </p:nvPr>
        </p:nvSpPr>
        <p:spPr>
          <a:xfrm>
            <a:off x="902779" y="202152"/>
            <a:ext cx="10313459" cy="79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 panose="020B0604020202020204"/>
              <a:buNone/>
            </a:pPr>
            <a:r>
              <a:rPr lang="ru-RU" sz="3200" b="1" dirty="0">
                <a:sym typeface="Montserrat"/>
              </a:rPr>
              <a:t>Лояльность сотрудников</a:t>
            </a:r>
          </a:p>
        </p:txBody>
      </p:sp>
      <p:pic>
        <p:nvPicPr>
          <p:cNvPr id="594" name="Google Shape;594;p25"/>
          <p:cNvPicPr preferRelativeResize="0"/>
          <p:nvPr/>
        </p:nvPicPr>
        <p:blipFill>
          <a:blip r:embed="rId4" cstate="screen"/>
          <a:stretch>
            <a:fillRect/>
          </a:stretch>
        </p:blipFill>
        <p:spPr>
          <a:xfrm>
            <a:off x="10015400" y="3271713"/>
            <a:ext cx="831000" cy="83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5" name="Google Shape;595;p25"/>
          <p:cNvPicPr preferRelativeResize="0"/>
          <p:nvPr/>
        </p:nvPicPr>
        <p:blipFill>
          <a:blip r:embed="rId5" cstate="screen"/>
          <a:stretch>
            <a:fillRect/>
          </a:stretch>
        </p:blipFill>
        <p:spPr>
          <a:xfrm>
            <a:off x="8329075" y="2672325"/>
            <a:ext cx="768350" cy="768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6" name="Google Shape;596;p25"/>
          <p:cNvPicPr preferRelativeResize="0"/>
          <p:nvPr/>
        </p:nvPicPr>
        <p:blipFill>
          <a:blip r:embed="rId5" cstate="screen"/>
          <a:stretch>
            <a:fillRect/>
          </a:stretch>
        </p:blipFill>
        <p:spPr>
          <a:xfrm>
            <a:off x="8631775" y="3473387"/>
            <a:ext cx="768350" cy="768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7" name="Google Shape;597;p25"/>
          <p:cNvPicPr preferRelativeResize="0"/>
          <p:nvPr/>
        </p:nvPicPr>
        <p:blipFill>
          <a:blip r:embed="rId6" cstate="screen"/>
          <a:stretch>
            <a:fillRect/>
          </a:stretch>
        </p:blipFill>
        <p:spPr>
          <a:xfrm>
            <a:off x="9115000" y="2856049"/>
            <a:ext cx="768350" cy="768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8" name="Google Shape;598;p25"/>
          <p:cNvPicPr preferRelativeResize="0"/>
          <p:nvPr/>
        </p:nvPicPr>
        <p:blipFill>
          <a:blip r:embed="rId7" cstate="screen"/>
          <a:stretch>
            <a:fillRect/>
          </a:stretch>
        </p:blipFill>
        <p:spPr>
          <a:xfrm>
            <a:off x="5392459" y="5813213"/>
            <a:ext cx="831000" cy="831018"/>
          </a:xfrm>
          <a:prstGeom prst="rect">
            <a:avLst/>
          </a:prstGeom>
          <a:noFill/>
          <a:ln>
            <a:noFill/>
          </a:ln>
        </p:spPr>
      </p:pic>
      <p:pic>
        <p:nvPicPr>
          <p:cNvPr id="599" name="Google Shape;599;p25"/>
          <p:cNvPicPr preferRelativeResize="0"/>
          <p:nvPr/>
        </p:nvPicPr>
        <p:blipFill>
          <a:blip r:embed="rId8" cstate="screen"/>
          <a:stretch>
            <a:fillRect/>
          </a:stretch>
        </p:blipFill>
        <p:spPr>
          <a:xfrm>
            <a:off x="7807625" y="3391225"/>
            <a:ext cx="831000" cy="83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0" name="Google Shape;600;p25"/>
          <p:cNvPicPr preferRelativeResize="0"/>
          <p:nvPr/>
        </p:nvPicPr>
        <p:blipFill>
          <a:blip r:embed="rId7" cstate="screen"/>
          <a:stretch>
            <a:fillRect/>
          </a:stretch>
        </p:blipFill>
        <p:spPr>
          <a:xfrm>
            <a:off x="6059509" y="5387338"/>
            <a:ext cx="831000" cy="831018"/>
          </a:xfrm>
          <a:prstGeom prst="rect">
            <a:avLst/>
          </a:prstGeom>
          <a:noFill/>
          <a:ln>
            <a:noFill/>
          </a:ln>
        </p:spPr>
      </p:pic>
      <p:pic>
        <p:nvPicPr>
          <p:cNvPr id="601" name="Google Shape;601;p25"/>
          <p:cNvPicPr preferRelativeResize="0"/>
          <p:nvPr/>
        </p:nvPicPr>
        <p:blipFill>
          <a:blip r:embed="rId9" cstate="screen"/>
          <a:stretch>
            <a:fillRect/>
          </a:stretch>
        </p:blipFill>
        <p:spPr>
          <a:xfrm>
            <a:off x="9392500" y="3442063"/>
            <a:ext cx="831000" cy="83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2" name="Google Shape;602;p25"/>
          <p:cNvPicPr preferRelativeResize="0"/>
          <p:nvPr/>
        </p:nvPicPr>
        <p:blipFill>
          <a:blip r:embed="rId10" cstate="screen"/>
          <a:stretch>
            <a:fillRect/>
          </a:stretch>
        </p:blipFill>
        <p:spPr>
          <a:xfrm>
            <a:off x="5821100" y="3017700"/>
            <a:ext cx="914550" cy="914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3" name="Google Shape;603;p25"/>
          <p:cNvPicPr preferRelativeResize="0"/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4200" y="3624400"/>
            <a:ext cx="612875" cy="612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4" name="Google Shape;604;p25"/>
          <p:cNvPicPr preferRelativeResize="0"/>
          <p:nvPr/>
        </p:nvPicPr>
        <p:blipFill>
          <a:blip r:embed="rId12" cstate="screen"/>
          <a:stretch>
            <a:fillRect/>
          </a:stretch>
        </p:blipFill>
        <p:spPr>
          <a:xfrm>
            <a:off x="6582628" y="5813225"/>
            <a:ext cx="831000" cy="83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5" name="Google Shape;605;p25"/>
          <p:cNvPicPr preferRelativeResize="0"/>
          <p:nvPr/>
        </p:nvPicPr>
        <p:blipFill>
          <a:blip r:embed="rId13" cstate="screen"/>
          <a:stretch>
            <a:fillRect/>
          </a:stretch>
        </p:blipFill>
        <p:spPr>
          <a:xfrm>
            <a:off x="8255978" y="5679172"/>
            <a:ext cx="914550" cy="914579"/>
          </a:xfrm>
          <a:prstGeom prst="rect">
            <a:avLst/>
          </a:prstGeom>
          <a:noFill/>
          <a:ln>
            <a:noFill/>
          </a:ln>
        </p:spPr>
      </p:pic>
      <p:pic>
        <p:nvPicPr>
          <p:cNvPr id="606" name="Google Shape;606;p25"/>
          <p:cNvPicPr preferRelativeResize="0"/>
          <p:nvPr/>
        </p:nvPicPr>
        <p:blipFill>
          <a:blip r:embed="rId8" cstate="screen"/>
          <a:stretch>
            <a:fillRect/>
          </a:stretch>
        </p:blipFill>
        <p:spPr>
          <a:xfrm>
            <a:off x="8954325" y="5387350"/>
            <a:ext cx="831000" cy="831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Прямоугольник 20"/>
          <p:cNvSpPr/>
          <p:nvPr/>
        </p:nvSpPr>
        <p:spPr>
          <a:xfrm>
            <a:off x="936702" y="956048"/>
            <a:ext cx="3033132" cy="37785"/>
          </a:xfrm>
          <a:prstGeom prst="rect">
            <a:avLst/>
          </a:prstGeom>
          <a:solidFill>
            <a:srgbClr val="21B6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26"/>
          <p:cNvSpPr txBox="1">
            <a:spLocks noGrp="1"/>
          </p:cNvSpPr>
          <p:nvPr>
            <p:ph type="title"/>
          </p:nvPr>
        </p:nvSpPr>
        <p:spPr>
          <a:xfrm>
            <a:off x="805925" y="153400"/>
            <a:ext cx="10435800" cy="9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Calibri"/>
              <a:buNone/>
            </a:pPr>
            <a:r>
              <a:rPr lang="ru-RU" b="1" dirty="0">
                <a:sym typeface="Montserrat"/>
              </a:rPr>
              <a:t>Лояльность к изменениям</a:t>
            </a:r>
            <a:endParaRPr lang="ru-RU" b="1" dirty="0"/>
          </a:p>
        </p:txBody>
      </p:sp>
      <p:sp>
        <p:nvSpPr>
          <p:cNvPr id="613" name="Google Shape;613;p26"/>
          <p:cNvSpPr/>
          <p:nvPr/>
        </p:nvSpPr>
        <p:spPr>
          <a:xfrm>
            <a:off x="912284" y="1629834"/>
            <a:ext cx="7103533" cy="4392084"/>
          </a:xfrm>
          <a:prstGeom prst="triangle">
            <a:avLst>
              <a:gd name="adj" fmla="val 50000"/>
            </a:avLst>
          </a:prstGeom>
          <a:solidFill>
            <a:srgbClr val="CFE2F3"/>
          </a:solidFill>
          <a:ln w="12700" cap="flat" cmpd="sng">
            <a:solidFill>
              <a:srgbClr val="EDEDE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/>
              <a:buNone/>
            </a:pPr>
            <a:endParaRPr sz="2400" b="0" i="0" u="none" strike="noStrike" cap="none">
              <a:solidFill>
                <a:srgbClr val="FFFFFF"/>
              </a:solidFill>
              <a:latin typeface="Montserrat" panose="020B0604020202020204" charset="-52"/>
              <a:ea typeface="Calibri"/>
              <a:cs typeface="Calibri"/>
              <a:sym typeface="Calibri"/>
            </a:endParaRPr>
          </a:p>
        </p:txBody>
      </p:sp>
      <p:cxnSp>
        <p:nvCxnSpPr>
          <p:cNvPr id="614" name="Google Shape;614;p26"/>
          <p:cNvCxnSpPr/>
          <p:nvPr/>
        </p:nvCxnSpPr>
        <p:spPr>
          <a:xfrm flipH="1">
            <a:off x="3640667" y="1773767"/>
            <a:ext cx="905933" cy="1291167"/>
          </a:xfrm>
          <a:prstGeom prst="straightConnector1">
            <a:avLst/>
          </a:prstGeom>
          <a:noFill/>
          <a:ln w="57150" cap="flat" cmpd="sng">
            <a:solidFill>
              <a:srgbClr val="C0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615" name="Google Shape;615;p26"/>
          <p:cNvCxnSpPr/>
          <p:nvPr/>
        </p:nvCxnSpPr>
        <p:spPr>
          <a:xfrm flipH="1">
            <a:off x="1390651" y="4508500"/>
            <a:ext cx="1138767" cy="1297517"/>
          </a:xfrm>
          <a:prstGeom prst="straightConnector1">
            <a:avLst/>
          </a:prstGeom>
          <a:noFill/>
          <a:ln w="57150" cap="flat" cmpd="sng">
            <a:solidFill>
              <a:srgbClr val="C0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616" name="Google Shape;616;p26"/>
          <p:cNvSpPr/>
          <p:nvPr/>
        </p:nvSpPr>
        <p:spPr>
          <a:xfrm>
            <a:off x="1200152" y="6165851"/>
            <a:ext cx="2112433" cy="287867"/>
          </a:xfrm>
          <a:prstGeom prst="curvedUp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C00000"/>
          </a:solidFill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/>
              <a:buNone/>
            </a:pPr>
            <a:endParaRPr sz="2400" b="0" i="0" u="none" strike="noStrike" cap="none">
              <a:solidFill>
                <a:srgbClr val="000000"/>
              </a:solidFill>
              <a:latin typeface="Montserrat" panose="020B0604020202020204" charset="-52"/>
              <a:ea typeface="Calibri"/>
              <a:cs typeface="Calibri"/>
              <a:sym typeface="Calibri"/>
            </a:endParaRPr>
          </a:p>
        </p:txBody>
      </p:sp>
      <p:sp>
        <p:nvSpPr>
          <p:cNvPr id="617" name="Google Shape;617;p26"/>
          <p:cNvSpPr/>
          <p:nvPr/>
        </p:nvSpPr>
        <p:spPr>
          <a:xfrm rot="1146769">
            <a:off x="1583267" y="3018367"/>
            <a:ext cx="975784" cy="2694517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C00000"/>
          </a:solidFill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/>
              <a:buNone/>
            </a:pPr>
            <a:endParaRPr sz="2400" b="0" i="0" u="none" strike="noStrike" cap="none">
              <a:solidFill>
                <a:srgbClr val="000000"/>
              </a:solidFill>
              <a:latin typeface="Montserrat" panose="020B0604020202020204" charset="-52"/>
              <a:ea typeface="Calibri"/>
              <a:cs typeface="Calibri"/>
              <a:sym typeface="Calibri"/>
            </a:endParaRPr>
          </a:p>
        </p:txBody>
      </p:sp>
      <p:cxnSp>
        <p:nvCxnSpPr>
          <p:cNvPr id="618" name="Google Shape;618;p26"/>
          <p:cNvCxnSpPr/>
          <p:nvPr/>
        </p:nvCxnSpPr>
        <p:spPr>
          <a:xfrm>
            <a:off x="2544234" y="4508501"/>
            <a:ext cx="768351" cy="1225551"/>
          </a:xfrm>
          <a:prstGeom prst="straightConnector1">
            <a:avLst/>
          </a:prstGeom>
          <a:noFill/>
          <a:ln w="57150" cap="flat" cmpd="sng">
            <a:solidFill>
              <a:srgbClr val="C0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619" name="Google Shape;619;p26"/>
          <p:cNvSpPr/>
          <p:nvPr/>
        </p:nvSpPr>
        <p:spPr>
          <a:xfrm>
            <a:off x="3503085" y="3500968"/>
            <a:ext cx="1536700" cy="359833"/>
          </a:xfrm>
          <a:prstGeom prst="curvedUp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C00000"/>
          </a:solidFill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/>
              <a:buNone/>
            </a:pPr>
            <a:endParaRPr sz="2400" b="0" i="0" u="none" strike="noStrike" cap="none">
              <a:solidFill>
                <a:srgbClr val="000000"/>
              </a:solidFill>
              <a:latin typeface="Montserrat" panose="020B0604020202020204" charset="-52"/>
              <a:ea typeface="Calibri"/>
              <a:cs typeface="Calibri"/>
              <a:sym typeface="Calibri"/>
            </a:endParaRPr>
          </a:p>
        </p:txBody>
      </p:sp>
      <p:sp>
        <p:nvSpPr>
          <p:cNvPr id="620" name="Google Shape;620;p26"/>
          <p:cNvSpPr/>
          <p:nvPr/>
        </p:nvSpPr>
        <p:spPr>
          <a:xfrm>
            <a:off x="4368800" y="1917700"/>
            <a:ext cx="287867" cy="4032251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C00000"/>
          </a:solidFill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/>
              <a:buNone/>
            </a:pPr>
            <a:endParaRPr sz="2400" b="0" i="0" u="none" strike="noStrike" cap="none">
              <a:solidFill>
                <a:srgbClr val="FFFFFF"/>
              </a:solidFill>
              <a:latin typeface="Montserrat" panose="020B0604020202020204" charset="-52"/>
              <a:ea typeface="Calibri"/>
              <a:cs typeface="Calibri"/>
              <a:sym typeface="Calibri"/>
            </a:endParaRPr>
          </a:p>
        </p:txBody>
      </p:sp>
      <p:sp>
        <p:nvSpPr>
          <p:cNvPr id="621" name="Google Shape;621;p26"/>
          <p:cNvSpPr/>
          <p:nvPr/>
        </p:nvSpPr>
        <p:spPr>
          <a:xfrm>
            <a:off x="5670551" y="1297517"/>
            <a:ext cx="6384000" cy="920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 panose="020B0604020202020204"/>
              <a:buChar char="•"/>
            </a:pP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+mj-lt"/>
                <a:ea typeface="Montserrat Medium"/>
                <a:cs typeface="+mj-lt"/>
                <a:sym typeface="Montserrat Medium"/>
              </a:rPr>
              <a:t> Установка руководителя </a:t>
            </a:r>
            <a:endParaRPr sz="1800" dirty="0">
              <a:solidFill>
                <a:schemeClr val="accent1">
                  <a:lumMod val="75000"/>
                </a:schemeClr>
              </a:solidFill>
              <a:latin typeface="+mj-lt"/>
              <a:ea typeface="Montserrat Medium"/>
              <a:cs typeface="+mj-lt"/>
              <a:sym typeface="Montserrat Medium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/>
              <a:buNone/>
            </a:pP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+mj-lt"/>
                <a:ea typeface="Montserrat Medium"/>
                <a:cs typeface="+mj-lt"/>
                <a:sym typeface="Montserrat Medium"/>
              </a:rPr>
              <a:t>не всегда воспринимается адекватно!</a:t>
            </a:r>
            <a:endParaRPr sz="1800" dirty="0">
              <a:solidFill>
                <a:schemeClr val="accent1">
                  <a:lumMod val="75000"/>
                </a:schemeClr>
              </a:solidFill>
              <a:latin typeface="+mj-lt"/>
              <a:ea typeface="Montserrat Medium"/>
              <a:cs typeface="+mj-lt"/>
              <a:sym typeface="Montserrat Medium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 panose="020B0604020202020204"/>
              <a:buChar char="•"/>
            </a:pP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+mj-lt"/>
                <a:ea typeface="Montserrat Medium"/>
                <a:cs typeface="+mj-lt"/>
                <a:sym typeface="Montserrat Medium"/>
              </a:rPr>
              <a:t> Некорректная подача и использование информации.</a:t>
            </a:r>
            <a:endParaRPr sz="1400" b="0" i="0" u="none" strike="noStrike" cap="none" dirty="0">
              <a:solidFill>
                <a:schemeClr val="accent1">
                  <a:lumMod val="75000"/>
                </a:schemeClr>
              </a:solidFill>
              <a:latin typeface="+mj-lt"/>
              <a:cs typeface="+mj-lt"/>
              <a:sym typeface="Arial" panose="020B0604020202020204"/>
            </a:endParaRPr>
          </a:p>
        </p:txBody>
      </p:sp>
      <p:cxnSp>
        <p:nvCxnSpPr>
          <p:cNvPr id="622" name="Google Shape;622;p26"/>
          <p:cNvCxnSpPr/>
          <p:nvPr/>
        </p:nvCxnSpPr>
        <p:spPr>
          <a:xfrm flipH="1">
            <a:off x="2639484" y="3429001"/>
            <a:ext cx="575733" cy="647700"/>
          </a:xfrm>
          <a:prstGeom prst="straightConnector1">
            <a:avLst/>
          </a:prstGeom>
          <a:noFill/>
          <a:ln w="57150" cap="flat" cmpd="sng">
            <a:solidFill>
              <a:srgbClr val="C0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623" name="Google Shape;623;p26"/>
          <p:cNvSpPr txBox="1"/>
          <p:nvPr/>
        </p:nvSpPr>
        <p:spPr>
          <a:xfrm>
            <a:off x="6453725" y="2897725"/>
            <a:ext cx="4788000" cy="767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/>
              <a:buNone/>
            </a:pPr>
            <a:r>
              <a:rPr lang="ru-RU" sz="2000" b="1" dirty="0">
                <a:solidFill>
                  <a:schemeClr val="bg1"/>
                </a:solidFill>
                <a:effectLst/>
                <a:highlight>
                  <a:srgbClr val="21B6E1"/>
                </a:highlight>
                <a:latin typeface="+mj-lt"/>
                <a:sym typeface="Montserrat"/>
              </a:rPr>
              <a:t>80% лояльности </a:t>
            </a:r>
            <a:r>
              <a:rPr lang="ru-RU" sz="2600" b="1" dirty="0">
                <a:solidFill>
                  <a:srgbClr val="00B050"/>
                </a:solidFill>
                <a:latin typeface="+mj-lt"/>
                <a:ea typeface="Montserrat"/>
                <a:cs typeface="+mj-lt"/>
                <a:sym typeface="Montserrat"/>
              </a:rPr>
              <a:t> </a:t>
            </a:r>
            <a:endParaRPr sz="2600" b="1" dirty="0">
              <a:solidFill>
                <a:srgbClr val="00B050"/>
              </a:solidFill>
              <a:latin typeface="+mj-lt"/>
              <a:ea typeface="Montserrat"/>
              <a:cs typeface="+mj-l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/>
              <a:buNone/>
            </a:pP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Montserrat"/>
                <a:cs typeface="+mj-lt"/>
                <a:sym typeface="Montserrat"/>
              </a:rPr>
              <a:t>заместители и руководители служб</a:t>
            </a:r>
            <a:endParaRPr sz="1800" b="1" dirty="0">
              <a:solidFill>
                <a:schemeClr val="accent1">
                  <a:lumMod val="75000"/>
                </a:schemeClr>
              </a:solidFill>
              <a:latin typeface="+mj-lt"/>
              <a:ea typeface="Montserrat"/>
              <a:cs typeface="+mj-lt"/>
              <a:sym typeface="Montserrat"/>
            </a:endParaRPr>
          </a:p>
        </p:txBody>
      </p:sp>
      <p:sp>
        <p:nvSpPr>
          <p:cNvPr id="624" name="Google Shape;624;p26"/>
          <p:cNvSpPr txBox="1"/>
          <p:nvPr/>
        </p:nvSpPr>
        <p:spPr>
          <a:xfrm>
            <a:off x="2278348" y="1312333"/>
            <a:ext cx="1824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67"/>
              <a:buFont typeface="Arial" panose="020B0604020202020204"/>
              <a:buNone/>
            </a:pPr>
            <a:r>
              <a:rPr lang="ru-RU" sz="2800" b="1" dirty="0">
                <a:solidFill>
                  <a:srgbClr val="21B6E1"/>
                </a:solidFill>
                <a:latin typeface="Montserrat" panose="020B0604020202020204" charset="-52"/>
                <a:ea typeface="Montserrat"/>
                <a:cs typeface="Montserrat"/>
                <a:sym typeface="Montserrat"/>
              </a:rPr>
              <a:t>100</a:t>
            </a:r>
            <a:r>
              <a:rPr lang="ru-RU" sz="2665" b="1" dirty="0">
                <a:solidFill>
                  <a:srgbClr val="21B6E1"/>
                </a:solidFill>
                <a:latin typeface="Montserrat" panose="020B0604020202020204" charset="-52"/>
                <a:ea typeface="Calibri"/>
                <a:cs typeface="Calibri"/>
                <a:sym typeface="Calibri"/>
              </a:rPr>
              <a:t> </a:t>
            </a:r>
            <a:r>
              <a:rPr lang="ru-RU" sz="2800" b="1" dirty="0">
                <a:solidFill>
                  <a:srgbClr val="21B6E1"/>
                </a:solidFill>
                <a:latin typeface="Montserrat" panose="020B0604020202020204" charset="-52"/>
                <a:ea typeface="Montserrat"/>
                <a:cs typeface="Montserrat"/>
                <a:sym typeface="Montserrat"/>
              </a:rPr>
              <a:t>%</a:t>
            </a:r>
            <a:endParaRPr lang="ru-RU" sz="2800" b="1" i="0" u="none" strike="noStrike" cap="none" dirty="0">
              <a:solidFill>
                <a:srgbClr val="21B6E1"/>
              </a:solidFill>
              <a:latin typeface="Montserrat" panose="020B0604020202020204" charset="-52"/>
              <a:ea typeface="Montserrat"/>
              <a:cs typeface="Montserrat"/>
              <a:sym typeface="Montserrat"/>
            </a:endParaRPr>
          </a:p>
        </p:txBody>
      </p:sp>
      <p:sp>
        <p:nvSpPr>
          <p:cNvPr id="625" name="Google Shape;625;p26"/>
          <p:cNvSpPr txBox="1"/>
          <p:nvPr/>
        </p:nvSpPr>
        <p:spPr>
          <a:xfrm>
            <a:off x="7196525" y="3997525"/>
            <a:ext cx="3977700" cy="951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/>
              <a:buNone/>
            </a:pPr>
            <a:r>
              <a:rPr lang="ru-RU" sz="2000" b="1" dirty="0">
                <a:solidFill>
                  <a:schemeClr val="bg1"/>
                </a:solidFill>
                <a:effectLst/>
                <a:highlight>
                  <a:srgbClr val="21B6E1"/>
                </a:highlight>
                <a:latin typeface="+mj-lt"/>
                <a:sym typeface="Montserrat"/>
              </a:rPr>
              <a:t>64% лояльности</a:t>
            </a:r>
            <a:endParaRPr lang="ru-RU" sz="2000" b="1" dirty="0">
              <a:solidFill>
                <a:schemeClr val="bg1"/>
              </a:solidFill>
              <a:effectLst/>
              <a:highlight>
                <a:srgbClr val="21B6E1"/>
              </a:highlight>
              <a:latin typeface="+mj-lt"/>
              <a:sym typeface="Montserrat Medium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/>
              <a:buNone/>
            </a:pP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Montserrat"/>
                <a:cs typeface="+mj-lt"/>
                <a:sym typeface="Montserrat"/>
              </a:rPr>
              <a:t>заведующие отделениями и старшие медсестры</a:t>
            </a:r>
            <a:endParaRPr sz="1400" i="0" u="none" strike="noStrike" cap="none" dirty="0">
              <a:solidFill>
                <a:schemeClr val="accent1">
                  <a:lumMod val="75000"/>
                </a:schemeClr>
              </a:solidFill>
              <a:latin typeface="+mj-lt"/>
              <a:cs typeface="+mj-lt"/>
            </a:endParaRPr>
          </a:p>
        </p:txBody>
      </p:sp>
      <p:sp>
        <p:nvSpPr>
          <p:cNvPr id="626" name="Google Shape;626;p26"/>
          <p:cNvSpPr txBox="1"/>
          <p:nvPr/>
        </p:nvSpPr>
        <p:spPr>
          <a:xfrm>
            <a:off x="8208434" y="5374218"/>
            <a:ext cx="3359100" cy="674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/>
              <a:buNone/>
            </a:pPr>
            <a:r>
              <a:rPr lang="ru-RU" sz="2000" b="1" dirty="0">
                <a:solidFill>
                  <a:schemeClr val="bg1"/>
                </a:solidFill>
                <a:effectLst/>
                <a:highlight>
                  <a:srgbClr val="21B6E1"/>
                </a:highlight>
                <a:latin typeface="+mj-lt"/>
                <a:sym typeface="Montserrat"/>
              </a:rPr>
              <a:t>37% лояльности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/>
              <a:buNone/>
            </a:pP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Montserrat"/>
                <a:cs typeface="+mj-lt"/>
                <a:sym typeface="Montserrat"/>
              </a:rPr>
              <a:t>врачи и медсестры</a:t>
            </a:r>
            <a:endParaRPr sz="2600" b="1" dirty="0">
              <a:solidFill>
                <a:schemeClr val="accent1">
                  <a:lumMod val="75000"/>
                </a:schemeClr>
              </a:solidFill>
              <a:latin typeface="+mj-lt"/>
              <a:ea typeface="Montserrat"/>
              <a:cs typeface="+mj-lt"/>
              <a:sym typeface="Montserrat"/>
            </a:endParaRPr>
          </a:p>
        </p:txBody>
      </p:sp>
      <p:pic>
        <p:nvPicPr>
          <p:cNvPr id="627" name="Google Shape;627;p26" descr="C:\Users\1\Downloads\Smiley.svg.png"/>
          <p:cNvPicPr preferRelativeResize="0"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88618" y="4148667"/>
            <a:ext cx="670983" cy="503767"/>
          </a:xfrm>
          <a:prstGeom prst="rect">
            <a:avLst/>
          </a:prstGeom>
          <a:noFill/>
          <a:ln>
            <a:noFill/>
          </a:ln>
        </p:spPr>
      </p:pic>
      <p:sp>
        <p:nvSpPr>
          <p:cNvPr id="628" name="Google Shape;628;p26"/>
          <p:cNvSpPr/>
          <p:nvPr/>
        </p:nvSpPr>
        <p:spPr>
          <a:xfrm rot="18566421">
            <a:off x="-506503" y="2705591"/>
            <a:ext cx="464460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 panose="020B0604020202020204"/>
              <a:buNone/>
            </a:pPr>
            <a:r>
              <a:rPr lang="ru-RU" sz="2800" b="1" dirty="0">
                <a:solidFill>
                  <a:srgbClr val="21B6E1"/>
                </a:solidFill>
                <a:latin typeface="Montserrat" panose="020B0604020202020204" charset="-52"/>
                <a:ea typeface="Montserrat"/>
                <a:cs typeface="Montserrat"/>
                <a:sym typeface="Montserrat"/>
              </a:rPr>
              <a:t>Информация</a:t>
            </a:r>
            <a:endParaRPr lang="ru-RU" sz="2800" b="1" i="0" u="none" strike="noStrike" cap="none" dirty="0">
              <a:solidFill>
                <a:srgbClr val="21B6E1"/>
              </a:solidFill>
              <a:latin typeface="Montserrat" panose="020B0604020202020204" charset="-52"/>
              <a:ea typeface="Montserrat"/>
              <a:cs typeface="Montserrat"/>
              <a:sym typeface="Montserrat"/>
            </a:endParaRPr>
          </a:p>
        </p:txBody>
      </p:sp>
      <p:pic>
        <p:nvPicPr>
          <p:cNvPr id="629" name="Google Shape;629;p26"/>
          <p:cNvPicPr preferRelativeResize="0"/>
          <p:nvPr/>
        </p:nvPicPr>
        <p:blipFill>
          <a:blip r:embed="rId4" cstate="screen"/>
          <a:stretch>
            <a:fillRect/>
          </a:stretch>
        </p:blipFill>
        <p:spPr>
          <a:xfrm>
            <a:off x="2839950" y="2897713"/>
            <a:ext cx="831000" cy="83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0" name="Google Shape;630;p26"/>
          <p:cNvPicPr preferRelativeResize="0"/>
          <p:nvPr/>
        </p:nvPicPr>
        <p:blipFill>
          <a:blip r:embed="rId5" cstate="screen"/>
          <a:stretch>
            <a:fillRect/>
          </a:stretch>
        </p:blipFill>
        <p:spPr>
          <a:xfrm>
            <a:off x="4097234" y="1148200"/>
            <a:ext cx="831000" cy="831018"/>
          </a:xfrm>
          <a:prstGeom prst="rect">
            <a:avLst/>
          </a:prstGeom>
          <a:noFill/>
          <a:ln>
            <a:noFill/>
          </a:ln>
        </p:spPr>
      </p:pic>
      <p:pic>
        <p:nvPicPr>
          <p:cNvPr id="631" name="Google Shape;631;p26"/>
          <p:cNvPicPr preferRelativeResize="0"/>
          <p:nvPr/>
        </p:nvPicPr>
        <p:blipFill>
          <a:blip r:embed="rId5" cstate="screen"/>
          <a:stretch>
            <a:fillRect/>
          </a:stretch>
        </p:blipFill>
        <p:spPr>
          <a:xfrm>
            <a:off x="3678134" y="2833588"/>
            <a:ext cx="831000" cy="831018"/>
          </a:xfrm>
          <a:prstGeom prst="rect">
            <a:avLst/>
          </a:prstGeom>
          <a:noFill/>
          <a:ln>
            <a:noFill/>
          </a:ln>
        </p:spPr>
      </p:pic>
      <p:pic>
        <p:nvPicPr>
          <p:cNvPr id="632" name="Google Shape;632;p26"/>
          <p:cNvPicPr preferRelativeResize="0"/>
          <p:nvPr/>
        </p:nvPicPr>
        <p:blipFill>
          <a:blip r:embed="rId5" cstate="screen"/>
          <a:stretch>
            <a:fillRect/>
          </a:stretch>
        </p:blipFill>
        <p:spPr>
          <a:xfrm>
            <a:off x="4516334" y="2833588"/>
            <a:ext cx="831000" cy="831018"/>
          </a:xfrm>
          <a:prstGeom prst="rect">
            <a:avLst/>
          </a:prstGeom>
          <a:noFill/>
          <a:ln>
            <a:noFill/>
          </a:ln>
        </p:spPr>
      </p:pic>
      <p:pic>
        <p:nvPicPr>
          <p:cNvPr id="633" name="Google Shape;633;p26"/>
          <p:cNvPicPr preferRelativeResize="0"/>
          <p:nvPr/>
        </p:nvPicPr>
        <p:blipFill>
          <a:blip r:embed="rId5" cstate="screen"/>
          <a:stretch>
            <a:fillRect/>
          </a:stretch>
        </p:blipFill>
        <p:spPr>
          <a:xfrm>
            <a:off x="5354534" y="2833588"/>
            <a:ext cx="831000" cy="831018"/>
          </a:xfrm>
          <a:prstGeom prst="rect">
            <a:avLst/>
          </a:prstGeom>
          <a:noFill/>
          <a:ln>
            <a:noFill/>
          </a:ln>
        </p:spPr>
      </p:pic>
      <p:pic>
        <p:nvPicPr>
          <p:cNvPr id="634" name="Google Shape;634;p26"/>
          <p:cNvPicPr preferRelativeResize="0"/>
          <p:nvPr/>
        </p:nvPicPr>
        <p:blipFill>
          <a:blip r:embed="rId6" cstate="screen"/>
          <a:stretch>
            <a:fillRect/>
          </a:stretch>
        </p:blipFill>
        <p:spPr>
          <a:xfrm>
            <a:off x="1914525" y="3899950"/>
            <a:ext cx="768350" cy="768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5" name="Google Shape;635;p26"/>
          <p:cNvPicPr preferRelativeResize="0"/>
          <p:nvPr/>
        </p:nvPicPr>
        <p:blipFill>
          <a:blip r:embed="rId5" cstate="screen"/>
          <a:stretch>
            <a:fillRect/>
          </a:stretch>
        </p:blipFill>
        <p:spPr>
          <a:xfrm>
            <a:off x="2640334" y="3916238"/>
            <a:ext cx="831000" cy="831018"/>
          </a:xfrm>
          <a:prstGeom prst="rect">
            <a:avLst/>
          </a:prstGeom>
          <a:noFill/>
          <a:ln>
            <a:noFill/>
          </a:ln>
        </p:spPr>
      </p:pic>
      <p:pic>
        <p:nvPicPr>
          <p:cNvPr id="636" name="Google Shape;636;p26"/>
          <p:cNvPicPr preferRelativeResize="0"/>
          <p:nvPr/>
        </p:nvPicPr>
        <p:blipFill>
          <a:blip r:embed="rId6" cstate="screen"/>
          <a:stretch>
            <a:fillRect/>
          </a:stretch>
        </p:blipFill>
        <p:spPr>
          <a:xfrm>
            <a:off x="3467100" y="3907362"/>
            <a:ext cx="768350" cy="768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7" name="Google Shape;637;p26"/>
          <p:cNvPicPr preferRelativeResize="0"/>
          <p:nvPr/>
        </p:nvPicPr>
        <p:blipFill>
          <a:blip r:embed="rId5" cstate="screen"/>
          <a:stretch>
            <a:fillRect/>
          </a:stretch>
        </p:blipFill>
        <p:spPr>
          <a:xfrm>
            <a:off x="4213659" y="3873913"/>
            <a:ext cx="831000" cy="831018"/>
          </a:xfrm>
          <a:prstGeom prst="rect">
            <a:avLst/>
          </a:prstGeom>
          <a:noFill/>
          <a:ln>
            <a:noFill/>
          </a:ln>
        </p:spPr>
      </p:pic>
      <p:pic>
        <p:nvPicPr>
          <p:cNvPr id="638" name="Google Shape;638;p26"/>
          <p:cNvPicPr preferRelativeResize="0"/>
          <p:nvPr/>
        </p:nvPicPr>
        <p:blipFill>
          <a:blip r:embed="rId5" cstate="screen"/>
          <a:stretch>
            <a:fillRect/>
          </a:stretch>
        </p:blipFill>
        <p:spPr>
          <a:xfrm>
            <a:off x="4961547" y="3885075"/>
            <a:ext cx="831000" cy="831018"/>
          </a:xfrm>
          <a:prstGeom prst="rect">
            <a:avLst/>
          </a:prstGeom>
          <a:noFill/>
          <a:ln>
            <a:noFill/>
          </a:ln>
        </p:spPr>
      </p:pic>
      <p:pic>
        <p:nvPicPr>
          <p:cNvPr id="639" name="Google Shape;639;p26"/>
          <p:cNvPicPr preferRelativeResize="0"/>
          <p:nvPr/>
        </p:nvPicPr>
        <p:blipFill>
          <a:blip r:embed="rId6" cstate="screen"/>
          <a:stretch>
            <a:fillRect/>
          </a:stretch>
        </p:blipFill>
        <p:spPr>
          <a:xfrm>
            <a:off x="5712900" y="3905250"/>
            <a:ext cx="768350" cy="768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0" name="Google Shape;640;p26"/>
          <p:cNvPicPr preferRelativeResize="0"/>
          <p:nvPr/>
        </p:nvPicPr>
        <p:blipFill>
          <a:blip r:embed="rId5" cstate="screen"/>
          <a:stretch>
            <a:fillRect/>
          </a:stretch>
        </p:blipFill>
        <p:spPr>
          <a:xfrm>
            <a:off x="6365534" y="3950113"/>
            <a:ext cx="831000" cy="831018"/>
          </a:xfrm>
          <a:prstGeom prst="rect">
            <a:avLst/>
          </a:prstGeom>
          <a:noFill/>
          <a:ln>
            <a:noFill/>
          </a:ln>
        </p:spPr>
      </p:pic>
      <p:pic>
        <p:nvPicPr>
          <p:cNvPr id="641" name="Google Shape;641;p26"/>
          <p:cNvPicPr preferRelativeResize="0"/>
          <p:nvPr/>
        </p:nvPicPr>
        <p:blipFill>
          <a:blip r:embed="rId5" cstate="screen"/>
          <a:stretch>
            <a:fillRect/>
          </a:stretch>
        </p:blipFill>
        <p:spPr>
          <a:xfrm>
            <a:off x="1355534" y="5496338"/>
            <a:ext cx="831000" cy="831018"/>
          </a:xfrm>
          <a:prstGeom prst="rect">
            <a:avLst/>
          </a:prstGeom>
          <a:noFill/>
          <a:ln>
            <a:noFill/>
          </a:ln>
        </p:spPr>
      </p:pic>
      <p:pic>
        <p:nvPicPr>
          <p:cNvPr id="642" name="Google Shape;642;p26"/>
          <p:cNvPicPr preferRelativeResize="0"/>
          <p:nvPr/>
        </p:nvPicPr>
        <p:blipFill>
          <a:blip r:embed="rId6" cstate="screen"/>
          <a:stretch>
            <a:fillRect/>
          </a:stretch>
        </p:blipFill>
        <p:spPr>
          <a:xfrm>
            <a:off x="553925" y="5531900"/>
            <a:ext cx="768350" cy="768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3" name="Google Shape;643;p26"/>
          <p:cNvPicPr preferRelativeResize="0"/>
          <p:nvPr/>
        </p:nvPicPr>
        <p:blipFill>
          <a:blip r:embed="rId6" cstate="screen"/>
          <a:stretch>
            <a:fillRect/>
          </a:stretch>
        </p:blipFill>
        <p:spPr>
          <a:xfrm>
            <a:off x="2186525" y="5525562"/>
            <a:ext cx="768350" cy="768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4" name="Google Shape;644;p26"/>
          <p:cNvPicPr preferRelativeResize="0"/>
          <p:nvPr/>
        </p:nvPicPr>
        <p:blipFill>
          <a:blip r:embed="rId5" cstate="screen"/>
          <a:stretch>
            <a:fillRect/>
          </a:stretch>
        </p:blipFill>
        <p:spPr>
          <a:xfrm>
            <a:off x="2954884" y="5538188"/>
            <a:ext cx="831000" cy="831018"/>
          </a:xfrm>
          <a:prstGeom prst="rect">
            <a:avLst/>
          </a:prstGeom>
          <a:noFill/>
          <a:ln>
            <a:noFill/>
          </a:ln>
        </p:spPr>
      </p:pic>
      <p:pic>
        <p:nvPicPr>
          <p:cNvPr id="645" name="Google Shape;645;p26"/>
          <p:cNvPicPr preferRelativeResize="0"/>
          <p:nvPr/>
        </p:nvPicPr>
        <p:blipFill>
          <a:blip r:embed="rId6" cstate="screen"/>
          <a:stretch>
            <a:fillRect/>
          </a:stretch>
        </p:blipFill>
        <p:spPr>
          <a:xfrm>
            <a:off x="3784600" y="5603875"/>
            <a:ext cx="768350" cy="768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6" name="Google Shape;646;p26"/>
          <p:cNvPicPr preferRelativeResize="0"/>
          <p:nvPr/>
        </p:nvPicPr>
        <p:blipFill>
          <a:blip r:embed="rId6" cstate="screen"/>
          <a:stretch>
            <a:fillRect/>
          </a:stretch>
        </p:blipFill>
        <p:spPr>
          <a:xfrm>
            <a:off x="4461925" y="5603875"/>
            <a:ext cx="768350" cy="768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7" name="Google Shape;647;p26"/>
          <p:cNvPicPr preferRelativeResize="0"/>
          <p:nvPr/>
        </p:nvPicPr>
        <p:blipFill>
          <a:blip r:embed="rId6" cstate="screen"/>
          <a:stretch>
            <a:fillRect/>
          </a:stretch>
        </p:blipFill>
        <p:spPr>
          <a:xfrm>
            <a:off x="5180538" y="5603875"/>
            <a:ext cx="768350" cy="768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8" name="Google Shape;648;p26"/>
          <p:cNvPicPr preferRelativeResize="0"/>
          <p:nvPr/>
        </p:nvPicPr>
        <p:blipFill>
          <a:blip r:embed="rId5" cstate="screen"/>
          <a:stretch>
            <a:fillRect/>
          </a:stretch>
        </p:blipFill>
        <p:spPr>
          <a:xfrm>
            <a:off x="5915397" y="5532600"/>
            <a:ext cx="831000" cy="831018"/>
          </a:xfrm>
          <a:prstGeom prst="rect">
            <a:avLst/>
          </a:prstGeom>
          <a:noFill/>
          <a:ln>
            <a:noFill/>
          </a:ln>
        </p:spPr>
      </p:pic>
      <p:pic>
        <p:nvPicPr>
          <p:cNvPr id="649" name="Google Shape;649;p26"/>
          <p:cNvPicPr preferRelativeResize="0"/>
          <p:nvPr/>
        </p:nvPicPr>
        <p:blipFill>
          <a:blip r:embed="rId5" cstate="screen"/>
          <a:stretch>
            <a:fillRect/>
          </a:stretch>
        </p:blipFill>
        <p:spPr>
          <a:xfrm>
            <a:off x="6663159" y="5570425"/>
            <a:ext cx="831000" cy="831018"/>
          </a:xfrm>
          <a:prstGeom prst="rect">
            <a:avLst/>
          </a:prstGeom>
          <a:noFill/>
          <a:ln>
            <a:noFill/>
          </a:ln>
        </p:spPr>
      </p:pic>
      <p:pic>
        <p:nvPicPr>
          <p:cNvPr id="650" name="Google Shape;650;p26"/>
          <p:cNvPicPr preferRelativeResize="0"/>
          <p:nvPr/>
        </p:nvPicPr>
        <p:blipFill>
          <a:blip r:embed="rId6" cstate="screen"/>
          <a:stretch>
            <a:fillRect/>
          </a:stretch>
        </p:blipFill>
        <p:spPr>
          <a:xfrm>
            <a:off x="7460488" y="5570425"/>
            <a:ext cx="768350" cy="768350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Прямоугольник 41"/>
          <p:cNvSpPr/>
          <p:nvPr/>
        </p:nvSpPr>
        <p:spPr>
          <a:xfrm>
            <a:off x="936702" y="956048"/>
            <a:ext cx="3033132" cy="37785"/>
          </a:xfrm>
          <a:prstGeom prst="rect">
            <a:avLst/>
          </a:prstGeom>
          <a:solidFill>
            <a:srgbClr val="21B6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-163901"/>
            <a:ext cx="10515600" cy="1325563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ru-RU" dirty="0">
                <a:sym typeface="Montserrat"/>
              </a:rPr>
              <a:t>Характеристика сотрудников </a:t>
            </a:r>
            <a:br>
              <a:rPr lang="ru-RU" dirty="0">
                <a:sym typeface="Arial" panose="020B0604020202020204"/>
              </a:rPr>
            </a:br>
            <a:r>
              <a:rPr lang="ru-RU" dirty="0">
                <a:sym typeface="Montserrat"/>
              </a:rPr>
              <a:t>РКБ – активных пользователей МИС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36702" y="956048"/>
            <a:ext cx="3033132" cy="37785"/>
          </a:xfrm>
          <a:prstGeom prst="rect">
            <a:avLst/>
          </a:prstGeom>
          <a:solidFill>
            <a:srgbClr val="21B6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Google Shape;657;gfeea7a94a7_0_699"/>
          <p:cNvPicPr preferRelativeResize="0"/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49106"/>
          <a:stretch>
            <a:fillRect/>
          </a:stretch>
        </p:blipFill>
        <p:spPr>
          <a:xfrm>
            <a:off x="1272755" y="4037163"/>
            <a:ext cx="9484287" cy="258750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Диаграмма 4"/>
          <p:cNvGraphicFramePr/>
          <p:nvPr/>
        </p:nvGraphicFramePr>
        <p:xfrm>
          <a:off x="408763" y="2077775"/>
          <a:ext cx="5687236" cy="1959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230429" y="1548677"/>
            <a:ext cx="22300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21B6E1"/>
                </a:solidFill>
              </a:rPr>
              <a:t>Возрастной состав</a:t>
            </a: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6303378" y="2046087"/>
          <a:ext cx="5687236" cy="19910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534215" y="1548677"/>
            <a:ext cx="25517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21B6E1"/>
                </a:solidFill>
              </a:rPr>
              <a:t>Категория персонала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-172529"/>
            <a:ext cx="10515600" cy="1325563"/>
          </a:xfrm>
        </p:spPr>
        <p:txBody>
          <a:bodyPr>
            <a:normAutofit/>
          </a:bodyPr>
          <a:lstStyle/>
          <a:p>
            <a:r>
              <a:rPr lang="ru-RU" dirty="0">
                <a:sym typeface="Montserrat"/>
              </a:rPr>
              <a:t>Оценка респондентов </a:t>
            </a:r>
            <a:br>
              <a:rPr lang="ru-RU" dirty="0">
                <a:sym typeface="Montserrat"/>
              </a:rPr>
            </a:br>
            <a:r>
              <a:rPr lang="ru-RU" dirty="0">
                <a:sym typeface="Montserrat"/>
              </a:rPr>
              <a:t>по принятию изменений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36702" y="956048"/>
            <a:ext cx="3033132" cy="37785"/>
          </a:xfrm>
          <a:prstGeom prst="rect">
            <a:avLst/>
          </a:prstGeom>
          <a:solidFill>
            <a:srgbClr val="21B6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1713904" y="2049038"/>
          <a:ext cx="6261100" cy="46468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964861" y="2979867"/>
            <a:ext cx="358168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>
                <a:solidFill>
                  <a:srgbClr val="013544"/>
                </a:solidFill>
                <a:cs typeface="Calibri" panose="020F0502020204030204" pitchFamily="34" charset="0"/>
              </a:rPr>
              <a:t>Процесс </a:t>
            </a:r>
          </a:p>
          <a:p>
            <a:pPr algn="ctr"/>
            <a:r>
              <a:rPr lang="ru-RU" sz="2800" dirty="0">
                <a:solidFill>
                  <a:srgbClr val="013544"/>
                </a:solidFill>
                <a:cs typeface="Calibri" panose="020F0502020204030204" pitchFamily="34" charset="0"/>
              </a:rPr>
              <a:t>требующий времени! </a:t>
            </a:r>
          </a:p>
        </p:txBody>
      </p:sp>
      <p:sp>
        <p:nvSpPr>
          <p:cNvPr id="7" name="Google Shape;679;gfeea7a94a7_0_718"/>
          <p:cNvSpPr/>
          <p:nvPr/>
        </p:nvSpPr>
        <p:spPr>
          <a:xfrm>
            <a:off x="1177974" y="1740550"/>
            <a:ext cx="11575931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rgbClr val="013544"/>
                </a:solidFill>
                <a:ea typeface="Montserrat"/>
                <a:cs typeface="Montserrat"/>
                <a:sym typeface="Calibri"/>
              </a:rPr>
              <a:t>Хотели бы Вы вернуться к рукописным медицинским картам?</a:t>
            </a:r>
            <a:endParaRPr sz="2400" b="1" dirty="0">
              <a:solidFill>
                <a:srgbClr val="013544"/>
              </a:solidFill>
              <a:ea typeface="Montserrat"/>
              <a:cs typeface="Montserra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2346" y="4655335"/>
            <a:ext cx="23534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13544"/>
                </a:solidFill>
                <a:cs typeface="Calibri" panose="020F0502020204030204" pitchFamily="34" charset="0"/>
              </a:rPr>
              <a:t>52,2% </a:t>
            </a:r>
            <a:r>
              <a:rPr lang="ru-RU" sz="1600" dirty="0">
                <a:solidFill>
                  <a:srgbClr val="013544"/>
                </a:solidFill>
                <a:cs typeface="Calibri" panose="020F0502020204030204" pitchFamily="34" charset="0"/>
              </a:rPr>
              <a:t>врачи</a:t>
            </a:r>
          </a:p>
          <a:p>
            <a:r>
              <a:rPr lang="ru-RU" sz="1600" b="1" dirty="0">
                <a:solidFill>
                  <a:srgbClr val="013544"/>
                </a:solidFill>
                <a:cs typeface="Calibri" panose="020F0502020204030204" pitchFamily="34" charset="0"/>
              </a:rPr>
              <a:t>3,4% </a:t>
            </a:r>
            <a:r>
              <a:rPr lang="ru-RU" sz="1600" dirty="0">
                <a:solidFill>
                  <a:srgbClr val="013544"/>
                </a:solidFill>
                <a:cs typeface="Calibri" panose="020F0502020204030204" pitchFamily="34" charset="0"/>
              </a:rPr>
              <a:t>заведующих</a:t>
            </a:r>
          </a:p>
          <a:p>
            <a:r>
              <a:rPr lang="ru-RU" sz="1600" b="1" dirty="0">
                <a:solidFill>
                  <a:srgbClr val="013544"/>
                </a:solidFill>
                <a:cs typeface="Calibri" panose="020F0502020204030204" pitchFamily="34" charset="0"/>
              </a:rPr>
              <a:t>44,4% </a:t>
            </a:r>
            <a:r>
              <a:rPr lang="ru-RU" sz="1600" dirty="0">
                <a:solidFill>
                  <a:srgbClr val="013544"/>
                </a:solidFill>
                <a:cs typeface="Calibri" panose="020F0502020204030204" pitchFamily="34" charset="0"/>
              </a:rPr>
              <a:t>сестринский персонал</a:t>
            </a:r>
          </a:p>
          <a:p>
            <a:endParaRPr lang="ru-RU" sz="1600" b="1" dirty="0">
              <a:solidFill>
                <a:srgbClr val="013544"/>
              </a:solidFill>
              <a:cs typeface="Calibri" panose="020F0502020204030204" pitchFamily="34" charset="0"/>
            </a:endParaRPr>
          </a:p>
          <a:p>
            <a:endParaRPr lang="ru-RU" sz="1600" b="1" dirty="0">
              <a:solidFill>
                <a:srgbClr val="01354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05740" y="5094895"/>
            <a:ext cx="261565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>
                <a:solidFill>
                  <a:srgbClr val="013544"/>
                </a:solidFill>
                <a:cs typeface="Calibri" panose="020F0502020204030204" pitchFamily="34" charset="0"/>
              </a:rPr>
              <a:t>46,3% </a:t>
            </a:r>
            <a:r>
              <a:rPr lang="ru-RU" sz="1800" dirty="0">
                <a:solidFill>
                  <a:srgbClr val="013544"/>
                </a:solidFill>
                <a:cs typeface="Calibri" panose="020F0502020204030204" pitchFamily="34" charset="0"/>
              </a:rPr>
              <a:t>врачи</a:t>
            </a:r>
          </a:p>
          <a:p>
            <a:r>
              <a:rPr lang="ru-RU" sz="1800" b="1" dirty="0">
                <a:solidFill>
                  <a:srgbClr val="013544"/>
                </a:solidFill>
                <a:cs typeface="Calibri" panose="020F0502020204030204" pitchFamily="34" charset="0"/>
              </a:rPr>
              <a:t>53,7% </a:t>
            </a:r>
            <a:r>
              <a:rPr lang="ru-RU" sz="1800" dirty="0">
                <a:solidFill>
                  <a:srgbClr val="013544"/>
                </a:solidFill>
                <a:cs typeface="Calibri" panose="020F0502020204030204" pitchFamily="34" charset="0"/>
              </a:rPr>
              <a:t>сестринский персонал</a:t>
            </a:r>
          </a:p>
          <a:p>
            <a:endParaRPr lang="ru-RU" sz="1800" dirty="0">
              <a:solidFill>
                <a:srgbClr val="013544"/>
              </a:solidFill>
              <a:cs typeface="Calibri" panose="020F0502020204030204" pitchFamily="34" charset="0"/>
            </a:endParaRPr>
          </a:p>
          <a:p>
            <a:endParaRPr lang="ru-RU" dirty="0">
              <a:solidFill>
                <a:srgbClr val="013544"/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V="1">
            <a:off x="7067318" y="4864045"/>
            <a:ext cx="1271463" cy="6844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955343" y="4424485"/>
            <a:ext cx="1885612" cy="1049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955343" y="5683355"/>
            <a:ext cx="1895058" cy="2534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7042092" y="5706138"/>
            <a:ext cx="1442460" cy="5188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-172529"/>
            <a:ext cx="10515600" cy="1325563"/>
          </a:xfrm>
        </p:spPr>
        <p:txBody>
          <a:bodyPr>
            <a:normAutofit/>
          </a:bodyPr>
          <a:lstStyle/>
          <a:p>
            <a:r>
              <a:rPr lang="ru-RU" dirty="0">
                <a:sym typeface="Montserrat"/>
              </a:rPr>
              <a:t>Этапы внедрения проекта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36702" y="956048"/>
            <a:ext cx="3033132" cy="37785"/>
          </a:xfrm>
          <a:prstGeom prst="rect">
            <a:avLst/>
          </a:prstGeom>
          <a:solidFill>
            <a:srgbClr val="21B6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Google Shape;766;p3"/>
          <p:cNvSpPr/>
          <p:nvPr/>
        </p:nvSpPr>
        <p:spPr>
          <a:xfrm>
            <a:off x="4917495" y="4410464"/>
            <a:ext cx="1514880" cy="8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21900" rIns="91425" bIns="121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1" i="0" u="none" strike="noStrike" cap="none">
              <a:solidFill>
                <a:schemeClr val="accent1">
                  <a:lumMod val="75000"/>
                </a:schemeClr>
              </a:solidFill>
              <a:latin typeface="Montserrat" panose="020B0604020202020204" charset="-52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132"/>
              </a:spcBef>
              <a:spcAft>
                <a:spcPts val="0"/>
              </a:spcAft>
              <a:buNone/>
            </a:pPr>
            <a:endParaRPr sz="1100" b="1" i="0" u="none" strike="noStrike" cap="none">
              <a:solidFill>
                <a:schemeClr val="accent1">
                  <a:lumMod val="75000"/>
                </a:schemeClr>
              </a:solidFill>
              <a:latin typeface="Montserrat" panose="020B0604020202020204" charset="-52"/>
              <a:ea typeface="Montserrat"/>
              <a:cs typeface="Montserrat"/>
              <a:sym typeface="Montserrat"/>
            </a:endParaRPr>
          </a:p>
        </p:txBody>
      </p:sp>
      <p:sp>
        <p:nvSpPr>
          <p:cNvPr id="15" name="Google Shape;767;p3"/>
          <p:cNvSpPr/>
          <p:nvPr/>
        </p:nvSpPr>
        <p:spPr>
          <a:xfrm>
            <a:off x="334935" y="4502144"/>
            <a:ext cx="1384357" cy="5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21900" rIns="91425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b="1" i="0" u="none" strike="noStrike" cap="none" dirty="0">
                <a:solidFill>
                  <a:schemeClr val="accent1">
                    <a:lumMod val="75000"/>
                  </a:schemeClr>
                </a:solidFill>
                <a:latin typeface="Montserrat" panose="020B0604020202020204" charset="-52"/>
                <a:ea typeface="Montserrat"/>
                <a:cs typeface="Montserrat"/>
                <a:sym typeface="Montserrat"/>
              </a:rPr>
              <a:t>Базовое обучение, инфраструктурные работы, развертывание базы данных, запуск в ПДО</a:t>
            </a:r>
            <a:endParaRPr sz="1100" b="1" i="0" u="none" strike="noStrike" cap="none" dirty="0">
              <a:solidFill>
                <a:schemeClr val="accent1">
                  <a:lumMod val="75000"/>
                </a:schemeClr>
              </a:solidFill>
              <a:latin typeface="Montserrat" panose="020B0604020202020204" charset="-52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b="1" i="0" u="none" strike="noStrike" cap="none" dirty="0">
                <a:solidFill>
                  <a:schemeClr val="accent1">
                    <a:lumMod val="75000"/>
                  </a:schemeClr>
                </a:solidFill>
                <a:latin typeface="Montserrat" panose="020B0604020202020204" charset="-52"/>
                <a:ea typeface="Montserrat"/>
                <a:cs typeface="Montserrat"/>
                <a:sym typeface="Montserrat"/>
              </a:rPr>
              <a:t> </a:t>
            </a:r>
            <a:endParaRPr sz="1100" b="1" i="0" u="none" strike="noStrike" cap="none" dirty="0">
              <a:solidFill>
                <a:schemeClr val="accent1">
                  <a:lumMod val="75000"/>
                </a:schemeClr>
              </a:solidFill>
              <a:latin typeface="Montserrat" panose="020B0604020202020204" charset="-52"/>
              <a:ea typeface="Montserrat"/>
              <a:cs typeface="Montserrat"/>
              <a:sym typeface="Montserrat"/>
            </a:endParaRPr>
          </a:p>
        </p:txBody>
      </p:sp>
      <p:sp>
        <p:nvSpPr>
          <p:cNvPr id="16" name="Google Shape;768;p3"/>
          <p:cNvSpPr/>
          <p:nvPr/>
        </p:nvSpPr>
        <p:spPr>
          <a:xfrm>
            <a:off x="1623843" y="4378255"/>
            <a:ext cx="1323127" cy="5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21900" rIns="91425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b="1" i="0" u="none" strike="noStrike" cap="none" dirty="0">
                <a:solidFill>
                  <a:schemeClr val="accent1">
                    <a:lumMod val="75000"/>
                  </a:schemeClr>
                </a:solidFill>
                <a:latin typeface="Montserrat" panose="020B0604020202020204" charset="-52"/>
                <a:ea typeface="Montserrat"/>
                <a:cs typeface="Montserrat"/>
                <a:sym typeface="Montserrat"/>
              </a:rPr>
              <a:t>Обучение предметных администраторов, начало внедрения во всех отделениях стационара</a:t>
            </a:r>
            <a:endParaRPr sz="1100" b="1" i="0" u="none" strike="noStrike" cap="none" dirty="0">
              <a:solidFill>
                <a:schemeClr val="accent1">
                  <a:lumMod val="75000"/>
                </a:schemeClr>
              </a:solidFill>
              <a:latin typeface="Montserrat" panose="020B0604020202020204" charset="-52"/>
              <a:ea typeface="Montserrat"/>
              <a:cs typeface="Montserrat"/>
              <a:sym typeface="Montserrat"/>
            </a:endParaRPr>
          </a:p>
        </p:txBody>
      </p:sp>
      <p:sp>
        <p:nvSpPr>
          <p:cNvPr id="17" name="Google Shape;769;p3"/>
          <p:cNvSpPr/>
          <p:nvPr/>
        </p:nvSpPr>
        <p:spPr>
          <a:xfrm>
            <a:off x="3080909" y="4124796"/>
            <a:ext cx="1121722" cy="1291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21900" rIns="91425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b="1" i="0" u="none" strike="noStrike" cap="none" dirty="0">
                <a:solidFill>
                  <a:schemeClr val="accent1">
                    <a:lumMod val="75000"/>
                  </a:schemeClr>
                </a:solidFill>
                <a:latin typeface="Montserrat" panose="020B0604020202020204" charset="-52"/>
                <a:ea typeface="Montserrat"/>
                <a:cs typeface="Montserrat"/>
                <a:sym typeface="Montserrat"/>
              </a:rPr>
              <a:t>Тонкая настройка печатных форм отчетов, </a:t>
            </a:r>
            <a:endParaRPr sz="1100" b="1" i="0" u="none" strike="noStrike" cap="none" dirty="0">
              <a:solidFill>
                <a:schemeClr val="accent1">
                  <a:lumMod val="75000"/>
                </a:schemeClr>
              </a:solidFill>
              <a:latin typeface="Montserrat" panose="020B0604020202020204" charset="-52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b="1" i="0" u="none" strike="noStrike" cap="none" dirty="0">
                <a:solidFill>
                  <a:schemeClr val="accent1">
                    <a:lumMod val="75000"/>
                  </a:schemeClr>
                </a:solidFill>
                <a:latin typeface="Montserrat" panose="020B0604020202020204" charset="-52"/>
                <a:ea typeface="Montserrat"/>
                <a:cs typeface="Montserrat"/>
                <a:sym typeface="Montserrat"/>
              </a:rPr>
              <a:t>прав пользователей</a:t>
            </a:r>
            <a:endParaRPr sz="1100" b="1" i="0" u="none" strike="noStrike" cap="none" dirty="0">
              <a:solidFill>
                <a:schemeClr val="accent1">
                  <a:lumMod val="75000"/>
                </a:schemeClr>
              </a:solidFill>
              <a:latin typeface="Montserrat" panose="020B0604020202020204" charset="-52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1" i="0" u="none" strike="noStrike" cap="none" dirty="0">
              <a:solidFill>
                <a:schemeClr val="accent1">
                  <a:lumMod val="75000"/>
                </a:schemeClr>
              </a:solidFill>
              <a:latin typeface="Montserrat" panose="020B0604020202020204" charset="-52"/>
              <a:ea typeface="Montserrat"/>
              <a:cs typeface="Montserrat"/>
              <a:sym typeface="Montserrat"/>
            </a:endParaRPr>
          </a:p>
        </p:txBody>
      </p:sp>
      <p:sp>
        <p:nvSpPr>
          <p:cNvPr id="18" name="Google Shape;770;p3"/>
          <p:cNvSpPr/>
          <p:nvPr/>
        </p:nvSpPr>
        <p:spPr>
          <a:xfrm>
            <a:off x="4297658" y="4854464"/>
            <a:ext cx="1038777" cy="140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21900" rIns="91425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b="1" i="0" u="none" strike="noStrike" cap="none" dirty="0">
                <a:solidFill>
                  <a:schemeClr val="accent1">
                    <a:lumMod val="75000"/>
                  </a:schemeClr>
                </a:solidFill>
                <a:latin typeface="Montserrat" panose="020B0604020202020204" charset="-52"/>
                <a:ea typeface="Montserrat"/>
                <a:cs typeface="Montserrat"/>
                <a:sym typeface="Montserrat"/>
              </a:rPr>
              <a:t>Лаборатория:</a:t>
            </a:r>
            <a:endParaRPr sz="1100" b="1" i="0" u="none" strike="noStrike" cap="none" dirty="0">
              <a:solidFill>
                <a:schemeClr val="accent1">
                  <a:lumMod val="75000"/>
                </a:schemeClr>
              </a:solidFill>
              <a:latin typeface="Montserrat" panose="020B0604020202020204" charset="-52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b="1" i="0" u="none" strike="noStrike" cap="none" dirty="0">
                <a:solidFill>
                  <a:schemeClr val="accent1">
                    <a:lumMod val="75000"/>
                  </a:schemeClr>
                </a:solidFill>
                <a:latin typeface="Montserrat" panose="020B0604020202020204" charset="-52"/>
                <a:ea typeface="Montserrat"/>
                <a:cs typeface="Montserrat"/>
                <a:sym typeface="Montserrat"/>
              </a:rPr>
              <a:t>автоматизация деятельности, обучение процедурных сестер и врачей</a:t>
            </a:r>
            <a:endParaRPr sz="1100" b="1" i="0" u="none" strike="noStrike" cap="none" dirty="0">
              <a:solidFill>
                <a:schemeClr val="accent1">
                  <a:lumMod val="75000"/>
                </a:schemeClr>
              </a:solidFill>
              <a:latin typeface="Montserrat" panose="020B0604020202020204" charset="-52"/>
              <a:ea typeface="Montserrat"/>
              <a:cs typeface="Montserrat"/>
              <a:sym typeface="Montserrat"/>
            </a:endParaRPr>
          </a:p>
        </p:txBody>
      </p:sp>
      <p:sp>
        <p:nvSpPr>
          <p:cNvPr id="19" name="Google Shape;771;p3"/>
          <p:cNvSpPr/>
          <p:nvPr/>
        </p:nvSpPr>
        <p:spPr>
          <a:xfrm>
            <a:off x="5423190" y="4015791"/>
            <a:ext cx="1153237" cy="1076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21900" rIns="91425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b="1" i="0" u="none" strike="noStrike" cap="none" dirty="0">
                <a:solidFill>
                  <a:schemeClr val="accent1">
                    <a:lumMod val="75000"/>
                  </a:schemeClr>
                </a:solidFill>
                <a:latin typeface="Montserrat" panose="020B0604020202020204" charset="-52"/>
                <a:ea typeface="Montserrat"/>
                <a:cs typeface="Montserrat"/>
                <a:sym typeface="Montserrat"/>
              </a:rPr>
              <a:t>Подготовительные операции  для внедрения лаборатории</a:t>
            </a:r>
            <a:endParaRPr sz="1100" b="1" i="0" u="none" strike="noStrike" cap="none" dirty="0">
              <a:solidFill>
                <a:schemeClr val="accent1">
                  <a:lumMod val="75000"/>
                </a:schemeClr>
              </a:solidFill>
              <a:latin typeface="Montserrat" panose="020B0604020202020204" charset="-52"/>
              <a:ea typeface="Montserrat"/>
              <a:cs typeface="Montserrat"/>
              <a:sym typeface="Montserrat"/>
            </a:endParaRPr>
          </a:p>
        </p:txBody>
      </p:sp>
      <p:sp>
        <p:nvSpPr>
          <p:cNvPr id="20" name="Google Shape;772;p3"/>
          <p:cNvSpPr/>
          <p:nvPr/>
        </p:nvSpPr>
        <p:spPr>
          <a:xfrm>
            <a:off x="6470903" y="3888241"/>
            <a:ext cx="1406893" cy="1609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21900" rIns="91425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b="1" i="0" u="none" strike="noStrike" cap="none" dirty="0">
                <a:solidFill>
                  <a:schemeClr val="accent1">
                    <a:lumMod val="75000"/>
                  </a:schemeClr>
                </a:solidFill>
                <a:latin typeface="Montserrat" panose="020B0604020202020204" charset="-52"/>
                <a:ea typeface="Montserrat"/>
                <a:cs typeface="Montserrat"/>
                <a:sym typeface="Montserrat"/>
              </a:rPr>
              <a:t>Интеграция со смежными системами (АИСТ, ВИТАКАРТА), запуск второго </a:t>
            </a:r>
            <a:r>
              <a:rPr lang="en-US" sz="1100" b="1" i="0" u="none" strike="noStrike" cap="none" dirty="0">
                <a:solidFill>
                  <a:schemeClr val="accent1">
                    <a:lumMod val="75000"/>
                  </a:schemeClr>
                </a:solidFill>
                <a:latin typeface="Montserrat" panose="020B0604020202020204" charset="-52"/>
                <a:ea typeface="Montserrat"/>
                <a:cs typeface="Montserrat"/>
                <a:sym typeface="Montserrat"/>
              </a:rPr>
              <a:t>PACS </a:t>
            </a:r>
            <a:r>
              <a:rPr lang="ru-RU" sz="1100" b="1" i="0" u="none" strike="noStrike" cap="none" dirty="0">
                <a:solidFill>
                  <a:schemeClr val="accent1">
                    <a:lumMod val="75000"/>
                  </a:schemeClr>
                </a:solidFill>
                <a:latin typeface="Montserrat" panose="020B0604020202020204" charset="-52"/>
                <a:ea typeface="Montserrat"/>
                <a:cs typeface="Montserrat"/>
                <a:sym typeface="Montserrat"/>
              </a:rPr>
              <a:t>для </a:t>
            </a:r>
            <a:r>
              <a:rPr lang="ru-RU" sz="1100" b="1" dirty="0">
                <a:solidFill>
                  <a:schemeClr val="accent1">
                    <a:lumMod val="75000"/>
                  </a:schemeClr>
                </a:solidFill>
                <a:latin typeface="Montserrat" panose="020B0604020202020204" charset="-52"/>
                <a:ea typeface="Montserrat"/>
                <a:cs typeface="Montserrat"/>
                <a:sym typeface="Montserrat"/>
              </a:rPr>
              <a:t>УЗИ </a:t>
            </a:r>
            <a:r>
              <a:rPr lang="ru-RU" sz="1100" b="1" i="0" u="none" strike="noStrike" cap="none" dirty="0">
                <a:solidFill>
                  <a:schemeClr val="accent1">
                    <a:lumMod val="75000"/>
                  </a:schemeClr>
                </a:solidFill>
                <a:latin typeface="Montserrat" panose="020B0604020202020204" charset="-52"/>
                <a:ea typeface="Montserrat"/>
                <a:cs typeface="Montserrat"/>
                <a:sym typeface="Montserrat"/>
              </a:rPr>
              <a:t>и эндоскопии</a:t>
            </a:r>
            <a:endParaRPr sz="1100" b="1" i="0" u="none" strike="noStrike" cap="none" dirty="0">
              <a:solidFill>
                <a:schemeClr val="accent1">
                  <a:lumMod val="75000"/>
                </a:schemeClr>
              </a:solidFill>
              <a:latin typeface="Montserrat" panose="020B0604020202020204" charset="-52"/>
              <a:ea typeface="Montserrat"/>
              <a:cs typeface="Montserrat"/>
              <a:sym typeface="Montserrat"/>
            </a:endParaRPr>
          </a:p>
        </p:txBody>
      </p:sp>
      <p:sp>
        <p:nvSpPr>
          <p:cNvPr id="21" name="Google Shape;773;p3"/>
          <p:cNvSpPr/>
          <p:nvPr/>
        </p:nvSpPr>
        <p:spPr>
          <a:xfrm>
            <a:off x="1059805" y="2533315"/>
            <a:ext cx="659487" cy="911629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525" cap="flat" cmpd="sng">
            <a:solidFill>
              <a:srgbClr val="649BD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accent1">
                  <a:lumMod val="75000"/>
                </a:schemeClr>
              </a:solidFill>
              <a:latin typeface="Montserrat" panose="020B0604020202020204" charset="-52"/>
              <a:sym typeface="Arial"/>
            </a:endParaRPr>
          </a:p>
        </p:txBody>
      </p:sp>
      <p:sp>
        <p:nvSpPr>
          <p:cNvPr id="22" name="Google Shape;774;p3"/>
          <p:cNvSpPr/>
          <p:nvPr/>
        </p:nvSpPr>
        <p:spPr>
          <a:xfrm flipH="1">
            <a:off x="457335" y="3277891"/>
            <a:ext cx="1223433" cy="176653"/>
          </a:xfrm>
          <a:prstGeom prst="parallelogram">
            <a:avLst>
              <a:gd name="adj" fmla="val 96952"/>
            </a:avLst>
          </a:prstGeom>
          <a:noFill/>
          <a:ln w="9525" cap="flat" cmpd="sng">
            <a:solidFill>
              <a:srgbClr val="649BD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accent1">
                  <a:lumMod val="75000"/>
                </a:schemeClr>
              </a:solidFill>
              <a:latin typeface="Montserrat" panose="020B0604020202020204" charset="-52"/>
              <a:sym typeface="Arial"/>
            </a:endParaRPr>
          </a:p>
        </p:txBody>
      </p:sp>
      <p:sp>
        <p:nvSpPr>
          <p:cNvPr id="23" name="Google Shape;775;p3"/>
          <p:cNvSpPr/>
          <p:nvPr/>
        </p:nvSpPr>
        <p:spPr>
          <a:xfrm>
            <a:off x="457815" y="3466531"/>
            <a:ext cx="1223433" cy="176653"/>
          </a:xfrm>
          <a:prstGeom prst="parallelogram">
            <a:avLst>
              <a:gd name="adj" fmla="val 96952"/>
            </a:avLst>
          </a:prstGeom>
          <a:solidFill>
            <a:srgbClr val="649BD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accent1">
                  <a:lumMod val="75000"/>
                </a:schemeClr>
              </a:solidFill>
              <a:latin typeface="Montserrat" panose="020B0604020202020204" charset="-52"/>
              <a:sym typeface="Arial"/>
            </a:endParaRPr>
          </a:p>
        </p:txBody>
      </p:sp>
      <p:sp>
        <p:nvSpPr>
          <p:cNvPr id="24" name="Google Shape;776;p3"/>
          <p:cNvSpPr/>
          <p:nvPr/>
        </p:nvSpPr>
        <p:spPr>
          <a:xfrm>
            <a:off x="2287483" y="2533315"/>
            <a:ext cx="659487" cy="911629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525" cap="flat" cmpd="sng">
            <a:solidFill>
              <a:srgbClr val="649BD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accent1">
                  <a:lumMod val="75000"/>
                </a:schemeClr>
              </a:solidFill>
              <a:latin typeface="Montserrat" panose="020B0604020202020204" charset="-52"/>
              <a:sym typeface="Arial"/>
            </a:endParaRPr>
          </a:p>
        </p:txBody>
      </p:sp>
      <p:sp>
        <p:nvSpPr>
          <p:cNvPr id="25" name="Google Shape;777;p3"/>
          <p:cNvSpPr/>
          <p:nvPr/>
        </p:nvSpPr>
        <p:spPr>
          <a:xfrm flipH="1">
            <a:off x="1675811" y="3290807"/>
            <a:ext cx="1223433" cy="176653"/>
          </a:xfrm>
          <a:prstGeom prst="parallelogram">
            <a:avLst>
              <a:gd name="adj" fmla="val 96952"/>
            </a:avLst>
          </a:prstGeom>
          <a:noFill/>
          <a:ln w="9525" cap="flat" cmpd="sng">
            <a:solidFill>
              <a:srgbClr val="649BD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121900" rIns="91425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0" i="0" u="none" strike="noStrike" cap="none">
                <a:solidFill>
                  <a:schemeClr val="accent1">
                    <a:lumMod val="75000"/>
                  </a:schemeClr>
                </a:solidFill>
                <a:latin typeface="Montserrat" panose="020B0604020202020204" charset="-52"/>
                <a:sym typeface="Arial"/>
              </a:rPr>
              <a:t>  </a:t>
            </a:r>
            <a:endParaRPr sz="1400" b="0" i="0" u="none" strike="noStrike" cap="none">
              <a:solidFill>
                <a:schemeClr val="accent1">
                  <a:lumMod val="75000"/>
                </a:schemeClr>
              </a:solidFill>
              <a:latin typeface="Montserrat" panose="020B0604020202020204" charset="-52"/>
              <a:sym typeface="Arial"/>
            </a:endParaRPr>
          </a:p>
        </p:txBody>
      </p:sp>
      <p:sp>
        <p:nvSpPr>
          <p:cNvPr id="26" name="Google Shape;778;p3"/>
          <p:cNvSpPr/>
          <p:nvPr/>
        </p:nvSpPr>
        <p:spPr>
          <a:xfrm>
            <a:off x="1675811" y="3466531"/>
            <a:ext cx="1223433" cy="176653"/>
          </a:xfrm>
          <a:prstGeom prst="parallelogram">
            <a:avLst>
              <a:gd name="adj" fmla="val 96952"/>
            </a:avLst>
          </a:prstGeom>
          <a:solidFill>
            <a:srgbClr val="649BD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accent1">
                  <a:lumMod val="75000"/>
                </a:schemeClr>
              </a:solidFill>
              <a:latin typeface="Montserrat" panose="020B0604020202020204" charset="-52"/>
              <a:sym typeface="Arial"/>
            </a:endParaRPr>
          </a:p>
        </p:txBody>
      </p:sp>
      <p:sp>
        <p:nvSpPr>
          <p:cNvPr id="27" name="Google Shape;779;p3"/>
          <p:cNvSpPr/>
          <p:nvPr/>
        </p:nvSpPr>
        <p:spPr>
          <a:xfrm>
            <a:off x="3540528" y="2506770"/>
            <a:ext cx="659487" cy="911629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525" cap="flat" cmpd="sng">
            <a:solidFill>
              <a:srgbClr val="649BD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accent1">
                  <a:lumMod val="75000"/>
                </a:schemeClr>
              </a:solidFill>
              <a:latin typeface="Montserrat" panose="020B0604020202020204" charset="-52"/>
              <a:sym typeface="Arial"/>
            </a:endParaRPr>
          </a:p>
        </p:txBody>
      </p:sp>
      <p:sp>
        <p:nvSpPr>
          <p:cNvPr id="28" name="Google Shape;780;p3"/>
          <p:cNvSpPr/>
          <p:nvPr/>
        </p:nvSpPr>
        <p:spPr>
          <a:xfrm flipH="1">
            <a:off x="2950569" y="3277891"/>
            <a:ext cx="1223433" cy="176653"/>
          </a:xfrm>
          <a:prstGeom prst="parallelogram">
            <a:avLst>
              <a:gd name="adj" fmla="val 96952"/>
            </a:avLst>
          </a:prstGeom>
          <a:noFill/>
          <a:ln w="9525" cap="flat" cmpd="sng">
            <a:solidFill>
              <a:srgbClr val="649BD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accent1">
                  <a:lumMod val="75000"/>
                </a:schemeClr>
              </a:solidFill>
              <a:latin typeface="Montserrat" panose="020B0604020202020204" charset="-52"/>
              <a:sym typeface="Arial"/>
            </a:endParaRPr>
          </a:p>
        </p:txBody>
      </p:sp>
      <p:sp>
        <p:nvSpPr>
          <p:cNvPr id="29" name="Google Shape;781;p3"/>
          <p:cNvSpPr/>
          <p:nvPr/>
        </p:nvSpPr>
        <p:spPr>
          <a:xfrm>
            <a:off x="2951397" y="3466531"/>
            <a:ext cx="1223433" cy="176653"/>
          </a:xfrm>
          <a:prstGeom prst="parallelogram">
            <a:avLst>
              <a:gd name="adj" fmla="val 96952"/>
            </a:avLst>
          </a:prstGeom>
          <a:solidFill>
            <a:srgbClr val="649BD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accent1">
                  <a:lumMod val="75000"/>
                </a:schemeClr>
              </a:solidFill>
              <a:latin typeface="Montserrat" panose="020B0604020202020204" charset="-52"/>
              <a:sym typeface="Arial"/>
            </a:endParaRPr>
          </a:p>
        </p:txBody>
      </p:sp>
      <p:sp>
        <p:nvSpPr>
          <p:cNvPr id="30" name="Google Shape;782;p3"/>
          <p:cNvSpPr/>
          <p:nvPr/>
        </p:nvSpPr>
        <p:spPr>
          <a:xfrm>
            <a:off x="4710164" y="2451135"/>
            <a:ext cx="659487" cy="911629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525" cap="flat" cmpd="sng">
            <a:solidFill>
              <a:srgbClr val="62B4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accent1">
                  <a:lumMod val="75000"/>
                </a:schemeClr>
              </a:solidFill>
              <a:latin typeface="Montserrat" panose="020B0604020202020204" charset="-52"/>
              <a:sym typeface="Arial"/>
            </a:endParaRPr>
          </a:p>
        </p:txBody>
      </p:sp>
      <p:sp>
        <p:nvSpPr>
          <p:cNvPr id="31" name="Google Shape;783;p3"/>
          <p:cNvSpPr/>
          <p:nvPr/>
        </p:nvSpPr>
        <p:spPr>
          <a:xfrm flipH="1">
            <a:off x="4174002" y="3277891"/>
            <a:ext cx="1223433" cy="176653"/>
          </a:xfrm>
          <a:prstGeom prst="parallelogram">
            <a:avLst>
              <a:gd name="adj" fmla="val 96952"/>
            </a:avLst>
          </a:prstGeom>
          <a:solidFill>
            <a:srgbClr val="62B45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accent1">
                  <a:lumMod val="75000"/>
                </a:schemeClr>
              </a:solidFill>
              <a:latin typeface="Montserrat" panose="020B0604020202020204" charset="-52"/>
              <a:sym typeface="Arial"/>
            </a:endParaRPr>
          </a:p>
        </p:txBody>
      </p:sp>
      <p:sp>
        <p:nvSpPr>
          <p:cNvPr id="32" name="Google Shape;784;p3"/>
          <p:cNvSpPr/>
          <p:nvPr/>
        </p:nvSpPr>
        <p:spPr>
          <a:xfrm>
            <a:off x="4174002" y="3453082"/>
            <a:ext cx="1223433" cy="176653"/>
          </a:xfrm>
          <a:prstGeom prst="parallelogram">
            <a:avLst>
              <a:gd name="adj" fmla="val 96952"/>
            </a:avLst>
          </a:prstGeom>
          <a:solidFill>
            <a:srgbClr val="62B45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accent1">
                  <a:lumMod val="75000"/>
                </a:schemeClr>
              </a:solidFill>
              <a:latin typeface="Montserrat" panose="020B0604020202020204" charset="-52"/>
              <a:sym typeface="Arial"/>
            </a:endParaRPr>
          </a:p>
        </p:txBody>
      </p:sp>
      <p:sp>
        <p:nvSpPr>
          <p:cNvPr id="33" name="Google Shape;785;p3"/>
          <p:cNvSpPr/>
          <p:nvPr/>
        </p:nvSpPr>
        <p:spPr>
          <a:xfrm>
            <a:off x="5956272" y="2451135"/>
            <a:ext cx="659487" cy="911629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525" cap="flat" cmpd="sng">
            <a:solidFill>
              <a:srgbClr val="62B4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accent1">
                  <a:lumMod val="75000"/>
                </a:schemeClr>
              </a:solidFill>
              <a:latin typeface="Montserrat" panose="020B0604020202020204" charset="-52"/>
              <a:sym typeface="Arial"/>
            </a:endParaRPr>
          </a:p>
        </p:txBody>
      </p:sp>
      <p:sp>
        <p:nvSpPr>
          <p:cNvPr id="34" name="Google Shape;786;p3"/>
          <p:cNvSpPr/>
          <p:nvPr/>
        </p:nvSpPr>
        <p:spPr>
          <a:xfrm flipH="1">
            <a:off x="5423462" y="3277891"/>
            <a:ext cx="1223433" cy="176653"/>
          </a:xfrm>
          <a:prstGeom prst="parallelogram">
            <a:avLst>
              <a:gd name="adj" fmla="val 96952"/>
            </a:avLst>
          </a:prstGeom>
          <a:solidFill>
            <a:srgbClr val="62B45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accent1">
                  <a:lumMod val="75000"/>
                </a:schemeClr>
              </a:solidFill>
              <a:latin typeface="Montserrat" panose="020B0604020202020204" charset="-52"/>
              <a:sym typeface="Arial"/>
            </a:endParaRPr>
          </a:p>
        </p:txBody>
      </p:sp>
      <p:sp>
        <p:nvSpPr>
          <p:cNvPr id="35" name="Google Shape;787;p3"/>
          <p:cNvSpPr/>
          <p:nvPr/>
        </p:nvSpPr>
        <p:spPr>
          <a:xfrm>
            <a:off x="5425202" y="3453081"/>
            <a:ext cx="1223433" cy="176653"/>
          </a:xfrm>
          <a:prstGeom prst="parallelogram">
            <a:avLst>
              <a:gd name="adj" fmla="val 96952"/>
            </a:avLst>
          </a:prstGeom>
          <a:solidFill>
            <a:srgbClr val="62B45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accent1">
                  <a:lumMod val="75000"/>
                </a:schemeClr>
              </a:solidFill>
              <a:latin typeface="Montserrat" panose="020B0604020202020204" charset="-52"/>
              <a:sym typeface="Arial"/>
            </a:endParaRPr>
          </a:p>
        </p:txBody>
      </p:sp>
      <p:sp>
        <p:nvSpPr>
          <p:cNvPr id="36" name="Google Shape;788;p3"/>
          <p:cNvSpPr/>
          <p:nvPr/>
        </p:nvSpPr>
        <p:spPr>
          <a:xfrm>
            <a:off x="7220237" y="2451135"/>
            <a:ext cx="659487" cy="911629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525" cap="flat" cmpd="sng">
            <a:solidFill>
              <a:srgbClr val="62B4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accent1">
                  <a:lumMod val="75000"/>
                </a:schemeClr>
              </a:solidFill>
              <a:latin typeface="Montserrat" panose="020B0604020202020204" charset="-52"/>
              <a:sym typeface="Arial"/>
            </a:endParaRPr>
          </a:p>
        </p:txBody>
      </p:sp>
      <p:sp>
        <p:nvSpPr>
          <p:cNvPr id="37" name="Google Shape;789;p3"/>
          <p:cNvSpPr/>
          <p:nvPr/>
        </p:nvSpPr>
        <p:spPr>
          <a:xfrm flipH="1">
            <a:off x="6685422" y="3277891"/>
            <a:ext cx="1223433" cy="176653"/>
          </a:xfrm>
          <a:prstGeom prst="parallelogram">
            <a:avLst>
              <a:gd name="adj" fmla="val 96952"/>
            </a:avLst>
          </a:prstGeom>
          <a:solidFill>
            <a:srgbClr val="62B45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accent1">
                  <a:lumMod val="75000"/>
                </a:schemeClr>
              </a:solidFill>
              <a:latin typeface="Montserrat" panose="020B0604020202020204" charset="-52"/>
              <a:sym typeface="Arial"/>
            </a:endParaRPr>
          </a:p>
        </p:txBody>
      </p:sp>
      <p:sp>
        <p:nvSpPr>
          <p:cNvPr id="38" name="Google Shape;790;p3"/>
          <p:cNvSpPr/>
          <p:nvPr/>
        </p:nvSpPr>
        <p:spPr>
          <a:xfrm>
            <a:off x="6685422" y="3440586"/>
            <a:ext cx="1223433" cy="176653"/>
          </a:xfrm>
          <a:prstGeom prst="parallelogram">
            <a:avLst>
              <a:gd name="adj" fmla="val 96952"/>
            </a:avLst>
          </a:prstGeom>
          <a:solidFill>
            <a:srgbClr val="62B45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accent1">
                  <a:lumMod val="75000"/>
                </a:schemeClr>
              </a:solidFill>
              <a:latin typeface="Montserrat" panose="020B0604020202020204" charset="-52"/>
              <a:sym typeface="Arial"/>
            </a:endParaRPr>
          </a:p>
        </p:txBody>
      </p:sp>
      <p:sp>
        <p:nvSpPr>
          <p:cNvPr id="39" name="Google Shape;791;p3"/>
          <p:cNvSpPr/>
          <p:nvPr/>
        </p:nvSpPr>
        <p:spPr>
          <a:xfrm>
            <a:off x="209155" y="2417631"/>
            <a:ext cx="774314" cy="287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21900" rIns="91425" bIns="1219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i="0" u="none" strike="noStrike" cap="none" dirty="0">
                <a:solidFill>
                  <a:schemeClr val="accent1">
                    <a:lumMod val="75000"/>
                  </a:schemeClr>
                </a:solidFill>
                <a:latin typeface="Montserrat" panose="020B0604020202020204" charset="-52"/>
                <a:ea typeface="Montserrat"/>
                <a:cs typeface="Montserrat"/>
                <a:sym typeface="Montserrat"/>
              </a:rPr>
              <a:t>ЯНВ</a:t>
            </a:r>
            <a:endParaRPr sz="1400" b="1" i="0" u="none" strike="noStrike" cap="none" dirty="0">
              <a:solidFill>
                <a:schemeClr val="accent1">
                  <a:lumMod val="75000"/>
                </a:schemeClr>
              </a:solidFill>
              <a:latin typeface="Montserrat" panose="020B0604020202020204" charset="-52"/>
              <a:ea typeface="Montserrat"/>
              <a:cs typeface="Montserrat"/>
              <a:sym typeface="Montserrat"/>
            </a:endParaRPr>
          </a:p>
        </p:txBody>
      </p:sp>
      <p:sp>
        <p:nvSpPr>
          <p:cNvPr id="40" name="Google Shape;792;p3"/>
          <p:cNvSpPr/>
          <p:nvPr/>
        </p:nvSpPr>
        <p:spPr>
          <a:xfrm>
            <a:off x="1329377" y="2406481"/>
            <a:ext cx="651648" cy="287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21900" rIns="91425" bIns="1219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i="0" u="none" strike="noStrike" cap="none" dirty="0">
                <a:solidFill>
                  <a:schemeClr val="accent1">
                    <a:lumMod val="75000"/>
                  </a:schemeClr>
                </a:solidFill>
                <a:latin typeface="Montserrat" panose="020B0604020202020204" charset="-52"/>
                <a:ea typeface="Montserrat"/>
                <a:cs typeface="Montserrat"/>
                <a:sym typeface="Montserrat"/>
              </a:rPr>
              <a:t>ФЕВ</a:t>
            </a:r>
            <a:endParaRPr sz="1400" b="1" i="0" u="none" strike="noStrike" cap="none" dirty="0">
              <a:solidFill>
                <a:schemeClr val="accent1">
                  <a:lumMod val="75000"/>
                </a:schemeClr>
              </a:solidFill>
              <a:latin typeface="Montserrat" panose="020B0604020202020204" charset="-52"/>
              <a:ea typeface="Montserrat"/>
              <a:cs typeface="Montserrat"/>
              <a:sym typeface="Montserrat"/>
            </a:endParaRPr>
          </a:p>
        </p:txBody>
      </p:sp>
      <p:sp>
        <p:nvSpPr>
          <p:cNvPr id="41" name="Google Shape;793;p3"/>
          <p:cNvSpPr/>
          <p:nvPr/>
        </p:nvSpPr>
        <p:spPr>
          <a:xfrm>
            <a:off x="2697819" y="2400699"/>
            <a:ext cx="651573" cy="266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21900" rIns="91425" bIns="1219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i="0" u="none" strike="noStrike" cap="none" dirty="0">
                <a:solidFill>
                  <a:schemeClr val="accent1">
                    <a:lumMod val="75000"/>
                  </a:schemeClr>
                </a:solidFill>
                <a:latin typeface="Montserrat" panose="020B0604020202020204" charset="-52"/>
                <a:ea typeface="Montserrat"/>
                <a:cs typeface="Montserrat"/>
                <a:sym typeface="Montserrat"/>
              </a:rPr>
              <a:t>МАР</a:t>
            </a:r>
            <a:endParaRPr sz="1400" b="1" i="0" u="none" strike="noStrike" cap="none" dirty="0">
              <a:solidFill>
                <a:schemeClr val="accent1">
                  <a:lumMod val="75000"/>
                </a:schemeClr>
              </a:solidFill>
              <a:latin typeface="Montserrat" panose="020B0604020202020204" charset="-52"/>
              <a:ea typeface="Montserrat"/>
              <a:cs typeface="Montserrat"/>
              <a:sym typeface="Montserrat"/>
            </a:endParaRPr>
          </a:p>
        </p:txBody>
      </p:sp>
      <p:sp>
        <p:nvSpPr>
          <p:cNvPr id="42" name="Google Shape;794;p3"/>
          <p:cNvSpPr/>
          <p:nvPr/>
        </p:nvSpPr>
        <p:spPr>
          <a:xfrm>
            <a:off x="3761689" y="2402182"/>
            <a:ext cx="672426" cy="287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21900" rIns="91425" bIns="1219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i="0" u="none" strike="noStrike" cap="none" dirty="0">
                <a:solidFill>
                  <a:schemeClr val="accent1">
                    <a:lumMod val="75000"/>
                  </a:schemeClr>
                </a:solidFill>
                <a:latin typeface="Montserrat" panose="020B0604020202020204" charset="-52"/>
                <a:ea typeface="Montserrat"/>
                <a:cs typeface="Montserrat"/>
                <a:sym typeface="Montserrat"/>
              </a:rPr>
              <a:t>АПР</a:t>
            </a:r>
            <a:endParaRPr sz="1400" b="1" i="0" u="none" strike="noStrike" cap="none" dirty="0">
              <a:solidFill>
                <a:schemeClr val="accent1">
                  <a:lumMod val="75000"/>
                </a:schemeClr>
              </a:solidFill>
              <a:latin typeface="Montserrat" panose="020B0604020202020204" charset="-52"/>
              <a:ea typeface="Montserrat"/>
              <a:cs typeface="Montserrat"/>
              <a:sym typeface="Montserrat"/>
            </a:endParaRPr>
          </a:p>
        </p:txBody>
      </p:sp>
      <p:sp>
        <p:nvSpPr>
          <p:cNvPr id="43" name="Google Shape;795;p3"/>
          <p:cNvSpPr/>
          <p:nvPr/>
        </p:nvSpPr>
        <p:spPr>
          <a:xfrm>
            <a:off x="5006747" y="2403031"/>
            <a:ext cx="709960" cy="291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21900" rIns="91425" bIns="1219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i="0" u="none" strike="noStrike" cap="none" dirty="0">
                <a:solidFill>
                  <a:schemeClr val="accent1">
                    <a:lumMod val="75000"/>
                  </a:schemeClr>
                </a:solidFill>
                <a:latin typeface="Montserrat" panose="020B0604020202020204" charset="-52"/>
                <a:ea typeface="Montserrat"/>
                <a:cs typeface="Montserrat"/>
                <a:sym typeface="Montserrat"/>
              </a:rPr>
              <a:t>МАЙ</a:t>
            </a:r>
            <a:endParaRPr sz="1400" b="1" i="0" u="none" strike="noStrike" cap="none" dirty="0">
              <a:solidFill>
                <a:schemeClr val="accent1">
                  <a:lumMod val="75000"/>
                </a:schemeClr>
              </a:solidFill>
              <a:latin typeface="Montserrat" panose="020B0604020202020204" charset="-52"/>
              <a:ea typeface="Montserrat"/>
              <a:cs typeface="Montserrat"/>
              <a:sym typeface="Montserrat"/>
            </a:endParaRPr>
          </a:p>
        </p:txBody>
      </p:sp>
      <p:sp>
        <p:nvSpPr>
          <p:cNvPr id="44" name="Google Shape;796;p3"/>
          <p:cNvSpPr/>
          <p:nvPr/>
        </p:nvSpPr>
        <p:spPr>
          <a:xfrm>
            <a:off x="6249517" y="2389383"/>
            <a:ext cx="752591" cy="291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21900" rIns="91425" bIns="1219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i="0" u="none" strike="noStrike" cap="none" dirty="0">
                <a:solidFill>
                  <a:schemeClr val="accent1">
                    <a:lumMod val="75000"/>
                  </a:schemeClr>
                </a:solidFill>
                <a:latin typeface="Montserrat" panose="020B0604020202020204" charset="-52"/>
                <a:ea typeface="Montserrat"/>
                <a:cs typeface="Montserrat"/>
                <a:sym typeface="Montserrat"/>
              </a:rPr>
              <a:t>ИЮН</a:t>
            </a:r>
            <a:endParaRPr sz="1400" b="1" i="0" u="none" strike="noStrike" cap="none" dirty="0">
              <a:solidFill>
                <a:schemeClr val="accent1">
                  <a:lumMod val="75000"/>
                </a:schemeClr>
              </a:solidFill>
              <a:latin typeface="Montserrat" panose="020B0604020202020204" charset="-52"/>
              <a:ea typeface="Montserrat"/>
              <a:cs typeface="Montserrat"/>
              <a:sym typeface="Montserrat"/>
            </a:endParaRPr>
          </a:p>
        </p:txBody>
      </p:sp>
      <p:sp>
        <p:nvSpPr>
          <p:cNvPr id="45" name="Google Shape;797;p3"/>
          <p:cNvSpPr/>
          <p:nvPr/>
        </p:nvSpPr>
        <p:spPr>
          <a:xfrm>
            <a:off x="8982636" y="3815073"/>
            <a:ext cx="951127" cy="1354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21900" rIns="91425" bIns="1219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i="0" u="none" strike="noStrike" cap="none" dirty="0">
                <a:solidFill>
                  <a:schemeClr val="accent1">
                    <a:lumMod val="75000"/>
                  </a:schemeClr>
                </a:solidFill>
                <a:latin typeface="Montserrat" panose="020B0604020202020204" charset="-52"/>
                <a:ea typeface="Montserrat"/>
                <a:cs typeface="Montserrat"/>
                <a:sym typeface="Montserrat"/>
              </a:rPr>
              <a:t>Аптека и управление медикаментами</a:t>
            </a:r>
            <a:endParaRPr sz="1200" b="1" i="0" u="none" strike="noStrike" cap="none" dirty="0">
              <a:solidFill>
                <a:schemeClr val="accent1">
                  <a:lumMod val="75000"/>
                </a:schemeClr>
              </a:solidFill>
              <a:latin typeface="Montserrat" panose="020B0604020202020204" charset="-52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 i="0" u="none" strike="noStrike" cap="none" dirty="0">
              <a:solidFill>
                <a:schemeClr val="accent1">
                  <a:lumMod val="75000"/>
                </a:schemeClr>
              </a:solidFill>
              <a:latin typeface="Montserrat" panose="020B0604020202020204" charset="-52"/>
              <a:ea typeface="Montserrat"/>
              <a:cs typeface="Montserrat"/>
              <a:sym typeface="Montserrat"/>
            </a:endParaRPr>
          </a:p>
        </p:txBody>
      </p:sp>
      <p:sp>
        <p:nvSpPr>
          <p:cNvPr id="46" name="Google Shape;798;p3"/>
          <p:cNvSpPr/>
          <p:nvPr/>
        </p:nvSpPr>
        <p:spPr>
          <a:xfrm>
            <a:off x="8078842" y="2424150"/>
            <a:ext cx="659487" cy="911629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525" cap="flat" cmpd="sng">
            <a:solidFill>
              <a:srgbClr val="62B4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accent1">
                  <a:lumMod val="75000"/>
                </a:schemeClr>
              </a:solidFill>
              <a:latin typeface="Montserrat" panose="020B0604020202020204" charset="-52"/>
              <a:sym typeface="Arial"/>
            </a:endParaRPr>
          </a:p>
        </p:txBody>
      </p:sp>
      <p:sp>
        <p:nvSpPr>
          <p:cNvPr id="47" name="Google Shape;799;p3"/>
          <p:cNvSpPr/>
          <p:nvPr/>
        </p:nvSpPr>
        <p:spPr>
          <a:xfrm flipH="1">
            <a:off x="7887744" y="3277891"/>
            <a:ext cx="808559" cy="176653"/>
          </a:xfrm>
          <a:prstGeom prst="parallelogram">
            <a:avLst>
              <a:gd name="adj" fmla="val 96952"/>
            </a:avLst>
          </a:prstGeom>
          <a:solidFill>
            <a:srgbClr val="62B45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accent1">
                  <a:lumMod val="75000"/>
                </a:schemeClr>
              </a:solidFill>
              <a:latin typeface="Montserrat" panose="020B0604020202020204" charset="-52"/>
              <a:sym typeface="Arial"/>
            </a:endParaRPr>
          </a:p>
        </p:txBody>
      </p:sp>
      <p:sp>
        <p:nvSpPr>
          <p:cNvPr id="48" name="Google Shape;800;p3"/>
          <p:cNvSpPr/>
          <p:nvPr/>
        </p:nvSpPr>
        <p:spPr>
          <a:xfrm>
            <a:off x="7901956" y="3437965"/>
            <a:ext cx="808559" cy="176653"/>
          </a:xfrm>
          <a:prstGeom prst="parallelogram">
            <a:avLst>
              <a:gd name="adj" fmla="val 96952"/>
            </a:avLst>
          </a:prstGeom>
          <a:solidFill>
            <a:srgbClr val="62B45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accent1">
                  <a:lumMod val="75000"/>
                </a:schemeClr>
              </a:solidFill>
              <a:latin typeface="Montserrat" panose="020B0604020202020204" charset="-52"/>
              <a:sym typeface="Arial"/>
            </a:endParaRPr>
          </a:p>
        </p:txBody>
      </p:sp>
      <p:sp>
        <p:nvSpPr>
          <p:cNvPr id="49" name="Google Shape;801;p3"/>
          <p:cNvSpPr/>
          <p:nvPr/>
        </p:nvSpPr>
        <p:spPr>
          <a:xfrm>
            <a:off x="9217276" y="2410789"/>
            <a:ext cx="659487" cy="911629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525" cap="flat" cmpd="sng">
            <a:solidFill>
              <a:srgbClr val="62B4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accent1">
                  <a:lumMod val="75000"/>
                </a:schemeClr>
              </a:solidFill>
              <a:latin typeface="Montserrat" panose="020B0604020202020204" charset="-52"/>
              <a:sym typeface="Arial"/>
            </a:endParaRPr>
          </a:p>
        </p:txBody>
      </p:sp>
      <p:sp>
        <p:nvSpPr>
          <p:cNvPr id="50" name="Google Shape;802;p3"/>
          <p:cNvSpPr/>
          <p:nvPr/>
        </p:nvSpPr>
        <p:spPr>
          <a:xfrm flipH="1">
            <a:off x="8729447" y="3277891"/>
            <a:ext cx="1223433" cy="176653"/>
          </a:xfrm>
          <a:prstGeom prst="parallelogram">
            <a:avLst>
              <a:gd name="adj" fmla="val 96952"/>
            </a:avLst>
          </a:prstGeom>
          <a:solidFill>
            <a:srgbClr val="62B45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accent1">
                  <a:lumMod val="75000"/>
                </a:schemeClr>
              </a:solidFill>
              <a:latin typeface="Montserrat" panose="020B0604020202020204" charset="-52"/>
              <a:sym typeface="Arial"/>
            </a:endParaRPr>
          </a:p>
        </p:txBody>
      </p:sp>
      <p:sp>
        <p:nvSpPr>
          <p:cNvPr id="51" name="Google Shape;803;p3"/>
          <p:cNvSpPr/>
          <p:nvPr/>
        </p:nvSpPr>
        <p:spPr>
          <a:xfrm>
            <a:off x="8726162" y="3437965"/>
            <a:ext cx="1223433" cy="176653"/>
          </a:xfrm>
          <a:prstGeom prst="parallelogram">
            <a:avLst>
              <a:gd name="adj" fmla="val 96952"/>
            </a:avLst>
          </a:prstGeom>
          <a:solidFill>
            <a:srgbClr val="62B45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accent1">
                  <a:lumMod val="75000"/>
                </a:schemeClr>
              </a:solidFill>
              <a:latin typeface="Montserrat" panose="020B0604020202020204" charset="-52"/>
              <a:sym typeface="Arial"/>
            </a:endParaRPr>
          </a:p>
        </p:txBody>
      </p:sp>
      <p:sp>
        <p:nvSpPr>
          <p:cNvPr id="52" name="Google Shape;804;p3"/>
          <p:cNvSpPr/>
          <p:nvPr/>
        </p:nvSpPr>
        <p:spPr>
          <a:xfrm>
            <a:off x="7446328" y="2361575"/>
            <a:ext cx="751293" cy="322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21900" rIns="91425" bIns="1219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i="0" u="none" strike="noStrike" cap="none" dirty="0">
                <a:solidFill>
                  <a:schemeClr val="accent1">
                    <a:lumMod val="75000"/>
                  </a:schemeClr>
                </a:solidFill>
                <a:latin typeface="Montserrat" panose="020B0604020202020204" charset="-52"/>
                <a:ea typeface="Montserrat"/>
                <a:cs typeface="Montserrat"/>
                <a:sym typeface="Montserrat"/>
              </a:rPr>
              <a:t>ИЮЛ</a:t>
            </a:r>
            <a:endParaRPr sz="1400" b="1" i="0" u="none" strike="noStrike" cap="none" dirty="0">
              <a:solidFill>
                <a:schemeClr val="accent1">
                  <a:lumMod val="75000"/>
                </a:schemeClr>
              </a:solidFill>
              <a:latin typeface="Montserrat" panose="020B0604020202020204" charset="-52"/>
              <a:ea typeface="Montserrat"/>
              <a:cs typeface="Montserrat"/>
              <a:sym typeface="Montserrat"/>
            </a:endParaRPr>
          </a:p>
        </p:txBody>
      </p:sp>
      <p:sp>
        <p:nvSpPr>
          <p:cNvPr id="53" name="Google Shape;805;p3"/>
          <p:cNvSpPr/>
          <p:nvPr/>
        </p:nvSpPr>
        <p:spPr>
          <a:xfrm>
            <a:off x="8372826" y="2361575"/>
            <a:ext cx="646953" cy="23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21900" rIns="91425" bIns="1219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i="0" u="none" strike="noStrike" cap="none" dirty="0">
                <a:solidFill>
                  <a:schemeClr val="accent1">
                    <a:lumMod val="75000"/>
                  </a:schemeClr>
                </a:solidFill>
                <a:latin typeface="Montserrat" panose="020B0604020202020204" charset="-52"/>
                <a:ea typeface="Montserrat"/>
                <a:cs typeface="Montserrat"/>
                <a:sym typeface="Montserrat"/>
              </a:rPr>
              <a:t>АВГ</a:t>
            </a:r>
            <a:endParaRPr sz="1400" b="1" i="0" u="none" strike="noStrike" cap="none" dirty="0">
              <a:solidFill>
                <a:schemeClr val="accent1">
                  <a:lumMod val="75000"/>
                </a:schemeClr>
              </a:solidFill>
              <a:latin typeface="Montserrat" panose="020B0604020202020204" charset="-52"/>
              <a:ea typeface="Montserrat"/>
              <a:cs typeface="Montserrat"/>
              <a:sym typeface="Montserrat"/>
            </a:endParaRPr>
          </a:p>
        </p:txBody>
      </p:sp>
      <p:sp>
        <p:nvSpPr>
          <p:cNvPr id="54" name="Google Shape;806;p3"/>
          <p:cNvSpPr/>
          <p:nvPr/>
        </p:nvSpPr>
        <p:spPr>
          <a:xfrm>
            <a:off x="7772271" y="3784413"/>
            <a:ext cx="1272628" cy="1538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21900" rIns="91425" bIns="1219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i="0" u="none" strike="noStrike" cap="none" dirty="0">
                <a:solidFill>
                  <a:schemeClr val="accent1">
                    <a:lumMod val="75000"/>
                  </a:schemeClr>
                </a:solidFill>
                <a:latin typeface="Montserrat" panose="020B0604020202020204" charset="-52"/>
                <a:ea typeface="Montserrat"/>
                <a:cs typeface="Montserrat"/>
                <a:sym typeface="Montserrat"/>
              </a:rPr>
              <a:t>Персонифицированный учет лекарственных средств во всей клинике</a:t>
            </a:r>
            <a:endParaRPr sz="1200" b="1" i="0" u="none" strike="noStrike" cap="none" dirty="0">
              <a:solidFill>
                <a:schemeClr val="accent1">
                  <a:lumMod val="75000"/>
                </a:schemeClr>
              </a:solidFill>
              <a:latin typeface="Montserrat" panose="020B0604020202020204" charset="-52"/>
              <a:ea typeface="Montserrat"/>
              <a:cs typeface="Montserrat"/>
              <a:sym typeface="Montserrat"/>
            </a:endParaRPr>
          </a:p>
        </p:txBody>
      </p:sp>
      <p:sp>
        <p:nvSpPr>
          <p:cNvPr id="55" name="Google Shape;802;p3"/>
          <p:cNvSpPr/>
          <p:nvPr/>
        </p:nvSpPr>
        <p:spPr>
          <a:xfrm flipH="1">
            <a:off x="9947372" y="3277891"/>
            <a:ext cx="1223433" cy="176653"/>
          </a:xfrm>
          <a:prstGeom prst="parallelogram">
            <a:avLst>
              <a:gd name="adj" fmla="val 96952"/>
            </a:avLst>
          </a:prstGeom>
          <a:solidFill>
            <a:srgbClr val="62B45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accent1">
                  <a:lumMod val="75000"/>
                </a:schemeClr>
              </a:solidFill>
              <a:latin typeface="Montserrat" panose="020B0604020202020204" charset="-52"/>
              <a:sym typeface="Arial"/>
            </a:endParaRPr>
          </a:p>
        </p:txBody>
      </p:sp>
      <p:sp>
        <p:nvSpPr>
          <p:cNvPr id="56" name="Google Shape;803;p3"/>
          <p:cNvSpPr/>
          <p:nvPr/>
        </p:nvSpPr>
        <p:spPr>
          <a:xfrm>
            <a:off x="9944087" y="3437965"/>
            <a:ext cx="1223433" cy="176653"/>
          </a:xfrm>
          <a:prstGeom prst="parallelogram">
            <a:avLst>
              <a:gd name="adj" fmla="val 96952"/>
            </a:avLst>
          </a:prstGeom>
          <a:solidFill>
            <a:srgbClr val="62B45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accent1">
                  <a:lumMod val="75000"/>
                </a:schemeClr>
              </a:solidFill>
              <a:latin typeface="Montserrat" panose="020B0604020202020204" charset="-52"/>
              <a:sym typeface="Arial"/>
            </a:endParaRPr>
          </a:p>
        </p:txBody>
      </p:sp>
      <p:sp>
        <p:nvSpPr>
          <p:cNvPr id="57" name="Google Shape;805;p3"/>
          <p:cNvSpPr/>
          <p:nvPr/>
        </p:nvSpPr>
        <p:spPr>
          <a:xfrm>
            <a:off x="9648898" y="2355659"/>
            <a:ext cx="646953" cy="23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21900" rIns="91425" bIns="1219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Montserrat" panose="020B0604020202020204" charset="-52"/>
                <a:ea typeface="Montserrat"/>
                <a:cs typeface="Montserrat"/>
                <a:sym typeface="Montserrat"/>
              </a:rPr>
              <a:t>СЕН</a:t>
            </a:r>
            <a:endParaRPr sz="1400" b="1" i="0" u="none" strike="noStrike" cap="none" dirty="0">
              <a:solidFill>
                <a:schemeClr val="accent1">
                  <a:lumMod val="75000"/>
                </a:schemeClr>
              </a:solidFill>
              <a:latin typeface="Montserrat" panose="020B0604020202020204" charset="-52"/>
              <a:ea typeface="Montserrat"/>
              <a:cs typeface="Montserrat"/>
              <a:sym typeface="Montserrat"/>
            </a:endParaRPr>
          </a:p>
        </p:txBody>
      </p:sp>
      <p:sp>
        <p:nvSpPr>
          <p:cNvPr id="58" name="Google Shape;806;p3"/>
          <p:cNvSpPr/>
          <p:nvPr/>
        </p:nvSpPr>
        <p:spPr>
          <a:xfrm>
            <a:off x="9894892" y="3816545"/>
            <a:ext cx="1272628" cy="1908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21900" rIns="91425" bIns="1219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i="0" u="none" strike="noStrike" cap="none" dirty="0">
                <a:solidFill>
                  <a:schemeClr val="accent1">
                    <a:lumMod val="75000"/>
                  </a:schemeClr>
                </a:solidFill>
                <a:latin typeface="Montserrat" panose="020B0604020202020204" charset="-52"/>
                <a:ea typeface="Montserrat"/>
                <a:cs typeface="Montserrat"/>
                <a:sym typeface="Montserrat"/>
              </a:rPr>
              <a:t>Автоматизация регистрации нежелательных событий, личный кабинет пациента</a:t>
            </a:r>
            <a:endParaRPr sz="1200" b="1" i="0" u="none" strike="noStrike" cap="none" dirty="0">
              <a:solidFill>
                <a:schemeClr val="accent1">
                  <a:lumMod val="75000"/>
                </a:schemeClr>
              </a:solidFill>
              <a:latin typeface="Montserrat" panose="020B0604020202020204" charset="-52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3360386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лилиния 9"/>
          <p:cNvSpPr/>
          <p:nvPr/>
        </p:nvSpPr>
        <p:spPr>
          <a:xfrm>
            <a:off x="6974993" y="1916759"/>
            <a:ext cx="5234152" cy="3237187"/>
          </a:xfrm>
          <a:custGeom>
            <a:avLst/>
            <a:gdLst>
              <a:gd name="connsiteX0" fmla="*/ 539542 w 5234152"/>
              <a:gd name="connsiteY0" fmla="*/ 0 h 3237187"/>
              <a:gd name="connsiteX1" fmla="*/ 5234152 w 5234152"/>
              <a:gd name="connsiteY1" fmla="*/ 0 h 3237187"/>
              <a:gd name="connsiteX2" fmla="*/ 5234152 w 5234152"/>
              <a:gd name="connsiteY2" fmla="*/ 3237187 h 3237187"/>
              <a:gd name="connsiteX3" fmla="*/ 539542 w 5234152"/>
              <a:gd name="connsiteY3" fmla="*/ 3237187 h 3237187"/>
              <a:gd name="connsiteX4" fmla="*/ 0 w 5234152"/>
              <a:gd name="connsiteY4" fmla="*/ 2697645 h 3237187"/>
              <a:gd name="connsiteX5" fmla="*/ 0 w 5234152"/>
              <a:gd name="connsiteY5" fmla="*/ 539542 h 3237187"/>
              <a:gd name="connsiteX6" fmla="*/ 539542 w 5234152"/>
              <a:gd name="connsiteY6" fmla="*/ 0 h 3237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34152" h="3237187">
                <a:moveTo>
                  <a:pt x="539542" y="0"/>
                </a:moveTo>
                <a:lnTo>
                  <a:pt x="5234152" y="0"/>
                </a:lnTo>
                <a:lnTo>
                  <a:pt x="5234152" y="3237187"/>
                </a:lnTo>
                <a:lnTo>
                  <a:pt x="539542" y="3237187"/>
                </a:lnTo>
                <a:cubicBezTo>
                  <a:pt x="241561" y="3237187"/>
                  <a:pt x="0" y="2995626"/>
                  <a:pt x="0" y="2697645"/>
                </a:cubicBezTo>
                <a:lnTo>
                  <a:pt x="0" y="539542"/>
                </a:lnTo>
                <a:cubicBezTo>
                  <a:pt x="0" y="241561"/>
                  <a:pt x="241561" y="0"/>
                  <a:pt x="539542" y="0"/>
                </a:cubicBezTo>
                <a:close/>
              </a:path>
            </a:pathLst>
          </a:custGeom>
          <a:solidFill>
            <a:srgbClr val="0135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13544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HIMSS EMRAM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936702" y="956049"/>
            <a:ext cx="3033132" cy="37785"/>
          </a:xfrm>
          <a:prstGeom prst="rect">
            <a:avLst/>
          </a:prstGeom>
          <a:solidFill>
            <a:srgbClr val="21B6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7466965" y="2319020"/>
            <a:ext cx="4357370" cy="1938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С 10 ноября 2022 года </a:t>
            </a:r>
            <a:endParaRPr sz="2400" dirty="0">
              <a:solidFill>
                <a:schemeClr val="bg1"/>
              </a:solidFill>
            </a:endParaRP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Республиканская клиническая больница </a:t>
            </a:r>
            <a:endParaRPr sz="2400" dirty="0">
              <a:solidFill>
                <a:schemeClr val="bg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algn="ctr"/>
            <a:r>
              <a:rPr lang="ru-RU" sz="2400" b="1" dirty="0">
                <a:solidFill>
                  <a:schemeClr val="bg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соответствует 6 уровню </a:t>
            </a:r>
            <a:endParaRPr sz="2400" dirty="0">
              <a:solidFill>
                <a:schemeClr val="bg1"/>
              </a:solidFill>
            </a:endParaRPr>
          </a:p>
          <a:p>
            <a:pPr algn="ctr"/>
            <a:r>
              <a:rPr lang="ru-RU" sz="2400" b="1" dirty="0">
                <a:solidFill>
                  <a:schemeClr val="bg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HIMSS EMRAM</a:t>
            </a:r>
            <a:endParaRPr lang="ru-RU" sz="1600" b="0" i="0" dirty="0">
              <a:solidFill>
                <a:schemeClr val="bg1"/>
              </a:solidFill>
              <a:effectLst/>
              <a:latin typeface="+mj-lt"/>
            </a:endParaRPr>
          </a:p>
        </p:txBody>
      </p:sp>
      <p:pic>
        <p:nvPicPr>
          <p:cNvPr id="191" name="Google Shape;191;p5"/>
          <p:cNvPicPr preferRelativeResize="0"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34745" y="1160780"/>
            <a:ext cx="4464050" cy="54508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15;p2">
            <a:extLst>
              <a:ext uri="{FF2B5EF4-FFF2-40B4-BE49-F238E27FC236}">
                <a16:creationId xmlns:a16="http://schemas.microsoft.com/office/drawing/2014/main" id="{006DB86F-2C90-2FB4-4C34-2DF596CE1A32}"/>
              </a:ext>
            </a:extLst>
          </p:cNvPr>
          <p:cNvSpPr/>
          <p:nvPr/>
        </p:nvSpPr>
        <p:spPr>
          <a:xfrm>
            <a:off x="7193805" y="1657442"/>
            <a:ext cx="5493900" cy="1614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649BD5"/>
              </a:buClr>
              <a:buSzPts val="2800"/>
              <a:buFont typeface="Arial" panose="020B0604020202020204"/>
              <a:buNone/>
            </a:pPr>
            <a:r>
              <a:rPr lang="ru-RU" sz="2400" b="1" i="0" u="none" strike="noStrike" cap="none" dirty="0">
                <a:solidFill>
                  <a:srgbClr val="013544"/>
                </a:solidFill>
                <a:ea typeface="Montserrat"/>
                <a:cs typeface="+mn-lt"/>
                <a:sym typeface="Montserrat"/>
              </a:rPr>
              <a:t>6</a:t>
            </a:r>
            <a:r>
              <a:rPr lang="ru-RU" b="0" i="0" u="none" strike="noStrike" cap="none" dirty="0">
                <a:solidFill>
                  <a:srgbClr val="013544"/>
                </a:solidFill>
                <a:ea typeface="Montserrat"/>
                <a:cs typeface="+mn-lt"/>
                <a:sym typeface="Montserrat"/>
              </a:rPr>
              <a:t> </a:t>
            </a:r>
            <a:r>
              <a:rPr lang="ru-RU" b="0" i="0" u="none" strike="noStrike" cap="none" dirty="0">
                <a:solidFill>
                  <a:srgbClr val="013544"/>
                </a:solidFill>
                <a:ea typeface="Montserrat Medium"/>
                <a:cs typeface="+mn-lt"/>
                <a:sym typeface="Montserrat Medium"/>
              </a:rPr>
              <a:t>реанимационных отделений</a:t>
            </a:r>
          </a:p>
          <a:p>
            <a:pPr>
              <a:buClr>
                <a:srgbClr val="649BD5"/>
              </a:buClr>
              <a:buSzPts val="2800"/>
            </a:pPr>
            <a:r>
              <a:rPr lang="ru-RU" sz="2400" b="1" i="0" u="none" strike="noStrike" cap="none" dirty="0">
                <a:solidFill>
                  <a:srgbClr val="013544"/>
                </a:solidFill>
                <a:ea typeface="Montserrat"/>
                <a:cs typeface="+mn-lt"/>
                <a:sym typeface="Montserrat"/>
              </a:rPr>
              <a:t>103000</a:t>
            </a:r>
            <a:r>
              <a:rPr lang="ru-RU" b="1" i="0" u="none" strike="noStrike" cap="none" dirty="0">
                <a:solidFill>
                  <a:srgbClr val="013544"/>
                </a:solidFill>
                <a:ea typeface="Montserrat"/>
                <a:cs typeface="+mn-lt"/>
                <a:sym typeface="Montserrat"/>
              </a:rPr>
              <a:t> </a:t>
            </a:r>
            <a:r>
              <a:rPr lang="ru-RU" b="0" i="0" u="none" strike="noStrike" cap="none" dirty="0">
                <a:solidFill>
                  <a:srgbClr val="013544"/>
                </a:solidFill>
                <a:ea typeface="Montserrat Medium"/>
                <a:cs typeface="+mn-lt"/>
                <a:sym typeface="Montserrat Medium"/>
              </a:rPr>
              <a:t>обращений в год</a:t>
            </a:r>
          </a:p>
          <a:p>
            <a:pPr>
              <a:buClr>
                <a:srgbClr val="649BD5"/>
              </a:buClr>
              <a:buSzPts val="2800"/>
            </a:pPr>
            <a:r>
              <a:rPr lang="ru-RU" sz="2400" b="1" i="0" u="none" strike="noStrike" cap="none" dirty="0">
                <a:solidFill>
                  <a:srgbClr val="013544"/>
                </a:solidFill>
                <a:ea typeface="Montserrat"/>
                <a:cs typeface="+mn-lt"/>
                <a:sym typeface="Montserrat"/>
              </a:rPr>
              <a:t>56000</a:t>
            </a:r>
            <a:r>
              <a:rPr lang="ru-RU" b="0" i="0" u="none" strike="noStrike" cap="none" dirty="0">
                <a:solidFill>
                  <a:srgbClr val="013544"/>
                </a:solidFill>
                <a:ea typeface="Montserrat"/>
                <a:cs typeface="+mn-lt"/>
                <a:sym typeface="Montserrat"/>
              </a:rPr>
              <a:t> </a:t>
            </a:r>
            <a:r>
              <a:rPr lang="ru-RU" b="0" i="0" u="none" strike="noStrike" cap="none" dirty="0">
                <a:solidFill>
                  <a:srgbClr val="013544"/>
                </a:solidFill>
                <a:ea typeface="Montserrat Medium"/>
                <a:cs typeface="+mn-lt"/>
                <a:sym typeface="Montserrat Medium"/>
              </a:rPr>
              <a:t>госпитализаций</a:t>
            </a:r>
          </a:p>
          <a:p>
            <a:pPr>
              <a:buClr>
                <a:srgbClr val="649BD5"/>
              </a:buClr>
              <a:buSzPts val="2800"/>
            </a:pPr>
            <a:r>
              <a:rPr lang="ru-RU" sz="2400" b="1" i="0" u="none" strike="noStrike" cap="none" dirty="0">
                <a:solidFill>
                  <a:srgbClr val="013544"/>
                </a:solidFill>
                <a:ea typeface="Montserrat"/>
                <a:cs typeface="+mn-lt"/>
                <a:sym typeface="Montserrat"/>
              </a:rPr>
              <a:t>28500</a:t>
            </a:r>
            <a:r>
              <a:rPr lang="ru-RU" b="0" i="0" u="none" strike="noStrike" cap="none" dirty="0">
                <a:solidFill>
                  <a:srgbClr val="013544"/>
                </a:solidFill>
                <a:ea typeface="Montserrat"/>
                <a:cs typeface="+mn-lt"/>
                <a:sym typeface="Montserrat"/>
              </a:rPr>
              <a:t> </a:t>
            </a:r>
            <a:r>
              <a:rPr lang="ru-RU" b="0" i="0" u="none" strike="noStrike" cap="none" dirty="0">
                <a:solidFill>
                  <a:srgbClr val="013544"/>
                </a:solidFill>
                <a:ea typeface="Montserrat Medium"/>
                <a:cs typeface="+mn-lt"/>
                <a:sym typeface="Montserrat Medium"/>
              </a:rPr>
              <a:t>хирургических вмешательств</a:t>
            </a:r>
          </a:p>
          <a:p>
            <a:pPr>
              <a:buClr>
                <a:srgbClr val="649BD5"/>
              </a:buClr>
              <a:buSzPts val="2800"/>
            </a:pPr>
            <a:endParaRPr lang="ru-RU" b="0" i="0" u="none" strike="noStrike" cap="none" dirty="0">
              <a:solidFill>
                <a:srgbClr val="013544"/>
              </a:solidFill>
              <a:ea typeface="Montserrat Medium"/>
              <a:cs typeface="+mn-lt"/>
              <a:sym typeface="Montserrat Medium"/>
            </a:endParaRPr>
          </a:p>
          <a:p>
            <a:pPr>
              <a:buClr>
                <a:srgbClr val="649BD5"/>
              </a:buClr>
              <a:buSzPts val="2800"/>
            </a:pPr>
            <a:endParaRPr lang="ru-RU" b="0" i="0" u="none" strike="noStrike" cap="none" dirty="0">
              <a:solidFill>
                <a:srgbClr val="013544"/>
              </a:solidFill>
              <a:ea typeface="Montserrat Medium"/>
              <a:cs typeface="+mn-lt"/>
              <a:sym typeface="Montserrat Medium"/>
            </a:endParaRPr>
          </a:p>
          <a:p>
            <a:pPr>
              <a:buClr>
                <a:srgbClr val="649BD5"/>
              </a:buClr>
              <a:buSzPts val="2800"/>
            </a:pPr>
            <a:endParaRPr lang="ru-RU" b="0" i="0" u="none" strike="noStrike" cap="none" dirty="0">
              <a:solidFill>
                <a:srgbClr val="013544"/>
              </a:solidFill>
              <a:ea typeface="Montserrat Medium"/>
              <a:cs typeface="Montserrat Medium"/>
              <a:sym typeface="Montserrat Medium"/>
            </a:endParaRPr>
          </a:p>
          <a:p>
            <a:pPr>
              <a:buClr>
                <a:srgbClr val="649BD5"/>
              </a:buClr>
              <a:buSzPts val="2800"/>
            </a:pPr>
            <a:endParaRPr lang="ru-RU" b="0" i="0" u="none" strike="noStrike" cap="none" dirty="0">
              <a:solidFill>
                <a:srgbClr val="013544"/>
              </a:solidFill>
              <a:ea typeface="Montserrat Medium"/>
              <a:cs typeface="+mj-lt"/>
              <a:sym typeface="Montserrat Medium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649BD5"/>
              </a:buClr>
              <a:buSzPts val="2800"/>
              <a:buFont typeface="Arial" panose="020B0604020202020204"/>
              <a:buNone/>
            </a:pPr>
            <a:endParaRPr lang="ru-RU" b="0" i="0" u="none" strike="noStrike" cap="none" dirty="0">
              <a:solidFill>
                <a:srgbClr val="013544"/>
              </a:solidFill>
              <a:ea typeface="Montserrat Medium"/>
              <a:cs typeface="+mj-lt"/>
              <a:sym typeface="Montserrat Medium"/>
            </a:endParaRPr>
          </a:p>
          <a:p>
            <a:pPr>
              <a:buClr>
                <a:srgbClr val="649BD5"/>
              </a:buClr>
              <a:buSzPts val="2800"/>
            </a:pPr>
            <a:endParaRPr lang="ru-RU" b="0" i="0" u="none" strike="noStrike" cap="none" dirty="0">
              <a:solidFill>
                <a:srgbClr val="013544"/>
              </a:solidFill>
              <a:ea typeface="Montserrat Medium"/>
              <a:cs typeface="+mj-lt"/>
              <a:sym typeface="Montserrat Medium"/>
            </a:endParaRPr>
          </a:p>
          <a:p>
            <a:pPr>
              <a:buClr>
                <a:srgbClr val="649BD5"/>
              </a:buClr>
              <a:buSzPts val="2800"/>
            </a:pPr>
            <a:endParaRPr lang="ru-RU" b="0" i="0" u="none" strike="noStrike" cap="none" dirty="0">
              <a:solidFill>
                <a:srgbClr val="013544"/>
              </a:solidFill>
              <a:ea typeface="Montserrat Medium"/>
              <a:cs typeface="+mj-lt"/>
              <a:sym typeface="Montserrat Medium"/>
            </a:endParaRPr>
          </a:p>
          <a:p>
            <a:pPr>
              <a:buClr>
                <a:srgbClr val="649BD5"/>
              </a:buClr>
              <a:buSzPts val="2800"/>
            </a:pPr>
            <a:endParaRPr lang="ru-RU" b="0" i="0" u="none" strike="noStrike" cap="none" dirty="0">
              <a:solidFill>
                <a:srgbClr val="013544"/>
              </a:solidFill>
              <a:latin typeface="+mj-lt"/>
              <a:ea typeface="Montserrat Medium"/>
              <a:cs typeface="+mj-lt"/>
              <a:sym typeface="Montserrat Medium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649BD5"/>
              </a:buClr>
              <a:buSzPts val="2800"/>
              <a:buFont typeface="Arial" panose="020B0604020202020204"/>
              <a:buNone/>
            </a:pPr>
            <a:endParaRPr lang="ru-RU" b="0" i="0" u="none" strike="noStrike" cap="none" dirty="0">
              <a:solidFill>
                <a:srgbClr val="013544"/>
              </a:solidFill>
              <a:ea typeface="Montserrat Medium"/>
              <a:cs typeface="+mj-lt"/>
              <a:sym typeface="Montserrat Medium"/>
            </a:endParaRPr>
          </a:p>
        </p:txBody>
      </p:sp>
      <p:pic>
        <p:nvPicPr>
          <p:cNvPr id="113" name="Google Shape;113;p2"/>
          <p:cNvPicPr preferRelativeResize="0"/>
          <p:nvPr/>
        </p:nvPicPr>
        <p:blipFill>
          <a:blip r:embed="rId3" cstate="screen"/>
          <a:stretch>
            <a:fillRect/>
          </a:stretch>
        </p:blipFill>
        <p:spPr>
          <a:xfrm>
            <a:off x="7290644" y="3429000"/>
            <a:ext cx="3883137" cy="218426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2"/>
          <p:cNvSpPr txBox="1"/>
          <p:nvPr/>
        </p:nvSpPr>
        <p:spPr>
          <a:xfrm>
            <a:off x="2359378" y="420370"/>
            <a:ext cx="8840530" cy="964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0950" rIns="0" bIns="6095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 panose="020B0604020202020204"/>
              <a:buNone/>
            </a:pPr>
            <a:r>
              <a:rPr lang="ru-RU" sz="3200" b="1" dirty="0">
                <a:solidFill>
                  <a:srgbClr val="013544"/>
                </a:solidFill>
                <a:latin typeface="+mj-lt"/>
                <a:ea typeface="+mj-ea"/>
                <a:cs typeface="+mj-cs"/>
                <a:sym typeface="Montserrat"/>
              </a:rPr>
              <a:t>Республиканская клиническая больница</a:t>
            </a:r>
            <a:r>
              <a:rPr lang="ru-RU" sz="3200" b="1" dirty="0">
                <a:solidFill>
                  <a:srgbClr val="013544"/>
                </a:solidFill>
                <a:latin typeface="+mj-lt"/>
                <a:ea typeface="+mj-ea"/>
                <a:cs typeface="+mj-cs"/>
                <a:sym typeface="Montserrat Medium"/>
              </a:rPr>
              <a:t> </a:t>
            </a:r>
            <a:r>
              <a:rPr lang="ru-RU" sz="3200" b="1" dirty="0">
                <a:solidFill>
                  <a:srgbClr val="013544"/>
                </a:solidFill>
                <a:latin typeface="+mj-lt"/>
                <a:ea typeface="+mj-ea"/>
                <a:cs typeface="+mj-cs"/>
                <a:sym typeface="Montserrat"/>
              </a:rPr>
              <a:t>-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 panose="020B0604020202020204"/>
              <a:buNone/>
            </a:pPr>
            <a:r>
              <a:rPr lang="ru-RU" b="1" dirty="0">
                <a:solidFill>
                  <a:srgbClr val="013544"/>
                </a:solidFill>
                <a:latin typeface="+mj-lt"/>
                <a:ea typeface="+mj-ea"/>
                <a:cs typeface="+mj-cs"/>
                <a:sym typeface="Montserrat Medium"/>
              </a:rPr>
              <a:t>многопрофильное медицинское учреждение Республики Татарстан третьего уровня</a:t>
            </a:r>
          </a:p>
        </p:txBody>
      </p:sp>
      <p:pic>
        <p:nvPicPr>
          <p:cNvPr id="2" name="Изображение 1" descr="Новый РКБ + надпись_4-0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92093" y="281305"/>
            <a:ext cx="1224915" cy="1242060"/>
          </a:xfrm>
          <a:prstGeom prst="rect">
            <a:avLst/>
          </a:prstGeom>
        </p:spPr>
      </p:pic>
      <p:sp>
        <p:nvSpPr>
          <p:cNvPr id="3" name="Google Shape;115;p2">
            <a:extLst>
              <a:ext uri="{FF2B5EF4-FFF2-40B4-BE49-F238E27FC236}">
                <a16:creationId xmlns:a16="http://schemas.microsoft.com/office/drawing/2014/main" id="{BA88D974-E04C-CB26-878F-646310A502D9}"/>
              </a:ext>
            </a:extLst>
          </p:cNvPr>
          <p:cNvSpPr/>
          <p:nvPr/>
        </p:nvSpPr>
        <p:spPr>
          <a:xfrm>
            <a:off x="992093" y="1657442"/>
            <a:ext cx="5493900" cy="5807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649BD5"/>
              </a:buClr>
              <a:buSzPts val="2800"/>
              <a:buFont typeface="Arial" panose="020B0604020202020204"/>
              <a:buNone/>
            </a:pPr>
            <a:r>
              <a:rPr lang="ru-RU" sz="2400" b="1" i="0" u="none" strike="noStrike" cap="none" dirty="0">
                <a:solidFill>
                  <a:srgbClr val="013544"/>
                </a:solidFill>
                <a:ea typeface="Montserrat"/>
                <a:cs typeface="+mj-lt"/>
                <a:sym typeface="Montserrat"/>
              </a:rPr>
              <a:t>869</a:t>
            </a:r>
            <a:r>
              <a:rPr lang="ru-RU" b="0" i="0" u="none" strike="noStrike" cap="none" dirty="0">
                <a:solidFill>
                  <a:srgbClr val="013544"/>
                </a:solidFill>
                <a:ea typeface="Montserrat"/>
                <a:cs typeface="+mj-lt"/>
                <a:sym typeface="Montserrat"/>
              </a:rPr>
              <a:t> </a:t>
            </a:r>
            <a:r>
              <a:rPr lang="ru-RU" b="0" i="0" u="none" strike="noStrike" cap="none" dirty="0">
                <a:solidFill>
                  <a:srgbClr val="013544"/>
                </a:solidFill>
                <a:ea typeface="Montserrat Medium"/>
                <a:cs typeface="+mj-lt"/>
                <a:sym typeface="Montserrat Medium"/>
              </a:rPr>
              <a:t>врачей,</a:t>
            </a:r>
            <a:r>
              <a:rPr lang="ru-RU" b="0" i="0" u="none" strike="noStrike" cap="none" dirty="0">
                <a:solidFill>
                  <a:srgbClr val="013544"/>
                </a:solidFill>
                <a:ea typeface="Montserrat"/>
                <a:cs typeface="+mj-lt"/>
                <a:sym typeface="Montserrat"/>
              </a:rPr>
              <a:t>   </a:t>
            </a:r>
            <a:r>
              <a:rPr lang="ru-RU" sz="2400" b="1" i="0" u="none" strike="noStrike" cap="none" dirty="0">
                <a:solidFill>
                  <a:srgbClr val="013544"/>
                </a:solidFill>
                <a:ea typeface="Montserrat"/>
                <a:cs typeface="+mj-lt"/>
                <a:sym typeface="Montserrat"/>
              </a:rPr>
              <a:t>1723</a:t>
            </a:r>
            <a:r>
              <a:rPr lang="ru-RU" b="0" i="0" u="none" strike="noStrike" cap="none" dirty="0">
                <a:solidFill>
                  <a:srgbClr val="013544"/>
                </a:solidFill>
                <a:ea typeface="Montserrat"/>
                <a:cs typeface="+mj-lt"/>
                <a:sym typeface="Montserrat"/>
              </a:rPr>
              <a:t> </a:t>
            </a:r>
            <a:r>
              <a:rPr lang="ru-RU" b="0" i="0" u="none" strike="noStrike" cap="none" dirty="0">
                <a:solidFill>
                  <a:srgbClr val="013544"/>
                </a:solidFill>
                <a:ea typeface="Montserrat Medium"/>
                <a:cs typeface="+mj-lt"/>
                <a:sym typeface="Montserrat Medium"/>
              </a:rPr>
              <a:t>медсестры</a:t>
            </a:r>
          </a:p>
          <a:p>
            <a:pPr>
              <a:buClr>
                <a:srgbClr val="649BD5"/>
              </a:buClr>
              <a:buSzPts val="2800"/>
            </a:pPr>
            <a:r>
              <a:rPr lang="ru-RU" sz="2400" b="1" i="0" u="none" strike="noStrike" cap="none" dirty="0">
                <a:solidFill>
                  <a:srgbClr val="013544"/>
                </a:solidFill>
                <a:latin typeface="+mj-lt"/>
                <a:ea typeface="Montserrat"/>
                <a:cs typeface="+mj-lt"/>
                <a:sym typeface="Montserrat"/>
              </a:rPr>
              <a:t>6</a:t>
            </a:r>
            <a:r>
              <a:rPr lang="ru-RU" b="1" i="0" u="none" strike="noStrike" cap="none" dirty="0">
                <a:solidFill>
                  <a:srgbClr val="013544"/>
                </a:solidFill>
                <a:latin typeface="+mj-lt"/>
                <a:ea typeface="Montserrat"/>
                <a:cs typeface="+mj-lt"/>
                <a:sym typeface="Montserrat"/>
              </a:rPr>
              <a:t> </a:t>
            </a:r>
            <a:r>
              <a:rPr lang="ru-RU" b="0" i="0" u="none" strike="noStrike" cap="none" dirty="0">
                <a:solidFill>
                  <a:srgbClr val="013544"/>
                </a:solidFill>
                <a:latin typeface="+mj-lt"/>
                <a:ea typeface="Montserrat Medium"/>
                <a:cs typeface="+mj-lt"/>
                <a:sym typeface="Montserrat Medium"/>
              </a:rPr>
              <a:t>бизнес-единиц</a:t>
            </a:r>
          </a:p>
          <a:p>
            <a:pPr>
              <a:buClr>
                <a:srgbClr val="649BD5"/>
              </a:buClr>
              <a:buSzPts val="2800"/>
            </a:pPr>
            <a:r>
              <a:rPr lang="ru-RU" sz="2400" b="1" i="0" u="none" strike="noStrike" cap="none" dirty="0">
                <a:solidFill>
                  <a:srgbClr val="013544"/>
                </a:solidFill>
                <a:ea typeface="Montserrat"/>
                <a:cs typeface="+mj-lt"/>
                <a:sym typeface="Montserrat"/>
              </a:rPr>
              <a:t>126</a:t>
            </a:r>
            <a:r>
              <a:rPr lang="ru-RU" b="0" i="0" u="none" strike="noStrike" cap="none" dirty="0">
                <a:solidFill>
                  <a:srgbClr val="013544"/>
                </a:solidFill>
                <a:ea typeface="Montserrat"/>
                <a:cs typeface="+mj-lt"/>
                <a:sym typeface="Montserrat"/>
              </a:rPr>
              <a:t> </a:t>
            </a:r>
            <a:r>
              <a:rPr lang="ru-RU" b="0" i="0" u="none" strike="noStrike" cap="none" dirty="0">
                <a:solidFill>
                  <a:srgbClr val="013544"/>
                </a:solidFill>
                <a:ea typeface="Montserrat Medium"/>
                <a:cs typeface="+mj-lt"/>
                <a:sym typeface="Montserrat Medium"/>
              </a:rPr>
              <a:t>ученых и сотрудников кафедр</a:t>
            </a:r>
          </a:p>
          <a:p>
            <a:pPr>
              <a:buClr>
                <a:srgbClr val="649BD5"/>
              </a:buClr>
              <a:buSzPts val="2800"/>
            </a:pPr>
            <a:r>
              <a:rPr lang="ru-RU" sz="2400" b="1" i="0" u="none" strike="noStrike" cap="none" dirty="0">
                <a:solidFill>
                  <a:srgbClr val="013544"/>
                </a:solidFill>
                <a:ea typeface="Montserrat"/>
                <a:cs typeface="+mj-lt"/>
                <a:sym typeface="Montserrat"/>
              </a:rPr>
              <a:t>29</a:t>
            </a:r>
            <a:r>
              <a:rPr lang="ru-RU" b="0" i="0" u="none" strike="noStrike" cap="none" dirty="0">
                <a:solidFill>
                  <a:srgbClr val="013544"/>
                </a:solidFill>
                <a:ea typeface="Montserrat"/>
                <a:cs typeface="+mj-lt"/>
                <a:sym typeface="Montserrat"/>
              </a:rPr>
              <a:t> </a:t>
            </a:r>
            <a:r>
              <a:rPr lang="ru-RU" b="0" i="0" u="none" strike="noStrike" cap="none" dirty="0">
                <a:solidFill>
                  <a:srgbClr val="013544"/>
                </a:solidFill>
                <a:ea typeface="Montserrat Medium"/>
                <a:cs typeface="+mj-lt"/>
                <a:sym typeface="Montserrat Medium"/>
              </a:rPr>
              <a:t>корпусов на площади 16,5 га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649BD5"/>
              </a:buClr>
              <a:buSzPts val="2800"/>
              <a:buFont typeface="Arial" panose="020B0604020202020204"/>
              <a:buNone/>
            </a:pPr>
            <a:r>
              <a:rPr lang="ru-RU" sz="2400" b="1" i="0" u="none" strike="noStrike" cap="none" dirty="0">
                <a:solidFill>
                  <a:srgbClr val="013544"/>
                </a:solidFill>
                <a:ea typeface="Montserrat"/>
                <a:cs typeface="+mj-lt"/>
                <a:sym typeface="Montserrat"/>
              </a:rPr>
              <a:t>1244</a:t>
            </a:r>
            <a:r>
              <a:rPr lang="ru-RU" b="1" i="0" u="none" strike="noStrike" cap="none" dirty="0">
                <a:solidFill>
                  <a:srgbClr val="013544"/>
                </a:solidFill>
                <a:ea typeface="Montserrat"/>
                <a:cs typeface="+mj-lt"/>
                <a:sym typeface="Montserrat"/>
              </a:rPr>
              <a:t> </a:t>
            </a:r>
            <a:r>
              <a:rPr lang="ru-RU" b="0" i="0" u="none" strike="noStrike" cap="none" dirty="0">
                <a:solidFill>
                  <a:srgbClr val="013544"/>
                </a:solidFill>
                <a:ea typeface="Montserrat"/>
                <a:cs typeface="+mj-lt"/>
                <a:sym typeface="Montserrat"/>
              </a:rPr>
              <a:t> </a:t>
            </a:r>
            <a:r>
              <a:rPr lang="ru-RU" b="0" i="0" u="none" strike="noStrike" cap="none" dirty="0">
                <a:solidFill>
                  <a:srgbClr val="013544"/>
                </a:solidFill>
                <a:ea typeface="Montserrat Medium"/>
                <a:cs typeface="+mj-lt"/>
                <a:sym typeface="Montserrat Medium"/>
              </a:rPr>
              <a:t>койки</a:t>
            </a:r>
          </a:p>
          <a:p>
            <a:pPr>
              <a:buClr>
                <a:srgbClr val="649BD5"/>
              </a:buClr>
              <a:buSzPts val="2800"/>
            </a:pPr>
            <a:r>
              <a:rPr lang="ru-RU" sz="2400" b="1" i="0" u="none" strike="noStrike" cap="none" dirty="0">
                <a:solidFill>
                  <a:srgbClr val="013544"/>
                </a:solidFill>
                <a:ea typeface="Montserrat"/>
                <a:cs typeface="+mj-lt"/>
                <a:sym typeface="Montserrat"/>
              </a:rPr>
              <a:t>47</a:t>
            </a:r>
            <a:r>
              <a:rPr lang="ru-RU" b="1" i="0" u="none" strike="noStrike" cap="none" dirty="0">
                <a:solidFill>
                  <a:srgbClr val="013544"/>
                </a:solidFill>
                <a:ea typeface="Montserrat"/>
                <a:cs typeface="+mj-lt"/>
                <a:sym typeface="Montserrat"/>
              </a:rPr>
              <a:t> </a:t>
            </a:r>
            <a:r>
              <a:rPr lang="ru-RU" b="0" i="0" u="none" strike="noStrike" cap="none" dirty="0">
                <a:solidFill>
                  <a:srgbClr val="013544"/>
                </a:solidFill>
                <a:ea typeface="Montserrat Medium"/>
                <a:cs typeface="+mj-lt"/>
                <a:sym typeface="Montserrat Medium"/>
              </a:rPr>
              <a:t>лечебных отделений </a:t>
            </a:r>
          </a:p>
          <a:p>
            <a:pPr>
              <a:buClr>
                <a:srgbClr val="649BD5"/>
              </a:buClr>
              <a:buSzPts val="2800"/>
            </a:pPr>
            <a:r>
              <a:rPr lang="ru-RU" sz="2400" b="1" dirty="0">
                <a:solidFill>
                  <a:srgbClr val="013544"/>
                </a:solidFill>
                <a:ea typeface="Montserrat"/>
                <a:cs typeface="Montserrat"/>
                <a:sym typeface="Montserrat"/>
              </a:rPr>
              <a:t>56</a:t>
            </a:r>
            <a:r>
              <a:rPr lang="ru-RU" sz="2400" b="1" i="0" u="none" strike="noStrike" cap="none" dirty="0">
                <a:solidFill>
                  <a:srgbClr val="013544"/>
                </a:solidFill>
                <a:ea typeface="Montserrat"/>
                <a:cs typeface="Montserrat"/>
                <a:sym typeface="Montserrat"/>
              </a:rPr>
              <a:t>00</a:t>
            </a:r>
            <a:r>
              <a:rPr lang="ru-RU" b="0" i="0" u="none" strike="noStrike" cap="none" dirty="0">
                <a:solidFill>
                  <a:srgbClr val="013544"/>
                </a:solidFill>
                <a:ea typeface="Montserrat Medium"/>
                <a:cs typeface="Montserrat Medium"/>
                <a:sym typeface="Montserrat Medium"/>
              </a:rPr>
              <a:t> высокотехнологичных оперативных вмешательств и исследований</a:t>
            </a:r>
          </a:p>
          <a:p>
            <a:pPr>
              <a:buClr>
                <a:srgbClr val="649BD5"/>
              </a:buClr>
              <a:buSzPts val="2800"/>
            </a:pPr>
            <a:r>
              <a:rPr lang="ru-RU" sz="2400" b="1" dirty="0">
                <a:solidFill>
                  <a:srgbClr val="013544"/>
                </a:solidFill>
                <a:ea typeface="Montserrat"/>
                <a:cs typeface="Montserrat"/>
                <a:sym typeface="Montserrat"/>
              </a:rPr>
              <a:t>40</a:t>
            </a:r>
            <a:r>
              <a:rPr lang="ru-RU" b="1" dirty="0">
                <a:solidFill>
                  <a:srgbClr val="013544"/>
                </a:solidFill>
                <a:ea typeface="Montserrat"/>
                <a:cs typeface="Montserrat"/>
                <a:sym typeface="Montserrat"/>
              </a:rPr>
              <a:t> </a:t>
            </a:r>
            <a:r>
              <a:rPr lang="ru-RU" dirty="0">
                <a:solidFill>
                  <a:srgbClr val="013544"/>
                </a:solidFill>
                <a:ea typeface="Montserrat Medium"/>
                <a:cs typeface="+mn-lt"/>
                <a:sym typeface="Montserrat Medium"/>
              </a:rPr>
              <a:t>операций </a:t>
            </a:r>
            <a:r>
              <a:rPr lang="ru-RU" dirty="0">
                <a:solidFill>
                  <a:srgbClr val="013544"/>
                </a:solidFill>
                <a:ea typeface="Montserrat Medium"/>
                <a:cs typeface="Montserrat Medium"/>
                <a:sym typeface="Montserrat Medium"/>
              </a:rPr>
              <a:t>по трансплантации печени и </a:t>
            </a:r>
            <a:r>
              <a:rPr lang="ru-RU" sz="2400" b="1" dirty="0">
                <a:solidFill>
                  <a:srgbClr val="013544"/>
                </a:solidFill>
                <a:ea typeface="Montserrat"/>
                <a:cs typeface="Montserrat"/>
                <a:sym typeface="Montserrat"/>
              </a:rPr>
              <a:t>60</a:t>
            </a:r>
            <a:r>
              <a:rPr lang="ru-RU" b="1" dirty="0">
                <a:solidFill>
                  <a:srgbClr val="013544"/>
                </a:solidFill>
                <a:ea typeface="Montserrat"/>
                <a:cs typeface="Montserrat"/>
                <a:sym typeface="Montserrat"/>
              </a:rPr>
              <a:t> </a:t>
            </a:r>
            <a:r>
              <a:rPr lang="ru-RU" dirty="0">
                <a:solidFill>
                  <a:srgbClr val="013544"/>
                </a:solidFill>
                <a:ea typeface="+mj-ea"/>
                <a:cs typeface="+mj-cs"/>
                <a:sym typeface="Montserrat Medium"/>
              </a:rPr>
              <a:t>по трансплантации почек в год</a:t>
            </a:r>
            <a:endParaRPr lang="ru-RU" dirty="0">
              <a:solidFill>
                <a:srgbClr val="013544"/>
              </a:solidFill>
            </a:endParaRPr>
          </a:p>
          <a:p>
            <a:pPr>
              <a:buClr>
                <a:srgbClr val="649BD5"/>
              </a:buClr>
              <a:buSzPts val="2800"/>
            </a:pPr>
            <a:endParaRPr lang="ru-RU" b="0" i="0" u="none" strike="noStrike" cap="none" dirty="0">
              <a:solidFill>
                <a:srgbClr val="013544"/>
              </a:solidFill>
              <a:ea typeface="Montserrat Medium"/>
              <a:cs typeface="Montserrat Medium"/>
              <a:sym typeface="Montserrat Medium"/>
            </a:endParaRPr>
          </a:p>
          <a:p>
            <a:pPr>
              <a:buClr>
                <a:srgbClr val="649BD5"/>
              </a:buClr>
              <a:buSzPts val="2800"/>
            </a:pPr>
            <a:endParaRPr lang="ru-RU" b="0" i="0" u="none" strike="noStrike" cap="none" dirty="0">
              <a:solidFill>
                <a:srgbClr val="013544"/>
              </a:solidFill>
              <a:ea typeface="Montserrat Medium"/>
              <a:cs typeface="+mj-lt"/>
              <a:sym typeface="Montserrat Medium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649BD5"/>
              </a:buClr>
              <a:buSzPts val="2800"/>
              <a:buFont typeface="Arial" panose="020B0604020202020204"/>
              <a:buNone/>
            </a:pPr>
            <a:endParaRPr lang="ru-RU" b="0" i="0" u="none" strike="noStrike" cap="none" dirty="0">
              <a:solidFill>
                <a:srgbClr val="013544"/>
              </a:solidFill>
              <a:ea typeface="Montserrat Medium"/>
              <a:cs typeface="+mj-lt"/>
              <a:sym typeface="Montserrat Medium"/>
            </a:endParaRPr>
          </a:p>
          <a:p>
            <a:pPr>
              <a:buClr>
                <a:srgbClr val="649BD5"/>
              </a:buClr>
              <a:buSzPts val="2800"/>
            </a:pPr>
            <a:endParaRPr lang="ru-RU" b="0" i="0" u="none" strike="noStrike" cap="none" dirty="0">
              <a:solidFill>
                <a:srgbClr val="013544"/>
              </a:solidFill>
              <a:ea typeface="Montserrat Medium"/>
              <a:cs typeface="+mj-lt"/>
              <a:sym typeface="Montserrat Medium"/>
            </a:endParaRPr>
          </a:p>
          <a:p>
            <a:pPr>
              <a:buClr>
                <a:srgbClr val="649BD5"/>
              </a:buClr>
              <a:buSzPts val="2800"/>
            </a:pPr>
            <a:endParaRPr lang="ru-RU" b="0" i="0" u="none" strike="noStrike" cap="none" dirty="0">
              <a:solidFill>
                <a:srgbClr val="013544"/>
              </a:solidFill>
              <a:ea typeface="Montserrat Medium"/>
              <a:cs typeface="+mj-lt"/>
              <a:sym typeface="Montserrat Medium"/>
            </a:endParaRPr>
          </a:p>
          <a:p>
            <a:pPr>
              <a:buClr>
                <a:srgbClr val="649BD5"/>
              </a:buClr>
              <a:buSzPts val="2800"/>
            </a:pPr>
            <a:endParaRPr lang="ru-RU" b="0" i="0" u="none" strike="noStrike" cap="none" dirty="0">
              <a:solidFill>
                <a:srgbClr val="013544"/>
              </a:solidFill>
              <a:latin typeface="+mj-lt"/>
              <a:ea typeface="Montserrat Medium"/>
              <a:cs typeface="+mj-lt"/>
              <a:sym typeface="Montserrat Medium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649BD5"/>
              </a:buClr>
              <a:buSzPts val="2800"/>
              <a:buFont typeface="Arial" panose="020B0604020202020204"/>
              <a:buNone/>
            </a:pPr>
            <a:endParaRPr lang="ru-RU" b="0" i="0" u="none" strike="noStrike" cap="none" dirty="0">
              <a:solidFill>
                <a:srgbClr val="013544"/>
              </a:solidFill>
              <a:ea typeface="Montserrat Medium"/>
              <a:cs typeface="+mj-lt"/>
              <a:sym typeface="Montserrat Medium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2034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dirty="0">
                <a:sym typeface="Montserrat"/>
              </a:rPr>
              <a:t>Эффективность на основе </a:t>
            </a:r>
            <a:br>
              <a:rPr b="1" dirty="0">
                <a:solidFill>
                  <a:srgbClr val="013544"/>
                </a:solidFill>
                <a:latin typeface="+mj-lt"/>
                <a:ea typeface="+mj-ea"/>
                <a:cs typeface="+mj-cs"/>
                <a:sym typeface="Arial" panose="020B0604020202020204"/>
              </a:rPr>
            </a:br>
            <a:r>
              <a:rPr lang="ru-RU" dirty="0">
                <a:sym typeface="Montserrat"/>
              </a:rPr>
              <a:t>комплексной цифровизации</a:t>
            </a:r>
            <a:br>
              <a:rPr b="1" dirty="0">
                <a:solidFill>
                  <a:srgbClr val="013544"/>
                </a:solidFill>
                <a:latin typeface="+mj-lt"/>
                <a:ea typeface="+mj-ea"/>
                <a:cs typeface="+mj-cs"/>
                <a:sym typeface="Arial" panose="020B0604020202020204"/>
              </a:rPr>
            </a:br>
            <a:endParaRPr lang="ru-RU" dirty="0"/>
          </a:p>
        </p:txBody>
      </p:sp>
      <p:sp>
        <p:nvSpPr>
          <p:cNvPr id="1007" name="Google Shape;1007;p63"/>
          <p:cNvSpPr/>
          <p:nvPr/>
        </p:nvSpPr>
        <p:spPr>
          <a:xfrm>
            <a:off x="1537227" y="1960222"/>
            <a:ext cx="3147068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78AA"/>
              </a:buClr>
              <a:buSzPts val="2400"/>
              <a:buFont typeface="Montserrat"/>
              <a:buNone/>
            </a:pPr>
            <a:r>
              <a:rPr lang="ru-RU" sz="1800" b="1" i="0" u="none" strike="noStrike" cap="none" dirty="0">
                <a:solidFill>
                  <a:srgbClr val="013544"/>
                </a:solidFill>
                <a:latin typeface="Montserrat" panose="020B0604020202020204" charset="-52"/>
                <a:ea typeface="Montserrat"/>
                <a:cs typeface="Montserrat"/>
                <a:sym typeface="Montserrat"/>
              </a:rPr>
              <a:t>Медицинская эффективность</a:t>
            </a:r>
          </a:p>
        </p:txBody>
      </p:sp>
      <p:sp>
        <p:nvSpPr>
          <p:cNvPr id="1005" name="Google Shape;1005;p63"/>
          <p:cNvSpPr/>
          <p:nvPr/>
        </p:nvSpPr>
        <p:spPr>
          <a:xfrm>
            <a:off x="1264272" y="2542034"/>
            <a:ext cx="3949200" cy="1877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9636"/>
              </a:buClr>
              <a:buSzPts val="2356"/>
              <a:buFont typeface="Noto Sans Symbols"/>
              <a:buChar char="✔"/>
            </a:pPr>
            <a:r>
              <a:rPr lang="ru-RU" sz="1600" b="0" i="0" u="none" strike="noStrike" cap="none" dirty="0">
                <a:solidFill>
                  <a:schemeClr val="accent1">
                    <a:lumMod val="75000"/>
                  </a:schemeClr>
                </a:solidFill>
                <a:latin typeface="Montserrat" panose="020B0604020202020204" charset="-52"/>
                <a:ea typeface="Montserrat Medium"/>
                <a:cs typeface="Montserrat Medium"/>
                <a:sym typeface="Montserrat Medium"/>
              </a:rPr>
              <a:t>Персонифицированный лекарственный учет</a:t>
            </a:r>
            <a:endParaRPr sz="1600" b="0" i="0" u="none" strike="noStrike" cap="none" dirty="0">
              <a:solidFill>
                <a:schemeClr val="accent1">
                  <a:lumMod val="75000"/>
                </a:schemeClr>
              </a:solidFill>
              <a:latin typeface="Montserrat" panose="020B0604020202020204" charset="-52"/>
              <a:sym typeface="Arial" panose="020B0604020202020204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9636"/>
              </a:buClr>
              <a:buSzPts val="2356"/>
              <a:buFont typeface="Noto Sans Symbols"/>
              <a:buChar char="✔"/>
            </a:pPr>
            <a:r>
              <a:rPr lang="ru-RU" sz="1600" b="0" i="0" u="none" strike="noStrike" cap="none" dirty="0">
                <a:solidFill>
                  <a:schemeClr val="accent1">
                    <a:lumMod val="75000"/>
                  </a:schemeClr>
                </a:solidFill>
                <a:latin typeface="Montserrat" panose="020B0604020202020204" charset="-52"/>
                <a:ea typeface="Montserrat Medium"/>
                <a:cs typeface="Montserrat Medium"/>
                <a:sym typeface="Montserrat Medium"/>
              </a:rPr>
              <a:t>Строгая идентификация пациента на всех этапах помощи</a:t>
            </a:r>
            <a:endParaRPr sz="1600" b="0" i="0" u="none" strike="noStrike" cap="none" dirty="0">
              <a:solidFill>
                <a:schemeClr val="accent1">
                  <a:lumMod val="75000"/>
                </a:schemeClr>
              </a:solidFill>
              <a:latin typeface="Montserrat" panose="020B0604020202020204" charset="-52"/>
              <a:sym typeface="Arial" panose="020B0604020202020204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9636"/>
              </a:buClr>
              <a:buSzPts val="2356"/>
              <a:buFont typeface="Noto Sans Symbols"/>
              <a:buChar char="✔"/>
            </a:pPr>
            <a:r>
              <a:rPr lang="ru-RU" sz="1600" b="0" i="0" u="none" strike="noStrike" cap="none" dirty="0">
                <a:solidFill>
                  <a:schemeClr val="accent1">
                    <a:lumMod val="75000"/>
                  </a:schemeClr>
                </a:solidFill>
                <a:latin typeface="Montserrat" panose="020B0604020202020204" charset="-52"/>
                <a:ea typeface="Montserrat Medium"/>
                <a:cs typeface="Montserrat Medium"/>
                <a:sym typeface="Montserrat Medium"/>
              </a:rPr>
              <a:t>Выявление «сигнальных» пациентов </a:t>
            </a:r>
            <a:endParaRPr sz="1600" b="0" i="0" u="none" strike="noStrike" cap="none" dirty="0">
              <a:solidFill>
                <a:schemeClr val="accent1">
                  <a:lumMod val="75000"/>
                </a:schemeClr>
              </a:solidFill>
              <a:latin typeface="Montserrat" panose="020B0604020202020204" charset="-52"/>
              <a:sym typeface="Arial" panose="020B0604020202020204"/>
            </a:endParaRPr>
          </a:p>
        </p:txBody>
      </p:sp>
      <p:sp>
        <p:nvSpPr>
          <p:cNvPr id="1008" name="Google Shape;1008;p63"/>
          <p:cNvSpPr/>
          <p:nvPr/>
        </p:nvSpPr>
        <p:spPr>
          <a:xfrm>
            <a:off x="6336634" y="1960292"/>
            <a:ext cx="4419589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78AA"/>
              </a:buClr>
              <a:buSzPts val="2400"/>
              <a:buFont typeface="Montserrat"/>
              <a:buNone/>
            </a:pPr>
            <a:r>
              <a:rPr lang="ru-RU" sz="1800" b="1" i="0" u="none" strike="noStrike" cap="none" dirty="0">
                <a:solidFill>
                  <a:srgbClr val="013544"/>
                </a:solidFill>
                <a:latin typeface="Montserrat" panose="020B0604020202020204" charset="-52"/>
                <a:ea typeface="Montserrat"/>
                <a:cs typeface="Montserrat"/>
                <a:sym typeface="Montserrat"/>
              </a:rPr>
              <a:t>Социальная эффективность</a:t>
            </a:r>
          </a:p>
        </p:txBody>
      </p:sp>
      <p:sp>
        <p:nvSpPr>
          <p:cNvPr id="1006" name="Google Shape;1006;p63"/>
          <p:cNvSpPr/>
          <p:nvPr/>
        </p:nvSpPr>
        <p:spPr>
          <a:xfrm>
            <a:off x="5930382" y="2468013"/>
            <a:ext cx="5272200" cy="27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9636"/>
              </a:buClr>
              <a:buSzPts val="2356"/>
              <a:buFont typeface="Noto Sans Symbols"/>
              <a:buChar char="✔"/>
            </a:pPr>
            <a:r>
              <a:rPr lang="ru-RU" sz="1600" b="0" i="0" u="none" strike="noStrike" cap="none" dirty="0">
                <a:solidFill>
                  <a:schemeClr val="accent1">
                    <a:lumMod val="75000"/>
                  </a:schemeClr>
                </a:solidFill>
                <a:latin typeface="Montserrat" panose="020B0604020202020204" charset="-52"/>
                <a:ea typeface="Montserrat Medium"/>
                <a:cs typeface="Montserrat Medium"/>
                <a:sym typeface="Montserrat Medium"/>
              </a:rPr>
              <a:t>Вовлечение пациента в лечебно-диагностический процесс и собственное выздоровление (личный кабинет) </a:t>
            </a:r>
            <a:endParaRPr sz="1600" b="0" i="0" u="none" strike="noStrike" cap="none" dirty="0">
              <a:solidFill>
                <a:schemeClr val="accent1">
                  <a:lumMod val="75000"/>
                </a:schemeClr>
              </a:solidFill>
              <a:latin typeface="Montserrat" panose="020B0604020202020204" charset="-52"/>
              <a:ea typeface="Montserrat Medium"/>
              <a:cs typeface="Montserrat Medium"/>
              <a:sym typeface="Montserrat Medium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9636"/>
              </a:buClr>
              <a:buSzPts val="2356"/>
              <a:buFont typeface="Noto Sans Symbols"/>
              <a:buChar char="✔"/>
            </a:pPr>
            <a:r>
              <a:rPr lang="ru-RU" sz="1600" b="0" i="0" u="none" strike="noStrike" cap="none" dirty="0">
                <a:solidFill>
                  <a:schemeClr val="accent1">
                    <a:lumMod val="75000"/>
                  </a:schemeClr>
                </a:solidFill>
                <a:latin typeface="Montserrat" panose="020B0604020202020204" charset="-52"/>
                <a:ea typeface="Montserrat Medium"/>
                <a:cs typeface="Montserrat Medium"/>
                <a:sym typeface="Montserrat Medium"/>
              </a:rPr>
              <a:t>Снижение количества жалоб и обращений, из-за недостаточной информированности пациента</a:t>
            </a:r>
            <a:endParaRPr sz="1600" b="0" i="0" u="none" strike="noStrike" cap="none" dirty="0">
              <a:solidFill>
                <a:schemeClr val="accent1">
                  <a:lumMod val="75000"/>
                </a:schemeClr>
              </a:solidFill>
              <a:latin typeface="Montserrat" panose="020B0604020202020204" charset="-52"/>
              <a:sym typeface="Arial" panose="020B0604020202020204"/>
            </a:endParaRPr>
          </a:p>
        </p:txBody>
      </p:sp>
      <p:sp>
        <p:nvSpPr>
          <p:cNvPr id="8" name="Google Shape;1015;p64"/>
          <p:cNvSpPr/>
          <p:nvPr/>
        </p:nvSpPr>
        <p:spPr>
          <a:xfrm>
            <a:off x="1534966" y="4481744"/>
            <a:ext cx="8790831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/>
              <a:buNone/>
            </a:pPr>
            <a:r>
              <a:rPr lang="ru-RU" sz="2000" b="1" i="0" u="none" strike="noStrike" cap="none" dirty="0">
                <a:solidFill>
                  <a:srgbClr val="013544"/>
                </a:solidFill>
                <a:latin typeface="Montserrat" panose="020B0604020202020204" charset="-52"/>
                <a:ea typeface="Montserrat"/>
                <a:cs typeface="Montserrat"/>
                <a:sym typeface="Montserrat"/>
              </a:rPr>
              <a:t>Экономическая эффективность</a:t>
            </a:r>
          </a:p>
        </p:txBody>
      </p:sp>
      <p:sp>
        <p:nvSpPr>
          <p:cNvPr id="9" name="Google Shape;1016;p64"/>
          <p:cNvSpPr/>
          <p:nvPr/>
        </p:nvSpPr>
        <p:spPr>
          <a:xfrm>
            <a:off x="2786904" y="4917623"/>
            <a:ext cx="7318015" cy="1734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9636"/>
              </a:buClr>
              <a:buSzPts val="2356"/>
              <a:buFont typeface="Noto Sans Symbols"/>
              <a:buChar char="✔"/>
            </a:pPr>
            <a:r>
              <a:rPr lang="ru-RU" sz="1600" b="0" i="0" u="none" strike="noStrike" cap="none" dirty="0">
                <a:solidFill>
                  <a:schemeClr val="accent1">
                    <a:lumMod val="75000"/>
                  </a:schemeClr>
                </a:solidFill>
                <a:latin typeface="Montserrat" panose="020B0604020202020204" charset="-52"/>
                <a:ea typeface="Montserrat Medium"/>
                <a:cs typeface="Montserrat Medium"/>
                <a:sym typeface="Montserrat Medium"/>
              </a:rPr>
              <a:t>Оптимизация расходов на лекарственные средства и изделия медицинского назначения до 5-7%</a:t>
            </a:r>
            <a:endParaRPr sz="1600" b="0" i="0" u="none" strike="noStrike" cap="none" dirty="0">
              <a:solidFill>
                <a:schemeClr val="accent1">
                  <a:lumMod val="75000"/>
                </a:schemeClr>
              </a:solidFill>
              <a:latin typeface="Montserrat" panose="020B0604020202020204" charset="-52"/>
              <a:ea typeface="Montserrat Medium"/>
              <a:cs typeface="Montserrat Medium"/>
              <a:sym typeface="Montserrat Medium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9636"/>
              </a:buClr>
              <a:buSzPts val="2356"/>
              <a:buFont typeface="Noto Sans Symbols"/>
              <a:buChar char="✔"/>
            </a:pPr>
            <a:r>
              <a:rPr lang="ru-RU" sz="1600" b="0" i="0" u="none" strike="noStrike" cap="none" dirty="0">
                <a:solidFill>
                  <a:schemeClr val="accent1">
                    <a:lumMod val="75000"/>
                  </a:schemeClr>
                </a:solidFill>
                <a:latin typeface="Montserrat" panose="020B0604020202020204" charset="-52"/>
                <a:ea typeface="Montserrat Medium"/>
                <a:cs typeface="Montserrat Medium"/>
                <a:sym typeface="Montserrat Medium"/>
              </a:rPr>
              <a:t>Оптимизация времени медицинского персонала, освобождение от непрофильных функций на 15-30%</a:t>
            </a:r>
            <a:endParaRPr sz="1600" b="0" i="0" u="none" strike="noStrike" cap="none" dirty="0">
              <a:solidFill>
                <a:schemeClr val="accent1">
                  <a:lumMod val="75000"/>
                </a:schemeClr>
              </a:solidFill>
              <a:latin typeface="Montserrat" panose="020B0604020202020204" charset="-52"/>
              <a:sym typeface="Arial" panose="020B0604020202020204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9636"/>
              </a:buClr>
              <a:buSzPts val="2356"/>
              <a:buFont typeface="Noto Sans Symbols"/>
              <a:buChar char="✔"/>
            </a:pPr>
            <a:r>
              <a:rPr lang="ru-RU" sz="1600" b="0" i="0" u="none" strike="noStrike" cap="none" dirty="0">
                <a:solidFill>
                  <a:schemeClr val="accent1">
                    <a:lumMod val="75000"/>
                  </a:schemeClr>
                </a:solidFill>
                <a:latin typeface="Montserrat" panose="020B0604020202020204" charset="-52"/>
                <a:ea typeface="Montserrat Medium"/>
                <a:cs typeface="Montserrat Medium"/>
                <a:sym typeface="Montserrat Medium"/>
              </a:rPr>
              <a:t>Повышение оборота койки на 4,4% </a:t>
            </a:r>
            <a:endParaRPr sz="1600" b="0" i="0" u="none" strike="noStrike" cap="none" dirty="0">
              <a:solidFill>
                <a:schemeClr val="accent1">
                  <a:lumMod val="75000"/>
                </a:schemeClr>
              </a:solidFill>
              <a:latin typeface="Montserrat" panose="020B0604020202020204" charset="-52"/>
              <a:sym typeface="Arial" panose="020B0604020202020204"/>
            </a:endParaRPr>
          </a:p>
          <a:p>
            <a:pPr marL="342900" marR="0" lvl="0" indent="-193040" algn="l" rtl="0">
              <a:lnSpc>
                <a:spcPct val="167000"/>
              </a:lnSpc>
              <a:spcBef>
                <a:spcPts val="0"/>
              </a:spcBef>
              <a:spcAft>
                <a:spcPts val="0"/>
              </a:spcAft>
              <a:buClr>
                <a:srgbClr val="ED9636"/>
              </a:buClr>
              <a:buSzPts val="2356"/>
              <a:buFont typeface="Noto Sans Symbols"/>
              <a:buNone/>
            </a:pPr>
            <a:endParaRPr sz="1600" b="0" i="0" u="none" strike="noStrike" cap="none" dirty="0">
              <a:solidFill>
                <a:schemeClr val="accent1">
                  <a:lumMod val="75000"/>
                </a:schemeClr>
              </a:solidFill>
              <a:latin typeface="Montserrat" panose="020B0604020202020204" charset="-52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>
                <a:solidFill>
                  <a:srgbClr val="013544"/>
                </a:solidFill>
                <a:sym typeface="Arial" panose="020B0604020202020204"/>
              </a:rPr>
              <a:t>Примеры использования цифровых решений </a:t>
            </a:r>
            <a:br>
              <a:rPr lang="ru-RU" sz="2800" dirty="0">
                <a:solidFill>
                  <a:srgbClr val="013544"/>
                </a:solidFill>
                <a:sym typeface="Arial" panose="020B0604020202020204"/>
              </a:rPr>
            </a:br>
            <a:r>
              <a:rPr lang="ru-RU" sz="2800" dirty="0">
                <a:solidFill>
                  <a:srgbClr val="013544"/>
                </a:solidFill>
                <a:sym typeface="Arial" panose="020B0604020202020204"/>
              </a:rPr>
              <a:t>в клинике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38277" y="1201793"/>
            <a:ext cx="3033132" cy="37785"/>
          </a:xfrm>
          <a:prstGeom prst="rect">
            <a:avLst/>
          </a:prstGeom>
          <a:solidFill>
            <a:srgbClr val="21B6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905" y="1414145"/>
            <a:ext cx="3634273" cy="24228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5306" y="1414145"/>
            <a:ext cx="3657600" cy="243839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044815" y="3954145"/>
            <a:ext cx="3251200" cy="26924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905" y="3954145"/>
            <a:ext cx="3606800" cy="270510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3705" y="1414145"/>
            <a:ext cx="3251200" cy="24384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6414" y="3954145"/>
            <a:ext cx="3657601" cy="26924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70485"/>
            <a:ext cx="10515600" cy="1325563"/>
          </a:xfrm>
        </p:spPr>
        <p:txBody>
          <a:bodyPr/>
          <a:lstStyle/>
          <a:p>
            <a:r>
              <a:rPr lang="ru-RU" dirty="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HIMSS EMRAM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36702" y="956048"/>
            <a:ext cx="3033132" cy="37785"/>
          </a:xfrm>
          <a:prstGeom prst="rect">
            <a:avLst/>
          </a:prstGeom>
          <a:solidFill>
            <a:srgbClr val="21B6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936625" y="1633855"/>
            <a:ext cx="3310255" cy="1278255"/>
          </a:xfrm>
          <a:prstGeom prst="rect">
            <a:avLst/>
          </a:prstGeom>
          <a:solidFill>
            <a:srgbClr val="0135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ts val="3920"/>
              </a:lnSpc>
            </a:pPr>
            <a:r>
              <a:rPr lang="ru-RU" altLang="en-US" sz="1400">
                <a:cs typeface="+mn-lt"/>
              </a:rPr>
              <a:t>В 3 раза сократилось время на принятие решений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793355" y="1633855"/>
            <a:ext cx="3174365" cy="1278255"/>
          </a:xfrm>
          <a:prstGeom prst="rect">
            <a:avLst/>
          </a:prstGeom>
          <a:solidFill>
            <a:srgbClr val="0135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/>
              <a:t>97,8%-уровень удовлетворенности персонала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793355" y="4843145"/>
            <a:ext cx="3249295" cy="1227455"/>
          </a:xfrm>
          <a:prstGeom prst="rect">
            <a:avLst/>
          </a:prstGeom>
          <a:solidFill>
            <a:srgbClr val="0135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/>
              <a:t>На 3 % рост оборота койки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793355" y="3322955"/>
            <a:ext cx="3248660" cy="1243965"/>
          </a:xfrm>
          <a:prstGeom prst="rect">
            <a:avLst/>
          </a:prstGeom>
          <a:solidFill>
            <a:srgbClr val="0135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/>
              <a:t>В 1,4 раза сократилось количество жалоб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936625" y="4843145"/>
            <a:ext cx="3310255" cy="1227455"/>
          </a:xfrm>
          <a:prstGeom prst="rect">
            <a:avLst/>
          </a:prstGeom>
          <a:solidFill>
            <a:srgbClr val="0135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sz="1600"/>
              <a:t>На 4 % оптимизирован расход лекарственных средств и ИМН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936625" y="3322955"/>
            <a:ext cx="3310255" cy="1243965"/>
          </a:xfrm>
          <a:prstGeom prst="rect">
            <a:avLst/>
          </a:prstGeom>
          <a:solidFill>
            <a:srgbClr val="0135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/>
              <a:t>6% высвобождение времени у врача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42535" y="1337310"/>
            <a:ext cx="1932305" cy="1704340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40630" y="3165475"/>
            <a:ext cx="1932305" cy="1559560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42535" y="4815205"/>
            <a:ext cx="1930400" cy="1524635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36702" y="956048"/>
            <a:ext cx="3033132" cy="37785"/>
          </a:xfrm>
          <a:prstGeom prst="rect">
            <a:avLst/>
          </a:prstGeom>
          <a:solidFill>
            <a:srgbClr val="21B6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Изображение 5" descr="photo_5267330123990943966_y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733"/>
          <a:stretch>
            <a:fillRect/>
          </a:stretch>
        </p:blipFill>
        <p:spPr>
          <a:xfrm>
            <a:off x="359411" y="553944"/>
            <a:ext cx="8248348" cy="5750111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35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71145"/>
            <a:ext cx="9122980" cy="518685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8684" y="3017396"/>
            <a:ext cx="10278766" cy="823207"/>
          </a:xfrm>
        </p:spPr>
        <p:txBody>
          <a:bodyPr anchor="t">
            <a:noAutofit/>
          </a:bodyPr>
          <a:lstStyle/>
          <a:p>
            <a:r>
              <a:rPr lang="ru-RU" sz="3200" dirty="0"/>
              <a:t>Контакты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8684" y="3672970"/>
            <a:ext cx="10278766" cy="2105569"/>
          </a:xfrm>
        </p:spPr>
        <p:txBody>
          <a:bodyPr>
            <a:noAutofit/>
          </a:bodyPr>
          <a:lstStyle/>
          <a:p>
            <a:pPr marR="0" lvl="0" rtl="0">
              <a:lnSpc>
                <a:spcPct val="155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srgbClr val="013544"/>
                </a:solidFill>
                <a:latin typeface="+mj-lt"/>
                <a:sym typeface="Montserrat Medium"/>
              </a:rPr>
              <a:t>420064, Республика Татарстан, г. Казань, ул. Оренбургский тракт, д. 138</a:t>
            </a:r>
            <a:br>
              <a:rPr lang="ru-RU" sz="1200" dirty="0">
                <a:solidFill>
                  <a:srgbClr val="013544"/>
                </a:solidFill>
                <a:latin typeface="+mj-lt"/>
                <a:sym typeface="Montserrat Medium"/>
              </a:rPr>
            </a:br>
            <a:r>
              <a:rPr lang="ru-RU" sz="1200" dirty="0">
                <a:solidFill>
                  <a:srgbClr val="013544"/>
                </a:solidFill>
                <a:latin typeface="+mj-lt"/>
                <a:sym typeface="Montserrat Medium"/>
              </a:rPr>
              <a:t>http://rkbrt.ru</a:t>
            </a:r>
            <a:br>
              <a:rPr lang="ru-RU" sz="1200" dirty="0">
                <a:solidFill>
                  <a:srgbClr val="013544"/>
                </a:solidFill>
                <a:latin typeface="+mj-lt"/>
                <a:sym typeface="Montserrat Medium"/>
              </a:rPr>
            </a:br>
            <a:br>
              <a:rPr lang="ru-RU" sz="1200" dirty="0">
                <a:solidFill>
                  <a:srgbClr val="013544"/>
                </a:solidFill>
                <a:latin typeface="+mj-lt"/>
                <a:sym typeface="Montserrat Medium"/>
              </a:rPr>
            </a:br>
            <a:r>
              <a:rPr lang="ru-RU" sz="1200" dirty="0">
                <a:solidFill>
                  <a:srgbClr val="013544"/>
                </a:solidFill>
                <a:latin typeface="+mj-lt"/>
                <a:sym typeface="Montserrat"/>
              </a:rPr>
              <a:t>E-mail: </a:t>
            </a:r>
            <a:r>
              <a:rPr lang="ru-RU" sz="1200" dirty="0">
                <a:solidFill>
                  <a:srgbClr val="013544"/>
                </a:solidFill>
                <a:latin typeface="+mj-lt"/>
                <a:sym typeface="Montserrat Medium"/>
              </a:rPr>
              <a:t>mz.rkb@tatar.ru</a:t>
            </a:r>
            <a:br>
              <a:rPr lang="ru-RU" sz="1200" dirty="0">
                <a:solidFill>
                  <a:srgbClr val="013544"/>
                </a:solidFill>
                <a:latin typeface="+mj-lt"/>
                <a:sym typeface="Montserrat Medium"/>
              </a:rPr>
            </a:br>
            <a:r>
              <a:rPr lang="en-US" altLang="ru-RU" sz="1200" dirty="0">
                <a:solidFill>
                  <a:srgbClr val="013544"/>
                </a:solidFill>
                <a:latin typeface="+mj-lt"/>
                <a:sym typeface="Montserrat Medium"/>
              </a:rPr>
              <a:t>Ilya.Gavrilov@tatar.ru</a:t>
            </a:r>
            <a:endParaRPr lang="ru-RU" sz="1200" dirty="0">
              <a:solidFill>
                <a:srgbClr val="013544"/>
              </a:solidFill>
              <a:latin typeface="+mj-lt"/>
              <a:sym typeface="Montserrat Medium"/>
            </a:endParaRPr>
          </a:p>
          <a:p>
            <a:pPr marR="0" lvl="0" rtl="0">
              <a:lnSpc>
                <a:spcPct val="155000"/>
              </a:lnSpc>
              <a:spcBef>
                <a:spcPts val="0"/>
              </a:spcBef>
              <a:spcAft>
                <a:spcPts val="0"/>
              </a:spcAft>
            </a:pPr>
            <a:br>
              <a:rPr lang="ru-RU" sz="1200" dirty="0">
                <a:solidFill>
                  <a:srgbClr val="013544"/>
                </a:solidFill>
                <a:latin typeface="+mj-lt"/>
                <a:sym typeface="Montserrat Medium"/>
              </a:rPr>
            </a:br>
            <a:r>
              <a:rPr lang="ru-RU" sz="1200" dirty="0">
                <a:solidFill>
                  <a:srgbClr val="013544"/>
                </a:solidFill>
                <a:latin typeface="+mj-lt"/>
                <a:sym typeface="Montserrat"/>
              </a:rPr>
              <a:t>Тел. </a:t>
            </a:r>
            <a:r>
              <a:rPr lang="ru-RU" sz="1200" dirty="0">
                <a:solidFill>
                  <a:srgbClr val="013544"/>
                </a:solidFill>
                <a:latin typeface="+mj-lt"/>
                <a:sym typeface="Montserrat Medium"/>
              </a:rPr>
              <a:t>+7 (843) 231-21-09; +7 (843) 231-20-90</a:t>
            </a:r>
            <a:br>
              <a:rPr lang="ru-RU" sz="1200" dirty="0">
                <a:solidFill>
                  <a:srgbClr val="013544"/>
                </a:solidFill>
                <a:latin typeface="+mj-lt"/>
                <a:sym typeface="Montserrat Medium"/>
              </a:rPr>
            </a:br>
            <a:r>
              <a:rPr lang="ru-RU" sz="1200" dirty="0">
                <a:solidFill>
                  <a:srgbClr val="013544"/>
                </a:solidFill>
                <a:latin typeface="+mj-lt"/>
                <a:sym typeface="Montserrat Medium"/>
              </a:rPr>
              <a:t>Моб: +7904 664 72 01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180615" y="650389"/>
            <a:ext cx="4679396" cy="71208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97580" y="739565"/>
            <a:ext cx="1104272" cy="533731"/>
          </a:xfrm>
          <a:prstGeom prst="rect">
            <a:avLst/>
          </a:prstGeom>
        </p:spPr>
      </p:pic>
      <p:pic>
        <p:nvPicPr>
          <p:cNvPr id="5" name="Picture 2" descr="MedSoft - выставка и конференция по цифровому здравоохранению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88982" y="633150"/>
            <a:ext cx="750428" cy="74656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Наша история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36702" y="956048"/>
            <a:ext cx="3033132" cy="37785"/>
          </a:xfrm>
          <a:prstGeom prst="rect">
            <a:avLst/>
          </a:prstGeom>
          <a:solidFill>
            <a:srgbClr val="21B6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бъект 2"/>
          <p:cNvSpPr txBox="1"/>
          <p:nvPr/>
        </p:nvSpPr>
        <p:spPr>
          <a:xfrm>
            <a:off x="120771" y="1325563"/>
            <a:ext cx="12191999" cy="576064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865" b="1" dirty="0">
                <a:solidFill>
                  <a:srgbClr val="FF7C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История «старых» и «новых» клиник - это история развития Казанской медицинской науки </a:t>
            </a:r>
            <a:br>
              <a:rPr lang="ru-RU" sz="1865" b="1" dirty="0">
                <a:solidFill>
                  <a:srgbClr val="FF7C8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865" b="1" dirty="0">
                <a:solidFill>
                  <a:srgbClr val="FF7C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 практики, это история становления лучших традиций отечественной медицины</a:t>
            </a:r>
          </a:p>
          <a:p>
            <a:pPr algn="ctr"/>
            <a:endParaRPr lang="ru-RU" sz="1600" b="1" dirty="0">
              <a:solidFill>
                <a:srgbClr val="FF7C80"/>
              </a:solidFill>
              <a:latin typeface="Montserrat" panose="020B0604020202020204" charset="-52"/>
              <a:cs typeface="Calibri" panose="020F0502020204030204" pitchFamily="34" charset="0"/>
            </a:endParaRPr>
          </a:p>
        </p:txBody>
      </p:sp>
      <p:sp>
        <p:nvSpPr>
          <p:cNvPr id="5" name="Стрелка вправо с вырезом 3"/>
          <p:cNvSpPr/>
          <p:nvPr/>
        </p:nvSpPr>
        <p:spPr>
          <a:xfrm>
            <a:off x="1819335" y="3873116"/>
            <a:ext cx="9799168" cy="71781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50000"/>
              <a:gd name="f8" fmla="+- 0 0 -360"/>
              <a:gd name="f9" fmla="+- 0 0 -270"/>
              <a:gd name="f10" fmla="+- 0 0 -180"/>
              <a:gd name="f11" fmla="abs f3"/>
              <a:gd name="f12" fmla="abs f4"/>
              <a:gd name="f13" fmla="abs f5"/>
              <a:gd name="f14" fmla="*/ f8 f0 1"/>
              <a:gd name="f15" fmla="*/ f9 f0 1"/>
              <a:gd name="f16" fmla="*/ f10 f0 1"/>
              <a:gd name="f17" fmla="?: f11 f3 1"/>
              <a:gd name="f18" fmla="?: f12 f4 1"/>
              <a:gd name="f19" fmla="?: f13 f5 1"/>
              <a:gd name="f20" fmla="*/ f14 1 f2"/>
              <a:gd name="f21" fmla="*/ f15 1 f2"/>
              <a:gd name="f22" fmla="*/ f16 1 f2"/>
              <a:gd name="f23" fmla="*/ f17 1 21600"/>
              <a:gd name="f24" fmla="*/ f18 1 21600"/>
              <a:gd name="f25" fmla="*/ 21600 f17 1"/>
              <a:gd name="f26" fmla="*/ 21600 f18 1"/>
              <a:gd name="f27" fmla="+- f20 0 f1"/>
              <a:gd name="f28" fmla="+- f21 0 f1"/>
              <a:gd name="f29" fmla="+- f22 0 f1"/>
              <a:gd name="f30" fmla="min f24 f23"/>
              <a:gd name="f31" fmla="*/ f25 1 f19"/>
              <a:gd name="f32" fmla="*/ f26 1 f19"/>
              <a:gd name="f33" fmla="val f31"/>
              <a:gd name="f34" fmla="val f32"/>
              <a:gd name="f35" fmla="*/ f6 f30 1"/>
              <a:gd name="f36" fmla="+- f34 0 f6"/>
              <a:gd name="f37" fmla="+- f33 0 f6"/>
              <a:gd name="f38" fmla="*/ f33 f30 1"/>
              <a:gd name="f39" fmla="*/ f34 f30 1"/>
              <a:gd name="f40" fmla="*/ f36 1 2"/>
              <a:gd name="f41" fmla="min f37 f36"/>
              <a:gd name="f42" fmla="*/ f36 f7 1"/>
              <a:gd name="f43" fmla="+- f6 f40 0"/>
              <a:gd name="f44" fmla="*/ f41 f7 1"/>
              <a:gd name="f45" fmla="*/ f42 1 200000"/>
              <a:gd name="f46" fmla="*/ f44 1 100000"/>
              <a:gd name="f47" fmla="+- f43 0 f45"/>
              <a:gd name="f48" fmla="+- f43 f45 0"/>
              <a:gd name="f49" fmla="*/ f43 f30 1"/>
              <a:gd name="f50" fmla="+- f33 0 f46"/>
              <a:gd name="f51" fmla="*/ f45 f46 1"/>
              <a:gd name="f52" fmla="*/ f47 f30 1"/>
              <a:gd name="f53" fmla="*/ f48 f30 1"/>
              <a:gd name="f54" fmla="*/ f51 1 f40"/>
              <a:gd name="f55" fmla="*/ f50 f30 1"/>
              <a:gd name="f56" fmla="+- f33 0 f54"/>
              <a:gd name="f57" fmla="*/ f54 f30 1"/>
              <a:gd name="f58" fmla="*/ f56 f30 1"/>
            </a:gdLst>
            <a:ahLst/>
            <a:cxnLst>
              <a:cxn ang="3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">
                <a:pos x="f55" y="f35"/>
              </a:cxn>
              <a:cxn ang="f28">
                <a:pos x="f57" y="f49"/>
              </a:cxn>
              <a:cxn ang="f29">
                <a:pos x="f55" y="f39"/>
              </a:cxn>
            </a:cxnLst>
            <a:rect l="f57" t="f52" r="f58" b="f53"/>
            <a:pathLst>
              <a:path>
                <a:moveTo>
                  <a:pt x="f35" y="f52"/>
                </a:moveTo>
                <a:lnTo>
                  <a:pt x="f55" y="f52"/>
                </a:lnTo>
                <a:lnTo>
                  <a:pt x="f55" y="f35"/>
                </a:lnTo>
                <a:lnTo>
                  <a:pt x="f38" y="f49"/>
                </a:lnTo>
                <a:lnTo>
                  <a:pt x="f55" y="f39"/>
                </a:lnTo>
                <a:lnTo>
                  <a:pt x="f55" y="f53"/>
                </a:lnTo>
                <a:lnTo>
                  <a:pt x="f35" y="f53"/>
                </a:lnTo>
                <a:lnTo>
                  <a:pt x="f57" y="f49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6345" cap="flat">
            <a:solidFill>
              <a:srgbClr val="41719C"/>
            </a:solidFill>
            <a:prstDash val="solid"/>
            <a:miter/>
          </a:ln>
        </p:spPr>
        <p:txBody>
          <a:bodyPr vert="horz" wrap="square" lIns="91473" tIns="45737" rIns="91473" bIns="45737" anchor="ctr" anchorCtr="1" compatLnSpc="1">
            <a:noAutofit/>
          </a:bodyPr>
          <a:lstStyle/>
          <a:p>
            <a:pPr algn="ctr" defTabSz="9144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400">
              <a:solidFill>
                <a:srgbClr val="00206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36236" y="2158604"/>
            <a:ext cx="2904067" cy="15033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8" name="Овал 7"/>
          <p:cNvSpPr/>
          <p:nvPr/>
        </p:nvSpPr>
        <p:spPr bwMode="auto">
          <a:xfrm>
            <a:off x="1533583" y="3777865"/>
            <a:ext cx="857256" cy="857256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20000" tIns="62400" rIns="120000" bIns="62400" numCol="1" rtlCol="0" anchor="ctr" anchorCtr="0" compatLnSpc="1"/>
          <a:lstStyle/>
          <a:p>
            <a:pPr algn="ctr" defTabSz="121920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chemeClr val="bg1"/>
                </a:solidFill>
                <a:latin typeface="Montserrat" panose="020B0604020202020204" charset="-52"/>
              </a:rPr>
              <a:t>1814</a:t>
            </a:r>
          </a:p>
        </p:txBody>
      </p:sp>
      <p:sp>
        <p:nvSpPr>
          <p:cNvPr id="9" name="Овал 8"/>
          <p:cNvSpPr/>
          <p:nvPr/>
        </p:nvSpPr>
        <p:spPr bwMode="auto">
          <a:xfrm>
            <a:off x="2618589" y="3761855"/>
            <a:ext cx="857256" cy="857256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20000" tIns="62400" rIns="120000" bIns="62400" numCol="1" rtlCol="0" anchor="ctr" anchorCtr="0" compatLnSpc="1"/>
          <a:lstStyle/>
          <a:p>
            <a:pPr algn="ctr" defTabSz="121920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chemeClr val="bg1"/>
                </a:solidFill>
                <a:latin typeface="Montserrat" panose="020B0604020202020204" charset="-52"/>
              </a:rPr>
              <a:t>1840</a:t>
            </a:r>
          </a:p>
        </p:txBody>
      </p:sp>
      <p:sp>
        <p:nvSpPr>
          <p:cNvPr id="10" name="Овал 9"/>
          <p:cNvSpPr/>
          <p:nvPr/>
        </p:nvSpPr>
        <p:spPr bwMode="auto">
          <a:xfrm>
            <a:off x="4064704" y="3777865"/>
            <a:ext cx="857256" cy="857256"/>
          </a:xfrm>
          <a:prstGeom prst="ellipse">
            <a:avLst/>
          </a:prstGeom>
          <a:solidFill>
            <a:srgbClr val="009999"/>
          </a:solidFill>
          <a:ln w="9525" cap="flat" cmpd="sng" algn="ctr">
            <a:solidFill>
              <a:srgbClr val="00CC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20000" tIns="62400" rIns="120000" bIns="62400" numCol="1" rtlCol="0" anchor="ctr" anchorCtr="0" compatLnSpc="1"/>
          <a:lstStyle/>
          <a:p>
            <a:pPr algn="ctr" defTabSz="121920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chemeClr val="bg1"/>
                </a:solidFill>
                <a:latin typeface="Montserrat" panose="020B0604020202020204" charset="-52"/>
              </a:rPr>
              <a:t>1900</a:t>
            </a:r>
          </a:p>
        </p:txBody>
      </p:sp>
      <p:sp>
        <p:nvSpPr>
          <p:cNvPr id="11" name="Овал 10"/>
          <p:cNvSpPr/>
          <p:nvPr/>
        </p:nvSpPr>
        <p:spPr bwMode="auto">
          <a:xfrm>
            <a:off x="5327276" y="3761855"/>
            <a:ext cx="857256" cy="857256"/>
          </a:xfrm>
          <a:prstGeom prst="ellipse">
            <a:avLst/>
          </a:prstGeom>
          <a:solidFill>
            <a:srgbClr val="009999"/>
          </a:solidFill>
          <a:ln w="9525" cap="flat" cmpd="sng" algn="ctr">
            <a:solidFill>
              <a:srgbClr val="00CC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20000" tIns="62400" rIns="120000" bIns="62400" numCol="1" rtlCol="0" anchor="ctr" anchorCtr="0" compatLnSpc="1"/>
          <a:lstStyle/>
          <a:p>
            <a:pPr algn="ctr" defTabSz="121920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chemeClr val="bg1"/>
                </a:solidFill>
                <a:latin typeface="Montserrat" panose="020B0604020202020204" charset="-52"/>
              </a:rPr>
              <a:t>1925</a:t>
            </a:r>
          </a:p>
        </p:txBody>
      </p:sp>
      <p:sp>
        <p:nvSpPr>
          <p:cNvPr id="12" name="Овал 11"/>
          <p:cNvSpPr/>
          <p:nvPr/>
        </p:nvSpPr>
        <p:spPr bwMode="auto">
          <a:xfrm>
            <a:off x="7352768" y="3805584"/>
            <a:ext cx="857256" cy="857256"/>
          </a:xfrm>
          <a:prstGeom prst="ellipse">
            <a:avLst/>
          </a:prstGeom>
          <a:solidFill>
            <a:srgbClr val="009999"/>
          </a:solidFill>
          <a:ln w="9525" cap="flat" cmpd="sng" algn="ctr">
            <a:solidFill>
              <a:srgbClr val="00CC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20000" tIns="62400" rIns="120000" bIns="62400" numCol="1" rtlCol="0" anchor="ctr" anchorCtr="0" compatLnSpc="1"/>
          <a:lstStyle/>
          <a:p>
            <a:pPr algn="ctr" defTabSz="121920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chemeClr val="bg1"/>
                </a:solidFill>
                <a:latin typeface="Montserrat" panose="020B0604020202020204" charset="-52"/>
              </a:rPr>
              <a:t>1930</a:t>
            </a:r>
          </a:p>
        </p:txBody>
      </p:sp>
      <p:sp>
        <p:nvSpPr>
          <p:cNvPr id="13" name="Овал 12"/>
          <p:cNvSpPr/>
          <p:nvPr/>
        </p:nvSpPr>
        <p:spPr bwMode="auto">
          <a:xfrm>
            <a:off x="8913367" y="3789574"/>
            <a:ext cx="857256" cy="857256"/>
          </a:xfrm>
          <a:prstGeom prst="ellipse">
            <a:avLst/>
          </a:prstGeom>
          <a:solidFill>
            <a:srgbClr val="009999"/>
          </a:solidFill>
          <a:ln w="9525" cap="flat" cmpd="sng" algn="ctr">
            <a:solidFill>
              <a:srgbClr val="00CC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20000" tIns="62400" rIns="120000" bIns="62400" numCol="1" rtlCol="0" anchor="ctr" anchorCtr="0" compatLnSpc="1"/>
          <a:lstStyle/>
          <a:p>
            <a:pPr algn="ctr" defTabSz="121920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chemeClr val="bg1"/>
                </a:solidFill>
                <a:latin typeface="Montserrat" panose="020B0604020202020204" charset="-52"/>
              </a:rPr>
              <a:t>1953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38084" y="2158605"/>
            <a:ext cx="2900512" cy="307777"/>
          </a:xfrm>
          <a:prstGeom prst="rect">
            <a:avLst/>
          </a:prstGeom>
          <a:solidFill>
            <a:srgbClr val="FFDDDE"/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Montserrat" panose="020B0604020202020204" charset="-52"/>
                <a:cs typeface="Calibri" panose="020F0502020204030204" pitchFamily="34" charset="0"/>
              </a:rPr>
              <a:t>«Старая» клиника</a:t>
            </a:r>
            <a:endParaRPr lang="ru-RU" sz="1400" dirty="0">
              <a:latin typeface="Montserrat" panose="020B0604020202020204" charset="-52"/>
            </a:endParaRPr>
          </a:p>
        </p:txBody>
      </p:sp>
      <p:pic>
        <p:nvPicPr>
          <p:cNvPr id="15" name="Picture 2" descr="C:\Users\User\Downloads\CLINIQUE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29185" y="2158605"/>
            <a:ext cx="3007784" cy="1511300"/>
          </a:xfrm>
          <a:prstGeom prst="rect">
            <a:avLst/>
          </a:prstGeom>
          <a:noFill/>
        </p:spPr>
      </p:pic>
      <p:pic>
        <p:nvPicPr>
          <p:cNvPr id="16" name="Picture 3" descr="C:\Users\User\Downloads\CLINIQUE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5514" y="2158605"/>
            <a:ext cx="3202517" cy="1496484"/>
          </a:xfrm>
          <a:prstGeom prst="rect">
            <a:avLst/>
          </a:prstGeom>
          <a:noFill/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913367" y="5039387"/>
            <a:ext cx="3049190" cy="1539426"/>
          </a:xfrm>
          <a:prstGeom prst="roundRect">
            <a:avLst>
              <a:gd name="adj" fmla="val 16667"/>
            </a:avLst>
          </a:prstGeom>
          <a:ln>
            <a:noFill/>
          </a:ln>
          <a:effectLst/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1940636" y="5080854"/>
            <a:ext cx="2995920" cy="1497959"/>
          </a:xfrm>
          <a:prstGeom prst="roundRect">
            <a:avLst>
              <a:gd name="adj" fmla="val 16667"/>
            </a:avLst>
          </a:prstGeom>
          <a:ln>
            <a:noFill/>
          </a:ln>
          <a:effectLst/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7" cstate="screen"/>
          <a:srcRect/>
          <a:stretch>
            <a:fillRect/>
          </a:stretch>
        </p:blipFill>
        <p:spPr>
          <a:xfrm>
            <a:off x="5258687" y="5039387"/>
            <a:ext cx="3152890" cy="1500165"/>
          </a:xfrm>
          <a:prstGeom prst="roundRect">
            <a:avLst>
              <a:gd name="adj" fmla="val 16667"/>
            </a:avLst>
          </a:prstGeom>
          <a:ln>
            <a:noFill/>
          </a:ln>
          <a:effectLst/>
        </p:spPr>
      </p:pic>
      <p:sp>
        <p:nvSpPr>
          <p:cNvPr id="23" name="Овал 22"/>
          <p:cNvSpPr/>
          <p:nvPr/>
        </p:nvSpPr>
        <p:spPr bwMode="auto">
          <a:xfrm>
            <a:off x="10236969" y="3761855"/>
            <a:ext cx="857256" cy="857256"/>
          </a:xfrm>
          <a:prstGeom prst="ellipse">
            <a:avLst/>
          </a:prstGeom>
          <a:solidFill>
            <a:srgbClr val="009999"/>
          </a:solidFill>
          <a:ln w="9525" cap="flat" cmpd="sng" algn="ctr">
            <a:solidFill>
              <a:srgbClr val="00CC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20000" tIns="62400" rIns="120000" bIns="62400" numCol="1" rtlCol="0" anchor="ctr" anchorCtr="0" compatLnSpc="1"/>
          <a:lstStyle/>
          <a:p>
            <a:pPr algn="ctr" defTabSz="121920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chemeClr val="bg1"/>
                </a:solidFill>
                <a:latin typeface="Montserrat" panose="020B0604020202020204" charset="-52"/>
              </a:rPr>
              <a:t>2023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676400" y="5334515"/>
            <a:ext cx="10515600" cy="1325563"/>
          </a:xfrm>
        </p:spPr>
        <p:txBody>
          <a:bodyPr/>
          <a:lstStyle/>
          <a:p>
            <a:r>
              <a:rPr lang="ru-RU" dirty="0"/>
              <a:t>Секретного ингридиента не существует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809827" y="6285735"/>
            <a:ext cx="3033132" cy="37785"/>
          </a:xfrm>
          <a:prstGeom prst="rect">
            <a:avLst/>
          </a:prstGeom>
          <a:solidFill>
            <a:srgbClr val="21B6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50" y="1483360"/>
            <a:ext cx="8572500" cy="3648075"/>
          </a:xfrm>
          <a:prstGeom prst="rect">
            <a:avLst/>
          </a:prstGeom>
        </p:spPr>
      </p:pic>
      <p:pic>
        <p:nvPicPr>
          <p:cNvPr id="7" name="Изображение 6" descr="Новый РКБ + надпись_4-0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9160" y="362585"/>
            <a:ext cx="1765300" cy="66611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лилиния 9"/>
          <p:cNvSpPr/>
          <p:nvPr/>
        </p:nvSpPr>
        <p:spPr>
          <a:xfrm>
            <a:off x="6957848" y="1933904"/>
            <a:ext cx="5234152" cy="3237187"/>
          </a:xfrm>
          <a:custGeom>
            <a:avLst/>
            <a:gdLst>
              <a:gd name="connsiteX0" fmla="*/ 539542 w 5234152"/>
              <a:gd name="connsiteY0" fmla="*/ 0 h 3237187"/>
              <a:gd name="connsiteX1" fmla="*/ 5234152 w 5234152"/>
              <a:gd name="connsiteY1" fmla="*/ 0 h 3237187"/>
              <a:gd name="connsiteX2" fmla="*/ 5234152 w 5234152"/>
              <a:gd name="connsiteY2" fmla="*/ 3237187 h 3237187"/>
              <a:gd name="connsiteX3" fmla="*/ 539542 w 5234152"/>
              <a:gd name="connsiteY3" fmla="*/ 3237187 h 3237187"/>
              <a:gd name="connsiteX4" fmla="*/ 0 w 5234152"/>
              <a:gd name="connsiteY4" fmla="*/ 2697645 h 3237187"/>
              <a:gd name="connsiteX5" fmla="*/ 0 w 5234152"/>
              <a:gd name="connsiteY5" fmla="*/ 539542 h 3237187"/>
              <a:gd name="connsiteX6" fmla="*/ 539542 w 5234152"/>
              <a:gd name="connsiteY6" fmla="*/ 0 h 3237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34152" h="3237187">
                <a:moveTo>
                  <a:pt x="539542" y="0"/>
                </a:moveTo>
                <a:lnTo>
                  <a:pt x="5234152" y="0"/>
                </a:lnTo>
                <a:lnTo>
                  <a:pt x="5234152" y="3237187"/>
                </a:lnTo>
                <a:lnTo>
                  <a:pt x="539542" y="3237187"/>
                </a:lnTo>
                <a:cubicBezTo>
                  <a:pt x="241561" y="3237187"/>
                  <a:pt x="0" y="2995626"/>
                  <a:pt x="0" y="2697645"/>
                </a:cubicBezTo>
                <a:lnTo>
                  <a:pt x="0" y="539542"/>
                </a:lnTo>
                <a:cubicBezTo>
                  <a:pt x="0" y="241561"/>
                  <a:pt x="241561" y="0"/>
                  <a:pt x="539542" y="0"/>
                </a:cubicBezTo>
                <a:close/>
              </a:path>
            </a:pathLst>
          </a:custGeom>
          <a:solidFill>
            <a:srgbClr val="0135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Что есть?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936702" y="956049"/>
            <a:ext cx="3033132" cy="37785"/>
          </a:xfrm>
          <a:prstGeom prst="rect">
            <a:avLst/>
          </a:prstGeom>
          <a:solidFill>
            <a:srgbClr val="21B6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7525406" y="2319019"/>
            <a:ext cx="4298731" cy="24612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2400" b="1" i="0" dirty="0">
                <a:solidFill>
                  <a:schemeClr val="bg1"/>
                </a:solidFill>
                <a:effectLst/>
                <a:latin typeface="+mj-lt"/>
              </a:rPr>
              <a:t>“Пациентами не надо управлять, им надо помогать”</a:t>
            </a:r>
            <a:endParaRPr lang="ru-RU" b="0" i="0" dirty="0">
              <a:solidFill>
                <a:schemeClr val="bg1"/>
              </a:solidFill>
              <a:effectLst/>
              <a:latin typeface="+mj-lt"/>
            </a:endParaRPr>
          </a:p>
          <a:p>
            <a:pPr algn="l"/>
            <a:endParaRPr lang="ru-RU" b="0" i="0" dirty="0">
              <a:solidFill>
                <a:schemeClr val="bg1"/>
              </a:solidFill>
              <a:effectLst/>
              <a:latin typeface="+mj-lt"/>
            </a:endParaRPr>
          </a:p>
          <a:p>
            <a:pPr algn="l"/>
            <a:r>
              <a:rPr lang="ru-RU" sz="1600" dirty="0">
                <a:solidFill>
                  <a:schemeClr val="bg1"/>
                </a:solidFill>
                <a:effectLst/>
                <a:latin typeface="+mj-lt"/>
                <a:sym typeface="+mn-ea"/>
              </a:rPr>
              <a:t>Павел Пугачев</a:t>
            </a:r>
          </a:p>
          <a:p>
            <a:pPr algn="l"/>
            <a:r>
              <a:rPr lang="ru-RU" sz="1600" b="0" i="0" dirty="0">
                <a:solidFill>
                  <a:schemeClr val="bg1"/>
                </a:solidFill>
                <a:effectLst/>
                <a:latin typeface="+mj-lt"/>
              </a:rPr>
              <a:t>Заместитель Министра здравоохранения РФ  на Круглом столе «Цифровая трансформация здравоохранения»Пугачев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36702" y="2122278"/>
            <a:ext cx="5087007" cy="34766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rgbClr val="21B6E1"/>
              </a:buClr>
              <a:buFont typeface="Arial" panose="020B0604020202020204" pitchFamily="34" charset="0"/>
              <a:buChar char="•"/>
            </a:pPr>
            <a:r>
              <a:rPr lang="ru-RU" sz="2800" b="1" i="0" dirty="0">
                <a:solidFill>
                  <a:srgbClr val="013544"/>
                </a:solidFill>
                <a:effectLst/>
                <a:latin typeface="+mj-lt"/>
              </a:rPr>
              <a:t>Задачи отрасли</a:t>
            </a:r>
          </a:p>
          <a:p>
            <a:pPr marL="285750" indent="-285750">
              <a:buClr>
                <a:srgbClr val="21B6E1"/>
              </a:buClr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rgbClr val="013544"/>
                </a:solidFill>
                <a:effectLst/>
                <a:latin typeface="+mj-lt"/>
                <a:sym typeface="+mn-ea"/>
              </a:rPr>
              <a:t>Потребности пациентов</a:t>
            </a:r>
          </a:p>
          <a:p>
            <a:pPr marL="285750" indent="-285750">
              <a:buClr>
                <a:srgbClr val="21B6E1"/>
              </a:buClr>
              <a:buFont typeface="Arial" panose="020B0604020202020204" pitchFamily="34" charset="0"/>
              <a:buChar char="•"/>
            </a:pPr>
            <a:r>
              <a:rPr lang="ru-RU" sz="2800" b="1" i="0" dirty="0">
                <a:solidFill>
                  <a:srgbClr val="013544"/>
                </a:solidFill>
                <a:effectLst/>
                <a:latin typeface="+mj-lt"/>
              </a:rPr>
              <a:t>Потребности сотрудников</a:t>
            </a:r>
          </a:p>
          <a:p>
            <a:pPr marL="285750" indent="-285750">
              <a:buClr>
                <a:srgbClr val="21B6E1"/>
              </a:buClr>
              <a:buFont typeface="Arial" panose="020B0604020202020204" pitchFamily="34" charset="0"/>
              <a:buChar char="•"/>
            </a:pPr>
            <a:r>
              <a:rPr lang="ru-RU" sz="2800" b="1" i="0" dirty="0">
                <a:solidFill>
                  <a:srgbClr val="013544"/>
                </a:solidFill>
                <a:effectLst/>
                <a:latin typeface="+mj-lt"/>
              </a:rPr>
              <a:t>Ресурсы</a:t>
            </a:r>
            <a:endParaRPr lang="ru-RU" sz="2800" b="0" i="0" dirty="0">
              <a:solidFill>
                <a:srgbClr val="013544"/>
              </a:solidFill>
              <a:effectLst/>
              <a:latin typeface="+mj-lt"/>
            </a:endParaRPr>
          </a:p>
          <a:p>
            <a:pPr marL="285750" indent="-285750"/>
            <a:endParaRPr lang="ru-RU" b="0" i="0" dirty="0">
              <a:solidFill>
                <a:srgbClr val="013544"/>
              </a:solidFill>
              <a:effectLst/>
              <a:latin typeface="+mj-lt"/>
            </a:endParaRPr>
          </a:p>
          <a:p>
            <a:endParaRPr lang="ru-RU" b="0" i="0" dirty="0">
              <a:solidFill>
                <a:srgbClr val="013544"/>
              </a:solidFill>
              <a:effectLst/>
              <a:latin typeface="+mj-lt"/>
            </a:endParaRPr>
          </a:p>
          <a:p>
            <a:endParaRPr lang="ru-RU" b="0" i="0" dirty="0">
              <a:solidFill>
                <a:srgbClr val="013544"/>
              </a:solidFill>
              <a:effectLst/>
              <a:latin typeface="+mj-lt"/>
            </a:endParaRPr>
          </a:p>
          <a:p>
            <a:pPr algn="l"/>
            <a:endParaRPr lang="ru-RU" b="0" i="0" dirty="0">
              <a:solidFill>
                <a:srgbClr val="013544"/>
              </a:solidFill>
              <a:effectLst/>
              <a:latin typeface="+mj-lt"/>
            </a:endParaRPr>
          </a:p>
          <a:p>
            <a:br>
              <a:rPr lang="ru-RU" dirty="0">
                <a:solidFill>
                  <a:srgbClr val="013544"/>
                </a:solidFill>
                <a:latin typeface="+mj-lt"/>
              </a:rPr>
            </a:br>
            <a:endParaRPr lang="ru-RU" dirty="0">
              <a:solidFill>
                <a:srgbClr val="013544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1529b77e3d7_0_0"/>
          <p:cNvSpPr txBox="1">
            <a:spLocks noGrp="1"/>
          </p:cNvSpPr>
          <p:nvPr>
            <p:ph type="title" idx="4294967295"/>
          </p:nvPr>
        </p:nvSpPr>
        <p:spPr>
          <a:xfrm>
            <a:off x="936702" y="99754"/>
            <a:ext cx="6817800" cy="894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850" rIns="0" bIns="0" anchor="ctr" anchorCtr="0">
            <a:spAutoFit/>
          </a:bodyPr>
          <a:lstStyle/>
          <a:p>
            <a:pPr marL="762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49BD5"/>
              </a:buClr>
              <a:buSzPts val="3200"/>
              <a:buFont typeface="Montserrat"/>
              <a:buNone/>
            </a:pPr>
            <a:r>
              <a:rPr lang="ru-RU" sz="3200" b="1" dirty="0">
                <a:sym typeface="Montserrat"/>
              </a:rPr>
              <a:t>Задачи цифровизации </a:t>
            </a:r>
            <a:br>
              <a:rPr lang="ru-RU" sz="3200" b="1" dirty="0">
                <a:sym typeface="Montserrat"/>
              </a:rPr>
            </a:br>
            <a:r>
              <a:rPr lang="ru-RU" sz="3200" b="1" dirty="0">
                <a:sym typeface="Montserrat"/>
              </a:rPr>
              <a:t>в отрасли здравоохранения</a:t>
            </a:r>
          </a:p>
        </p:txBody>
      </p:sp>
      <p:sp>
        <p:nvSpPr>
          <p:cNvPr id="192" name="Google Shape;192;g1529b77e3d7_0_0"/>
          <p:cNvSpPr txBox="1"/>
          <p:nvPr/>
        </p:nvSpPr>
        <p:spPr>
          <a:xfrm>
            <a:off x="1667535" y="1825250"/>
            <a:ext cx="4550100" cy="226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/>
              <a:buNone/>
            </a:pPr>
            <a:r>
              <a:rPr lang="ru-RU" sz="2000" b="1" i="0" u="none" strike="noStrike" cap="none" dirty="0">
                <a:solidFill>
                  <a:srgbClr val="013544"/>
                </a:solidFill>
                <a:latin typeface="+mj-lt"/>
                <a:ea typeface="+mj-ea"/>
                <a:cs typeface="+mj-cs"/>
                <a:sym typeface="Montserrat"/>
              </a:rPr>
              <a:t>Достижение целевых показателей в рамках национальной цели </a:t>
            </a:r>
            <a:r>
              <a:rPr lang="ru-RU" b="1" i="0" strike="noStrike" cap="none" dirty="0">
                <a:solidFill>
                  <a:schemeClr val="bg1"/>
                </a:solidFill>
                <a:effectLst/>
                <a:highlight>
                  <a:srgbClr val="21B6E1"/>
                </a:highlight>
                <a:latin typeface="+mj-lt"/>
                <a:sym typeface="Montserrat"/>
              </a:rPr>
              <a:t>«Цифровая зрелость»  </a:t>
            </a:r>
            <a:endParaRPr lang="ru-RU" sz="2000" b="1" i="0" strike="noStrike" cap="none" dirty="0">
              <a:solidFill>
                <a:srgbClr val="013544"/>
              </a:solidFill>
              <a:latin typeface="+mj-lt"/>
              <a:ea typeface="+mj-ea"/>
              <a:cs typeface="+mj-cs"/>
              <a:sym typeface="Arial" panose="020B0604020202020204"/>
            </a:endParaRPr>
          </a:p>
          <a:p>
            <a:pPr marL="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/>
              <a:buNone/>
            </a:pPr>
            <a:r>
              <a:rPr lang="ru-RU" sz="2000" b="1" i="0" u="none" strike="noStrike" cap="none" dirty="0">
                <a:solidFill>
                  <a:srgbClr val="013544"/>
                </a:solidFill>
                <a:latin typeface="+mj-lt"/>
                <a:ea typeface="+mj-ea"/>
                <a:cs typeface="+mj-cs"/>
                <a:sym typeface="Montserrat"/>
              </a:rPr>
              <a:t>и Национального проекта «Здравоохранение»</a:t>
            </a:r>
            <a:endParaRPr sz="800" b="0" i="0" u="none" strike="noStrike" cap="none" dirty="0">
              <a:solidFill>
                <a:srgbClr val="00B050"/>
              </a:solidFill>
              <a:latin typeface="+mj-lt"/>
              <a:cs typeface="+mj-lt"/>
              <a:sym typeface="Arial" panose="020B0604020202020204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800" b="0" i="0" u="none" strike="noStrike" cap="none" dirty="0">
              <a:solidFill>
                <a:srgbClr val="000000"/>
              </a:solidFill>
              <a:latin typeface="+mj-lt"/>
              <a:cs typeface="+mj-lt"/>
              <a:sym typeface="Arial" panose="020B0604020202020204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800" b="0" i="0" u="none" strike="noStrike" cap="none" dirty="0">
              <a:solidFill>
                <a:srgbClr val="000000"/>
              </a:solidFill>
              <a:latin typeface="+mj-lt"/>
              <a:ea typeface="Montserrat Medium"/>
              <a:cs typeface="+mj-lt"/>
              <a:sym typeface="Arial" panose="020B0604020202020204"/>
            </a:endParaRPr>
          </a:p>
        </p:txBody>
      </p:sp>
      <p:sp>
        <p:nvSpPr>
          <p:cNvPr id="193" name="Google Shape;193;g1529b77e3d7_0_0"/>
          <p:cNvSpPr txBox="1"/>
          <p:nvPr/>
        </p:nvSpPr>
        <p:spPr>
          <a:xfrm>
            <a:off x="1159687" y="2248176"/>
            <a:ext cx="5277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/>
              <a:buNone/>
            </a:pPr>
            <a:r>
              <a:rPr lang="ru-RU" sz="2200" b="1" i="0" u="none" strike="noStrike" cap="none" dirty="0">
                <a:solidFill>
                  <a:srgbClr val="21B6E1"/>
                </a:solidFill>
                <a:cs typeface="+mn-lt"/>
                <a:sym typeface="Arial" panose="020B0604020202020204"/>
              </a:rPr>
              <a:t>1</a:t>
            </a:r>
          </a:p>
        </p:txBody>
      </p:sp>
      <p:sp>
        <p:nvSpPr>
          <p:cNvPr id="194" name="Google Shape;194;g1529b77e3d7_0_0"/>
          <p:cNvSpPr/>
          <p:nvPr/>
        </p:nvSpPr>
        <p:spPr>
          <a:xfrm>
            <a:off x="6563002" y="2331360"/>
            <a:ext cx="733266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/>
              <a:buNone/>
            </a:pPr>
            <a:r>
              <a:rPr lang="ru-RU" sz="2200" b="1" i="0" u="none" strike="noStrike" cap="none" dirty="0">
                <a:solidFill>
                  <a:srgbClr val="21B6E1"/>
                </a:solidFill>
                <a:cs typeface="+mn-lt"/>
                <a:sym typeface="Arial" panose="020B0604020202020204"/>
              </a:rPr>
              <a:t>2</a:t>
            </a:r>
          </a:p>
        </p:txBody>
      </p:sp>
      <p:sp>
        <p:nvSpPr>
          <p:cNvPr id="195" name="Google Shape;195;g1529b77e3d7_0_0"/>
          <p:cNvSpPr txBox="1"/>
          <p:nvPr/>
        </p:nvSpPr>
        <p:spPr>
          <a:xfrm>
            <a:off x="7097395" y="1939925"/>
            <a:ext cx="4550410" cy="1640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/>
              <a:buNone/>
            </a:pPr>
            <a:r>
              <a:rPr lang="ru-RU" sz="2000" b="1" i="0" u="none" strike="noStrike" cap="none" dirty="0">
                <a:solidFill>
                  <a:srgbClr val="013544"/>
                </a:solidFill>
                <a:latin typeface="+mj-lt"/>
                <a:ea typeface="+mj-ea"/>
                <a:cs typeface="+mj-cs"/>
                <a:sym typeface="Montserrat"/>
              </a:rPr>
              <a:t>Перевод </a:t>
            </a:r>
            <a:r>
              <a:rPr lang="ru-RU" b="1" i="0" strike="noStrike" cap="none" dirty="0">
                <a:solidFill>
                  <a:schemeClr val="bg1"/>
                </a:solidFill>
                <a:effectLst/>
                <a:highlight>
                  <a:srgbClr val="21B6E1"/>
                </a:highlight>
                <a:latin typeface="+mj-lt"/>
                <a:sym typeface="Montserrat"/>
              </a:rPr>
              <a:t>услуг </a:t>
            </a: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/>
              <a:buNone/>
            </a:pPr>
            <a:r>
              <a:rPr lang="ru-RU" b="1" i="0" strike="noStrike" cap="none" dirty="0">
                <a:solidFill>
                  <a:schemeClr val="bg1"/>
                </a:solidFill>
                <a:effectLst/>
                <a:highlight>
                  <a:srgbClr val="21B6E1"/>
                </a:highlight>
                <a:latin typeface="+mj-lt"/>
                <a:sym typeface="Montserrat"/>
              </a:rPr>
              <a:t>в электронный вид </a:t>
            </a: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/>
              <a:buNone/>
            </a:pPr>
            <a:r>
              <a:rPr lang="ru-RU" sz="2000" b="1" i="0" u="none" strike="noStrike" cap="none" dirty="0">
                <a:solidFill>
                  <a:srgbClr val="013544"/>
                </a:solidFill>
                <a:latin typeface="+mj-lt"/>
                <a:ea typeface="+mj-ea"/>
                <a:cs typeface="+mj-cs"/>
                <a:sym typeface="Montserrat"/>
              </a:rPr>
              <a:t>в отрасли здравоохранения</a:t>
            </a:r>
          </a:p>
        </p:txBody>
      </p:sp>
      <p:sp>
        <p:nvSpPr>
          <p:cNvPr id="196" name="Google Shape;196;g1529b77e3d7_0_0"/>
          <p:cNvSpPr txBox="1"/>
          <p:nvPr/>
        </p:nvSpPr>
        <p:spPr>
          <a:xfrm>
            <a:off x="1061726" y="4065900"/>
            <a:ext cx="575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/>
              <a:buNone/>
            </a:pPr>
            <a:r>
              <a:rPr lang="ru-RU" sz="2000" b="1" i="0" u="none" strike="noStrike" cap="none" dirty="0">
                <a:solidFill>
                  <a:srgbClr val="21B6E1"/>
                </a:solidFill>
                <a:ea typeface="Montserrat"/>
                <a:cs typeface="+mn-lt"/>
                <a:sym typeface="Montserrat"/>
              </a:rPr>
              <a:t>3</a:t>
            </a:r>
          </a:p>
        </p:txBody>
      </p:sp>
      <p:sp>
        <p:nvSpPr>
          <p:cNvPr id="197" name="Google Shape;197;g1529b77e3d7_0_0"/>
          <p:cNvSpPr/>
          <p:nvPr/>
        </p:nvSpPr>
        <p:spPr>
          <a:xfrm>
            <a:off x="6552253" y="4128129"/>
            <a:ext cx="700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/>
              <a:buNone/>
            </a:pPr>
            <a:r>
              <a:rPr lang="ru-RU" sz="2000" b="1" i="0" u="none" strike="noStrike" cap="none" dirty="0">
                <a:solidFill>
                  <a:srgbClr val="21B6E1"/>
                </a:solidFill>
                <a:ea typeface="Montserrat"/>
                <a:cs typeface="+mn-lt"/>
                <a:sym typeface="Montserrat"/>
              </a:rPr>
              <a:t>4</a:t>
            </a:r>
          </a:p>
        </p:txBody>
      </p:sp>
      <p:sp>
        <p:nvSpPr>
          <p:cNvPr id="198" name="Google Shape;198;g1529b77e3d7_0_0"/>
          <p:cNvSpPr txBox="1"/>
          <p:nvPr/>
        </p:nvSpPr>
        <p:spPr>
          <a:xfrm>
            <a:off x="1676650" y="4024000"/>
            <a:ext cx="4382700" cy="14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/>
              <a:buNone/>
            </a:pPr>
            <a:r>
              <a:rPr lang="ru-RU" b="1" i="0" strike="noStrike" cap="none" dirty="0">
                <a:solidFill>
                  <a:schemeClr val="bg1"/>
                </a:solidFill>
                <a:effectLst/>
                <a:highlight>
                  <a:srgbClr val="21B6E1"/>
                </a:highlight>
                <a:latin typeface="+mj-lt"/>
                <a:sym typeface="Montserrat"/>
              </a:rPr>
              <a:t>Объединение</a:t>
            </a:r>
            <a:r>
              <a:rPr lang="ru-RU" sz="2000" b="1" dirty="0">
                <a:solidFill>
                  <a:srgbClr val="013544"/>
                </a:solidFill>
                <a:latin typeface="+mj-lt"/>
                <a:ea typeface="+mj-ea"/>
                <a:cs typeface="+mj-cs"/>
                <a:sym typeface="Montserrat"/>
              </a:rPr>
              <a:t> </a:t>
            </a:r>
            <a:r>
              <a:rPr lang="ru-RU" sz="2000" b="1" i="0" u="none" strike="noStrike" cap="none" dirty="0">
                <a:solidFill>
                  <a:srgbClr val="013544"/>
                </a:solidFill>
                <a:latin typeface="+mj-lt"/>
                <a:ea typeface="+mj-ea"/>
                <a:cs typeface="+mj-cs"/>
                <a:sym typeface="Montserrat"/>
              </a:rPr>
              <a:t>информационных систем </a:t>
            </a: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/>
              <a:buNone/>
            </a:pPr>
            <a:r>
              <a:rPr lang="ru-RU" b="1" dirty="0">
                <a:solidFill>
                  <a:schemeClr val="bg1"/>
                </a:solidFill>
                <a:effectLst/>
                <a:highlight>
                  <a:srgbClr val="21B6E1"/>
                </a:highlight>
                <a:latin typeface="+mj-lt"/>
                <a:sym typeface="Montserrat"/>
              </a:rPr>
              <a:t>в </a:t>
            </a:r>
            <a:r>
              <a:rPr lang="ru-RU" b="1" i="0" strike="noStrike" cap="none" dirty="0">
                <a:solidFill>
                  <a:schemeClr val="bg1"/>
                </a:solidFill>
                <a:effectLst/>
                <a:highlight>
                  <a:srgbClr val="21B6E1"/>
                </a:highlight>
                <a:latin typeface="+mj-lt"/>
                <a:sym typeface="Montserrat"/>
              </a:rPr>
              <a:t>цифровой контур</a:t>
            </a:r>
            <a:r>
              <a:rPr lang="ru-RU" b="1" dirty="0">
                <a:solidFill>
                  <a:schemeClr val="bg1"/>
                </a:solidFill>
                <a:effectLst/>
                <a:highlight>
                  <a:srgbClr val="21B6E1"/>
                </a:highlight>
                <a:latin typeface="+mj-lt"/>
                <a:sym typeface="Montserrat"/>
              </a:rPr>
              <a:t> </a:t>
            </a:r>
            <a:r>
              <a:rPr lang="ru-RU" sz="2000" b="1" i="0" u="none" strike="noStrike" cap="none" dirty="0">
                <a:solidFill>
                  <a:srgbClr val="013544"/>
                </a:solidFill>
                <a:latin typeface="+mj-lt"/>
                <a:ea typeface="+mj-ea"/>
                <a:cs typeface="+mj-cs"/>
                <a:sym typeface="Montserrat"/>
              </a:rPr>
              <a:t>здравоохранения</a:t>
            </a:r>
          </a:p>
        </p:txBody>
      </p:sp>
      <p:sp>
        <p:nvSpPr>
          <p:cNvPr id="199" name="Google Shape;199;g1529b77e3d7_0_0"/>
          <p:cNvSpPr txBox="1"/>
          <p:nvPr/>
        </p:nvSpPr>
        <p:spPr>
          <a:xfrm>
            <a:off x="7132975" y="4024000"/>
            <a:ext cx="4334100" cy="14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/>
              <a:buNone/>
            </a:pPr>
            <a:r>
              <a:rPr lang="ru-RU" b="1" i="0" strike="noStrike" cap="none" dirty="0">
                <a:solidFill>
                  <a:schemeClr val="bg1"/>
                </a:solidFill>
                <a:effectLst/>
                <a:highlight>
                  <a:srgbClr val="21B6E1"/>
                </a:highlight>
                <a:latin typeface="+mj-lt"/>
                <a:sym typeface="Montserrat"/>
              </a:rPr>
              <a:t>Обеспечение</a:t>
            </a:r>
            <a:r>
              <a:rPr lang="ru-RU" sz="2000" b="1" i="0" u="none" strike="noStrike" cap="none" dirty="0">
                <a:solidFill>
                  <a:srgbClr val="013544"/>
                </a:solidFill>
                <a:latin typeface="+mj-lt"/>
                <a:ea typeface="+mj-ea"/>
                <a:cs typeface="+mj-cs"/>
                <a:sym typeface="Montserrat"/>
              </a:rPr>
              <a:t> отрасли здравоохранения необходимой</a:t>
            </a:r>
            <a:r>
              <a:rPr lang="ru-RU" sz="2000" b="1" dirty="0">
                <a:solidFill>
                  <a:srgbClr val="013544"/>
                </a:solidFill>
                <a:latin typeface="+mj-lt"/>
                <a:ea typeface="+mj-ea"/>
                <a:cs typeface="+mj-cs"/>
                <a:sym typeface="Montserrat"/>
              </a:rPr>
              <a:t> </a:t>
            </a:r>
            <a:r>
              <a:rPr lang="ru-RU" b="1" i="0" strike="noStrike" cap="none" dirty="0">
                <a:solidFill>
                  <a:schemeClr val="bg1"/>
                </a:solidFill>
                <a:effectLst/>
                <a:highlight>
                  <a:srgbClr val="21B6E1"/>
                </a:highlight>
                <a:latin typeface="+mj-lt"/>
                <a:sym typeface="Montserrat"/>
              </a:rPr>
              <a:t>инфраструктурой</a:t>
            </a:r>
            <a:endParaRPr sz="2000" b="0" i="0" u="sng" strike="noStrike" cap="none" dirty="0">
              <a:solidFill>
                <a:srgbClr val="000000"/>
              </a:solidFill>
              <a:latin typeface="+mj-lt"/>
              <a:cs typeface="+mj-lt"/>
              <a:sym typeface="Arial" panose="020B0604020202020204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/>
              <a:buNone/>
            </a:pPr>
            <a:endParaRPr sz="2000" b="1" i="0" u="none" strike="noStrike" cap="none" dirty="0">
              <a:solidFill>
                <a:srgbClr val="ED9636"/>
              </a:solidFill>
              <a:latin typeface="+mj-lt"/>
              <a:cs typeface="+mj-lt"/>
              <a:sym typeface="Arial" panose="020B0604020202020204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/>
              <a:buNone/>
            </a:pPr>
            <a:endParaRPr sz="2000" b="1" i="0" u="none" strike="noStrike" cap="none" dirty="0">
              <a:solidFill>
                <a:srgbClr val="ED9636"/>
              </a:solidFill>
              <a:latin typeface="+mj-lt"/>
              <a:cs typeface="+mj-lt"/>
              <a:sym typeface="Arial" panose="020B0604020202020204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36702" y="956049"/>
            <a:ext cx="3033132" cy="37785"/>
          </a:xfrm>
          <a:prstGeom prst="rect">
            <a:avLst/>
          </a:prstGeom>
          <a:solidFill>
            <a:srgbClr val="21B6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3824" y="-19685"/>
            <a:ext cx="10515600" cy="1325563"/>
          </a:xfrm>
        </p:spPr>
        <p:txBody>
          <a:bodyPr/>
          <a:lstStyle/>
          <a:p>
            <a:r>
              <a:rPr lang="ru-RU" altLang="en-US" dirty="0"/>
              <a:t>Составляющие проектной деятельности</a:t>
            </a:r>
          </a:p>
        </p:txBody>
      </p:sp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6702" y="1243025"/>
            <a:ext cx="10609144" cy="539121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36702" y="956049"/>
            <a:ext cx="3033132" cy="37785"/>
          </a:xfrm>
          <a:prstGeom prst="rect">
            <a:avLst/>
          </a:prstGeom>
          <a:solidFill>
            <a:srgbClr val="21B6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5"/>
          <p:cNvSpPr txBox="1"/>
          <p:nvPr/>
        </p:nvSpPr>
        <p:spPr>
          <a:xfrm>
            <a:off x="826963" y="228625"/>
            <a:ext cx="7680960" cy="777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9BD5"/>
              </a:buClr>
              <a:buSzPts val="3200"/>
              <a:buFont typeface="Montserrat"/>
              <a:buNone/>
            </a:pPr>
            <a:r>
              <a:rPr lang="ru-RU" sz="3200" b="1" i="0" u="none" strike="noStrike" cap="none" dirty="0">
                <a:solidFill>
                  <a:srgbClr val="013544"/>
                </a:solidFill>
                <a:latin typeface="+mj-lt"/>
                <a:ea typeface="+mj-ea"/>
                <a:cs typeface="+mj-cs"/>
                <a:sym typeface="Montserrat"/>
              </a:rPr>
              <a:t>Вызовы медицинской организации</a:t>
            </a:r>
          </a:p>
        </p:txBody>
      </p:sp>
      <p:sp>
        <p:nvSpPr>
          <p:cNvPr id="264" name="Google Shape;264;p5"/>
          <p:cNvSpPr txBox="1"/>
          <p:nvPr/>
        </p:nvSpPr>
        <p:spPr>
          <a:xfrm>
            <a:off x="1421639" y="1854293"/>
            <a:ext cx="4731900" cy="310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/>
              <a:buNone/>
            </a:pPr>
            <a:r>
              <a:rPr lang="ru-RU" sz="2000" b="1" i="0" u="none" strike="noStrike" cap="none" dirty="0">
                <a:solidFill>
                  <a:schemeClr val="bg1"/>
                </a:solidFill>
                <a:effectLst/>
                <a:highlight>
                  <a:srgbClr val="21B6E1"/>
                </a:highlight>
                <a:latin typeface="+mj-lt"/>
                <a:sym typeface="Montserrat"/>
              </a:rPr>
              <a:t>Уровень цифровой зрелости системы здравоохранения</a:t>
            </a:r>
            <a:endParaRPr sz="1400" b="0" i="0" u="none" strike="noStrike" cap="none" dirty="0">
              <a:solidFill>
                <a:srgbClr val="013544"/>
              </a:solidFill>
              <a:cs typeface="+mn-lt"/>
              <a:sym typeface="Arial" panose="020B0604020202020204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/>
              <a:buNone/>
            </a:pPr>
            <a:r>
              <a:rPr lang="ru-RU" sz="2400" b="1" i="0" u="none" strike="noStrike" cap="none" dirty="0">
                <a:solidFill>
                  <a:srgbClr val="013544"/>
                </a:solidFill>
                <a:cs typeface="+mn-lt"/>
                <a:sym typeface="Arial" panose="020B0604020202020204"/>
              </a:rPr>
              <a:t> </a:t>
            </a:r>
            <a:endParaRPr sz="1400" b="0" i="0" u="none" strike="noStrike" cap="none" dirty="0">
              <a:solidFill>
                <a:srgbClr val="013544"/>
              </a:solidFill>
              <a:cs typeface="+mn-lt"/>
              <a:sym typeface="Arial" panose="020B0604020202020204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</a:pPr>
            <a:r>
              <a:rPr lang="ru-RU" sz="2000" b="0" i="0" u="none" strike="noStrike" cap="none" dirty="0">
                <a:solidFill>
                  <a:srgbClr val="013544"/>
                </a:solidFill>
                <a:ea typeface="Montserrat Medium"/>
                <a:cs typeface="+mn-lt"/>
                <a:sym typeface="Montserrat Medium"/>
              </a:rPr>
              <a:t>несовершенство инфраструктуры, нормативной базы, издержки индикативной системы управления, отсутствие процессного управления, сложность реализации стратегического планирования </a:t>
            </a:r>
            <a:endParaRPr sz="1400" b="0" i="0" u="none" strike="noStrike" cap="none" dirty="0">
              <a:solidFill>
                <a:srgbClr val="013544"/>
              </a:solidFill>
              <a:cs typeface="+mn-lt"/>
              <a:sym typeface="Arial" panose="020B0604020202020204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</a:pPr>
            <a:endParaRPr sz="1400" b="0" i="0" u="none" strike="noStrike" cap="none" dirty="0">
              <a:solidFill>
                <a:srgbClr val="013544"/>
              </a:solidFill>
              <a:ea typeface="Montserrat Medium"/>
              <a:cs typeface="+mn-lt"/>
              <a:sym typeface="Arial" panose="020B0604020202020204"/>
            </a:endParaRPr>
          </a:p>
        </p:txBody>
      </p:sp>
      <p:sp>
        <p:nvSpPr>
          <p:cNvPr id="265" name="Google Shape;265;p5"/>
          <p:cNvSpPr txBox="1"/>
          <p:nvPr/>
        </p:nvSpPr>
        <p:spPr>
          <a:xfrm>
            <a:off x="973612" y="1854293"/>
            <a:ext cx="5289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 panose="020B0604020202020204"/>
              <a:buNone/>
            </a:pPr>
            <a:r>
              <a:rPr lang="ru-RU" sz="3200" b="1" i="0" u="none" strike="noStrike" cap="none" dirty="0">
                <a:solidFill>
                  <a:srgbClr val="21B6E1"/>
                </a:solidFill>
                <a:ea typeface="Montserrat"/>
                <a:cs typeface="Montserrat"/>
                <a:sym typeface="Montserrat"/>
              </a:rPr>
              <a:t>1.</a:t>
            </a:r>
            <a:endParaRPr sz="1400" b="0" i="0" u="none" strike="noStrike" cap="none" dirty="0">
              <a:solidFill>
                <a:srgbClr val="21B6E1"/>
              </a:solidFill>
              <a:sym typeface="Arial" panose="020B0604020202020204"/>
            </a:endParaRPr>
          </a:p>
        </p:txBody>
      </p:sp>
      <p:sp>
        <p:nvSpPr>
          <p:cNvPr id="267" name="Google Shape;267;p5"/>
          <p:cNvSpPr txBox="1"/>
          <p:nvPr/>
        </p:nvSpPr>
        <p:spPr>
          <a:xfrm>
            <a:off x="6966655" y="1854293"/>
            <a:ext cx="4731900" cy="41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/>
              <a:buNone/>
            </a:pPr>
            <a:r>
              <a:rPr lang="ru-RU" sz="2000" b="1" i="0" u="none" strike="noStrike" cap="none" dirty="0">
                <a:solidFill>
                  <a:schemeClr val="bg1"/>
                </a:solidFill>
                <a:effectLst/>
                <a:highlight>
                  <a:srgbClr val="21B6E1"/>
                </a:highlight>
                <a:latin typeface="+mj-lt"/>
                <a:sym typeface="Montserrat"/>
              </a:rPr>
              <a:t>Отсутствие профстандарта IT-специалиста в здравоохранении</a:t>
            </a:r>
            <a:endParaRPr sz="1400" b="0" i="0" u="none" strike="noStrike" cap="none" dirty="0">
              <a:solidFill>
                <a:srgbClr val="013544"/>
              </a:solidFill>
              <a:cs typeface="+mn-lt"/>
              <a:sym typeface="Arial" panose="020B0604020202020204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/>
              <a:buNone/>
            </a:pPr>
            <a:endParaRPr sz="2400" b="1" i="0" u="none" strike="noStrike" cap="none" dirty="0">
              <a:solidFill>
                <a:srgbClr val="013544"/>
              </a:solidFill>
              <a:cs typeface="+mn-lt"/>
              <a:sym typeface="Arial" panose="020B0604020202020204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</a:pPr>
            <a:r>
              <a:rPr lang="ru-RU" sz="2000" b="0" i="0" u="none" strike="noStrike" cap="none" dirty="0">
                <a:solidFill>
                  <a:srgbClr val="013544"/>
                </a:solidFill>
                <a:ea typeface="Montserrat Medium"/>
                <a:cs typeface="+mn-lt"/>
                <a:sym typeface="Montserrat Medium"/>
              </a:rPr>
              <a:t>недостаточность системы образования в вузах, не охватывающая все аспекты цифрового функционала для будущего специалиста и руководителя, отсутствие системы адаптации </a:t>
            </a:r>
            <a:endParaRPr sz="2000" b="0" i="0" u="none" strike="noStrike" cap="none" dirty="0">
              <a:solidFill>
                <a:srgbClr val="013544"/>
              </a:solidFill>
              <a:ea typeface="Montserrat Medium"/>
              <a:cs typeface="+mn-lt"/>
              <a:sym typeface="Montserrat Medium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</a:pPr>
            <a:endParaRPr sz="2000" b="0" i="0" u="none" strike="noStrike" cap="none" dirty="0">
              <a:solidFill>
                <a:srgbClr val="013544"/>
              </a:solidFill>
              <a:ea typeface="Montserrat Medium"/>
              <a:cs typeface="+mn-lt"/>
              <a:sym typeface="Montserrat Medium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</a:pPr>
            <a:endParaRPr sz="2000" b="0" i="0" u="none" strike="noStrike" cap="none" dirty="0">
              <a:solidFill>
                <a:srgbClr val="013544"/>
              </a:solidFill>
              <a:ea typeface="Montserrat Medium"/>
              <a:cs typeface="+mn-lt"/>
              <a:sym typeface="Montserrat Medium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 dirty="0">
              <a:solidFill>
                <a:srgbClr val="013544"/>
              </a:solidFill>
              <a:ea typeface="Montserrat Medium"/>
              <a:cs typeface="+mn-lt"/>
              <a:sym typeface="Montserrat Medium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 dirty="0">
              <a:solidFill>
                <a:srgbClr val="013544"/>
              </a:solidFill>
              <a:ea typeface="Montserrat Medium"/>
              <a:cs typeface="+mn-lt"/>
              <a:sym typeface="Montserrat Medium"/>
            </a:endParaRPr>
          </a:p>
        </p:txBody>
      </p:sp>
      <p:sp>
        <p:nvSpPr>
          <p:cNvPr id="8" name="Google Shape;265;p5"/>
          <p:cNvSpPr txBox="1"/>
          <p:nvPr/>
        </p:nvSpPr>
        <p:spPr>
          <a:xfrm>
            <a:off x="6437755" y="1920429"/>
            <a:ext cx="5289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 panose="020B0604020202020204"/>
              <a:buNone/>
            </a:pPr>
            <a:r>
              <a:rPr lang="ru-RU" sz="3200" b="1" i="0" u="none" strike="noStrike" cap="none" dirty="0">
                <a:solidFill>
                  <a:srgbClr val="21B6E1"/>
                </a:solidFill>
                <a:ea typeface="Montserrat"/>
                <a:cs typeface="Montserrat"/>
                <a:sym typeface="Montserrat"/>
              </a:rPr>
              <a:t>2.</a:t>
            </a:r>
            <a:endParaRPr sz="1400" b="0" i="0" u="none" strike="noStrike" cap="none" dirty="0">
              <a:solidFill>
                <a:srgbClr val="21B6E1"/>
              </a:solidFill>
              <a:sym typeface="Arial" panose="020B0604020202020204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36702" y="956048"/>
            <a:ext cx="3033132" cy="37785"/>
          </a:xfrm>
          <a:prstGeom prst="rect">
            <a:avLst/>
          </a:prstGeom>
          <a:solidFill>
            <a:srgbClr val="21B6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2065</Words>
  <Application>Microsoft Macintosh PowerPoint</Application>
  <PresentationFormat>Широкоэкранный</PresentationFormat>
  <Paragraphs>343</Paragraphs>
  <Slides>34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41" baseType="lpstr">
      <vt:lpstr>Arial</vt:lpstr>
      <vt:lpstr>Calibri</vt:lpstr>
      <vt:lpstr>Montserrat</vt:lpstr>
      <vt:lpstr>Montserrat Medium</vt:lpstr>
      <vt:lpstr>Noto Sans Symbols</vt:lpstr>
      <vt:lpstr>Times New Roman</vt:lpstr>
      <vt:lpstr>Тема Office</vt:lpstr>
      <vt:lpstr>Презентация PowerPoint</vt:lpstr>
      <vt:lpstr>В чем секрет  цифровизации  многопрофильной больницы </vt:lpstr>
      <vt:lpstr>Презентация PowerPoint</vt:lpstr>
      <vt:lpstr>Наша история</vt:lpstr>
      <vt:lpstr>Секретного ингридиента не существует</vt:lpstr>
      <vt:lpstr>Что есть?</vt:lpstr>
      <vt:lpstr>Задачи цифровизации  в отрасли здравоохранения</vt:lpstr>
      <vt:lpstr>Составляющие проектной деятельности</vt:lpstr>
      <vt:lpstr>Презентация PowerPoint</vt:lpstr>
      <vt:lpstr>Презентация PowerPoint</vt:lpstr>
      <vt:lpstr>PEST-составляющие проекта</vt:lpstr>
      <vt:lpstr>История внедрения стандартов РОСЗДРАВНАДЗОРА </vt:lpstr>
      <vt:lpstr>История цифровизации РКБ</vt:lpstr>
      <vt:lpstr>Презентация PowerPoint</vt:lpstr>
      <vt:lpstr>Презентация PowerPoint</vt:lpstr>
      <vt:lpstr>Презентация PowerPoint</vt:lpstr>
      <vt:lpstr>Принципы управления  цифровой трансформацией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Лояльность сотрудников</vt:lpstr>
      <vt:lpstr>Лояльность к изменениям</vt:lpstr>
      <vt:lpstr>Характеристика сотрудников  РКБ – активных пользователей МИС</vt:lpstr>
      <vt:lpstr>Оценка респондентов  по принятию изменений</vt:lpstr>
      <vt:lpstr>Этапы внедрения проекта</vt:lpstr>
      <vt:lpstr>HIMSS EMRAM</vt:lpstr>
      <vt:lpstr>Эффективность на основе  комплексной цифровизации </vt:lpstr>
      <vt:lpstr>Примеры использования цифровых решений  в клинике</vt:lpstr>
      <vt:lpstr>HIMSS EMRAM</vt:lpstr>
      <vt:lpstr>Презентация PowerPoint</vt:lpstr>
      <vt:lpstr>Контакты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Елизавета Руотси</dc:creator>
  <cp:lastModifiedBy>Елизавета Руотси</cp:lastModifiedBy>
  <cp:revision>71</cp:revision>
  <dcterms:created xsi:type="dcterms:W3CDTF">2023-04-03T13:17:12Z</dcterms:created>
  <dcterms:modified xsi:type="dcterms:W3CDTF">2023-04-05T06:57:36Z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1049-11.1.0.9615</vt:lpwstr>
  </property>
</Properties>
</file>