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94" r:id="rId3"/>
    <p:sldId id="295" r:id="rId4"/>
    <p:sldId id="260" r:id="rId5"/>
    <p:sldId id="286" r:id="rId6"/>
    <p:sldId id="296" r:id="rId7"/>
    <p:sldId id="297" r:id="rId8"/>
    <p:sldId id="298" r:id="rId9"/>
    <p:sldId id="282" r:id="rId10"/>
    <p:sldId id="288" r:id="rId11"/>
    <p:sldId id="300" r:id="rId12"/>
    <p:sldId id="266" r:id="rId13"/>
    <p:sldId id="267" r:id="rId14"/>
    <p:sldId id="299" r:id="rId15"/>
    <p:sldId id="291" r:id="rId16"/>
    <p:sldId id="290" r:id="rId17"/>
    <p:sldId id="275" r:id="rId18"/>
    <p:sldId id="29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CC"/>
    <a:srgbClr val="FCF600"/>
    <a:srgbClr val="82C836"/>
    <a:srgbClr val="009ED6"/>
    <a:srgbClr val="0081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73F26-802F-4A6D-94BE-854D6E4A0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F279A-E7A8-4DF4-9A72-8A46FD46A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FD5342-E6AD-4414-8F00-004EA861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DA1727-25BE-46C8-90C1-674BA359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97279B-A664-403A-87F5-FEFEF86F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4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80D36-B7F4-4202-944A-418B338D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B7ED91-079C-4C56-A902-42E66297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AD8681-72CB-483E-9E12-848C6283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063074-F4EB-492C-881B-4153B86F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66A34E-28C3-4085-B35B-119D8294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0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6766AC-7882-41F4-8069-D00DE1CF5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CEBAAE-00CB-4F52-9CFA-948B53E35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C9B4F-41C9-4735-BA29-12A2BE0C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137850-96AD-47C1-9B67-08DA4A9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47FE2-00C1-433D-AEB0-AFB423E7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6956C-6995-4038-93B7-E278B4DA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E73660-7ECD-4DDA-B3E9-E8FCB439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961FE-0DC2-449E-ACFE-AEFEFF4F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81952D-8398-485A-8D5F-AAAE0F3E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82A683-4643-48A9-B99A-FAC95B56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4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14580F-39CF-474F-B467-40145EA7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A1F880-F87E-498D-8379-5195FF7AE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49023C-A06D-4E07-A0C4-D3067D6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8D55B-8B0E-428D-992E-B1589FA9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A55B0A-970F-4520-975E-CC1AAF6D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2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E12D5-FFC2-4B9E-9255-BC973BFB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A59226-AE34-4B14-B5B7-9229B5DAB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03BCE2-A8D4-44B3-B919-FA67EEC53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4B7E76-61D4-4351-B6A0-FA8476D5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657CDF-865C-48FD-AC14-5A9F12B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8325F9-082E-4CE2-9A42-AAE3EED7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B13D6-77B5-430E-985D-8616FD76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E10E45-78A6-4CE7-AD51-C6F6A39B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24E218-C1A4-49E1-8A65-F59EEDFB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8E6E04-2EBD-4DCD-BE34-172A2CF1E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5751FC-D548-4A50-A213-5E9CBED2D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44BD26-CADF-4537-8ED9-44499058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98A2361-022F-4D70-A9AF-F47F374D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51A352-868D-43D1-B429-CF47F187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2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151FE-0A29-4305-9343-ACDB0EB6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2DB52EC-4DD3-4567-8B7F-9B3EAC5D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DDF0BC-9D96-40D0-AE72-4ABE025D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6D169D-5DD9-4F3C-A819-1B2B0542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0C52DC-A718-45C4-B18F-99D2C22F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7F6669-C5E4-494A-8D51-2F5B7C74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ADC747-2285-4251-AB75-9BB01F4A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CD4225-6EA5-4909-AAED-8DF41956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DE63AC-EA37-4374-9B1D-3B175FDA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A902C8-7100-4A93-9816-55504A04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18F26B-D063-4CC2-A66D-57545A65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06A744-F552-4410-8582-E79D843E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659013-63CB-4792-8A1F-86A986CB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2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38683-F58D-47F0-9690-9120E685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B5FA01-6004-407B-89A1-60D7EED58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5226F4-5571-4C83-B0DA-378FBD57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836089-7BD1-4235-9809-D1F7082A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1563BA-07FD-48D2-BD14-AB684CAD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56FD1C-0AFB-45DC-92FC-A612091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15A2F-97B8-46F2-80BA-F34B6E83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AE9999-808A-4E1E-A08D-9F8DDFCD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5A1CD1-A591-443B-A9C2-B747E90D8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D5B3-A37F-4124-98B6-6F992C3571C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F7C9BE-CF6F-4C72-8856-190F7029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2AE8D7-2D5F-4B8D-AE68-12B2B982B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C95D-7F3F-4FEA-AB9D-A2CC3A35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te.ru/" TargetMode="External"/><Relationship Id="rId2" Type="http://schemas.openxmlformats.org/officeDocument/2006/relationships/hyperlink" Target="mailto:pk@profite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5E8B50-D84C-4429-A761-9B05B408EC81}"/>
              </a:ext>
            </a:extLst>
          </p:cNvPr>
          <p:cNvSpPr txBox="1"/>
          <p:nvPr/>
        </p:nvSpPr>
        <p:spPr>
          <a:xfrm>
            <a:off x="226413" y="2626786"/>
            <a:ext cx="733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КОНТРОЛЯ И УПРАВЛЕНИЯ ДОСТУПОМ ДЛЯ ЧАСТНЫХ МЕДИЦИНСКИХ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EAD42-0355-4DEE-AB7B-535DDC33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3" y="691332"/>
            <a:ext cx="4467225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CF467B-F92F-4B5E-94E1-5170091AEC08}"/>
              </a:ext>
            </a:extLst>
          </p:cNvPr>
          <p:cNvSpPr txBox="1"/>
          <p:nvPr/>
        </p:nvSpPr>
        <p:spPr>
          <a:xfrm>
            <a:off x="226413" y="4854069"/>
            <a:ext cx="276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КОРОЛЕВ ПАВЕЛ</a:t>
            </a:r>
            <a:br>
              <a:rPr lang="ru-RU" dirty="0"/>
            </a:br>
            <a:r>
              <a:rPr lang="ru-RU" dirty="0"/>
              <a:t>Руководитель проектов</a:t>
            </a:r>
            <a:br>
              <a:rPr lang="ru-RU" dirty="0"/>
            </a:br>
            <a:r>
              <a:rPr lang="en-US" dirty="0"/>
              <a:t>pk@profite.ru</a:t>
            </a:r>
            <a:endParaRPr lang="ru-RU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C12B1FC-338B-471F-B7E3-D8117BA74C31}"/>
              </a:ext>
            </a:extLst>
          </p:cNvPr>
          <p:cNvGrpSpPr/>
          <p:nvPr/>
        </p:nvGrpSpPr>
        <p:grpSpPr>
          <a:xfrm>
            <a:off x="7003298" y="3007818"/>
            <a:ext cx="5359341" cy="3391263"/>
            <a:chOff x="6870651" y="3072299"/>
            <a:chExt cx="5359341" cy="339126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EC057F0-B96F-4594-B45C-B7B7ADB1080A}"/>
                </a:ext>
              </a:extLst>
            </p:cNvPr>
            <p:cNvSpPr/>
            <p:nvPr/>
          </p:nvSpPr>
          <p:spPr>
            <a:xfrm rot="19456995">
              <a:off x="10991742" y="3319951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0BBA0A9-AE36-441C-B06C-1D574C13A27C}"/>
                </a:ext>
              </a:extLst>
            </p:cNvPr>
            <p:cNvSpPr/>
            <p:nvPr/>
          </p:nvSpPr>
          <p:spPr>
            <a:xfrm rot="19456995">
              <a:off x="9133163" y="3072299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89AD6551-2A58-4D54-9E15-A9CE133AE04B}"/>
                </a:ext>
              </a:extLst>
            </p:cNvPr>
            <p:cNvSpPr/>
            <p:nvPr/>
          </p:nvSpPr>
          <p:spPr>
            <a:xfrm rot="19456995">
              <a:off x="9910736" y="4158008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3C69523-ACBB-43AB-90FC-BB4E92C1C3AC}"/>
                </a:ext>
              </a:extLst>
            </p:cNvPr>
            <p:cNvSpPr/>
            <p:nvPr/>
          </p:nvSpPr>
          <p:spPr>
            <a:xfrm rot="19456995">
              <a:off x="10688309" y="5270373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FEC67156-00A4-4E69-8867-B8BD9ACBE8DC}"/>
                </a:ext>
              </a:extLst>
            </p:cNvPr>
            <p:cNvSpPr/>
            <p:nvPr/>
          </p:nvSpPr>
          <p:spPr>
            <a:xfrm rot="19456995">
              <a:off x="8011959" y="3908534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9A3BEF36-5687-441A-ABC8-0AFF525D94F3}"/>
                </a:ext>
              </a:extLst>
            </p:cNvPr>
            <p:cNvSpPr/>
            <p:nvPr/>
          </p:nvSpPr>
          <p:spPr>
            <a:xfrm rot="19456995">
              <a:off x="6870651" y="4712568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EB4AD59D-4321-4F4E-B801-F3A7A5308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315" y="3202354"/>
              <a:ext cx="940842" cy="94084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ED8328D-2226-41F9-9B12-59567B13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122" y="4891359"/>
              <a:ext cx="835605" cy="835605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43575C7B-EF82-4E5D-86CB-253416B2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029" y="3527203"/>
              <a:ext cx="816481" cy="81648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A6492CBB-1296-4D15-A728-3B5A024B1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6" y="5521386"/>
              <a:ext cx="768195" cy="76819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138AD83-AA09-4997-B2BA-DD98CCE6D7F2}"/>
              </a:ext>
            </a:extLst>
          </p:cNvPr>
          <p:cNvGrpSpPr/>
          <p:nvPr/>
        </p:nvGrpSpPr>
        <p:grpSpPr>
          <a:xfrm>
            <a:off x="7025707" y="-1138874"/>
            <a:ext cx="2707485" cy="5039365"/>
            <a:chOff x="6886356" y="-1047789"/>
            <a:chExt cx="2707485" cy="503936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1FA7B94-B503-46FB-95FC-FCE140F6357C}"/>
                </a:ext>
              </a:extLst>
            </p:cNvPr>
            <p:cNvSpPr/>
            <p:nvPr/>
          </p:nvSpPr>
          <p:spPr>
            <a:xfrm rot="19456995">
              <a:off x="8355591" y="1994352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D8953CC6-220E-4D6A-BB45-2918BA16977E}"/>
                </a:ext>
              </a:extLst>
            </p:cNvPr>
            <p:cNvSpPr/>
            <p:nvPr/>
          </p:nvSpPr>
          <p:spPr>
            <a:xfrm rot="19456995">
              <a:off x="7260222" y="2798387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534FADE-E868-4F18-8C9D-4EA09B42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226" y="2895459"/>
              <a:ext cx="928198" cy="928198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01D6EA8-D239-4B44-870F-C9D7464919CA}"/>
                </a:ext>
              </a:extLst>
            </p:cNvPr>
            <p:cNvSpPr/>
            <p:nvPr/>
          </p:nvSpPr>
          <p:spPr>
            <a:xfrm rot="19456995">
              <a:off x="6886356" y="-1047789"/>
              <a:ext cx="1238250" cy="3406927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86B5A719-CC8F-4F5D-88EC-6975BCF19686}"/>
              </a:ext>
            </a:extLst>
          </p:cNvPr>
          <p:cNvGrpSpPr/>
          <p:nvPr/>
        </p:nvGrpSpPr>
        <p:grpSpPr>
          <a:xfrm>
            <a:off x="9629181" y="1048"/>
            <a:ext cx="3357291" cy="3382242"/>
            <a:chOff x="9530518" y="45190"/>
            <a:chExt cx="3357291" cy="3382242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AF118F83-D087-4679-85A8-96CE82C94FF7}"/>
                </a:ext>
              </a:extLst>
            </p:cNvPr>
            <p:cNvSpPr/>
            <p:nvPr/>
          </p:nvSpPr>
          <p:spPr>
            <a:xfrm rot="19456995">
              <a:off x="9530518" y="1148536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4CF0CA44-1AD0-4C44-B012-3E3664D0092D}"/>
                </a:ext>
              </a:extLst>
            </p:cNvPr>
            <p:cNvSpPr/>
            <p:nvPr/>
          </p:nvSpPr>
          <p:spPr>
            <a:xfrm rot="19456995">
              <a:off x="10269937" y="2234243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44A3666-73EF-456E-B834-8450CA7BC032}"/>
                </a:ext>
              </a:extLst>
            </p:cNvPr>
            <p:cNvSpPr/>
            <p:nvPr/>
          </p:nvSpPr>
          <p:spPr>
            <a:xfrm rot="19456995">
              <a:off x="11432140" y="1453049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4AECF6CA-B7EB-476C-994E-6011CF70E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081" y="1257582"/>
              <a:ext cx="886898" cy="88689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F0FB2BF5-6D57-4C84-B2A8-EB0B453E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796" y="1631976"/>
              <a:ext cx="768195" cy="768195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603EF577-B1A4-4626-B7D4-953ED103CE72}"/>
                </a:ext>
              </a:extLst>
            </p:cNvPr>
            <p:cNvSpPr/>
            <p:nvPr/>
          </p:nvSpPr>
          <p:spPr>
            <a:xfrm rot="19456995">
              <a:off x="10545883" y="45190"/>
              <a:ext cx="2341926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044CBC57-9D5D-4180-9BF1-DA56E56897DE}"/>
              </a:ext>
            </a:extLst>
          </p:cNvPr>
          <p:cNvGrpSpPr/>
          <p:nvPr/>
        </p:nvGrpSpPr>
        <p:grpSpPr>
          <a:xfrm>
            <a:off x="12965122" y="2380838"/>
            <a:ext cx="6229350" cy="2096323"/>
            <a:chOff x="5657850" y="2380837"/>
            <a:chExt cx="6229350" cy="20963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DEA6EC1-FD36-40BD-9CCD-2BD830F6F071}"/>
                </a:ext>
              </a:extLst>
            </p:cNvPr>
            <p:cNvSpPr txBox="1"/>
            <p:nvPr/>
          </p:nvSpPr>
          <p:spPr>
            <a:xfrm>
              <a:off x="6076950" y="2828835"/>
              <a:ext cx="5810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ИНМИС- Инновационные медицинские информационные системы»</a:t>
              </a:r>
              <a:b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Осуществляем деятельность в сере медицинских информационных технологий уже более 10 лет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D1EA4EF5-0AF7-4E16-B698-1CF525555C83}"/>
                </a:ext>
              </a:extLst>
            </p:cNvPr>
            <p:cNvGrpSpPr/>
            <p:nvPr/>
          </p:nvGrpSpPr>
          <p:grpSpPr>
            <a:xfrm>
              <a:off x="5657850" y="2380837"/>
              <a:ext cx="6229350" cy="2096323"/>
              <a:chOff x="5715000" y="2437577"/>
              <a:chExt cx="6229350" cy="2096323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xmlns="" id="{7F7C1AE8-9F87-43A0-AB64-0112F8188AFB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C433783A-0667-4C8F-A546-58109B3B896A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471D0C93-6088-4762-A154-53CF680746CD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xmlns="" id="{EA5DE2AD-B903-4351-846A-FFE7A563A970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7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F74687-FBC6-47D4-934A-4A6C215535FE}"/>
              </a:ext>
            </a:extLst>
          </p:cNvPr>
          <p:cNvSpPr txBox="1"/>
          <p:nvPr/>
        </p:nvSpPr>
        <p:spPr>
          <a:xfrm>
            <a:off x="321083" y="312291"/>
            <a:ext cx="22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F47F3C-1694-4D11-9AEB-FE2EB0E4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6365D3-9F4D-45FA-98ED-F268CA2A77DE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429D93-C8EE-40DE-968C-79CC1534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54DF108-F8BD-4B0E-B3DF-E890C981FFF7}"/>
              </a:ext>
            </a:extLst>
          </p:cNvPr>
          <p:cNvSpPr txBox="1"/>
          <p:nvPr/>
        </p:nvSpPr>
        <p:spPr>
          <a:xfrm>
            <a:off x="321083" y="77865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 ТАЛОНА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D46E287-46B3-4274-AE5C-0B9C879E6F7C}"/>
              </a:ext>
            </a:extLst>
          </p:cNvPr>
          <p:cNvGrpSpPr/>
          <p:nvPr/>
        </p:nvGrpSpPr>
        <p:grpSpPr>
          <a:xfrm>
            <a:off x="-11626810" y="2068011"/>
            <a:ext cx="10985420" cy="2721978"/>
            <a:chOff x="321083" y="1741714"/>
            <a:chExt cx="10985420" cy="272197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24970D3-2B3F-4E21-A1D0-934254E3EE34}"/>
                </a:ext>
              </a:extLst>
            </p:cNvPr>
            <p:cNvSpPr txBox="1"/>
            <p:nvPr/>
          </p:nvSpPr>
          <p:spPr>
            <a:xfrm>
              <a:off x="460428" y="1741714"/>
              <a:ext cx="191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Регистратура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43D8337-264E-405F-BD0A-5374035329E5}"/>
                </a:ext>
              </a:extLst>
            </p:cNvPr>
            <p:cNvSpPr txBox="1"/>
            <p:nvPr/>
          </p:nvSpPr>
          <p:spPr>
            <a:xfrm>
              <a:off x="3879672" y="1741714"/>
              <a:ext cx="1480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Инфомат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0DC671A-2E03-46FB-BF99-30FBA8167BBA}"/>
                </a:ext>
              </a:extLst>
            </p:cNvPr>
            <p:cNvSpPr txBox="1"/>
            <p:nvPr/>
          </p:nvSpPr>
          <p:spPr>
            <a:xfrm>
              <a:off x="6861719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Госуслуги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C82FEA4-D3D7-44CA-BA9A-0BE0A5FCDE5B}"/>
                </a:ext>
              </a:extLst>
            </p:cNvPr>
            <p:cNvSpPr txBox="1"/>
            <p:nvPr/>
          </p:nvSpPr>
          <p:spPr>
            <a:xfrm>
              <a:off x="9742166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Call-center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4" name="Picture 2" descr="Правила записи на прием - ОГАУЗ &quot;Межвузовская поликлиника&quot;">
              <a:extLst>
                <a:ext uri="{FF2B5EF4-FFF2-40B4-BE49-F238E27FC236}">
                  <a16:creationId xmlns:a16="http://schemas.microsoft.com/office/drawing/2014/main" xmlns="" id="{EEB71609-CA03-4059-A31C-A0AC7A29D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83" y="2414171"/>
              <a:ext cx="1984486" cy="144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Инфомат Гран">
              <a:extLst>
                <a:ext uri="{FF2B5EF4-FFF2-40B4-BE49-F238E27FC236}">
                  <a16:creationId xmlns:a16="http://schemas.microsoft.com/office/drawing/2014/main" xmlns="" id="{93306551-3F8F-4412-B3CA-DDB2F200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73" y="2394307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Приложения в Google Play – Госуслуги">
              <a:extLst>
                <a:ext uri="{FF2B5EF4-FFF2-40B4-BE49-F238E27FC236}">
                  <a16:creationId xmlns:a16="http://schemas.microsoft.com/office/drawing/2014/main" xmlns="" id="{82270B2A-65D0-4AC6-AEDF-3E1277738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62" y="2394306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E078017-148E-4CA1-8DCF-1353305D9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143" t="27513" r="66548" b="51362"/>
            <a:stretch/>
          </p:blipFill>
          <p:spPr>
            <a:xfrm>
              <a:off x="9556685" y="2382353"/>
              <a:ext cx="1749818" cy="1838515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79A85D-BA9E-4B23-B8AA-5FA0D5AC82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48" y="765048"/>
            <a:ext cx="5327904" cy="5327904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86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F74687-FBC6-47D4-934A-4A6C215535FE}"/>
              </a:ext>
            </a:extLst>
          </p:cNvPr>
          <p:cNvSpPr txBox="1"/>
          <p:nvPr/>
        </p:nvSpPr>
        <p:spPr>
          <a:xfrm>
            <a:off x="321083" y="312291"/>
            <a:ext cx="22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F47F3C-1694-4D11-9AEB-FE2EB0E4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6365D3-9F4D-45FA-98ED-F268CA2A77DE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429D93-C8EE-40DE-968C-79CC1534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D46E287-46B3-4274-AE5C-0B9C879E6F7C}"/>
              </a:ext>
            </a:extLst>
          </p:cNvPr>
          <p:cNvGrpSpPr/>
          <p:nvPr/>
        </p:nvGrpSpPr>
        <p:grpSpPr>
          <a:xfrm>
            <a:off x="-11626810" y="2068011"/>
            <a:ext cx="10985420" cy="2721978"/>
            <a:chOff x="321083" y="1741714"/>
            <a:chExt cx="10985420" cy="272197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24970D3-2B3F-4E21-A1D0-934254E3EE34}"/>
                </a:ext>
              </a:extLst>
            </p:cNvPr>
            <p:cNvSpPr txBox="1"/>
            <p:nvPr/>
          </p:nvSpPr>
          <p:spPr>
            <a:xfrm>
              <a:off x="460428" y="1741714"/>
              <a:ext cx="191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Регистратура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43D8337-264E-405F-BD0A-5374035329E5}"/>
                </a:ext>
              </a:extLst>
            </p:cNvPr>
            <p:cNvSpPr txBox="1"/>
            <p:nvPr/>
          </p:nvSpPr>
          <p:spPr>
            <a:xfrm>
              <a:off x="3879672" y="1741714"/>
              <a:ext cx="1480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Инфомат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0DC671A-2E03-46FB-BF99-30FBA8167BBA}"/>
                </a:ext>
              </a:extLst>
            </p:cNvPr>
            <p:cNvSpPr txBox="1"/>
            <p:nvPr/>
          </p:nvSpPr>
          <p:spPr>
            <a:xfrm>
              <a:off x="6861719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Госуслуги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C82FEA4-D3D7-44CA-BA9A-0BE0A5FCDE5B}"/>
                </a:ext>
              </a:extLst>
            </p:cNvPr>
            <p:cNvSpPr txBox="1"/>
            <p:nvPr/>
          </p:nvSpPr>
          <p:spPr>
            <a:xfrm>
              <a:off x="9742166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Call-center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4" name="Picture 2" descr="Правила записи на прием - ОГАУЗ &quot;Межвузовская поликлиника&quot;">
              <a:extLst>
                <a:ext uri="{FF2B5EF4-FFF2-40B4-BE49-F238E27FC236}">
                  <a16:creationId xmlns:a16="http://schemas.microsoft.com/office/drawing/2014/main" xmlns="" id="{EEB71609-CA03-4059-A31C-A0AC7A29D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83" y="2414171"/>
              <a:ext cx="1984486" cy="144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Инфомат Гран">
              <a:extLst>
                <a:ext uri="{FF2B5EF4-FFF2-40B4-BE49-F238E27FC236}">
                  <a16:creationId xmlns:a16="http://schemas.microsoft.com/office/drawing/2014/main" xmlns="" id="{93306551-3F8F-4412-B3CA-DDB2F200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73" y="2394307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Приложения в Google Play – Госуслуги">
              <a:extLst>
                <a:ext uri="{FF2B5EF4-FFF2-40B4-BE49-F238E27FC236}">
                  <a16:creationId xmlns:a16="http://schemas.microsoft.com/office/drawing/2014/main" xmlns="" id="{82270B2A-65D0-4AC6-AEDF-3E1277738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62" y="2394306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E078017-148E-4CA1-8DCF-1353305D9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143" t="27513" r="66548" b="51362"/>
            <a:stretch/>
          </p:blipFill>
          <p:spPr>
            <a:xfrm>
              <a:off x="9556685" y="2382353"/>
              <a:ext cx="1749818" cy="1838515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09890D-61B7-4503-8C73-BBE5624F04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0" b="22356"/>
          <a:stretch/>
        </p:blipFill>
        <p:spPr>
          <a:xfrm>
            <a:off x="674720" y="1358537"/>
            <a:ext cx="10907680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5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72B291-90D8-4FFA-9A57-632FC9CEC4C2}"/>
              </a:ext>
            </a:extLst>
          </p:cNvPr>
          <p:cNvSpPr txBox="1"/>
          <p:nvPr/>
        </p:nvSpPr>
        <p:spPr>
          <a:xfrm>
            <a:off x="321083" y="801827"/>
            <a:ext cx="42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ИНФОРМАЦИОННОЕ ТАБЛО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A976B6-6441-48FD-B0BB-EF249E49620F}"/>
              </a:ext>
            </a:extLst>
          </p:cNvPr>
          <p:cNvSpPr txBox="1"/>
          <p:nvPr/>
        </p:nvSpPr>
        <p:spPr>
          <a:xfrm>
            <a:off x="321083" y="312291"/>
            <a:ext cx="22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77AC8B-8039-469C-8FE0-BB987DB7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7165CE-909B-4F73-B0B8-83749197E817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7A4C9C-8C51-4B59-BDDF-45A2262B2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B1F280-A141-45A3-99ED-819050671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23" y="1396659"/>
            <a:ext cx="7967472" cy="4255008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53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5103A9-8A1E-41A4-B465-A6FB08B8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02E1F7-3B09-4EAC-99BB-D0FCBADEA44A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421704-A3B8-401C-AE07-668F72083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F411A474-CDFD-4A29-8CF1-E15E5C25B7A3}"/>
              </a:ext>
            </a:extLst>
          </p:cNvPr>
          <p:cNvGrpSpPr/>
          <p:nvPr/>
        </p:nvGrpSpPr>
        <p:grpSpPr>
          <a:xfrm>
            <a:off x="2546482" y="1868707"/>
            <a:ext cx="6946900" cy="2716590"/>
            <a:chOff x="4640270" y="1722499"/>
            <a:chExt cx="6946900" cy="271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6ACF6E-2DD4-472A-9AD0-29A6A37A6004}"/>
                </a:ext>
              </a:extLst>
            </p:cNvPr>
            <p:cNvSpPr txBox="1"/>
            <p:nvPr/>
          </p:nvSpPr>
          <p:spPr>
            <a:xfrm>
              <a:off x="6096000" y="2447613"/>
              <a:ext cx="48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СКУД ГЕРМЕС– система контроля и упралвения доступом.</a:t>
              </a:r>
              <a:b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Система эффективного распределения зон клиники по правам доступа в помещения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B7CF8D34-258F-4680-B535-3FFE23D328D5}"/>
                </a:ext>
              </a:extLst>
            </p:cNvPr>
            <p:cNvGrpSpPr/>
            <p:nvPr/>
          </p:nvGrpSpPr>
          <p:grpSpPr>
            <a:xfrm>
              <a:off x="4640270" y="1722499"/>
              <a:ext cx="6946900" cy="2716590"/>
              <a:chOff x="5715000" y="2437577"/>
              <a:chExt cx="6229350" cy="2096323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734AC25B-EE98-41C3-9804-DBADF252D13E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3611A49B-5BE1-412D-97A8-7E2308FC4B34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8F6F2B7A-9486-4157-9168-D45120633711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4D2D2961-82E5-4F0A-AA30-9C5A5F6C4AFD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035EAAE-799C-456A-8E8D-B5F8513DF5EA}"/>
              </a:ext>
            </a:extLst>
          </p:cNvPr>
          <p:cNvGrpSpPr/>
          <p:nvPr/>
        </p:nvGrpSpPr>
        <p:grpSpPr>
          <a:xfrm>
            <a:off x="12458579" y="594385"/>
            <a:ext cx="9639931" cy="5736307"/>
            <a:chOff x="967836" y="1121693"/>
            <a:chExt cx="9639931" cy="573630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B793B95-2DD5-4770-A727-ED5CE71E3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7000" y1="48667" x2="27000" y2="48667"/>
                          <a14:foregroundMark x1="27000" y1="19000" x2="27000" y2="19000"/>
                          <a14:foregroundMark x1="44667" y1="23000" x2="44667" y2="23000"/>
                          <a14:foregroundMark x1="64667" y1="17333" x2="64667" y2="17333"/>
                          <a14:backgroundMark x1="16000" y1="27333" x2="16000" y2="27333"/>
                          <a14:backgroundMark x1="18333" y1="4333" x2="18333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28"/>
            <a:stretch/>
          </p:blipFill>
          <p:spPr>
            <a:xfrm>
              <a:off x="5579129" y="1121693"/>
              <a:ext cx="1021041" cy="8767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74860CED-4AB8-4382-BA41-A6BA840D1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5717" y="2199594"/>
              <a:ext cx="1007865" cy="1809150"/>
            </a:xfrm>
            <a:prstGeom prst="rect">
              <a:avLst/>
            </a:prstGeom>
          </p:spPr>
        </p:pic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5C6E37DA-1114-4D05-8139-AA920026222B}"/>
                </a:ext>
              </a:extLst>
            </p:cNvPr>
            <p:cNvCxnSpPr>
              <a:stCxn id="11" idx="2"/>
              <a:endCxn id="12" idx="3"/>
            </p:cNvCxnSpPr>
            <p:nvPr/>
          </p:nvCxnSpPr>
          <p:spPr>
            <a:xfrm>
              <a:off x="6089650" y="1998482"/>
              <a:ext cx="0" cy="60175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5983237-B5C4-412F-B9C4-BB9A73EB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66" y="1828627"/>
              <a:ext cx="941463" cy="941463"/>
            </a:xfrm>
            <a:prstGeom prst="rect">
              <a:avLst/>
            </a:prstGeom>
          </p:spPr>
        </p:pic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1309DE61-92B3-4868-A535-E0E519B6C923}"/>
                </a:ext>
              </a:extLst>
            </p:cNvPr>
            <p:cNvCxnSpPr>
              <a:endCxn id="14" idx="3"/>
            </p:cNvCxnSpPr>
            <p:nvPr/>
          </p:nvCxnSpPr>
          <p:spPr>
            <a:xfrm flipH="1" flipV="1">
              <a:off x="2888529" y="2299359"/>
              <a:ext cx="2296546" cy="804811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9527545-D6F4-444B-A01F-D9AAFEE3288E}"/>
                </a:ext>
              </a:extLst>
            </p:cNvPr>
            <p:cNvSpPr txBox="1"/>
            <p:nvPr/>
          </p:nvSpPr>
          <p:spPr>
            <a:xfrm>
              <a:off x="1706251" y="2662249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Бухгалтерия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923530D-8D2C-4CB6-8589-D0914810515D}"/>
                </a:ext>
              </a:extLst>
            </p:cNvPr>
            <p:cNvSpPr txBox="1"/>
            <p:nvPr/>
          </p:nvSpPr>
          <p:spPr>
            <a:xfrm>
              <a:off x="5588552" y="3569644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ГЕРМЕС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DA140E0-8E4F-4798-987E-EDC8A5C9B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r="17587" b="11467"/>
            <a:stretch/>
          </p:blipFill>
          <p:spPr>
            <a:xfrm>
              <a:off x="2111603" y="3457536"/>
              <a:ext cx="744719" cy="1010770"/>
            </a:xfrm>
            <a:prstGeom prst="rect">
              <a:avLst/>
            </a:prstGeom>
          </p:spPr>
        </p:pic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F3FB3A49-28E9-4FAF-9544-40B332C86F14}"/>
                </a:ext>
              </a:extLst>
            </p:cNvPr>
            <p:cNvCxnSpPr/>
            <p:nvPr/>
          </p:nvCxnSpPr>
          <p:spPr>
            <a:xfrm flipH="1">
              <a:off x="2846895" y="3280853"/>
              <a:ext cx="2328751" cy="682068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F53FF2-3010-4D63-91C5-6833D29D8D95}"/>
                </a:ext>
              </a:extLst>
            </p:cNvPr>
            <p:cNvSpPr txBox="1"/>
            <p:nvPr/>
          </p:nvSpPr>
          <p:spPr>
            <a:xfrm>
              <a:off x="1456276" y="4362184"/>
              <a:ext cx="2055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Системный </a:t>
              </a:r>
            </a:p>
            <a:p>
              <a:pPr algn="ctr"/>
              <a:r>
                <a:rPr lang="ru-RU" dirty="0"/>
                <a:t>администратор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7A72150-826F-4221-9EBE-303B120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36" y="1828627"/>
              <a:ext cx="941463" cy="94146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E746B48A-F1BD-476B-A983-D183F96DF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 flipH="1">
              <a:off x="4271039" y="4848501"/>
              <a:ext cx="915288" cy="89570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66CCF19C-FDCA-42E5-B2D9-C20641F53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>
              <a:off x="6994225" y="4849740"/>
              <a:ext cx="891811" cy="89570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E16AE20-C7C2-48A8-AF26-6286C3FD4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8" r="14338"/>
            <a:stretch/>
          </p:blipFill>
          <p:spPr>
            <a:xfrm>
              <a:off x="5782080" y="5542998"/>
              <a:ext cx="687280" cy="9648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37CD12D-2E3C-4E1C-BAFF-22C21BB86BF8}"/>
                </a:ext>
              </a:extLst>
            </p:cNvPr>
            <p:cNvSpPr txBox="1"/>
            <p:nvPr/>
          </p:nvSpPr>
          <p:spPr>
            <a:xfrm>
              <a:off x="4077589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выход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396D8E5-4F06-48AD-8582-28B0C4C8B761}"/>
                </a:ext>
              </a:extLst>
            </p:cNvPr>
            <p:cNvSpPr txBox="1"/>
            <p:nvPr/>
          </p:nvSpPr>
          <p:spPr>
            <a:xfrm>
              <a:off x="6600170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вход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A5B5AA8-7BAE-42FE-BA6C-0D2E7349623D}"/>
                </a:ext>
              </a:extLst>
            </p:cNvPr>
            <p:cNvSpPr txBox="1"/>
            <p:nvPr/>
          </p:nvSpPr>
          <p:spPr>
            <a:xfrm>
              <a:off x="5684733" y="6488668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Дверь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0EE45E35-F80A-4EF3-9E9A-8D5B5BBBE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13" y="4535568"/>
              <a:ext cx="784416" cy="78441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F728C5F-78CA-4812-AD28-EF69C9CE98EC}"/>
                </a:ext>
              </a:extLst>
            </p:cNvPr>
            <p:cNvSpPr txBox="1"/>
            <p:nvPr/>
          </p:nvSpPr>
          <p:spPr>
            <a:xfrm>
              <a:off x="5671109" y="5173666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замок</a:t>
              </a:r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xmlns="" id="{68CED4FC-8F0D-427A-A6F2-6D8E149BEB10}"/>
                </a:ext>
              </a:extLst>
            </p:cNvPr>
            <p:cNvCxnSpPr>
              <a:stCxn id="22" idx="0"/>
            </p:cNvCxnSpPr>
            <p:nvPr/>
          </p:nvCxnSpPr>
          <p:spPr>
            <a:xfrm flipV="1">
              <a:off x="4728683" y="3597052"/>
              <a:ext cx="757717" cy="1251449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xmlns="" id="{880722D3-75B8-41B4-B0DA-BB62A2BAD2FE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6706624" y="3621888"/>
              <a:ext cx="733507" cy="122785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xmlns="" id="{BE7C207C-EDD0-47F0-8808-AFA1C272CA55}"/>
                </a:ext>
              </a:extLst>
            </p:cNvPr>
            <p:cNvCxnSpPr>
              <a:stCxn id="17" idx="2"/>
              <a:endCxn id="28" idx="0"/>
            </p:cNvCxnSpPr>
            <p:nvPr/>
          </p:nvCxnSpPr>
          <p:spPr>
            <a:xfrm>
              <a:off x="6125719" y="3938976"/>
              <a:ext cx="2" cy="59659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6748C52E-AEAB-444B-A1F7-689A521F3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1873791"/>
              <a:ext cx="851133" cy="851133"/>
            </a:xfrm>
            <a:prstGeom prst="rect">
              <a:avLst/>
            </a:prstGeom>
          </p:spPr>
        </p:pic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xmlns="" id="{2E21293A-022C-4617-84DC-973FCB8F9C55}"/>
                </a:ext>
              </a:extLst>
            </p:cNvPr>
            <p:cNvCxnSpPr>
              <a:stCxn id="12" idx="2"/>
              <a:endCxn id="33" idx="1"/>
            </p:cNvCxnSpPr>
            <p:nvPr/>
          </p:nvCxnSpPr>
          <p:spPr>
            <a:xfrm flipV="1">
              <a:off x="6994225" y="2299358"/>
              <a:ext cx="2296545" cy="804810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36D80C-647E-4C85-9AED-5F86EB6B10C6}"/>
                </a:ext>
              </a:extLst>
            </p:cNvPr>
            <p:cNvSpPr txBox="1"/>
            <p:nvPr/>
          </p:nvSpPr>
          <p:spPr>
            <a:xfrm>
              <a:off x="8824907" y="2665734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Отдел кадров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662DD9E-D6D0-42BB-A2FA-2A9977BF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3797209"/>
              <a:ext cx="851133" cy="85113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CC7CF82-C3DB-49C9-A096-F8480EA05ACA}"/>
                </a:ext>
              </a:extLst>
            </p:cNvPr>
            <p:cNvSpPr txBox="1"/>
            <p:nvPr/>
          </p:nvSpPr>
          <p:spPr>
            <a:xfrm>
              <a:off x="9056540" y="4663835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Директор</a:t>
              </a: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1E6CC0D0-1FAC-40E0-83B4-129BEC2B568E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003653" y="3242644"/>
              <a:ext cx="2287117" cy="98013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13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5103A9-8A1E-41A4-B465-A6FB08B8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02E1F7-3B09-4EAC-99BB-D0FCBADEA44A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421704-A3B8-401C-AE07-668F72083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035EAAE-799C-456A-8E8D-B5F8513DF5EA}"/>
              </a:ext>
            </a:extLst>
          </p:cNvPr>
          <p:cNvGrpSpPr/>
          <p:nvPr/>
        </p:nvGrpSpPr>
        <p:grpSpPr>
          <a:xfrm>
            <a:off x="-9916814" y="547519"/>
            <a:ext cx="9639931" cy="5736307"/>
            <a:chOff x="967836" y="1121693"/>
            <a:chExt cx="9639931" cy="573630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B793B95-2DD5-4770-A727-ED5CE71E3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7000" y1="48667" x2="27000" y2="48667"/>
                          <a14:foregroundMark x1="27000" y1="19000" x2="27000" y2="19000"/>
                          <a14:foregroundMark x1="44667" y1="23000" x2="44667" y2="23000"/>
                          <a14:foregroundMark x1="64667" y1="17333" x2="64667" y2="17333"/>
                          <a14:backgroundMark x1="16000" y1="27333" x2="16000" y2="27333"/>
                          <a14:backgroundMark x1="18333" y1="4333" x2="18333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28"/>
            <a:stretch/>
          </p:blipFill>
          <p:spPr>
            <a:xfrm>
              <a:off x="5579129" y="1121693"/>
              <a:ext cx="1021041" cy="8767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74860CED-4AB8-4382-BA41-A6BA840D1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5717" y="2199594"/>
              <a:ext cx="1007865" cy="1809150"/>
            </a:xfrm>
            <a:prstGeom prst="rect">
              <a:avLst/>
            </a:prstGeom>
          </p:spPr>
        </p:pic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5C6E37DA-1114-4D05-8139-AA920026222B}"/>
                </a:ext>
              </a:extLst>
            </p:cNvPr>
            <p:cNvCxnSpPr>
              <a:stCxn id="11" idx="2"/>
              <a:endCxn id="12" idx="3"/>
            </p:cNvCxnSpPr>
            <p:nvPr/>
          </p:nvCxnSpPr>
          <p:spPr>
            <a:xfrm>
              <a:off x="6089650" y="1998482"/>
              <a:ext cx="0" cy="60175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5983237-B5C4-412F-B9C4-BB9A73EB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66" y="1828627"/>
              <a:ext cx="941463" cy="941463"/>
            </a:xfrm>
            <a:prstGeom prst="rect">
              <a:avLst/>
            </a:prstGeom>
          </p:spPr>
        </p:pic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1309DE61-92B3-4868-A535-E0E519B6C923}"/>
                </a:ext>
              </a:extLst>
            </p:cNvPr>
            <p:cNvCxnSpPr>
              <a:endCxn id="14" idx="3"/>
            </p:cNvCxnSpPr>
            <p:nvPr/>
          </p:nvCxnSpPr>
          <p:spPr>
            <a:xfrm flipH="1" flipV="1">
              <a:off x="2888529" y="2299359"/>
              <a:ext cx="2296546" cy="804811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9527545-D6F4-444B-A01F-D9AAFEE3288E}"/>
                </a:ext>
              </a:extLst>
            </p:cNvPr>
            <p:cNvSpPr txBox="1"/>
            <p:nvPr/>
          </p:nvSpPr>
          <p:spPr>
            <a:xfrm>
              <a:off x="1706251" y="2662249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Бухгалтерия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923530D-8D2C-4CB6-8589-D0914810515D}"/>
                </a:ext>
              </a:extLst>
            </p:cNvPr>
            <p:cNvSpPr txBox="1"/>
            <p:nvPr/>
          </p:nvSpPr>
          <p:spPr>
            <a:xfrm>
              <a:off x="5588552" y="3569644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ГЕРМЕС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DA140E0-8E4F-4798-987E-EDC8A5C9B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r="17587" b="11467"/>
            <a:stretch/>
          </p:blipFill>
          <p:spPr>
            <a:xfrm>
              <a:off x="2111603" y="3457536"/>
              <a:ext cx="744719" cy="1010770"/>
            </a:xfrm>
            <a:prstGeom prst="rect">
              <a:avLst/>
            </a:prstGeom>
          </p:spPr>
        </p:pic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F3FB3A49-28E9-4FAF-9544-40B332C86F14}"/>
                </a:ext>
              </a:extLst>
            </p:cNvPr>
            <p:cNvCxnSpPr/>
            <p:nvPr/>
          </p:nvCxnSpPr>
          <p:spPr>
            <a:xfrm flipH="1">
              <a:off x="2846895" y="3280853"/>
              <a:ext cx="2328751" cy="682068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F53FF2-3010-4D63-91C5-6833D29D8D95}"/>
                </a:ext>
              </a:extLst>
            </p:cNvPr>
            <p:cNvSpPr txBox="1"/>
            <p:nvPr/>
          </p:nvSpPr>
          <p:spPr>
            <a:xfrm>
              <a:off x="1456276" y="4362184"/>
              <a:ext cx="2055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Системный </a:t>
              </a:r>
            </a:p>
            <a:p>
              <a:pPr algn="ctr"/>
              <a:r>
                <a:rPr lang="ru-RU" dirty="0"/>
                <a:t>администратор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7A72150-826F-4221-9EBE-303B120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36" y="1828627"/>
              <a:ext cx="941463" cy="94146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E746B48A-F1BD-476B-A983-D183F96DF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 flipH="1">
              <a:off x="4271039" y="4848501"/>
              <a:ext cx="915288" cy="89570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66CCF19C-FDCA-42E5-B2D9-C20641F53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>
              <a:off x="6994225" y="4849740"/>
              <a:ext cx="891811" cy="89570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E16AE20-C7C2-48A8-AF26-6286C3FD4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8" r="14338"/>
            <a:stretch/>
          </p:blipFill>
          <p:spPr>
            <a:xfrm>
              <a:off x="5782080" y="5542998"/>
              <a:ext cx="687280" cy="9648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37CD12D-2E3C-4E1C-BAFF-22C21BB86BF8}"/>
                </a:ext>
              </a:extLst>
            </p:cNvPr>
            <p:cNvSpPr txBox="1"/>
            <p:nvPr/>
          </p:nvSpPr>
          <p:spPr>
            <a:xfrm>
              <a:off x="4077589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выход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396D8E5-4F06-48AD-8582-28B0C4C8B761}"/>
                </a:ext>
              </a:extLst>
            </p:cNvPr>
            <p:cNvSpPr txBox="1"/>
            <p:nvPr/>
          </p:nvSpPr>
          <p:spPr>
            <a:xfrm>
              <a:off x="6600170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вход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A5B5AA8-7BAE-42FE-BA6C-0D2E7349623D}"/>
                </a:ext>
              </a:extLst>
            </p:cNvPr>
            <p:cNvSpPr txBox="1"/>
            <p:nvPr/>
          </p:nvSpPr>
          <p:spPr>
            <a:xfrm>
              <a:off x="5684733" y="6488668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Дверь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0EE45E35-F80A-4EF3-9E9A-8D5B5BBBE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13" y="4535568"/>
              <a:ext cx="784416" cy="78441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F728C5F-78CA-4812-AD28-EF69C9CE98EC}"/>
                </a:ext>
              </a:extLst>
            </p:cNvPr>
            <p:cNvSpPr txBox="1"/>
            <p:nvPr/>
          </p:nvSpPr>
          <p:spPr>
            <a:xfrm>
              <a:off x="5671109" y="5173666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замок</a:t>
              </a:r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xmlns="" id="{68CED4FC-8F0D-427A-A6F2-6D8E149BEB10}"/>
                </a:ext>
              </a:extLst>
            </p:cNvPr>
            <p:cNvCxnSpPr>
              <a:stCxn id="22" idx="0"/>
            </p:cNvCxnSpPr>
            <p:nvPr/>
          </p:nvCxnSpPr>
          <p:spPr>
            <a:xfrm flipV="1">
              <a:off x="4728683" y="3597052"/>
              <a:ext cx="757717" cy="1251449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xmlns="" id="{880722D3-75B8-41B4-B0DA-BB62A2BAD2FE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6706624" y="3621888"/>
              <a:ext cx="733507" cy="122785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xmlns="" id="{BE7C207C-EDD0-47F0-8808-AFA1C272CA55}"/>
                </a:ext>
              </a:extLst>
            </p:cNvPr>
            <p:cNvCxnSpPr>
              <a:stCxn id="17" idx="2"/>
              <a:endCxn id="28" idx="0"/>
            </p:cNvCxnSpPr>
            <p:nvPr/>
          </p:nvCxnSpPr>
          <p:spPr>
            <a:xfrm>
              <a:off x="6125719" y="3938976"/>
              <a:ext cx="2" cy="59659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6748C52E-AEAB-444B-A1F7-689A521F3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1873791"/>
              <a:ext cx="851133" cy="851133"/>
            </a:xfrm>
            <a:prstGeom prst="rect">
              <a:avLst/>
            </a:prstGeom>
          </p:spPr>
        </p:pic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xmlns="" id="{2E21293A-022C-4617-84DC-973FCB8F9C55}"/>
                </a:ext>
              </a:extLst>
            </p:cNvPr>
            <p:cNvCxnSpPr>
              <a:stCxn id="12" idx="2"/>
              <a:endCxn id="33" idx="1"/>
            </p:cNvCxnSpPr>
            <p:nvPr/>
          </p:nvCxnSpPr>
          <p:spPr>
            <a:xfrm flipV="1">
              <a:off x="6994225" y="2299358"/>
              <a:ext cx="2296545" cy="804810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36D80C-647E-4C85-9AED-5F86EB6B10C6}"/>
                </a:ext>
              </a:extLst>
            </p:cNvPr>
            <p:cNvSpPr txBox="1"/>
            <p:nvPr/>
          </p:nvSpPr>
          <p:spPr>
            <a:xfrm>
              <a:off x="8824907" y="2665734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Отдел кадров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662DD9E-D6D0-42BB-A2FA-2A9977BF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3797209"/>
              <a:ext cx="851133" cy="85113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CC7CF82-C3DB-49C9-A096-F8480EA05ACA}"/>
                </a:ext>
              </a:extLst>
            </p:cNvPr>
            <p:cNvSpPr txBox="1"/>
            <p:nvPr/>
          </p:nvSpPr>
          <p:spPr>
            <a:xfrm>
              <a:off x="9056540" y="4663835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Директор</a:t>
              </a: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1E6CC0D0-1FAC-40E0-83B4-129BEC2B568E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003653" y="3242644"/>
              <a:ext cx="2287117" cy="98013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87F14BA-0DD6-437C-8736-37E12CBF6BF7}"/>
              </a:ext>
            </a:extLst>
          </p:cNvPr>
          <p:cNvSpPr txBox="1"/>
          <p:nvPr/>
        </p:nvSpPr>
        <p:spPr>
          <a:xfrm>
            <a:off x="266700" y="38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00B5A6-8E32-4A3B-9BD9-E857F244E62C}"/>
              </a:ext>
            </a:extLst>
          </p:cNvPr>
          <p:cNvSpPr txBox="1"/>
          <p:nvPr/>
        </p:nvSpPr>
        <p:spPr>
          <a:xfrm>
            <a:off x="378823" y="842665"/>
            <a:ext cx="263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РАБОЧЕЕ МЕСТО ВРАЧА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FAB765-CC33-417C-AD5B-8FDB1DE34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1252728"/>
            <a:ext cx="6961632" cy="4352544"/>
          </a:xfrm>
          <a:prstGeom prst="rect">
            <a:avLst/>
          </a:prstGeom>
          <a:effectLst>
            <a:outerShdw blurRad="50800" dist="50800" dir="5400000" sx="104000" sy="104000" algn="ctr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99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5103A9-8A1E-41A4-B465-A6FB08B8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02E1F7-3B09-4EAC-99BB-D0FCBADEA44A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421704-A3B8-401C-AE07-668F72083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035EAAE-799C-456A-8E8D-B5F8513DF5EA}"/>
              </a:ext>
            </a:extLst>
          </p:cNvPr>
          <p:cNvGrpSpPr/>
          <p:nvPr/>
        </p:nvGrpSpPr>
        <p:grpSpPr>
          <a:xfrm>
            <a:off x="-9916814" y="547519"/>
            <a:ext cx="9639931" cy="5736307"/>
            <a:chOff x="967836" y="1121693"/>
            <a:chExt cx="9639931" cy="573630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B793B95-2DD5-4770-A727-ED5CE71E3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7000" y1="48667" x2="27000" y2="48667"/>
                          <a14:foregroundMark x1="27000" y1="19000" x2="27000" y2="19000"/>
                          <a14:foregroundMark x1="44667" y1="23000" x2="44667" y2="23000"/>
                          <a14:foregroundMark x1="64667" y1="17333" x2="64667" y2="17333"/>
                          <a14:backgroundMark x1="16000" y1="27333" x2="16000" y2="27333"/>
                          <a14:backgroundMark x1="18333" y1="4333" x2="18333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28"/>
            <a:stretch/>
          </p:blipFill>
          <p:spPr>
            <a:xfrm>
              <a:off x="5579129" y="1121693"/>
              <a:ext cx="1021041" cy="8767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74860CED-4AB8-4382-BA41-A6BA840D1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85717" y="2199594"/>
              <a:ext cx="1007865" cy="1809150"/>
            </a:xfrm>
            <a:prstGeom prst="rect">
              <a:avLst/>
            </a:prstGeom>
          </p:spPr>
        </p:pic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5C6E37DA-1114-4D05-8139-AA920026222B}"/>
                </a:ext>
              </a:extLst>
            </p:cNvPr>
            <p:cNvCxnSpPr>
              <a:stCxn id="11" idx="2"/>
              <a:endCxn id="12" idx="3"/>
            </p:cNvCxnSpPr>
            <p:nvPr/>
          </p:nvCxnSpPr>
          <p:spPr>
            <a:xfrm>
              <a:off x="6089650" y="1998482"/>
              <a:ext cx="0" cy="60175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5983237-B5C4-412F-B9C4-BB9A73EB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066" y="1828627"/>
              <a:ext cx="941463" cy="941463"/>
            </a:xfrm>
            <a:prstGeom prst="rect">
              <a:avLst/>
            </a:prstGeom>
          </p:spPr>
        </p:pic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1309DE61-92B3-4868-A535-E0E519B6C923}"/>
                </a:ext>
              </a:extLst>
            </p:cNvPr>
            <p:cNvCxnSpPr>
              <a:endCxn id="14" idx="3"/>
            </p:cNvCxnSpPr>
            <p:nvPr/>
          </p:nvCxnSpPr>
          <p:spPr>
            <a:xfrm flipH="1" flipV="1">
              <a:off x="2888529" y="2299359"/>
              <a:ext cx="2296546" cy="804811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9527545-D6F4-444B-A01F-D9AAFEE3288E}"/>
                </a:ext>
              </a:extLst>
            </p:cNvPr>
            <p:cNvSpPr txBox="1"/>
            <p:nvPr/>
          </p:nvSpPr>
          <p:spPr>
            <a:xfrm>
              <a:off x="1706251" y="2662249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Бухгалтерия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923530D-8D2C-4CB6-8589-D0914810515D}"/>
                </a:ext>
              </a:extLst>
            </p:cNvPr>
            <p:cNvSpPr txBox="1"/>
            <p:nvPr/>
          </p:nvSpPr>
          <p:spPr>
            <a:xfrm>
              <a:off x="5588552" y="3569644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ГЕРМЕС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6DA140E0-8E4F-4798-987E-EDC8A5C9B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3" r="17587" b="11467"/>
            <a:stretch/>
          </p:blipFill>
          <p:spPr>
            <a:xfrm>
              <a:off x="2111603" y="3457536"/>
              <a:ext cx="744719" cy="1010770"/>
            </a:xfrm>
            <a:prstGeom prst="rect">
              <a:avLst/>
            </a:prstGeom>
          </p:spPr>
        </p:pic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F3FB3A49-28E9-4FAF-9544-40B332C86F14}"/>
                </a:ext>
              </a:extLst>
            </p:cNvPr>
            <p:cNvCxnSpPr/>
            <p:nvPr/>
          </p:nvCxnSpPr>
          <p:spPr>
            <a:xfrm flipH="1">
              <a:off x="2846895" y="3280853"/>
              <a:ext cx="2328751" cy="682068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F53FF2-3010-4D63-91C5-6833D29D8D95}"/>
                </a:ext>
              </a:extLst>
            </p:cNvPr>
            <p:cNvSpPr txBox="1"/>
            <p:nvPr/>
          </p:nvSpPr>
          <p:spPr>
            <a:xfrm>
              <a:off x="1456276" y="4362184"/>
              <a:ext cx="2055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Системный </a:t>
              </a:r>
            </a:p>
            <a:p>
              <a:pPr algn="ctr"/>
              <a:r>
                <a:rPr lang="ru-RU" dirty="0"/>
                <a:t>администратор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7A72150-826F-4221-9EBE-303B1203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836" y="1828627"/>
              <a:ext cx="941463" cy="94146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E746B48A-F1BD-476B-A983-D183F96DF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 flipH="1">
              <a:off x="4271039" y="4848501"/>
              <a:ext cx="915288" cy="89570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66CCF19C-FDCA-42E5-B2D9-C20641F53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5198" r="5857" b="5874"/>
            <a:stretch/>
          </p:blipFill>
          <p:spPr>
            <a:xfrm>
              <a:off x="6994225" y="4849740"/>
              <a:ext cx="891811" cy="89570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E16AE20-C7C2-48A8-AF26-6286C3FD4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8" r="14338"/>
            <a:stretch/>
          </p:blipFill>
          <p:spPr>
            <a:xfrm>
              <a:off x="5782080" y="5542998"/>
              <a:ext cx="687280" cy="9648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37CD12D-2E3C-4E1C-BAFF-22C21BB86BF8}"/>
                </a:ext>
              </a:extLst>
            </p:cNvPr>
            <p:cNvSpPr txBox="1"/>
            <p:nvPr/>
          </p:nvSpPr>
          <p:spPr>
            <a:xfrm>
              <a:off x="4077589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выход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396D8E5-4F06-48AD-8582-28B0C4C8B761}"/>
                </a:ext>
              </a:extLst>
            </p:cNvPr>
            <p:cNvSpPr txBox="1"/>
            <p:nvPr/>
          </p:nvSpPr>
          <p:spPr>
            <a:xfrm>
              <a:off x="6600170" y="5701861"/>
              <a:ext cx="1669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Считыватель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вход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A5B5AA8-7BAE-42FE-BA6C-0D2E7349623D}"/>
                </a:ext>
              </a:extLst>
            </p:cNvPr>
            <p:cNvSpPr txBox="1"/>
            <p:nvPr/>
          </p:nvSpPr>
          <p:spPr>
            <a:xfrm>
              <a:off x="5684733" y="6488668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Дверь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0EE45E35-F80A-4EF3-9E9A-8D5B5BBBE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13" y="4535568"/>
              <a:ext cx="784416" cy="78441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F728C5F-78CA-4812-AD28-EF69C9CE98EC}"/>
                </a:ext>
              </a:extLst>
            </p:cNvPr>
            <p:cNvSpPr txBox="1"/>
            <p:nvPr/>
          </p:nvSpPr>
          <p:spPr>
            <a:xfrm>
              <a:off x="5671109" y="5173666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замок</a:t>
              </a:r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xmlns="" id="{68CED4FC-8F0D-427A-A6F2-6D8E149BEB10}"/>
                </a:ext>
              </a:extLst>
            </p:cNvPr>
            <p:cNvCxnSpPr>
              <a:stCxn id="22" idx="0"/>
            </p:cNvCxnSpPr>
            <p:nvPr/>
          </p:nvCxnSpPr>
          <p:spPr>
            <a:xfrm flipV="1">
              <a:off x="4728683" y="3597052"/>
              <a:ext cx="757717" cy="1251449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xmlns="" id="{880722D3-75B8-41B4-B0DA-BB62A2BAD2FE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6706624" y="3621888"/>
              <a:ext cx="733507" cy="122785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xmlns="" id="{BE7C207C-EDD0-47F0-8808-AFA1C272CA55}"/>
                </a:ext>
              </a:extLst>
            </p:cNvPr>
            <p:cNvCxnSpPr>
              <a:stCxn id="17" idx="2"/>
              <a:endCxn id="28" idx="0"/>
            </p:cNvCxnSpPr>
            <p:nvPr/>
          </p:nvCxnSpPr>
          <p:spPr>
            <a:xfrm>
              <a:off x="6125719" y="3938976"/>
              <a:ext cx="2" cy="59659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6748C52E-AEAB-444B-A1F7-689A521F3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1873791"/>
              <a:ext cx="851133" cy="851133"/>
            </a:xfrm>
            <a:prstGeom prst="rect">
              <a:avLst/>
            </a:prstGeom>
          </p:spPr>
        </p:pic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xmlns="" id="{2E21293A-022C-4617-84DC-973FCB8F9C55}"/>
                </a:ext>
              </a:extLst>
            </p:cNvPr>
            <p:cNvCxnSpPr>
              <a:stCxn id="12" idx="2"/>
              <a:endCxn id="33" idx="1"/>
            </p:cNvCxnSpPr>
            <p:nvPr/>
          </p:nvCxnSpPr>
          <p:spPr>
            <a:xfrm flipV="1">
              <a:off x="6994225" y="2299358"/>
              <a:ext cx="2296545" cy="804810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236D80C-647E-4C85-9AED-5F86EB6B10C6}"/>
                </a:ext>
              </a:extLst>
            </p:cNvPr>
            <p:cNvSpPr txBox="1"/>
            <p:nvPr/>
          </p:nvSpPr>
          <p:spPr>
            <a:xfrm>
              <a:off x="8824907" y="2665734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Отдел кадров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662DD9E-D6D0-42BB-A2FA-2A9977BF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770" y="3797209"/>
              <a:ext cx="851133" cy="85113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CC7CF82-C3DB-49C9-A096-F8480EA05ACA}"/>
                </a:ext>
              </a:extLst>
            </p:cNvPr>
            <p:cNvSpPr txBox="1"/>
            <p:nvPr/>
          </p:nvSpPr>
          <p:spPr>
            <a:xfrm>
              <a:off x="9056540" y="4663835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Директор</a:t>
              </a: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1E6CC0D0-1FAC-40E0-83B4-129BEC2B568E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003653" y="3242644"/>
              <a:ext cx="2287117" cy="98013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87F14BA-0DD6-437C-8736-37E12CBF6BF7}"/>
              </a:ext>
            </a:extLst>
          </p:cNvPr>
          <p:cNvSpPr txBox="1"/>
          <p:nvPr/>
        </p:nvSpPr>
        <p:spPr>
          <a:xfrm>
            <a:off x="266700" y="38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СКУД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69E3F91-16AA-4D28-B2FE-3EFD6D94D207}"/>
              </a:ext>
            </a:extLst>
          </p:cNvPr>
          <p:cNvGrpSpPr/>
          <p:nvPr/>
        </p:nvGrpSpPr>
        <p:grpSpPr>
          <a:xfrm>
            <a:off x="661986" y="2071487"/>
            <a:ext cx="24213283" cy="2715025"/>
            <a:chOff x="12458700" y="2071487"/>
            <a:chExt cx="24213283" cy="271502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E4E6086B-B923-4624-B771-4B83090105B5}"/>
                </a:ext>
              </a:extLst>
            </p:cNvPr>
            <p:cNvGrpSpPr/>
            <p:nvPr/>
          </p:nvGrpSpPr>
          <p:grpSpPr>
            <a:xfrm>
              <a:off x="12458700" y="2071487"/>
              <a:ext cx="11310866" cy="2050960"/>
              <a:chOff x="12458700" y="2071487"/>
              <a:chExt cx="11310866" cy="2050960"/>
            </a:xfrm>
          </p:grpSpPr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xmlns="" id="{CDA7134C-DECE-4739-8FF7-3FB17BBC1849}"/>
                  </a:ext>
                </a:extLst>
              </p:cNvPr>
              <p:cNvGrpSpPr/>
              <p:nvPr/>
            </p:nvGrpSpPr>
            <p:grpSpPr>
              <a:xfrm>
                <a:off x="12458700" y="2081286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95" name="Капля 94">
                  <a:extLst>
                    <a:ext uri="{FF2B5EF4-FFF2-40B4-BE49-F238E27FC236}">
                      <a16:creationId xmlns:a16="http://schemas.microsoft.com/office/drawing/2014/main" xmlns="" id="{594E0F1E-03F8-441A-AC60-E317E7499D2F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Шестиугольник 95">
                  <a:extLst>
                    <a:ext uri="{FF2B5EF4-FFF2-40B4-BE49-F238E27FC236}">
                      <a16:creationId xmlns:a16="http://schemas.microsoft.com/office/drawing/2014/main" xmlns="" id="{EC9F500D-58B9-4009-911C-E942E54D9477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Шестиугольник 96">
                  <a:extLst>
                    <a:ext uri="{FF2B5EF4-FFF2-40B4-BE49-F238E27FC236}">
                      <a16:creationId xmlns:a16="http://schemas.microsoft.com/office/drawing/2014/main" xmlns="" id="{0D865619-ACA0-48D2-BBD8-6AB7914BEF60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78">
                <a:extLst>
                  <a:ext uri="{FF2B5EF4-FFF2-40B4-BE49-F238E27FC236}">
                    <a16:creationId xmlns:a16="http://schemas.microsoft.com/office/drawing/2014/main" xmlns="" id="{DC392396-F0CF-4A9D-9CC4-E7DBAE1707FC}"/>
                  </a:ext>
                </a:extLst>
              </p:cNvPr>
              <p:cNvGrpSpPr/>
              <p:nvPr/>
            </p:nvGrpSpPr>
            <p:grpSpPr>
              <a:xfrm>
                <a:off x="15484264" y="2071487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92" name="Капля 91">
                  <a:extLst>
                    <a:ext uri="{FF2B5EF4-FFF2-40B4-BE49-F238E27FC236}">
                      <a16:creationId xmlns:a16="http://schemas.microsoft.com/office/drawing/2014/main" xmlns="" id="{620AB38E-A773-4CCD-878F-5E960A5F142B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Шестиугольник 92">
                  <a:extLst>
                    <a:ext uri="{FF2B5EF4-FFF2-40B4-BE49-F238E27FC236}">
                      <a16:creationId xmlns:a16="http://schemas.microsoft.com/office/drawing/2014/main" xmlns="" id="{EC21188B-006F-40B2-87EE-769B20E6A393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Шестиугольник 93">
                  <a:extLst>
                    <a:ext uri="{FF2B5EF4-FFF2-40B4-BE49-F238E27FC236}">
                      <a16:creationId xmlns:a16="http://schemas.microsoft.com/office/drawing/2014/main" xmlns="" id="{1D94B384-290A-492D-B293-42FD82621E4A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79">
                <a:extLst>
                  <a:ext uri="{FF2B5EF4-FFF2-40B4-BE49-F238E27FC236}">
                    <a16:creationId xmlns:a16="http://schemas.microsoft.com/office/drawing/2014/main" xmlns="" id="{C27334BB-8407-4EAB-8BC2-C5597F60C8A3}"/>
                  </a:ext>
                </a:extLst>
              </p:cNvPr>
              <p:cNvGrpSpPr/>
              <p:nvPr/>
            </p:nvGrpSpPr>
            <p:grpSpPr>
              <a:xfrm>
                <a:off x="18332486" y="207351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89" name="Капля 88">
                  <a:extLst>
                    <a:ext uri="{FF2B5EF4-FFF2-40B4-BE49-F238E27FC236}">
                      <a16:creationId xmlns:a16="http://schemas.microsoft.com/office/drawing/2014/main" xmlns="" id="{FB396063-2CEC-4831-8B82-E02072CF8C66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Шестиугольник 89">
                  <a:extLst>
                    <a:ext uri="{FF2B5EF4-FFF2-40B4-BE49-F238E27FC236}">
                      <a16:creationId xmlns:a16="http://schemas.microsoft.com/office/drawing/2014/main" xmlns="" id="{C3716BFE-6138-4C91-831D-2BDC05BA23B9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1" name="Шестиугольник 90">
                  <a:extLst>
                    <a:ext uri="{FF2B5EF4-FFF2-40B4-BE49-F238E27FC236}">
                      <a16:creationId xmlns:a16="http://schemas.microsoft.com/office/drawing/2014/main" xmlns="" id="{A4A34356-BA8A-4693-8F1A-8D4C30E8BFB2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0A0249BD-71BF-4BB3-9D81-024794CCE369}"/>
                  </a:ext>
                </a:extLst>
              </p:cNvPr>
              <p:cNvSpPr txBox="1"/>
              <p:nvPr/>
            </p:nvSpPr>
            <p:spPr>
              <a:xfrm>
                <a:off x="12766850" y="2649788"/>
                <a:ext cx="2059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 реестре российского ПО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C033EF4C-2572-49EF-B661-D8424DA00D4D}"/>
                  </a:ext>
                </a:extLst>
              </p:cNvPr>
              <p:cNvSpPr txBox="1"/>
              <p:nvPr/>
            </p:nvSpPr>
            <p:spPr>
              <a:xfrm>
                <a:off x="15791359" y="2649788"/>
                <a:ext cx="2058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</a:t>
                </a:r>
                <a:r>
                  <a:rPr lang="ru-RU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наша</a:t>
                </a:r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разработка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F7834ED7-96E6-4891-885C-9B7A9C9FAB82}"/>
                  </a:ext>
                </a:extLst>
              </p:cNvPr>
              <p:cNvSpPr txBox="1"/>
              <p:nvPr/>
            </p:nvSpPr>
            <p:spPr>
              <a:xfrm>
                <a:off x="18756822" y="2798961"/>
                <a:ext cx="182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xmlns="" id="{D2435922-4EF4-4A81-BEA9-9DB8199D31DF}"/>
                  </a:ext>
                </a:extLst>
              </p:cNvPr>
              <p:cNvGrpSpPr/>
              <p:nvPr/>
            </p:nvGrpSpPr>
            <p:grpSpPr>
              <a:xfrm>
                <a:off x="21117701" y="2071487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86" name="Капля 85">
                  <a:extLst>
                    <a:ext uri="{FF2B5EF4-FFF2-40B4-BE49-F238E27FC236}">
                      <a16:creationId xmlns:a16="http://schemas.microsoft.com/office/drawing/2014/main" xmlns="" id="{CB728E9C-1E44-45CF-837B-6FEFE7270BE1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Шестиугольник 86">
                  <a:extLst>
                    <a:ext uri="{FF2B5EF4-FFF2-40B4-BE49-F238E27FC236}">
                      <a16:creationId xmlns:a16="http://schemas.microsoft.com/office/drawing/2014/main" xmlns="" id="{9DA5A675-19EF-412A-9A99-A2E8B41F716C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Шестиугольник 87">
                  <a:extLst>
                    <a:ext uri="{FF2B5EF4-FFF2-40B4-BE49-F238E27FC236}">
                      <a16:creationId xmlns:a16="http://schemas.microsoft.com/office/drawing/2014/main" xmlns="" id="{4D264DB1-E391-42EC-97BA-785BDAB661CC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80D5BDE-AB9A-4789-8533-C995D0751EB5}"/>
                  </a:ext>
                </a:extLst>
              </p:cNvPr>
              <p:cNvSpPr txBox="1"/>
              <p:nvPr/>
            </p:nvSpPr>
            <p:spPr>
              <a:xfrm>
                <a:off x="21227091" y="2521962"/>
                <a:ext cx="22554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Взаимодейтвует с множеством идентификаторов</a:t>
                </a: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A8B5E33D-D5F1-4FD8-BA85-F342323EF9B1}"/>
                </a:ext>
              </a:extLst>
            </p:cNvPr>
            <p:cNvGrpSpPr/>
            <p:nvPr/>
          </p:nvGrpSpPr>
          <p:grpSpPr>
            <a:xfrm>
              <a:off x="24980027" y="2075628"/>
              <a:ext cx="11691956" cy="2050960"/>
              <a:chOff x="349375" y="2113480"/>
              <a:chExt cx="11691956" cy="2050960"/>
            </a:xfrm>
          </p:grpSpPr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xmlns="" id="{B3816BA9-939F-4B9C-B29F-E479156C0F5A}"/>
                  </a:ext>
                </a:extLst>
              </p:cNvPr>
              <p:cNvGrpSpPr/>
              <p:nvPr/>
            </p:nvGrpSpPr>
            <p:grpSpPr>
              <a:xfrm>
                <a:off x="3396357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75" name="Капля 74">
                  <a:extLst>
                    <a:ext uri="{FF2B5EF4-FFF2-40B4-BE49-F238E27FC236}">
                      <a16:creationId xmlns:a16="http://schemas.microsoft.com/office/drawing/2014/main" xmlns="" id="{1A22EF43-724A-420D-AE13-6511840F8262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Шестиугольник 75">
                  <a:extLst>
                    <a:ext uri="{FF2B5EF4-FFF2-40B4-BE49-F238E27FC236}">
                      <a16:creationId xmlns:a16="http://schemas.microsoft.com/office/drawing/2014/main" xmlns="" id="{464D6C41-5FFE-48DE-960D-EF4F4AD3BC6B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Шестиугольник 76">
                  <a:extLst>
                    <a:ext uri="{FF2B5EF4-FFF2-40B4-BE49-F238E27FC236}">
                      <a16:creationId xmlns:a16="http://schemas.microsoft.com/office/drawing/2014/main" xmlns="" id="{3E17D3B3-FE1D-414B-B248-D373FEC07C4F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xmlns="" id="{AA8B77D5-3448-4D36-BF9B-70376DC4B9A9}"/>
                  </a:ext>
                </a:extLst>
              </p:cNvPr>
              <p:cNvGrpSpPr/>
              <p:nvPr/>
            </p:nvGrpSpPr>
            <p:grpSpPr>
              <a:xfrm>
                <a:off x="349375" y="2123279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72" name="Капля 71">
                  <a:extLst>
                    <a:ext uri="{FF2B5EF4-FFF2-40B4-BE49-F238E27FC236}">
                      <a16:creationId xmlns:a16="http://schemas.microsoft.com/office/drawing/2014/main" xmlns="" id="{9DAD29F6-8192-462B-99CD-EA460BB29F93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Шестиугольник 72">
                  <a:extLst>
                    <a:ext uri="{FF2B5EF4-FFF2-40B4-BE49-F238E27FC236}">
                      <a16:creationId xmlns:a16="http://schemas.microsoft.com/office/drawing/2014/main" xmlns="" id="{832B22F1-7B36-492A-9AA5-3EB7453DB6A0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Шестиугольник 73">
                  <a:extLst>
                    <a:ext uri="{FF2B5EF4-FFF2-40B4-BE49-F238E27FC236}">
                      <a16:creationId xmlns:a16="http://schemas.microsoft.com/office/drawing/2014/main" xmlns="" id="{47B58187-085C-48F6-94E5-15F236E8FE17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xmlns="" id="{4E746D3D-0061-4F46-9F89-4AFBA13C7C2C}"/>
                  </a:ext>
                </a:extLst>
              </p:cNvPr>
              <p:cNvGrpSpPr/>
              <p:nvPr/>
            </p:nvGrpSpPr>
            <p:grpSpPr>
              <a:xfrm>
                <a:off x="6417985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69" name="Капля 68">
                  <a:extLst>
                    <a:ext uri="{FF2B5EF4-FFF2-40B4-BE49-F238E27FC236}">
                      <a16:creationId xmlns:a16="http://schemas.microsoft.com/office/drawing/2014/main" xmlns="" id="{13BECFB2-F4E0-4284-8D38-7926EBA53313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Шестиугольник 69">
                  <a:extLst>
                    <a:ext uri="{FF2B5EF4-FFF2-40B4-BE49-F238E27FC236}">
                      <a16:creationId xmlns:a16="http://schemas.microsoft.com/office/drawing/2014/main" xmlns="" id="{403FE11D-8B44-44B5-B63B-9CADC5BEE38E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Шестиугольник 70">
                  <a:extLst>
                    <a:ext uri="{FF2B5EF4-FFF2-40B4-BE49-F238E27FC236}">
                      <a16:creationId xmlns:a16="http://schemas.microsoft.com/office/drawing/2014/main" xmlns="" id="{E8C3AF00-9122-45FF-9A19-2E9E815CD9D8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xmlns="" id="{7135506A-B570-4685-9039-3A6BEC7E753C}"/>
                  </a:ext>
                </a:extLst>
              </p:cNvPr>
              <p:cNvGrpSpPr/>
              <p:nvPr/>
            </p:nvGrpSpPr>
            <p:grpSpPr>
              <a:xfrm>
                <a:off x="9389466" y="2116113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66" name="Капля 65">
                  <a:extLst>
                    <a:ext uri="{FF2B5EF4-FFF2-40B4-BE49-F238E27FC236}">
                      <a16:creationId xmlns:a16="http://schemas.microsoft.com/office/drawing/2014/main" xmlns="" id="{1F2BFAA2-F653-46CC-B625-B38E6D4FD141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Шестиугольник 66">
                  <a:extLst>
                    <a:ext uri="{FF2B5EF4-FFF2-40B4-BE49-F238E27FC236}">
                      <a16:creationId xmlns:a16="http://schemas.microsoft.com/office/drawing/2014/main" xmlns="" id="{DCF9AF6F-CBC1-48F4-8769-2F9F136AC987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Шестиугольник 67">
                  <a:extLst>
                    <a:ext uri="{FF2B5EF4-FFF2-40B4-BE49-F238E27FC236}">
                      <a16:creationId xmlns:a16="http://schemas.microsoft.com/office/drawing/2014/main" xmlns="" id="{21C6A300-2CFD-4FAE-9F6C-50CC25FE52EE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5042290-6D79-4B7F-A22B-E9D10EDE1EBF}"/>
                  </a:ext>
                </a:extLst>
              </p:cNvPr>
              <p:cNvSpPr txBox="1"/>
              <p:nvPr/>
            </p:nvSpPr>
            <p:spPr>
              <a:xfrm>
                <a:off x="6769499" y="2332905"/>
                <a:ext cx="17130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Легко интегрируется с уже действующей системой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D2B7B2E3-93F1-4061-B2DD-B6EE087ED740}"/>
                  </a:ext>
                </a:extLst>
              </p:cNvPr>
              <p:cNvSpPr txBox="1"/>
              <p:nvPr/>
            </p:nvSpPr>
            <p:spPr>
              <a:xfrm>
                <a:off x="471337" y="2505670"/>
                <a:ext cx="21552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Питается по технологии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PoE</a:t>
                </a:r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(витая пара)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54958E26-9825-4F73-BADD-FBB8CAA390CA}"/>
                  </a:ext>
                </a:extLst>
              </p:cNvPr>
              <p:cNvSpPr txBox="1"/>
              <p:nvPr/>
            </p:nvSpPr>
            <p:spPr>
              <a:xfrm>
                <a:off x="9650174" y="2407219"/>
                <a:ext cx="20147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Формирует автоматический учет рабочего времени персонала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2A558931-4D3E-47B6-9A49-250DECAA8C24}"/>
                  </a:ext>
                </a:extLst>
              </p:cNvPr>
              <p:cNvSpPr txBox="1"/>
              <p:nvPr/>
            </p:nvSpPr>
            <p:spPr>
              <a:xfrm>
                <a:off x="3873785" y="2782669"/>
                <a:ext cx="18906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Каждый ключ уникален</a:t>
                </a:r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E76F810-A615-46A3-B071-8B88BA5863A1}"/>
                </a:ext>
              </a:extLst>
            </p:cNvPr>
            <p:cNvGrpSpPr/>
            <p:nvPr/>
          </p:nvGrpSpPr>
          <p:grpSpPr>
            <a:xfrm>
              <a:off x="12603739" y="4686294"/>
              <a:ext cx="23691855" cy="100218"/>
              <a:chOff x="12603739" y="4686294"/>
              <a:chExt cx="23691855" cy="100218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5ADCE63B-3825-45B8-829D-502B06CC5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0414" y="4736403"/>
                <a:ext cx="2362518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A3B397C1-A4BF-4CDE-B9C2-66A42189BF5F}"/>
                  </a:ext>
                </a:extLst>
              </p:cNvPr>
              <p:cNvSpPr/>
              <p:nvPr/>
            </p:nvSpPr>
            <p:spPr>
              <a:xfrm>
                <a:off x="12603739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83F9C957-4336-4F36-9B7A-4EFAD2FD70AA}"/>
                  </a:ext>
                </a:extLst>
              </p:cNvPr>
              <p:cNvSpPr/>
              <p:nvPr/>
            </p:nvSpPr>
            <p:spPr>
              <a:xfrm>
                <a:off x="15110565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73EBC13A-11B0-46A2-9DAA-80459C03977C}"/>
                  </a:ext>
                </a:extLst>
              </p:cNvPr>
              <p:cNvSpPr/>
              <p:nvPr/>
            </p:nvSpPr>
            <p:spPr>
              <a:xfrm>
                <a:off x="1820280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35C348E1-98E3-4CEF-B60E-F742DF1E342A}"/>
                  </a:ext>
                </a:extLst>
              </p:cNvPr>
              <p:cNvSpPr/>
              <p:nvPr/>
            </p:nvSpPr>
            <p:spPr>
              <a:xfrm>
                <a:off x="209843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7D8E1A7D-5419-466D-822F-7CD1E404EAFD}"/>
                  </a:ext>
                </a:extLst>
              </p:cNvPr>
              <p:cNvSpPr/>
              <p:nvPr/>
            </p:nvSpPr>
            <p:spPr>
              <a:xfrm>
                <a:off x="241847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AFB6F629-3A8D-40C0-9125-5FBDA2BD734B}"/>
                  </a:ext>
                </a:extLst>
              </p:cNvPr>
              <p:cNvSpPr/>
              <p:nvPr/>
            </p:nvSpPr>
            <p:spPr>
              <a:xfrm>
                <a:off x="27717372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DADD44FA-8018-42F8-BCDB-A2A907FAC4BA}"/>
                  </a:ext>
                </a:extLst>
              </p:cNvPr>
              <p:cNvSpPr/>
              <p:nvPr/>
            </p:nvSpPr>
            <p:spPr>
              <a:xfrm>
                <a:off x="30872350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6DE01B27-4E30-4D44-9355-75741AC300EB}"/>
                  </a:ext>
                </a:extLst>
              </p:cNvPr>
              <p:cNvSpPr/>
              <p:nvPr/>
            </p:nvSpPr>
            <p:spPr>
              <a:xfrm>
                <a:off x="33764148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6D340E51-AE70-49D4-9876-9AB696EBE0B7}"/>
                  </a:ext>
                </a:extLst>
              </p:cNvPr>
              <p:cNvSpPr/>
              <p:nvPr/>
            </p:nvSpPr>
            <p:spPr>
              <a:xfrm>
                <a:off x="3616224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245DD8C-0C97-4F98-A871-C13CDBB33A86}"/>
              </a:ext>
            </a:extLst>
          </p:cNvPr>
          <p:cNvSpPr txBox="1"/>
          <p:nvPr/>
        </p:nvSpPr>
        <p:spPr>
          <a:xfrm>
            <a:off x="266700" y="84266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92984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5103A9-8A1E-41A4-B465-A6FB08B8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02E1F7-3B09-4EAC-99BB-D0FCBADEA44A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421704-A3B8-401C-AE07-668F72083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8825B58B-DEF7-45FB-91AD-7F7421B332B4}"/>
              </a:ext>
            </a:extLst>
          </p:cNvPr>
          <p:cNvGrpSpPr/>
          <p:nvPr/>
        </p:nvGrpSpPr>
        <p:grpSpPr>
          <a:xfrm>
            <a:off x="-7969550" y="1847107"/>
            <a:ext cx="6946900" cy="2716590"/>
            <a:chOff x="4920540" y="1789269"/>
            <a:chExt cx="6946900" cy="271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6ACF6E-2DD4-472A-9AD0-29A6A37A6004}"/>
                </a:ext>
              </a:extLst>
            </p:cNvPr>
            <p:cNvSpPr txBox="1"/>
            <p:nvPr/>
          </p:nvSpPr>
          <p:spPr>
            <a:xfrm>
              <a:off x="6096000" y="2447613"/>
              <a:ext cx="48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СКУД ГЕРМЕС– система контроля и упралвения доступом.</a:t>
              </a:r>
              <a:b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Система эффективного распределения зон клиники по правам доступа в помещения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B7CF8D34-258F-4680-B535-3FFE23D328D5}"/>
                </a:ext>
              </a:extLst>
            </p:cNvPr>
            <p:cNvGrpSpPr/>
            <p:nvPr/>
          </p:nvGrpSpPr>
          <p:grpSpPr>
            <a:xfrm>
              <a:off x="4920540" y="1789269"/>
              <a:ext cx="6946900" cy="2716590"/>
              <a:chOff x="5715000" y="2437577"/>
              <a:chExt cx="6229350" cy="2096323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734AC25B-EE98-41C3-9804-DBADF252D13E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3611A49B-5BE1-412D-97A8-7E2308FC4B34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8F6F2B7A-9486-4157-9168-D45120633711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4D2D2961-82E5-4F0A-AA30-9C5A5F6C4AFD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793B95-2DD5-4770-A727-ED5CE71E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000" y1="48667" x2="27000" y2="48667"/>
                        <a14:foregroundMark x1="27000" y1="19000" x2="27000" y2="19000"/>
                        <a14:foregroundMark x1="44667" y1="23000" x2="44667" y2="23000"/>
                        <a14:foregroundMark x1="64667" y1="17333" x2="64667" y2="17333"/>
                        <a14:backgroundMark x1="16000" y1="27333" x2="16000" y2="27333"/>
                        <a14:backgroundMark x1="18333" y1="4333" x2="18333" y2="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28"/>
          <a:stretch/>
        </p:blipFill>
        <p:spPr>
          <a:xfrm>
            <a:off x="5887327" y="837626"/>
            <a:ext cx="1021041" cy="8767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860CED-4AB8-4382-BA41-A6BA840D1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3915" y="1915527"/>
            <a:ext cx="1007865" cy="180915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C6E37DA-1114-4D05-8139-AA920026222B}"/>
              </a:ext>
            </a:extLst>
          </p:cNvPr>
          <p:cNvCxnSpPr>
            <a:cxnSpLocks/>
            <a:stCxn id="11" idx="2"/>
            <a:endCxn id="12" idx="3"/>
          </p:cNvCxnSpPr>
          <p:nvPr/>
        </p:nvCxnSpPr>
        <p:spPr>
          <a:xfrm>
            <a:off x="6397848" y="1714415"/>
            <a:ext cx="0" cy="60175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23530D-8D2C-4CB6-8589-D0914810515D}"/>
              </a:ext>
            </a:extLst>
          </p:cNvPr>
          <p:cNvSpPr txBox="1"/>
          <p:nvPr/>
        </p:nvSpPr>
        <p:spPr>
          <a:xfrm>
            <a:off x="5896750" y="328557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ГЕРМЕС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3FB3A49-28E9-4FAF-9544-40B332C86F14}"/>
              </a:ext>
            </a:extLst>
          </p:cNvPr>
          <p:cNvCxnSpPr>
            <a:cxnSpLocks/>
          </p:cNvCxnSpPr>
          <p:nvPr/>
        </p:nvCxnSpPr>
        <p:spPr>
          <a:xfrm flipH="1" flipV="1">
            <a:off x="3009713" y="2628802"/>
            <a:ext cx="2474132" cy="36798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746B48A-F1BD-476B-A983-D183F96DF9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5198" r="5857" b="5874"/>
          <a:stretch/>
        </p:blipFill>
        <p:spPr>
          <a:xfrm flipH="1">
            <a:off x="3911414" y="4441746"/>
            <a:ext cx="915288" cy="89570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6CCF19C-FDCA-42E5-B2D9-C20641F530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5198" r="5857" b="5874"/>
          <a:stretch/>
        </p:blipFill>
        <p:spPr>
          <a:xfrm>
            <a:off x="8220824" y="4441746"/>
            <a:ext cx="891811" cy="8957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E16AE20-C7C2-48A8-AF26-6286C3FD49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4338"/>
          <a:stretch/>
        </p:blipFill>
        <p:spPr>
          <a:xfrm>
            <a:off x="6090278" y="5258931"/>
            <a:ext cx="687280" cy="9648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5B5AA8-7BAE-42FE-BA6C-0D2E7349623D}"/>
              </a:ext>
            </a:extLst>
          </p:cNvPr>
          <p:cNvSpPr txBox="1"/>
          <p:nvPr/>
        </p:nvSpPr>
        <p:spPr>
          <a:xfrm>
            <a:off x="5992931" y="620460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Дверь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EE45E35-F80A-4EF3-9E9A-8D5B5BBBE9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11" y="4251501"/>
            <a:ext cx="784416" cy="7844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728C5F-78CA-4812-AD28-EF69C9CE98EC}"/>
              </a:ext>
            </a:extLst>
          </p:cNvPr>
          <p:cNvSpPr txBox="1"/>
          <p:nvPr/>
        </p:nvSpPr>
        <p:spPr>
          <a:xfrm>
            <a:off x="5979307" y="488959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замок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68CED4FC-8F0D-427A-A6F2-6D8E149BEB1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369058" y="3541486"/>
            <a:ext cx="1161585" cy="90026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880722D3-75B8-41B4-B0DA-BB62A2BAD2FE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7301678" y="3429000"/>
            <a:ext cx="1365052" cy="1012746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BE7C207C-EDD0-47F0-8808-AFA1C272CA55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>
          <a:xfrm>
            <a:off x="6433917" y="3654909"/>
            <a:ext cx="2" cy="59659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1E6CC0D0-1FAC-40E0-83B4-129BEC2B568E}"/>
              </a:ext>
            </a:extLst>
          </p:cNvPr>
          <p:cNvCxnSpPr>
            <a:cxnSpLocks/>
          </p:cNvCxnSpPr>
          <p:nvPr/>
        </p:nvCxnSpPr>
        <p:spPr>
          <a:xfrm flipV="1">
            <a:off x="7311851" y="2682946"/>
            <a:ext cx="2485292" cy="27563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87F14BA-0DD6-437C-8736-37E12CBF6BF7}"/>
              </a:ext>
            </a:extLst>
          </p:cNvPr>
          <p:cNvSpPr txBox="1"/>
          <p:nvPr/>
        </p:nvSpPr>
        <p:spPr>
          <a:xfrm>
            <a:off x="266700" y="38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СКУД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08C2481-A5C0-4684-9575-5A01BD5D8C76}"/>
              </a:ext>
            </a:extLst>
          </p:cNvPr>
          <p:cNvSpPr txBox="1"/>
          <p:nvPr/>
        </p:nvSpPr>
        <p:spPr>
          <a:xfrm>
            <a:off x="266700" y="837626"/>
            <a:ext cx="21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69E3F91-16AA-4D28-B2FE-3EFD6D94D207}"/>
              </a:ext>
            </a:extLst>
          </p:cNvPr>
          <p:cNvGrpSpPr/>
          <p:nvPr/>
        </p:nvGrpSpPr>
        <p:grpSpPr>
          <a:xfrm>
            <a:off x="12549843" y="1955472"/>
            <a:ext cx="24213283" cy="2715025"/>
            <a:chOff x="12458700" y="2071487"/>
            <a:chExt cx="24213283" cy="271502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E4E6086B-B923-4624-B771-4B83090105B5}"/>
                </a:ext>
              </a:extLst>
            </p:cNvPr>
            <p:cNvGrpSpPr/>
            <p:nvPr/>
          </p:nvGrpSpPr>
          <p:grpSpPr>
            <a:xfrm>
              <a:off x="12458700" y="2071487"/>
              <a:ext cx="11310866" cy="2050960"/>
              <a:chOff x="12458700" y="2071487"/>
              <a:chExt cx="11310866" cy="2050960"/>
            </a:xfrm>
          </p:grpSpPr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xmlns="" id="{CDA7134C-DECE-4739-8FF7-3FB17BBC1849}"/>
                  </a:ext>
                </a:extLst>
              </p:cNvPr>
              <p:cNvGrpSpPr/>
              <p:nvPr/>
            </p:nvGrpSpPr>
            <p:grpSpPr>
              <a:xfrm>
                <a:off x="12458700" y="2081286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95" name="Капля 94">
                  <a:extLst>
                    <a:ext uri="{FF2B5EF4-FFF2-40B4-BE49-F238E27FC236}">
                      <a16:creationId xmlns:a16="http://schemas.microsoft.com/office/drawing/2014/main" xmlns="" id="{594E0F1E-03F8-441A-AC60-E317E7499D2F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Шестиугольник 95">
                  <a:extLst>
                    <a:ext uri="{FF2B5EF4-FFF2-40B4-BE49-F238E27FC236}">
                      <a16:creationId xmlns:a16="http://schemas.microsoft.com/office/drawing/2014/main" xmlns="" id="{EC9F500D-58B9-4009-911C-E942E54D9477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Шестиугольник 96">
                  <a:extLst>
                    <a:ext uri="{FF2B5EF4-FFF2-40B4-BE49-F238E27FC236}">
                      <a16:creationId xmlns:a16="http://schemas.microsoft.com/office/drawing/2014/main" xmlns="" id="{0D865619-ACA0-48D2-BBD8-6AB7914BEF60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78">
                <a:extLst>
                  <a:ext uri="{FF2B5EF4-FFF2-40B4-BE49-F238E27FC236}">
                    <a16:creationId xmlns:a16="http://schemas.microsoft.com/office/drawing/2014/main" xmlns="" id="{DC392396-F0CF-4A9D-9CC4-E7DBAE1707FC}"/>
                  </a:ext>
                </a:extLst>
              </p:cNvPr>
              <p:cNvGrpSpPr/>
              <p:nvPr/>
            </p:nvGrpSpPr>
            <p:grpSpPr>
              <a:xfrm>
                <a:off x="15484264" y="2071487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92" name="Капля 91">
                  <a:extLst>
                    <a:ext uri="{FF2B5EF4-FFF2-40B4-BE49-F238E27FC236}">
                      <a16:creationId xmlns:a16="http://schemas.microsoft.com/office/drawing/2014/main" xmlns="" id="{620AB38E-A773-4CCD-878F-5E960A5F142B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Шестиугольник 92">
                  <a:extLst>
                    <a:ext uri="{FF2B5EF4-FFF2-40B4-BE49-F238E27FC236}">
                      <a16:creationId xmlns:a16="http://schemas.microsoft.com/office/drawing/2014/main" xmlns="" id="{EC21188B-006F-40B2-87EE-769B20E6A393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Шестиугольник 93">
                  <a:extLst>
                    <a:ext uri="{FF2B5EF4-FFF2-40B4-BE49-F238E27FC236}">
                      <a16:creationId xmlns:a16="http://schemas.microsoft.com/office/drawing/2014/main" xmlns="" id="{1D94B384-290A-492D-B293-42FD82621E4A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79">
                <a:extLst>
                  <a:ext uri="{FF2B5EF4-FFF2-40B4-BE49-F238E27FC236}">
                    <a16:creationId xmlns:a16="http://schemas.microsoft.com/office/drawing/2014/main" xmlns="" id="{C27334BB-8407-4EAB-8BC2-C5597F60C8A3}"/>
                  </a:ext>
                </a:extLst>
              </p:cNvPr>
              <p:cNvGrpSpPr/>
              <p:nvPr/>
            </p:nvGrpSpPr>
            <p:grpSpPr>
              <a:xfrm>
                <a:off x="18332486" y="207351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89" name="Капля 88">
                  <a:extLst>
                    <a:ext uri="{FF2B5EF4-FFF2-40B4-BE49-F238E27FC236}">
                      <a16:creationId xmlns:a16="http://schemas.microsoft.com/office/drawing/2014/main" xmlns="" id="{FB396063-2CEC-4831-8B82-E02072CF8C66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Шестиугольник 89">
                  <a:extLst>
                    <a:ext uri="{FF2B5EF4-FFF2-40B4-BE49-F238E27FC236}">
                      <a16:creationId xmlns:a16="http://schemas.microsoft.com/office/drawing/2014/main" xmlns="" id="{C3716BFE-6138-4C91-831D-2BDC05BA23B9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1" name="Шестиугольник 90">
                  <a:extLst>
                    <a:ext uri="{FF2B5EF4-FFF2-40B4-BE49-F238E27FC236}">
                      <a16:creationId xmlns:a16="http://schemas.microsoft.com/office/drawing/2014/main" xmlns="" id="{A4A34356-BA8A-4693-8F1A-8D4C30E8BFB2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0A0249BD-71BF-4BB3-9D81-024794CCE369}"/>
                  </a:ext>
                </a:extLst>
              </p:cNvPr>
              <p:cNvSpPr txBox="1"/>
              <p:nvPr/>
            </p:nvSpPr>
            <p:spPr>
              <a:xfrm>
                <a:off x="12766850" y="2649788"/>
                <a:ext cx="2059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 реестре российского ПО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C033EF4C-2572-49EF-B661-D8424DA00D4D}"/>
                  </a:ext>
                </a:extLst>
              </p:cNvPr>
              <p:cNvSpPr txBox="1"/>
              <p:nvPr/>
            </p:nvSpPr>
            <p:spPr>
              <a:xfrm>
                <a:off x="15791359" y="2649788"/>
                <a:ext cx="2058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</a:t>
                </a:r>
                <a:r>
                  <a:rPr lang="ru-RU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наша</a:t>
                </a:r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разработка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F7834ED7-96E6-4891-885C-9B7A9C9FAB82}"/>
                  </a:ext>
                </a:extLst>
              </p:cNvPr>
              <p:cNvSpPr txBox="1"/>
              <p:nvPr/>
            </p:nvSpPr>
            <p:spPr>
              <a:xfrm>
                <a:off x="18756822" y="2798961"/>
                <a:ext cx="182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xmlns="" id="{D2435922-4EF4-4A81-BEA9-9DB8199D31DF}"/>
                  </a:ext>
                </a:extLst>
              </p:cNvPr>
              <p:cNvGrpSpPr/>
              <p:nvPr/>
            </p:nvGrpSpPr>
            <p:grpSpPr>
              <a:xfrm>
                <a:off x="21117701" y="2071487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86" name="Капля 85">
                  <a:extLst>
                    <a:ext uri="{FF2B5EF4-FFF2-40B4-BE49-F238E27FC236}">
                      <a16:creationId xmlns:a16="http://schemas.microsoft.com/office/drawing/2014/main" xmlns="" id="{CB728E9C-1E44-45CF-837B-6FEFE7270BE1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Шестиугольник 86">
                  <a:extLst>
                    <a:ext uri="{FF2B5EF4-FFF2-40B4-BE49-F238E27FC236}">
                      <a16:creationId xmlns:a16="http://schemas.microsoft.com/office/drawing/2014/main" xmlns="" id="{9DA5A675-19EF-412A-9A99-A2E8B41F716C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Шестиугольник 87">
                  <a:extLst>
                    <a:ext uri="{FF2B5EF4-FFF2-40B4-BE49-F238E27FC236}">
                      <a16:creationId xmlns:a16="http://schemas.microsoft.com/office/drawing/2014/main" xmlns="" id="{4D264DB1-E391-42EC-97BA-785BDAB661CC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80D5BDE-AB9A-4789-8533-C995D0751EB5}"/>
                  </a:ext>
                </a:extLst>
              </p:cNvPr>
              <p:cNvSpPr txBox="1"/>
              <p:nvPr/>
            </p:nvSpPr>
            <p:spPr>
              <a:xfrm>
                <a:off x="21227091" y="2521962"/>
                <a:ext cx="22554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Взаимодейтвует с множеством идентификаторов</a:t>
                </a: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A8B5E33D-D5F1-4FD8-BA85-F342323EF9B1}"/>
                </a:ext>
              </a:extLst>
            </p:cNvPr>
            <p:cNvGrpSpPr/>
            <p:nvPr/>
          </p:nvGrpSpPr>
          <p:grpSpPr>
            <a:xfrm>
              <a:off x="24980027" y="2075628"/>
              <a:ext cx="11691956" cy="2050960"/>
              <a:chOff x="349375" y="2113480"/>
              <a:chExt cx="11691956" cy="2050960"/>
            </a:xfrm>
          </p:grpSpPr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xmlns="" id="{B3816BA9-939F-4B9C-B29F-E479156C0F5A}"/>
                  </a:ext>
                </a:extLst>
              </p:cNvPr>
              <p:cNvGrpSpPr/>
              <p:nvPr/>
            </p:nvGrpSpPr>
            <p:grpSpPr>
              <a:xfrm>
                <a:off x="3396357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75" name="Капля 74">
                  <a:extLst>
                    <a:ext uri="{FF2B5EF4-FFF2-40B4-BE49-F238E27FC236}">
                      <a16:creationId xmlns:a16="http://schemas.microsoft.com/office/drawing/2014/main" xmlns="" id="{1A22EF43-724A-420D-AE13-6511840F8262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Шестиугольник 75">
                  <a:extLst>
                    <a:ext uri="{FF2B5EF4-FFF2-40B4-BE49-F238E27FC236}">
                      <a16:creationId xmlns:a16="http://schemas.microsoft.com/office/drawing/2014/main" xmlns="" id="{464D6C41-5FFE-48DE-960D-EF4F4AD3BC6B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Шестиугольник 76">
                  <a:extLst>
                    <a:ext uri="{FF2B5EF4-FFF2-40B4-BE49-F238E27FC236}">
                      <a16:creationId xmlns:a16="http://schemas.microsoft.com/office/drawing/2014/main" xmlns="" id="{3E17D3B3-FE1D-414B-B248-D373FEC07C4F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xmlns="" id="{AA8B77D5-3448-4D36-BF9B-70376DC4B9A9}"/>
                  </a:ext>
                </a:extLst>
              </p:cNvPr>
              <p:cNvGrpSpPr/>
              <p:nvPr/>
            </p:nvGrpSpPr>
            <p:grpSpPr>
              <a:xfrm>
                <a:off x="349375" y="2123279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72" name="Капля 71">
                  <a:extLst>
                    <a:ext uri="{FF2B5EF4-FFF2-40B4-BE49-F238E27FC236}">
                      <a16:creationId xmlns:a16="http://schemas.microsoft.com/office/drawing/2014/main" xmlns="" id="{9DAD29F6-8192-462B-99CD-EA460BB29F93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Шестиугольник 72">
                  <a:extLst>
                    <a:ext uri="{FF2B5EF4-FFF2-40B4-BE49-F238E27FC236}">
                      <a16:creationId xmlns:a16="http://schemas.microsoft.com/office/drawing/2014/main" xmlns="" id="{832B22F1-7B36-492A-9AA5-3EB7453DB6A0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Шестиугольник 73">
                  <a:extLst>
                    <a:ext uri="{FF2B5EF4-FFF2-40B4-BE49-F238E27FC236}">
                      <a16:creationId xmlns:a16="http://schemas.microsoft.com/office/drawing/2014/main" xmlns="" id="{47B58187-085C-48F6-94E5-15F236E8FE17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xmlns="" id="{4E746D3D-0061-4F46-9F89-4AFBA13C7C2C}"/>
                  </a:ext>
                </a:extLst>
              </p:cNvPr>
              <p:cNvGrpSpPr/>
              <p:nvPr/>
            </p:nvGrpSpPr>
            <p:grpSpPr>
              <a:xfrm>
                <a:off x="6417985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69" name="Капля 68">
                  <a:extLst>
                    <a:ext uri="{FF2B5EF4-FFF2-40B4-BE49-F238E27FC236}">
                      <a16:creationId xmlns:a16="http://schemas.microsoft.com/office/drawing/2014/main" xmlns="" id="{13BECFB2-F4E0-4284-8D38-7926EBA53313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Шестиугольник 69">
                  <a:extLst>
                    <a:ext uri="{FF2B5EF4-FFF2-40B4-BE49-F238E27FC236}">
                      <a16:creationId xmlns:a16="http://schemas.microsoft.com/office/drawing/2014/main" xmlns="" id="{403FE11D-8B44-44B5-B63B-9CADC5BEE38E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Шестиугольник 70">
                  <a:extLst>
                    <a:ext uri="{FF2B5EF4-FFF2-40B4-BE49-F238E27FC236}">
                      <a16:creationId xmlns:a16="http://schemas.microsoft.com/office/drawing/2014/main" xmlns="" id="{E8C3AF00-9122-45FF-9A19-2E9E815CD9D8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xmlns="" id="{7135506A-B570-4685-9039-3A6BEC7E753C}"/>
                  </a:ext>
                </a:extLst>
              </p:cNvPr>
              <p:cNvGrpSpPr/>
              <p:nvPr/>
            </p:nvGrpSpPr>
            <p:grpSpPr>
              <a:xfrm>
                <a:off x="9389466" y="2116113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66" name="Капля 65">
                  <a:extLst>
                    <a:ext uri="{FF2B5EF4-FFF2-40B4-BE49-F238E27FC236}">
                      <a16:creationId xmlns:a16="http://schemas.microsoft.com/office/drawing/2014/main" xmlns="" id="{1F2BFAA2-F653-46CC-B625-B38E6D4FD141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Шестиугольник 66">
                  <a:extLst>
                    <a:ext uri="{FF2B5EF4-FFF2-40B4-BE49-F238E27FC236}">
                      <a16:creationId xmlns:a16="http://schemas.microsoft.com/office/drawing/2014/main" xmlns="" id="{DCF9AF6F-CBC1-48F4-8769-2F9F136AC987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Шестиугольник 67">
                  <a:extLst>
                    <a:ext uri="{FF2B5EF4-FFF2-40B4-BE49-F238E27FC236}">
                      <a16:creationId xmlns:a16="http://schemas.microsoft.com/office/drawing/2014/main" xmlns="" id="{21C6A300-2CFD-4FAE-9F6C-50CC25FE52EE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5042290-6D79-4B7F-A22B-E9D10EDE1EBF}"/>
                  </a:ext>
                </a:extLst>
              </p:cNvPr>
              <p:cNvSpPr txBox="1"/>
              <p:nvPr/>
            </p:nvSpPr>
            <p:spPr>
              <a:xfrm>
                <a:off x="6769499" y="2332905"/>
                <a:ext cx="17130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Легко интегрируется с уже действующей системой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D2B7B2E3-93F1-4061-B2DD-B6EE087ED740}"/>
                  </a:ext>
                </a:extLst>
              </p:cNvPr>
              <p:cNvSpPr txBox="1"/>
              <p:nvPr/>
            </p:nvSpPr>
            <p:spPr>
              <a:xfrm>
                <a:off x="471337" y="2505670"/>
                <a:ext cx="21552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Питается по технологии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PoE</a:t>
                </a:r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(витая пара)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54958E26-9825-4F73-BADD-FBB8CAA390CA}"/>
                  </a:ext>
                </a:extLst>
              </p:cNvPr>
              <p:cNvSpPr txBox="1"/>
              <p:nvPr/>
            </p:nvSpPr>
            <p:spPr>
              <a:xfrm>
                <a:off x="9650174" y="2407219"/>
                <a:ext cx="20147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Формирует автоматический учет рабочего времени персонала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2A558931-4D3E-47B6-9A49-250DECAA8C24}"/>
                  </a:ext>
                </a:extLst>
              </p:cNvPr>
              <p:cNvSpPr txBox="1"/>
              <p:nvPr/>
            </p:nvSpPr>
            <p:spPr>
              <a:xfrm>
                <a:off x="3873785" y="2782669"/>
                <a:ext cx="18906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Каждый ключ уникален</a:t>
                </a:r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E76F810-A615-46A3-B071-8B88BA5863A1}"/>
                </a:ext>
              </a:extLst>
            </p:cNvPr>
            <p:cNvGrpSpPr/>
            <p:nvPr/>
          </p:nvGrpSpPr>
          <p:grpSpPr>
            <a:xfrm>
              <a:off x="12603739" y="4686294"/>
              <a:ext cx="23691855" cy="100218"/>
              <a:chOff x="12603739" y="4686294"/>
              <a:chExt cx="23691855" cy="100218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5ADCE63B-3825-45B8-829D-502B06CC5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0414" y="4736403"/>
                <a:ext cx="2362518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A3B397C1-A4BF-4CDE-B9C2-66A42189BF5F}"/>
                  </a:ext>
                </a:extLst>
              </p:cNvPr>
              <p:cNvSpPr/>
              <p:nvPr/>
            </p:nvSpPr>
            <p:spPr>
              <a:xfrm>
                <a:off x="12603739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83F9C957-4336-4F36-9B7A-4EFAD2FD70AA}"/>
                  </a:ext>
                </a:extLst>
              </p:cNvPr>
              <p:cNvSpPr/>
              <p:nvPr/>
            </p:nvSpPr>
            <p:spPr>
              <a:xfrm>
                <a:off x="15110565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73EBC13A-11B0-46A2-9DAA-80459C03977C}"/>
                  </a:ext>
                </a:extLst>
              </p:cNvPr>
              <p:cNvSpPr/>
              <p:nvPr/>
            </p:nvSpPr>
            <p:spPr>
              <a:xfrm>
                <a:off x="1820280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35C348E1-98E3-4CEF-B60E-F742DF1E342A}"/>
                  </a:ext>
                </a:extLst>
              </p:cNvPr>
              <p:cNvSpPr/>
              <p:nvPr/>
            </p:nvSpPr>
            <p:spPr>
              <a:xfrm>
                <a:off x="209843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7D8E1A7D-5419-466D-822F-7CD1E404EAFD}"/>
                  </a:ext>
                </a:extLst>
              </p:cNvPr>
              <p:cNvSpPr/>
              <p:nvPr/>
            </p:nvSpPr>
            <p:spPr>
              <a:xfrm>
                <a:off x="241847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AFB6F629-3A8D-40C0-9125-5FBDA2BD734B}"/>
                  </a:ext>
                </a:extLst>
              </p:cNvPr>
              <p:cNvSpPr/>
              <p:nvPr/>
            </p:nvSpPr>
            <p:spPr>
              <a:xfrm>
                <a:off x="27717372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DADD44FA-8018-42F8-BCDB-A2A907FAC4BA}"/>
                  </a:ext>
                </a:extLst>
              </p:cNvPr>
              <p:cNvSpPr/>
              <p:nvPr/>
            </p:nvSpPr>
            <p:spPr>
              <a:xfrm>
                <a:off x="30872350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6DE01B27-4E30-4D44-9355-75741AC300EB}"/>
                  </a:ext>
                </a:extLst>
              </p:cNvPr>
              <p:cNvSpPr/>
              <p:nvPr/>
            </p:nvSpPr>
            <p:spPr>
              <a:xfrm>
                <a:off x="33764148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6D340E51-AE70-49D4-9876-9AB696EBE0B7}"/>
                  </a:ext>
                </a:extLst>
              </p:cNvPr>
              <p:cNvSpPr/>
              <p:nvPr/>
            </p:nvSpPr>
            <p:spPr>
              <a:xfrm>
                <a:off x="3616224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1FA2D3B3-53E1-4A96-9699-92D8630C2B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44" y="2046102"/>
            <a:ext cx="1217749" cy="12177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B493A0-1BB0-4D5D-B12E-3D847094C5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52" y="1952447"/>
            <a:ext cx="1305552" cy="1305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173F29-9160-432D-B92B-B7BEA0F4D299}"/>
              </a:ext>
            </a:extLst>
          </p:cNvPr>
          <p:cNvSpPr txBox="1"/>
          <p:nvPr/>
        </p:nvSpPr>
        <p:spPr>
          <a:xfrm>
            <a:off x="1289504" y="3324035"/>
            <a:ext cx="188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Системный администратор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52062F-0B98-47E8-AAE4-6D589751D894}"/>
              </a:ext>
            </a:extLst>
          </p:cNvPr>
          <p:cNvSpPr txBox="1"/>
          <p:nvPr/>
        </p:nvSpPr>
        <p:spPr>
          <a:xfrm>
            <a:off x="9681785" y="3336856"/>
            <a:ext cx="15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Главный врач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D94EF4-21CF-4CFA-8BC9-2079DB9F6F08}"/>
              </a:ext>
            </a:extLst>
          </p:cNvPr>
          <p:cNvSpPr txBox="1"/>
          <p:nvPr/>
        </p:nvSpPr>
        <p:spPr>
          <a:xfrm>
            <a:off x="3519404" y="5418175"/>
            <a:ext cx="169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Считыватель вход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CA3CFC-9A19-4AE7-B239-FA29675639E6}"/>
              </a:ext>
            </a:extLst>
          </p:cNvPr>
          <p:cNvSpPr txBox="1"/>
          <p:nvPr/>
        </p:nvSpPr>
        <p:spPr>
          <a:xfrm>
            <a:off x="7866629" y="541817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Считыватель выход</a:t>
            </a:r>
          </a:p>
        </p:txBody>
      </p:sp>
    </p:spTree>
    <p:extLst>
      <p:ext uri="{BB962C8B-B14F-4D97-AF65-F5344CB8AC3E}">
        <p14:creationId xmlns:p14="http://schemas.microsoft.com/office/powerpoint/2010/main" val="68247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D2E7B1-EEED-49B9-8959-45C7D53F8FC4}"/>
              </a:ext>
            </a:extLst>
          </p:cNvPr>
          <p:cNvSpPr txBox="1"/>
          <p:nvPr/>
        </p:nvSpPr>
        <p:spPr>
          <a:xfrm>
            <a:off x="266700" y="38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СКУД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42B052-4BC9-432E-BD94-D1F26ED5A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22585B-E576-4D24-A0F2-C7112BD5663C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CB70A6-A410-4065-AA4E-3EC1B41A8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C985B51-0FE6-41E7-A5CC-13D49FDDF5B6}"/>
              </a:ext>
            </a:extLst>
          </p:cNvPr>
          <p:cNvGrpSpPr/>
          <p:nvPr/>
        </p:nvGrpSpPr>
        <p:grpSpPr>
          <a:xfrm>
            <a:off x="-12021283" y="2071487"/>
            <a:ext cx="24213283" cy="2715025"/>
            <a:chOff x="12458700" y="2071487"/>
            <a:chExt cx="24213283" cy="2715025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153C82A0-E9F8-48FA-9BCD-E8DF4E16C6C1}"/>
                </a:ext>
              </a:extLst>
            </p:cNvPr>
            <p:cNvGrpSpPr/>
            <p:nvPr/>
          </p:nvGrpSpPr>
          <p:grpSpPr>
            <a:xfrm>
              <a:off x="12458700" y="2071487"/>
              <a:ext cx="11310866" cy="2050960"/>
              <a:chOff x="12458700" y="2071487"/>
              <a:chExt cx="11310866" cy="2050960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xmlns="" id="{86FCAF21-1763-4A69-9CAF-05375B822BAD}"/>
                  </a:ext>
                </a:extLst>
              </p:cNvPr>
              <p:cNvGrpSpPr/>
              <p:nvPr/>
            </p:nvGrpSpPr>
            <p:grpSpPr>
              <a:xfrm>
                <a:off x="12458700" y="2081286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71" name="Капля 70">
                  <a:extLst>
                    <a:ext uri="{FF2B5EF4-FFF2-40B4-BE49-F238E27FC236}">
                      <a16:creationId xmlns:a16="http://schemas.microsoft.com/office/drawing/2014/main" xmlns="" id="{A0226D15-6FBD-475E-8F29-41FE4A4C4FAF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Шестиугольник 71">
                  <a:extLst>
                    <a:ext uri="{FF2B5EF4-FFF2-40B4-BE49-F238E27FC236}">
                      <a16:creationId xmlns:a16="http://schemas.microsoft.com/office/drawing/2014/main" xmlns="" id="{9B1B343D-A193-499F-97D9-FF33E2B929E7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Шестиугольник 72">
                  <a:extLst>
                    <a:ext uri="{FF2B5EF4-FFF2-40B4-BE49-F238E27FC236}">
                      <a16:creationId xmlns:a16="http://schemas.microsoft.com/office/drawing/2014/main" xmlns="" id="{100710A0-988B-4FD2-8755-056CCA0A754A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xmlns="" id="{B5BD51E9-EEC5-4B85-882D-2681ECDB9F04}"/>
                  </a:ext>
                </a:extLst>
              </p:cNvPr>
              <p:cNvGrpSpPr/>
              <p:nvPr/>
            </p:nvGrpSpPr>
            <p:grpSpPr>
              <a:xfrm>
                <a:off x="15484264" y="2071487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68" name="Капля 67">
                  <a:extLst>
                    <a:ext uri="{FF2B5EF4-FFF2-40B4-BE49-F238E27FC236}">
                      <a16:creationId xmlns:a16="http://schemas.microsoft.com/office/drawing/2014/main" xmlns="" id="{4C44702D-AFEF-419F-840C-971D9A380DBB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Шестиугольник 68">
                  <a:extLst>
                    <a:ext uri="{FF2B5EF4-FFF2-40B4-BE49-F238E27FC236}">
                      <a16:creationId xmlns:a16="http://schemas.microsoft.com/office/drawing/2014/main" xmlns="" id="{7387F3DA-E1FB-40F5-A82A-F84C6292FD5E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Шестиугольник 69">
                  <a:extLst>
                    <a:ext uri="{FF2B5EF4-FFF2-40B4-BE49-F238E27FC236}">
                      <a16:creationId xmlns:a16="http://schemas.microsoft.com/office/drawing/2014/main" xmlns="" id="{81A4C2EC-42E3-4A09-A678-BBC486E43783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xmlns="" id="{AEB668EE-7B56-491B-A977-E3E0AD5CEF49}"/>
                  </a:ext>
                </a:extLst>
              </p:cNvPr>
              <p:cNvGrpSpPr/>
              <p:nvPr/>
            </p:nvGrpSpPr>
            <p:grpSpPr>
              <a:xfrm>
                <a:off x="18332486" y="207351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65" name="Капля 64">
                  <a:extLst>
                    <a:ext uri="{FF2B5EF4-FFF2-40B4-BE49-F238E27FC236}">
                      <a16:creationId xmlns:a16="http://schemas.microsoft.com/office/drawing/2014/main" xmlns="" id="{4BA0491F-D9A0-4DFD-883E-C428CA8CC893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Шестиугольник 65">
                  <a:extLst>
                    <a:ext uri="{FF2B5EF4-FFF2-40B4-BE49-F238E27FC236}">
                      <a16:creationId xmlns:a16="http://schemas.microsoft.com/office/drawing/2014/main" xmlns="" id="{AE16C633-6A22-438A-B5E3-70DB1DBBA951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7" name="Шестиугольник 66">
                  <a:extLst>
                    <a:ext uri="{FF2B5EF4-FFF2-40B4-BE49-F238E27FC236}">
                      <a16:creationId xmlns:a16="http://schemas.microsoft.com/office/drawing/2014/main" xmlns="" id="{58522F5D-102E-4C2D-A4B7-D2F8B1D9D954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DF38DF2-13A6-4256-83F1-D00DC2C6AA22}"/>
                  </a:ext>
                </a:extLst>
              </p:cNvPr>
              <p:cNvSpPr txBox="1"/>
              <p:nvPr/>
            </p:nvSpPr>
            <p:spPr>
              <a:xfrm>
                <a:off x="12766850" y="2649788"/>
                <a:ext cx="2059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 реестре российского ПО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76A3D55E-9B71-4DE2-8D80-0959366DE082}"/>
                  </a:ext>
                </a:extLst>
              </p:cNvPr>
              <p:cNvSpPr txBox="1"/>
              <p:nvPr/>
            </p:nvSpPr>
            <p:spPr>
              <a:xfrm>
                <a:off x="15791359" y="2649788"/>
                <a:ext cx="2058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</a:t>
                </a:r>
                <a:r>
                  <a:rPr lang="ru-RU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наша</a:t>
                </a:r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разработка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A613268-E90B-41AF-8B07-9D13F172C29F}"/>
                  </a:ext>
                </a:extLst>
              </p:cNvPr>
              <p:cNvSpPr txBox="1"/>
              <p:nvPr/>
            </p:nvSpPr>
            <p:spPr>
              <a:xfrm>
                <a:off x="18756822" y="2798961"/>
                <a:ext cx="182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xmlns="" id="{1985939B-D64B-4E69-B8C6-D43131E77CF6}"/>
                  </a:ext>
                </a:extLst>
              </p:cNvPr>
              <p:cNvGrpSpPr/>
              <p:nvPr/>
            </p:nvGrpSpPr>
            <p:grpSpPr>
              <a:xfrm>
                <a:off x="21117701" y="2071487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62" name="Капля 61">
                  <a:extLst>
                    <a:ext uri="{FF2B5EF4-FFF2-40B4-BE49-F238E27FC236}">
                      <a16:creationId xmlns:a16="http://schemas.microsoft.com/office/drawing/2014/main" xmlns="" id="{0E671489-5850-4870-9375-B81D39BF193A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Шестиугольник 62">
                  <a:extLst>
                    <a:ext uri="{FF2B5EF4-FFF2-40B4-BE49-F238E27FC236}">
                      <a16:creationId xmlns:a16="http://schemas.microsoft.com/office/drawing/2014/main" xmlns="" id="{0A2483D7-A7A0-4451-A679-BF20F92ACF51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Шестиугольник 63">
                  <a:extLst>
                    <a:ext uri="{FF2B5EF4-FFF2-40B4-BE49-F238E27FC236}">
                      <a16:creationId xmlns:a16="http://schemas.microsoft.com/office/drawing/2014/main" xmlns="" id="{9B4E8ED5-088A-4A29-9739-E3F3635E7882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A8C71AE9-5B8E-4860-90EE-BC69F08172A9}"/>
                  </a:ext>
                </a:extLst>
              </p:cNvPr>
              <p:cNvSpPr txBox="1"/>
              <p:nvPr/>
            </p:nvSpPr>
            <p:spPr>
              <a:xfrm>
                <a:off x="21227091" y="2521962"/>
                <a:ext cx="22554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Взаимодейтвует с множеством идентификаторов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350F442F-923B-4CFA-8EC6-306B452338D7}"/>
                </a:ext>
              </a:extLst>
            </p:cNvPr>
            <p:cNvGrpSpPr/>
            <p:nvPr/>
          </p:nvGrpSpPr>
          <p:grpSpPr>
            <a:xfrm>
              <a:off x="24980027" y="2075628"/>
              <a:ext cx="11691956" cy="2050960"/>
              <a:chOff x="349375" y="2113480"/>
              <a:chExt cx="11691956" cy="2050960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xmlns="" id="{7F2B91B8-4707-4237-9058-6F3201A9362B}"/>
                  </a:ext>
                </a:extLst>
              </p:cNvPr>
              <p:cNvGrpSpPr/>
              <p:nvPr/>
            </p:nvGrpSpPr>
            <p:grpSpPr>
              <a:xfrm>
                <a:off x="3396357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51" name="Капля 50">
                  <a:extLst>
                    <a:ext uri="{FF2B5EF4-FFF2-40B4-BE49-F238E27FC236}">
                      <a16:creationId xmlns:a16="http://schemas.microsoft.com/office/drawing/2014/main" xmlns="" id="{FE323E0B-0DF1-4D5B-BB87-0C57B48C87EC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Шестиугольник 51">
                  <a:extLst>
                    <a:ext uri="{FF2B5EF4-FFF2-40B4-BE49-F238E27FC236}">
                      <a16:creationId xmlns:a16="http://schemas.microsoft.com/office/drawing/2014/main" xmlns="" id="{9D12F822-110C-4C6E-8E5F-F7896DAA7C05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EAB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Шестиугольник 52">
                  <a:extLst>
                    <a:ext uri="{FF2B5EF4-FFF2-40B4-BE49-F238E27FC236}">
                      <a16:creationId xmlns:a16="http://schemas.microsoft.com/office/drawing/2014/main" xmlns="" id="{B03C843E-DA02-47C3-AA48-14AEF73DE1EB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xmlns="" id="{B8CA375C-71D3-4970-98E5-F639DD0E75E9}"/>
                  </a:ext>
                </a:extLst>
              </p:cNvPr>
              <p:cNvGrpSpPr/>
              <p:nvPr/>
            </p:nvGrpSpPr>
            <p:grpSpPr>
              <a:xfrm>
                <a:off x="349375" y="2123279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48" name="Капля 47">
                  <a:extLst>
                    <a:ext uri="{FF2B5EF4-FFF2-40B4-BE49-F238E27FC236}">
                      <a16:creationId xmlns:a16="http://schemas.microsoft.com/office/drawing/2014/main" xmlns="" id="{56B5C528-1D10-4B9B-ACE6-43000AA57336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Шестиугольник 48">
                  <a:extLst>
                    <a:ext uri="{FF2B5EF4-FFF2-40B4-BE49-F238E27FC236}">
                      <a16:creationId xmlns:a16="http://schemas.microsoft.com/office/drawing/2014/main" xmlns="" id="{D8A5045C-FAE5-4631-A83C-D5F36D2371BE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009E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Шестиугольник 49">
                  <a:extLst>
                    <a:ext uri="{FF2B5EF4-FFF2-40B4-BE49-F238E27FC236}">
                      <a16:creationId xmlns:a16="http://schemas.microsoft.com/office/drawing/2014/main" xmlns="" id="{3B932395-A2FD-48FE-A461-238B24EC58CF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xmlns="" id="{5ECBC493-6B0B-45CD-B8F3-136FE847EC4F}"/>
                  </a:ext>
                </a:extLst>
              </p:cNvPr>
              <p:cNvGrpSpPr/>
              <p:nvPr/>
            </p:nvGrpSpPr>
            <p:grpSpPr>
              <a:xfrm>
                <a:off x="6417985" y="2113480"/>
                <a:ext cx="2651865" cy="2041161"/>
                <a:chOff x="674494" y="1648678"/>
                <a:chExt cx="2100925" cy="1659773"/>
              </a:xfrm>
            </p:grpSpPr>
            <p:sp>
              <p:nvSpPr>
                <p:cNvPr id="45" name="Капля 44">
                  <a:extLst>
                    <a:ext uri="{FF2B5EF4-FFF2-40B4-BE49-F238E27FC236}">
                      <a16:creationId xmlns:a16="http://schemas.microsoft.com/office/drawing/2014/main" xmlns="" id="{7259CB5C-B602-4BC0-B49B-50C610726354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Шестиугольник 45">
                  <a:extLst>
                    <a:ext uri="{FF2B5EF4-FFF2-40B4-BE49-F238E27FC236}">
                      <a16:creationId xmlns:a16="http://schemas.microsoft.com/office/drawing/2014/main" xmlns="" id="{4DD6A8EA-C123-4A2D-BAD0-D982F3005196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82C8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" name="Шестиугольник 46">
                  <a:extLst>
                    <a:ext uri="{FF2B5EF4-FFF2-40B4-BE49-F238E27FC236}">
                      <a16:creationId xmlns:a16="http://schemas.microsoft.com/office/drawing/2014/main" xmlns="" id="{6E58DE14-70BD-4543-9577-F718E45B9591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xmlns="" id="{43F56C7E-978A-42F5-8B3A-8F284824BC56}"/>
                  </a:ext>
                </a:extLst>
              </p:cNvPr>
              <p:cNvGrpSpPr/>
              <p:nvPr/>
            </p:nvGrpSpPr>
            <p:grpSpPr>
              <a:xfrm>
                <a:off x="9389466" y="2116113"/>
                <a:ext cx="2651865" cy="2041161"/>
                <a:chOff x="674494" y="1648678"/>
                <a:chExt cx="2100925" cy="1659773"/>
              </a:xfrm>
              <a:solidFill>
                <a:srgbClr val="EAB200"/>
              </a:solidFill>
            </p:grpSpPr>
            <p:sp>
              <p:nvSpPr>
                <p:cNvPr id="42" name="Капля 41">
                  <a:extLst>
                    <a:ext uri="{FF2B5EF4-FFF2-40B4-BE49-F238E27FC236}">
                      <a16:creationId xmlns:a16="http://schemas.microsoft.com/office/drawing/2014/main" xmlns="" id="{B46F3FCD-D747-4B5E-8965-6023B7636E80}"/>
                    </a:ext>
                  </a:extLst>
                </p:cNvPr>
                <p:cNvSpPr/>
                <p:nvPr/>
              </p:nvSpPr>
              <p:spPr>
                <a:xfrm rot="8086279">
                  <a:off x="1188923" y="1918858"/>
                  <a:ext cx="1306286" cy="1338943"/>
                </a:xfrm>
                <a:prstGeom prst="teardrop">
                  <a:avLst>
                    <a:gd name="adj" fmla="val 118931"/>
                  </a:avLst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Шестиугольник 42">
                  <a:extLst>
                    <a:ext uri="{FF2B5EF4-FFF2-40B4-BE49-F238E27FC236}">
                      <a16:creationId xmlns:a16="http://schemas.microsoft.com/office/drawing/2014/main" xmlns="" id="{C79CE393-97D9-4608-A153-6856404EFC08}"/>
                    </a:ext>
                  </a:extLst>
                </p:cNvPr>
                <p:cNvSpPr/>
                <p:nvPr/>
              </p:nvSpPr>
              <p:spPr>
                <a:xfrm rot="20812181">
                  <a:off x="691407" y="1651969"/>
                  <a:ext cx="2084012" cy="1656482"/>
                </a:xfrm>
                <a:prstGeom prst="hexagon">
                  <a:avLst/>
                </a:prstGeom>
                <a:solidFill>
                  <a:srgbClr val="FCF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Шестиугольник 43">
                  <a:extLst>
                    <a:ext uri="{FF2B5EF4-FFF2-40B4-BE49-F238E27FC236}">
                      <a16:creationId xmlns:a16="http://schemas.microsoft.com/office/drawing/2014/main" xmlns="" id="{5DD8DBE4-C29C-4E7E-B8D0-7A6E2A78DE71}"/>
                    </a:ext>
                  </a:extLst>
                </p:cNvPr>
                <p:cNvSpPr/>
                <p:nvPr/>
              </p:nvSpPr>
              <p:spPr>
                <a:xfrm rot="20812181">
                  <a:off x="674494" y="1648678"/>
                  <a:ext cx="1874037" cy="148341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3BF403F-0554-463E-85E1-F9A6255BF30E}"/>
                  </a:ext>
                </a:extLst>
              </p:cNvPr>
              <p:cNvSpPr txBox="1"/>
              <p:nvPr/>
            </p:nvSpPr>
            <p:spPr>
              <a:xfrm>
                <a:off x="6769499" y="2332905"/>
                <a:ext cx="17130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Легко интегрируется с уже действующей системой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C0ED070-5307-460D-91BE-509EFFFDAE7F}"/>
                  </a:ext>
                </a:extLst>
              </p:cNvPr>
              <p:cNvSpPr txBox="1"/>
              <p:nvPr/>
            </p:nvSpPr>
            <p:spPr>
              <a:xfrm>
                <a:off x="471337" y="2505670"/>
                <a:ext cx="21552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Питается по технологии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PoE</a:t>
                </a:r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(витая пара)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164B440-4732-4E0E-97D5-26EF4D5AAA34}"/>
                  </a:ext>
                </a:extLst>
              </p:cNvPr>
              <p:cNvSpPr txBox="1"/>
              <p:nvPr/>
            </p:nvSpPr>
            <p:spPr>
              <a:xfrm>
                <a:off x="9650174" y="2407219"/>
                <a:ext cx="20147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Формирует автоматический учет рабочего времени персонала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4897046-B780-43D7-B8A6-9FCDB62453AB}"/>
                  </a:ext>
                </a:extLst>
              </p:cNvPr>
              <p:cNvSpPr txBox="1"/>
              <p:nvPr/>
            </p:nvSpPr>
            <p:spPr>
              <a:xfrm>
                <a:off x="3873785" y="2782669"/>
                <a:ext cx="18906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Каждый ключ уникален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6A30A8B7-BF88-48B8-B344-2FB5096F2E3F}"/>
                </a:ext>
              </a:extLst>
            </p:cNvPr>
            <p:cNvGrpSpPr/>
            <p:nvPr/>
          </p:nvGrpSpPr>
          <p:grpSpPr>
            <a:xfrm>
              <a:off x="12603739" y="4686294"/>
              <a:ext cx="23691855" cy="100218"/>
              <a:chOff x="12603739" y="4686294"/>
              <a:chExt cx="23691855" cy="100218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5E4E2F4D-40F8-4106-B933-D591BA7BE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0414" y="4736403"/>
                <a:ext cx="2362518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xmlns="" id="{892F4043-210B-4746-B3B2-07AA5FAF85B6}"/>
                  </a:ext>
                </a:extLst>
              </p:cNvPr>
              <p:cNvSpPr/>
              <p:nvPr/>
            </p:nvSpPr>
            <p:spPr>
              <a:xfrm>
                <a:off x="12603739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19E93CEB-AAE9-4CD3-8336-00C8887A56AE}"/>
                  </a:ext>
                </a:extLst>
              </p:cNvPr>
              <p:cNvSpPr/>
              <p:nvPr/>
            </p:nvSpPr>
            <p:spPr>
              <a:xfrm>
                <a:off x="15110565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96A21FEC-29E7-45AE-9C9C-6117EDA399FB}"/>
                  </a:ext>
                </a:extLst>
              </p:cNvPr>
              <p:cNvSpPr/>
              <p:nvPr/>
            </p:nvSpPr>
            <p:spPr>
              <a:xfrm>
                <a:off x="1820280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71DADDF-0F89-40D2-A921-73DB67120398}"/>
                  </a:ext>
                </a:extLst>
              </p:cNvPr>
              <p:cNvSpPr/>
              <p:nvPr/>
            </p:nvSpPr>
            <p:spPr>
              <a:xfrm>
                <a:off x="209843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D2565F41-5D36-4CAA-ABC9-26CCF52E5920}"/>
                  </a:ext>
                </a:extLst>
              </p:cNvPr>
              <p:cNvSpPr/>
              <p:nvPr/>
            </p:nvSpPr>
            <p:spPr>
              <a:xfrm>
                <a:off x="24184751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F79C8578-600B-42AE-97B6-1FFF7EB3A7C7}"/>
                  </a:ext>
                </a:extLst>
              </p:cNvPr>
              <p:cNvSpPr/>
              <p:nvPr/>
            </p:nvSpPr>
            <p:spPr>
              <a:xfrm>
                <a:off x="27717372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8DC84981-8FD6-4031-8523-321D8CE7FEDB}"/>
                  </a:ext>
                </a:extLst>
              </p:cNvPr>
              <p:cNvSpPr/>
              <p:nvPr/>
            </p:nvSpPr>
            <p:spPr>
              <a:xfrm>
                <a:off x="30872350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54C18EA1-5BE7-493A-8137-7AC9BEB0199E}"/>
                  </a:ext>
                </a:extLst>
              </p:cNvPr>
              <p:cNvSpPr/>
              <p:nvPr/>
            </p:nvSpPr>
            <p:spPr>
              <a:xfrm>
                <a:off x="33764148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3ABC8F1B-66C1-413A-93B7-7F4A32559001}"/>
                  </a:ext>
                </a:extLst>
              </p:cNvPr>
              <p:cNvSpPr/>
              <p:nvPr/>
            </p:nvSpPr>
            <p:spPr>
              <a:xfrm>
                <a:off x="36162244" y="4686294"/>
                <a:ext cx="133350" cy="1002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D0A9D88-56AC-4E92-A932-4F11C6D938FE}"/>
              </a:ext>
            </a:extLst>
          </p:cNvPr>
          <p:cNvSpPr txBox="1"/>
          <p:nvPr/>
        </p:nvSpPr>
        <p:spPr>
          <a:xfrm>
            <a:off x="266700" y="84266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78116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0836B1-AA31-4566-A904-EBBFBAC5A2A9}"/>
              </a:ext>
            </a:extLst>
          </p:cNvPr>
          <p:cNvSpPr txBox="1"/>
          <p:nvPr/>
        </p:nvSpPr>
        <p:spPr>
          <a:xfrm>
            <a:off x="3543300" y="51489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149720-188E-4B8A-B7AA-AA6D214DC3C8}"/>
              </a:ext>
            </a:extLst>
          </p:cNvPr>
          <p:cNvSpPr txBox="1"/>
          <p:nvPr/>
        </p:nvSpPr>
        <p:spPr>
          <a:xfrm>
            <a:off x="4857750" y="4788264"/>
            <a:ext cx="287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pk@profite</a:t>
            </a:r>
            <a:r>
              <a:rPr lang="ru-RU" dirty="0">
                <a:hlinkClick r:id="rId2"/>
              </a:rPr>
              <a:t>.</a:t>
            </a:r>
            <a:r>
              <a:rPr lang="en-US" dirty="0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Сайт: </a:t>
            </a:r>
            <a:r>
              <a:rPr lang="en-US" dirty="0">
                <a:hlinkClick r:id="rId3"/>
              </a:rPr>
              <a:t>https://profite.ru/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Тел: +7 (800) 511-99-57</a:t>
            </a:r>
            <a:br>
              <a:rPr lang="ru-RU" dirty="0"/>
            </a:br>
            <a:r>
              <a:rPr lang="ru-RU" dirty="0"/>
              <a:t>        +7 (901) 031-22-30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5A8B7D-A55A-4DA0-9974-5FEB148E7BB9}"/>
              </a:ext>
            </a:extLst>
          </p:cNvPr>
          <p:cNvSpPr txBox="1"/>
          <p:nvPr/>
        </p:nvSpPr>
        <p:spPr>
          <a:xfrm>
            <a:off x="3814354" y="1188388"/>
            <a:ext cx="593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ПРИГЛАШАЕМ ПОСЕТИТЬ НАШ СТЕНД 5-02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B88904-56FA-4F25-A15C-87021BE2C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646439"/>
            <a:ext cx="2476500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C9CAD7-28B8-4BAB-94D8-7A8372B3A2C6}"/>
              </a:ext>
            </a:extLst>
          </p:cNvPr>
          <p:cNvSpPr txBox="1"/>
          <p:nvPr/>
        </p:nvSpPr>
        <p:spPr>
          <a:xfrm>
            <a:off x="4857750" y="4224769"/>
            <a:ext cx="268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КОРОЛЕВ ПАВЕЛ</a:t>
            </a:r>
          </a:p>
        </p:txBody>
      </p:sp>
    </p:spTree>
    <p:extLst>
      <p:ext uri="{BB962C8B-B14F-4D97-AF65-F5344CB8AC3E}">
        <p14:creationId xmlns:p14="http://schemas.microsoft.com/office/powerpoint/2010/main" val="105855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5E8B50-D84C-4429-A761-9B05B408EC81}"/>
              </a:ext>
            </a:extLst>
          </p:cNvPr>
          <p:cNvSpPr txBox="1"/>
          <p:nvPr/>
        </p:nvSpPr>
        <p:spPr>
          <a:xfrm>
            <a:off x="-8121175" y="2509055"/>
            <a:ext cx="733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КОНТРОЛЯ И УПРАВЛЕНИЯ ДОСТУПОМ ДЛЯ ЧАСТНЫХ МЕДИЦИНСКИХ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EAD42-0355-4DEE-AB7B-535DDC33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7" y="2933699"/>
            <a:ext cx="4467225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CF467B-F92F-4B5E-94E1-5170091AEC08}"/>
              </a:ext>
            </a:extLst>
          </p:cNvPr>
          <p:cNvSpPr txBox="1"/>
          <p:nvPr/>
        </p:nvSpPr>
        <p:spPr>
          <a:xfrm>
            <a:off x="-5142000" y="4956671"/>
            <a:ext cx="276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КОРОЛЕВ ПАВЕЛ</a:t>
            </a:r>
            <a:br>
              <a:rPr lang="ru-RU" dirty="0"/>
            </a:br>
            <a:r>
              <a:rPr lang="ru-RU" dirty="0"/>
              <a:t>Руководитель проектов</a:t>
            </a:r>
            <a:br>
              <a:rPr lang="ru-RU" dirty="0"/>
            </a:br>
            <a:r>
              <a:rPr lang="en-US" dirty="0"/>
              <a:t>pk@profite.ru</a:t>
            </a:r>
            <a:endParaRPr lang="ru-RU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C12B1FC-338B-471F-B7E3-D8117BA74C31}"/>
              </a:ext>
            </a:extLst>
          </p:cNvPr>
          <p:cNvGrpSpPr/>
          <p:nvPr/>
        </p:nvGrpSpPr>
        <p:grpSpPr>
          <a:xfrm>
            <a:off x="7003298" y="7727302"/>
            <a:ext cx="5359341" cy="3391263"/>
            <a:chOff x="6870651" y="3072299"/>
            <a:chExt cx="5359341" cy="339126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3EC057F0-B96F-4594-B45C-B7B7ADB1080A}"/>
                </a:ext>
              </a:extLst>
            </p:cNvPr>
            <p:cNvSpPr/>
            <p:nvPr/>
          </p:nvSpPr>
          <p:spPr>
            <a:xfrm rot="19456995">
              <a:off x="10991742" y="3319951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0BBA0A9-AE36-441C-B06C-1D574C13A27C}"/>
                </a:ext>
              </a:extLst>
            </p:cNvPr>
            <p:cNvSpPr/>
            <p:nvPr/>
          </p:nvSpPr>
          <p:spPr>
            <a:xfrm rot="19456995">
              <a:off x="9133163" y="3072299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89AD6551-2A58-4D54-9E15-A9CE133AE04B}"/>
                </a:ext>
              </a:extLst>
            </p:cNvPr>
            <p:cNvSpPr/>
            <p:nvPr/>
          </p:nvSpPr>
          <p:spPr>
            <a:xfrm rot="19456995">
              <a:off x="9910736" y="4158008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3C69523-ACBB-43AB-90FC-BB4E92C1C3AC}"/>
                </a:ext>
              </a:extLst>
            </p:cNvPr>
            <p:cNvSpPr/>
            <p:nvPr/>
          </p:nvSpPr>
          <p:spPr>
            <a:xfrm rot="19456995">
              <a:off x="10688309" y="5270373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FEC67156-00A4-4E69-8867-B8BD9ACBE8DC}"/>
                </a:ext>
              </a:extLst>
            </p:cNvPr>
            <p:cNvSpPr/>
            <p:nvPr/>
          </p:nvSpPr>
          <p:spPr>
            <a:xfrm rot="19456995">
              <a:off x="8011959" y="3908534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9A3BEF36-5687-441A-ABC8-0AFF525D94F3}"/>
                </a:ext>
              </a:extLst>
            </p:cNvPr>
            <p:cNvSpPr/>
            <p:nvPr/>
          </p:nvSpPr>
          <p:spPr>
            <a:xfrm rot="19456995">
              <a:off x="6870651" y="4712568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EB4AD59D-4321-4F4E-B801-F3A7A5308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315" y="3202354"/>
              <a:ext cx="940842" cy="94084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ED8328D-2226-41F9-9B12-59567B13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122" y="4891359"/>
              <a:ext cx="835605" cy="835605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43575C7B-EF82-4E5D-86CB-253416B2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029" y="3527203"/>
              <a:ext cx="816481" cy="81648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A6492CBB-1296-4D15-A728-3B5A024B1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6" y="5521386"/>
              <a:ext cx="768195" cy="768195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138AD83-AA09-4997-B2BA-DD98CCE6D7F2}"/>
              </a:ext>
            </a:extLst>
          </p:cNvPr>
          <p:cNvGrpSpPr/>
          <p:nvPr/>
        </p:nvGrpSpPr>
        <p:grpSpPr>
          <a:xfrm>
            <a:off x="3324794" y="-5619574"/>
            <a:ext cx="2707485" cy="5039365"/>
            <a:chOff x="6886356" y="-1047789"/>
            <a:chExt cx="2707485" cy="5039365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1FA7B94-B503-46FB-95FC-FCE140F6357C}"/>
                </a:ext>
              </a:extLst>
            </p:cNvPr>
            <p:cNvSpPr/>
            <p:nvPr/>
          </p:nvSpPr>
          <p:spPr>
            <a:xfrm rot="19456995">
              <a:off x="8355591" y="1994352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D8953CC6-220E-4D6A-BB45-2918BA16977E}"/>
                </a:ext>
              </a:extLst>
            </p:cNvPr>
            <p:cNvSpPr/>
            <p:nvPr/>
          </p:nvSpPr>
          <p:spPr>
            <a:xfrm rot="19456995">
              <a:off x="7260222" y="2798387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534FADE-E868-4F18-8C9D-4EA09B42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226" y="2895459"/>
              <a:ext cx="928198" cy="928198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01D6EA8-D239-4B44-870F-C9D7464919CA}"/>
                </a:ext>
              </a:extLst>
            </p:cNvPr>
            <p:cNvSpPr/>
            <p:nvPr/>
          </p:nvSpPr>
          <p:spPr>
            <a:xfrm rot="19456995">
              <a:off x="6886356" y="-1047789"/>
              <a:ext cx="1238250" cy="3406927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86B5A719-CC8F-4F5D-88EC-6975BCF19686}"/>
              </a:ext>
            </a:extLst>
          </p:cNvPr>
          <p:cNvGrpSpPr/>
          <p:nvPr/>
        </p:nvGrpSpPr>
        <p:grpSpPr>
          <a:xfrm>
            <a:off x="12594469" y="-2171614"/>
            <a:ext cx="3357291" cy="3382242"/>
            <a:chOff x="9530518" y="45190"/>
            <a:chExt cx="3357291" cy="3382242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AF118F83-D087-4679-85A8-96CE82C94FF7}"/>
                </a:ext>
              </a:extLst>
            </p:cNvPr>
            <p:cNvSpPr/>
            <p:nvPr/>
          </p:nvSpPr>
          <p:spPr>
            <a:xfrm rot="19456995">
              <a:off x="9530518" y="1148536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4CF0CA44-1AD0-4C44-B012-3E3664D0092D}"/>
                </a:ext>
              </a:extLst>
            </p:cNvPr>
            <p:cNvSpPr/>
            <p:nvPr/>
          </p:nvSpPr>
          <p:spPr>
            <a:xfrm rot="19456995">
              <a:off x="10269937" y="2234243"/>
              <a:ext cx="1238250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44A3666-73EF-456E-B834-8450CA7BC032}"/>
                </a:ext>
              </a:extLst>
            </p:cNvPr>
            <p:cNvSpPr/>
            <p:nvPr/>
          </p:nvSpPr>
          <p:spPr>
            <a:xfrm rot="19456995">
              <a:off x="11432140" y="1453049"/>
              <a:ext cx="1238250" cy="1193189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4AECF6CA-B7EB-476C-994E-6011CF70E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081" y="1257582"/>
              <a:ext cx="886898" cy="88689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F0FB2BF5-6D57-4C84-B2A8-EB0B453E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796" y="1631976"/>
              <a:ext cx="768195" cy="768195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603EF577-B1A4-4626-B7D4-953ED103CE72}"/>
                </a:ext>
              </a:extLst>
            </p:cNvPr>
            <p:cNvSpPr/>
            <p:nvPr/>
          </p:nvSpPr>
          <p:spPr>
            <a:xfrm rot="19456995">
              <a:off x="10545883" y="45190"/>
              <a:ext cx="2341926" cy="1193189"/>
            </a:xfrm>
            <a:prstGeom prst="rect">
              <a:avLst/>
            </a:prstGeom>
            <a:solidFill>
              <a:srgbClr val="006838"/>
            </a:solidFill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0B25321-8A71-47F2-BA44-AA1B7BEAF2EC}"/>
              </a:ext>
            </a:extLst>
          </p:cNvPr>
          <p:cNvGrpSpPr/>
          <p:nvPr/>
        </p:nvGrpSpPr>
        <p:grpSpPr>
          <a:xfrm>
            <a:off x="5649056" y="2533237"/>
            <a:ext cx="6229350" cy="2096323"/>
            <a:chOff x="5657850" y="2380837"/>
            <a:chExt cx="6229350" cy="20963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76CA68B-44C3-476A-8F87-2B1FC73B07DA}"/>
                </a:ext>
              </a:extLst>
            </p:cNvPr>
            <p:cNvSpPr txBox="1"/>
            <p:nvPr/>
          </p:nvSpPr>
          <p:spPr>
            <a:xfrm>
              <a:off x="6076950" y="2828835"/>
              <a:ext cx="5810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ИНМИС- Инновационные медицинские информационные системы»</a:t>
              </a:r>
              <a:b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Осуществляем деятельность в сере медицинских информационных технологий уже более 10 лет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32630035-BB4F-4324-AC37-758D3A8826E5}"/>
                </a:ext>
              </a:extLst>
            </p:cNvPr>
            <p:cNvGrpSpPr/>
            <p:nvPr/>
          </p:nvGrpSpPr>
          <p:grpSpPr>
            <a:xfrm>
              <a:off x="5657850" y="2380837"/>
              <a:ext cx="6229350" cy="2096323"/>
              <a:chOff x="5715000" y="2437577"/>
              <a:chExt cx="6229350" cy="2096323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xmlns="" id="{AA28BE24-2CB4-423D-AED1-8457E3FAA206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7CA58670-C47F-4D92-9805-DA3032E9AC9F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F2E5FD74-C694-4BD4-848A-7ACA6A98EB25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xmlns="" id="{7813321C-B306-4954-8D13-2D8A29501E74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6E7374D7-F142-4CF1-93EC-79C191B7D2BF}"/>
              </a:ext>
            </a:extLst>
          </p:cNvPr>
          <p:cNvGrpSpPr/>
          <p:nvPr/>
        </p:nvGrpSpPr>
        <p:grpSpPr>
          <a:xfrm>
            <a:off x="12430610" y="2266970"/>
            <a:ext cx="10914534" cy="2763029"/>
            <a:chOff x="536369" y="1950490"/>
            <a:chExt cx="10914534" cy="276302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7B30756-3F18-44AC-AE45-934A80E3EF7E}"/>
                </a:ext>
              </a:extLst>
            </p:cNvPr>
            <p:cNvSpPr txBox="1"/>
            <p:nvPr/>
          </p:nvSpPr>
          <p:spPr>
            <a:xfrm>
              <a:off x="536369" y="3714457"/>
              <a:ext cx="2473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Разрабатываем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B1D3B00-06C6-4B67-909B-CA4165130FB1}"/>
                </a:ext>
              </a:extLst>
            </p:cNvPr>
            <p:cNvSpPr txBox="1"/>
            <p:nvPr/>
          </p:nvSpPr>
          <p:spPr>
            <a:xfrm>
              <a:off x="5437670" y="4251854"/>
              <a:ext cx="152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Внедряем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88A3D5D-D62C-476A-B175-EE04BEC99E17}"/>
                </a:ext>
              </a:extLst>
            </p:cNvPr>
            <p:cNvSpPr txBox="1"/>
            <p:nvPr/>
          </p:nvSpPr>
          <p:spPr>
            <a:xfrm>
              <a:off x="9217291" y="3714456"/>
              <a:ext cx="2233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Обслуживаем</a:t>
              </a: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5432ADEC-EF47-45A8-99E3-63404D834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41" y="2202578"/>
              <a:ext cx="1998421" cy="1998421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0F6B4BF0-9D8C-4AC6-97CF-47121F65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990" y="1950490"/>
              <a:ext cx="1763967" cy="1763967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7E651004-9CA3-4824-9B51-40717AAF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1" y="1950490"/>
              <a:ext cx="1584036" cy="1584036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EE1DDF-6D5D-45FA-A529-C6B06BDEE8A5}"/>
              </a:ext>
            </a:extLst>
          </p:cNvPr>
          <p:cNvSpPr txBox="1"/>
          <p:nvPr/>
        </p:nvSpPr>
        <p:spPr>
          <a:xfrm>
            <a:off x="12430610" y="737878"/>
            <a:ext cx="547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МЫ ЗАНИМАЕМСЯ?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9B1EA77-F78B-4F8C-9051-F5E10E59DBBD}"/>
              </a:ext>
            </a:extLst>
          </p:cNvPr>
          <p:cNvSpPr txBox="1"/>
          <p:nvPr/>
        </p:nvSpPr>
        <p:spPr>
          <a:xfrm>
            <a:off x="20752132" y="6212704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0658DAE-6593-46CA-8F6E-18EE0AE742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558" y="6176321"/>
            <a:ext cx="617223" cy="4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EAD42-0355-4DEE-AB7B-535DDC33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4" y="5418336"/>
            <a:ext cx="4467225" cy="1295400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0B25321-8A71-47F2-BA44-AA1B7BEAF2EC}"/>
              </a:ext>
            </a:extLst>
          </p:cNvPr>
          <p:cNvGrpSpPr/>
          <p:nvPr/>
        </p:nvGrpSpPr>
        <p:grpSpPr>
          <a:xfrm>
            <a:off x="-8121175" y="2519058"/>
            <a:ext cx="6229350" cy="2096323"/>
            <a:chOff x="5657850" y="2380837"/>
            <a:chExt cx="6229350" cy="20963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76CA68B-44C3-476A-8F87-2B1FC73B07DA}"/>
                </a:ext>
              </a:extLst>
            </p:cNvPr>
            <p:cNvSpPr txBox="1"/>
            <p:nvPr/>
          </p:nvSpPr>
          <p:spPr>
            <a:xfrm>
              <a:off x="6076950" y="2828835"/>
              <a:ext cx="5810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ИНМИС- Инновационные медицинские информационные системы»</a:t>
              </a:r>
              <a:b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Осуществляем деятельность в сере медицинских информационных технологий уже более 10 лет</a:t>
              </a:r>
            </a:p>
          </p:txBody>
        </p: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32630035-BB4F-4324-AC37-758D3A8826E5}"/>
                </a:ext>
              </a:extLst>
            </p:cNvPr>
            <p:cNvGrpSpPr/>
            <p:nvPr/>
          </p:nvGrpSpPr>
          <p:grpSpPr>
            <a:xfrm>
              <a:off x="5657850" y="2380837"/>
              <a:ext cx="6229350" cy="2096323"/>
              <a:chOff x="5715000" y="2437577"/>
              <a:chExt cx="6229350" cy="2096323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xmlns="" id="{AA28BE24-2CB4-423D-AED1-8457E3FAA206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7CA58670-C47F-4D92-9805-DA3032E9AC9F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F2E5FD74-C694-4BD4-848A-7ACA6A98EB25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xmlns="" id="{7813321C-B306-4954-8D13-2D8A29501E74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6E7374D7-F142-4CF1-93EC-79C191B7D2BF}"/>
              </a:ext>
            </a:extLst>
          </p:cNvPr>
          <p:cNvGrpSpPr/>
          <p:nvPr/>
        </p:nvGrpSpPr>
        <p:grpSpPr>
          <a:xfrm>
            <a:off x="598929" y="2396516"/>
            <a:ext cx="10914534" cy="2763029"/>
            <a:chOff x="536369" y="1950490"/>
            <a:chExt cx="10914534" cy="276302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7B30756-3F18-44AC-AE45-934A80E3EF7E}"/>
                </a:ext>
              </a:extLst>
            </p:cNvPr>
            <p:cNvSpPr txBox="1"/>
            <p:nvPr/>
          </p:nvSpPr>
          <p:spPr>
            <a:xfrm>
              <a:off x="536369" y="3714457"/>
              <a:ext cx="2473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Разрабатываем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B1D3B00-06C6-4B67-909B-CA4165130FB1}"/>
                </a:ext>
              </a:extLst>
            </p:cNvPr>
            <p:cNvSpPr txBox="1"/>
            <p:nvPr/>
          </p:nvSpPr>
          <p:spPr>
            <a:xfrm>
              <a:off x="5437670" y="4251854"/>
              <a:ext cx="1523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Внедряем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88A3D5D-D62C-476A-B175-EE04BEC99E17}"/>
                </a:ext>
              </a:extLst>
            </p:cNvPr>
            <p:cNvSpPr txBox="1"/>
            <p:nvPr/>
          </p:nvSpPr>
          <p:spPr>
            <a:xfrm>
              <a:off x="9217291" y="3714456"/>
              <a:ext cx="2233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Обслуживаем</a:t>
              </a: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5432ADEC-EF47-45A8-99E3-63404D834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41" y="2202578"/>
              <a:ext cx="1998421" cy="1998421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0F6B4BF0-9D8C-4AC6-97CF-47121F65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990" y="1950490"/>
              <a:ext cx="1763967" cy="1763967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7E651004-9CA3-4824-9B51-40717AAF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1" y="1950490"/>
              <a:ext cx="1584036" cy="1584036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EE1DDF-6D5D-45FA-A529-C6B06BDEE8A5}"/>
              </a:ext>
            </a:extLst>
          </p:cNvPr>
          <p:cNvSpPr txBox="1"/>
          <p:nvPr/>
        </p:nvSpPr>
        <p:spPr>
          <a:xfrm>
            <a:off x="336217" y="613547"/>
            <a:ext cx="547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МЫ ЗАНИМАЕМСЯ?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9B1EA77-F78B-4F8C-9051-F5E10E59DBBD}"/>
              </a:ext>
            </a:extLst>
          </p:cNvPr>
          <p:cNvSpPr txBox="1"/>
          <p:nvPr/>
        </p:nvSpPr>
        <p:spPr>
          <a:xfrm>
            <a:off x="9405591" y="627381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0658DAE-6593-46CA-8F6E-18EE0AE742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17" y="6237429"/>
            <a:ext cx="617223" cy="4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4F30F8-D9E5-4987-8FAE-094A662593DE}"/>
              </a:ext>
            </a:extLst>
          </p:cNvPr>
          <p:cNvSpPr txBox="1"/>
          <p:nvPr/>
        </p:nvSpPr>
        <p:spPr>
          <a:xfrm>
            <a:off x="5164045" y="2361611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 – программно-аппаратный комплекс для организации, распределения, управления потоками посетителей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EFE1513-DD2B-47AD-A6C8-1C21957D11E8}"/>
              </a:ext>
            </a:extLst>
          </p:cNvPr>
          <p:cNvGrpSpPr/>
          <p:nvPr/>
        </p:nvGrpSpPr>
        <p:grpSpPr>
          <a:xfrm>
            <a:off x="4711700" y="1791910"/>
            <a:ext cx="6946900" cy="2716590"/>
            <a:chOff x="5715000" y="2437577"/>
            <a:chExt cx="6229350" cy="209632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1053D195-6E13-4664-9A42-A0848D45B80B}"/>
                </a:ext>
              </a:extLst>
            </p:cNvPr>
            <p:cNvSpPr/>
            <p:nvPr/>
          </p:nvSpPr>
          <p:spPr>
            <a:xfrm>
              <a:off x="5867400" y="2571750"/>
              <a:ext cx="5810250" cy="1657350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4EE2261-9F1E-4623-983C-921F9DDD9B7B}"/>
                </a:ext>
              </a:extLst>
            </p:cNvPr>
            <p:cNvSpPr/>
            <p:nvPr/>
          </p:nvSpPr>
          <p:spPr>
            <a:xfrm>
              <a:off x="6019800" y="2724150"/>
              <a:ext cx="5810250" cy="1657350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53B69975-889D-44EF-AF9B-43B29E6D50A2}"/>
                </a:ext>
              </a:extLst>
            </p:cNvPr>
            <p:cNvSpPr/>
            <p:nvPr/>
          </p:nvSpPr>
          <p:spPr>
            <a:xfrm>
              <a:off x="5715000" y="4037777"/>
              <a:ext cx="457200" cy="496123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188C9B21-A3CF-4D94-88FB-4DAF03358EAA}"/>
                </a:ext>
              </a:extLst>
            </p:cNvPr>
            <p:cNvSpPr/>
            <p:nvPr/>
          </p:nvSpPr>
          <p:spPr>
            <a:xfrm>
              <a:off x="11487150" y="2437577"/>
              <a:ext cx="457200" cy="496123"/>
            </a:xfrm>
            <a:prstGeom prst="rect">
              <a:avLst/>
            </a:prstGeom>
            <a:noFill/>
            <a:ln>
              <a:solidFill>
                <a:srgbClr val="006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82A18B9-5949-49A9-A658-0800809B5BB1}"/>
              </a:ext>
            </a:extLst>
          </p:cNvPr>
          <p:cNvGrpSpPr/>
          <p:nvPr/>
        </p:nvGrpSpPr>
        <p:grpSpPr>
          <a:xfrm>
            <a:off x="12419792" y="2260622"/>
            <a:ext cx="11836389" cy="2336756"/>
            <a:chOff x="355611" y="2127624"/>
            <a:chExt cx="11836389" cy="2336756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E8293ED7-EB91-442D-B61F-A699835AF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114" y="3968298"/>
              <a:ext cx="11567886" cy="2575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268461-7A58-475F-B21C-325649AF2883}"/>
                </a:ext>
              </a:extLst>
            </p:cNvPr>
            <p:cNvSpPr txBox="1"/>
            <p:nvPr/>
          </p:nvSpPr>
          <p:spPr>
            <a:xfrm>
              <a:off x="9048335" y="2127624"/>
              <a:ext cx="2766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Возможна интеграция с любой медицинской системой и оборудованием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34F53903-08A8-41A7-BD8B-84F8734AC1FD}"/>
                </a:ext>
              </a:extLst>
            </p:cNvPr>
            <p:cNvGrpSpPr/>
            <p:nvPr/>
          </p:nvGrpSpPr>
          <p:grpSpPr>
            <a:xfrm>
              <a:off x="355611" y="2442627"/>
              <a:ext cx="10962194" cy="2021753"/>
              <a:chOff x="355611" y="2442627"/>
              <a:chExt cx="10962194" cy="202175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0D9E63A-1562-4B3B-86C3-5CD1C9CE15BB}"/>
                  </a:ext>
                </a:extLst>
              </p:cNvPr>
              <p:cNvSpPr txBox="1"/>
              <p:nvPr/>
            </p:nvSpPr>
            <p:spPr>
              <a:xfrm>
                <a:off x="355611" y="2442627"/>
                <a:ext cx="2121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наша разработка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47A8C5C-495E-44CF-B350-BFC879DB1624}"/>
                  </a:ext>
                </a:extLst>
              </p:cNvPr>
              <p:cNvSpPr txBox="1"/>
              <p:nvPr/>
            </p:nvSpPr>
            <p:spPr>
              <a:xfrm>
                <a:off x="3365230" y="2486621"/>
                <a:ext cx="2070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Входит в реестр российского ПО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DF61DDC-95F1-496A-939A-6F95CA885008}"/>
                  </a:ext>
                </a:extLst>
              </p:cNvPr>
              <p:cNvSpPr txBox="1"/>
              <p:nvPr/>
            </p:nvSpPr>
            <p:spPr>
              <a:xfrm>
                <a:off x="6592538" y="263888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sp>
            <p:nvSpPr>
              <p:cNvPr id="15" name="Шестиугольник 14">
                <a:extLst>
                  <a:ext uri="{FF2B5EF4-FFF2-40B4-BE49-F238E27FC236}">
                    <a16:creationId xmlns:a16="http://schemas.microsoft.com/office/drawing/2014/main" xmlns="" id="{4ABC488B-F8A2-40F8-9F02-036B8A6A5E63}"/>
                  </a:ext>
                </a:extLst>
              </p:cNvPr>
              <p:cNvSpPr/>
              <p:nvPr/>
            </p:nvSpPr>
            <p:spPr>
              <a:xfrm rot="16200000">
                <a:off x="1324384" y="3515431"/>
                <a:ext cx="957748" cy="940149"/>
              </a:xfrm>
              <a:prstGeom prst="hexagon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:a16="http://schemas.microsoft.com/office/drawing/2014/main" xmlns="" id="{8A934AEB-44AC-4835-8F61-14DAED667B1A}"/>
                  </a:ext>
                </a:extLst>
              </p:cNvPr>
              <p:cNvSpPr/>
              <p:nvPr/>
            </p:nvSpPr>
            <p:spPr>
              <a:xfrm rot="16200000">
                <a:off x="4325141" y="3465295"/>
                <a:ext cx="1020073" cy="940148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>
                <a:extLst>
                  <a:ext uri="{FF2B5EF4-FFF2-40B4-BE49-F238E27FC236}">
                    <a16:creationId xmlns:a16="http://schemas.microsoft.com/office/drawing/2014/main" xmlns="" id="{6565C25E-DC03-4174-8A27-0B5027B0F35B}"/>
                  </a:ext>
                </a:extLst>
              </p:cNvPr>
              <p:cNvSpPr/>
              <p:nvPr/>
            </p:nvSpPr>
            <p:spPr>
              <a:xfrm rot="16200000">
                <a:off x="7361879" y="3460476"/>
                <a:ext cx="984433" cy="914147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Шестиугольник 17">
                <a:extLst>
                  <a:ext uri="{FF2B5EF4-FFF2-40B4-BE49-F238E27FC236}">
                    <a16:creationId xmlns:a16="http://schemas.microsoft.com/office/drawing/2014/main" xmlns="" id="{29C784E4-CF7C-47EA-A1A2-57BD1FD5F2DD}"/>
                  </a:ext>
                </a:extLst>
              </p:cNvPr>
              <p:cNvSpPr/>
              <p:nvPr/>
            </p:nvSpPr>
            <p:spPr>
              <a:xfrm rot="16200000">
                <a:off x="10391016" y="3510865"/>
                <a:ext cx="938714" cy="914865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xmlns="" id="{E8493B88-A99F-4E91-B180-3476302C4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3333" y="2873354"/>
                <a:ext cx="0" cy="106046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CB706D65-2B1D-4F26-A7D3-A09145C74455}"/>
                  </a:ext>
                </a:extLst>
              </p:cNvPr>
              <p:cNvCxnSpPr/>
              <p:nvPr/>
            </p:nvCxnSpPr>
            <p:spPr>
              <a:xfrm flipV="1">
                <a:off x="5305250" y="2941878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xmlns="" id="{A2316C75-BE5D-4A6B-8037-F7D84030EA08}"/>
                  </a:ext>
                </a:extLst>
              </p:cNvPr>
              <p:cNvCxnSpPr/>
              <p:nvPr/>
            </p:nvCxnSpPr>
            <p:spPr>
              <a:xfrm flipV="1">
                <a:off x="8314870" y="2835097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xmlns="" id="{A3CAEC43-2D98-4D82-873D-06225FF5D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00919" y="2889702"/>
                <a:ext cx="1" cy="102776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604FCCCF-642B-411F-A4CB-D33C98A52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511" y="3750758"/>
                <a:ext cx="469493" cy="469493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C2700CA5-9A6F-4AD4-8EEE-306E11DC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686" y="3676164"/>
                <a:ext cx="492982" cy="49298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C090A6D0-2D80-48FE-A18B-5F260A37D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6673" y="3663040"/>
                <a:ext cx="610513" cy="610513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1221DCFC-2AF2-410D-9B1E-7855F20AD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9187" y="3579322"/>
                <a:ext cx="602539" cy="602539"/>
              </a:xfrm>
              <a:prstGeom prst="rect">
                <a:avLst/>
              </a:prstGeom>
            </p:spPr>
          </p:pic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BE7265AC-F9A5-4825-829A-7B655706CA79}"/>
                  </a:ext>
                </a:extLst>
              </p:cNvPr>
              <p:cNvSpPr/>
              <p:nvPr/>
            </p:nvSpPr>
            <p:spPr>
              <a:xfrm>
                <a:off x="527904" y="3925434"/>
                <a:ext cx="121004" cy="1072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9542CA9-A7F3-4C04-A98B-21CC8933E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1" y="1632702"/>
            <a:ext cx="2603651" cy="31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7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0D8BC24-0EC5-4DD9-90CB-4E54BBA496DD}"/>
              </a:ext>
            </a:extLst>
          </p:cNvPr>
          <p:cNvGrpSpPr/>
          <p:nvPr/>
        </p:nvGrpSpPr>
        <p:grpSpPr>
          <a:xfrm>
            <a:off x="-7785100" y="1907655"/>
            <a:ext cx="6946900" cy="2716590"/>
            <a:chOff x="4711700" y="1791910"/>
            <a:chExt cx="6946900" cy="27165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A4F30F8-D9E5-4987-8FAE-094A662593DE}"/>
                </a:ext>
              </a:extLst>
            </p:cNvPr>
            <p:cNvSpPr txBox="1"/>
            <p:nvPr/>
          </p:nvSpPr>
          <p:spPr>
            <a:xfrm>
              <a:off x="5164045" y="2361611"/>
              <a:ext cx="632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СУО ПОРЯДОК – программно-аппаратный комплекс для организации, распределения, управления потоками посетителей</a:t>
              </a: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EEFE1513-DD2B-47AD-A6C8-1C21957D11E8}"/>
                </a:ext>
              </a:extLst>
            </p:cNvPr>
            <p:cNvGrpSpPr/>
            <p:nvPr/>
          </p:nvGrpSpPr>
          <p:grpSpPr>
            <a:xfrm>
              <a:off x="4711700" y="1791910"/>
              <a:ext cx="6946900" cy="2716590"/>
              <a:chOff x="5715000" y="2437577"/>
              <a:chExt cx="6229350" cy="2096323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1053D195-6E13-4664-9A42-A0848D45B80B}"/>
                  </a:ext>
                </a:extLst>
              </p:cNvPr>
              <p:cNvSpPr/>
              <p:nvPr/>
            </p:nvSpPr>
            <p:spPr>
              <a:xfrm>
                <a:off x="5867400" y="25717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D4EE2261-9F1E-4623-983C-921F9DDD9B7B}"/>
                  </a:ext>
                </a:extLst>
              </p:cNvPr>
              <p:cNvSpPr/>
              <p:nvPr/>
            </p:nvSpPr>
            <p:spPr>
              <a:xfrm>
                <a:off x="6019800" y="2724150"/>
                <a:ext cx="5810250" cy="1657350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53B69975-889D-44EF-AF9B-43B29E6D50A2}"/>
                  </a:ext>
                </a:extLst>
              </p:cNvPr>
              <p:cNvSpPr/>
              <p:nvPr/>
            </p:nvSpPr>
            <p:spPr>
              <a:xfrm>
                <a:off x="5715000" y="40377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188C9B21-A3CF-4D94-88FB-4DAF03358EAA}"/>
                  </a:ext>
                </a:extLst>
              </p:cNvPr>
              <p:cNvSpPr/>
              <p:nvPr/>
            </p:nvSpPr>
            <p:spPr>
              <a:xfrm>
                <a:off x="11487150" y="2437577"/>
                <a:ext cx="457200" cy="496123"/>
              </a:xfrm>
              <a:prstGeom prst="rect">
                <a:avLst/>
              </a:prstGeom>
              <a:noFill/>
              <a:ln>
                <a:solidFill>
                  <a:srgbClr val="006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82A18B9-5949-49A9-A658-0800809B5BB1}"/>
              </a:ext>
            </a:extLst>
          </p:cNvPr>
          <p:cNvGrpSpPr/>
          <p:nvPr/>
        </p:nvGrpSpPr>
        <p:grpSpPr>
          <a:xfrm>
            <a:off x="364307" y="1966030"/>
            <a:ext cx="11836389" cy="2336756"/>
            <a:chOff x="355611" y="2127624"/>
            <a:chExt cx="11836389" cy="2336756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E8293ED7-EB91-442D-B61F-A699835AF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114" y="3968298"/>
              <a:ext cx="11567886" cy="2575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268461-7A58-475F-B21C-325649AF2883}"/>
                </a:ext>
              </a:extLst>
            </p:cNvPr>
            <p:cNvSpPr txBox="1"/>
            <p:nvPr/>
          </p:nvSpPr>
          <p:spPr>
            <a:xfrm>
              <a:off x="9048335" y="2127624"/>
              <a:ext cx="2766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Возможна интеграция с любой медицинской системой и оборудованием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34F53903-08A8-41A7-BD8B-84F8734AC1FD}"/>
                </a:ext>
              </a:extLst>
            </p:cNvPr>
            <p:cNvGrpSpPr/>
            <p:nvPr/>
          </p:nvGrpSpPr>
          <p:grpSpPr>
            <a:xfrm>
              <a:off x="355611" y="2442627"/>
              <a:ext cx="10962194" cy="2021753"/>
              <a:chOff x="355611" y="2442627"/>
              <a:chExt cx="10962194" cy="202175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0D9E63A-1562-4B3B-86C3-5CD1C9CE15BB}"/>
                  </a:ext>
                </a:extLst>
              </p:cNvPr>
              <p:cNvSpPr txBox="1"/>
              <p:nvPr/>
            </p:nvSpPr>
            <p:spPr>
              <a:xfrm>
                <a:off x="355611" y="2442627"/>
                <a:ext cx="2121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наша разработка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47A8C5C-495E-44CF-B350-BFC879DB1624}"/>
                  </a:ext>
                </a:extLst>
              </p:cNvPr>
              <p:cNvSpPr txBox="1"/>
              <p:nvPr/>
            </p:nvSpPr>
            <p:spPr>
              <a:xfrm>
                <a:off x="3365230" y="2486621"/>
                <a:ext cx="2070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Входит в реестр российского ПО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DF61DDC-95F1-496A-939A-6F95CA885008}"/>
                  </a:ext>
                </a:extLst>
              </p:cNvPr>
              <p:cNvSpPr txBox="1"/>
              <p:nvPr/>
            </p:nvSpPr>
            <p:spPr>
              <a:xfrm>
                <a:off x="6592538" y="263888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sp>
            <p:nvSpPr>
              <p:cNvPr id="15" name="Шестиугольник 14">
                <a:extLst>
                  <a:ext uri="{FF2B5EF4-FFF2-40B4-BE49-F238E27FC236}">
                    <a16:creationId xmlns:a16="http://schemas.microsoft.com/office/drawing/2014/main" xmlns="" id="{4ABC488B-F8A2-40F8-9F02-036B8A6A5E63}"/>
                  </a:ext>
                </a:extLst>
              </p:cNvPr>
              <p:cNvSpPr/>
              <p:nvPr/>
            </p:nvSpPr>
            <p:spPr>
              <a:xfrm rot="16200000">
                <a:off x="1324384" y="3515431"/>
                <a:ext cx="957748" cy="940149"/>
              </a:xfrm>
              <a:prstGeom prst="hexagon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:a16="http://schemas.microsoft.com/office/drawing/2014/main" xmlns="" id="{8A934AEB-44AC-4835-8F61-14DAED667B1A}"/>
                  </a:ext>
                </a:extLst>
              </p:cNvPr>
              <p:cNvSpPr/>
              <p:nvPr/>
            </p:nvSpPr>
            <p:spPr>
              <a:xfrm rot="16200000">
                <a:off x="4325141" y="3465295"/>
                <a:ext cx="1020073" cy="940148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>
                <a:extLst>
                  <a:ext uri="{FF2B5EF4-FFF2-40B4-BE49-F238E27FC236}">
                    <a16:creationId xmlns:a16="http://schemas.microsoft.com/office/drawing/2014/main" xmlns="" id="{6565C25E-DC03-4174-8A27-0B5027B0F35B}"/>
                  </a:ext>
                </a:extLst>
              </p:cNvPr>
              <p:cNvSpPr/>
              <p:nvPr/>
            </p:nvSpPr>
            <p:spPr>
              <a:xfrm rot="16200000">
                <a:off x="7361879" y="3460476"/>
                <a:ext cx="984433" cy="914147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Шестиугольник 17">
                <a:extLst>
                  <a:ext uri="{FF2B5EF4-FFF2-40B4-BE49-F238E27FC236}">
                    <a16:creationId xmlns:a16="http://schemas.microsoft.com/office/drawing/2014/main" xmlns="" id="{29C784E4-CF7C-47EA-A1A2-57BD1FD5F2DD}"/>
                  </a:ext>
                </a:extLst>
              </p:cNvPr>
              <p:cNvSpPr/>
              <p:nvPr/>
            </p:nvSpPr>
            <p:spPr>
              <a:xfrm rot="16200000">
                <a:off x="10391016" y="3510865"/>
                <a:ext cx="938714" cy="914865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xmlns="" id="{E8493B88-A99F-4E91-B180-3476302C4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3333" y="2873354"/>
                <a:ext cx="0" cy="106046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CB706D65-2B1D-4F26-A7D3-A09145C74455}"/>
                  </a:ext>
                </a:extLst>
              </p:cNvPr>
              <p:cNvCxnSpPr/>
              <p:nvPr/>
            </p:nvCxnSpPr>
            <p:spPr>
              <a:xfrm flipV="1">
                <a:off x="5305250" y="2941878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xmlns="" id="{A2316C75-BE5D-4A6B-8037-F7D84030EA08}"/>
                  </a:ext>
                </a:extLst>
              </p:cNvPr>
              <p:cNvCxnSpPr/>
              <p:nvPr/>
            </p:nvCxnSpPr>
            <p:spPr>
              <a:xfrm flipV="1">
                <a:off x="8314870" y="2835097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xmlns="" id="{A3CAEC43-2D98-4D82-873D-06225FF5D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00919" y="2889702"/>
                <a:ext cx="1" cy="102776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604FCCCF-642B-411F-A4CB-D33C98A52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511" y="3750758"/>
                <a:ext cx="469493" cy="469493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C2700CA5-9A6F-4AD4-8EEE-306E11DC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686" y="3676164"/>
                <a:ext cx="492982" cy="49298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C090A6D0-2D80-48FE-A18B-5F260A37D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6673" y="3663040"/>
                <a:ext cx="610513" cy="610513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1221DCFC-2AF2-410D-9B1E-7855F20AD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9187" y="3579322"/>
                <a:ext cx="602539" cy="602539"/>
              </a:xfrm>
              <a:prstGeom prst="rect">
                <a:avLst/>
              </a:prstGeom>
            </p:spPr>
          </p:pic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BE7265AC-F9A5-4825-829A-7B655706CA79}"/>
                  </a:ext>
                </a:extLst>
              </p:cNvPr>
              <p:cNvSpPr/>
              <p:nvPr/>
            </p:nvSpPr>
            <p:spPr>
              <a:xfrm>
                <a:off x="527904" y="3925434"/>
                <a:ext cx="121004" cy="1072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9E1191-E400-4C48-AD2D-5B61E741D8A9}"/>
              </a:ext>
            </a:extLst>
          </p:cNvPr>
          <p:cNvSpPr txBox="1"/>
          <p:nvPr/>
        </p:nvSpPr>
        <p:spPr>
          <a:xfrm>
            <a:off x="337341" y="2921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F7123D-8DDE-4EB0-83FE-A748BF4F2B19}"/>
              </a:ext>
            </a:extLst>
          </p:cNvPr>
          <p:cNvSpPr txBox="1"/>
          <p:nvPr/>
        </p:nvSpPr>
        <p:spPr>
          <a:xfrm>
            <a:off x="327873" y="751974"/>
            <a:ext cx="3179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Программно-аппаратный комплекс для организации, распределения, управления потоками посетителей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EAB4D94-5F07-4703-A039-31E4EEF08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89F51F-6965-4334-8254-9B68D44CEB81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97E0CF-E8DE-41AB-A640-AF82783D1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3474A26D-ABF0-46DA-9088-74ED20B4A8C7}"/>
              </a:ext>
            </a:extLst>
          </p:cNvPr>
          <p:cNvGrpSpPr/>
          <p:nvPr/>
        </p:nvGrpSpPr>
        <p:grpSpPr>
          <a:xfrm>
            <a:off x="12207595" y="2550573"/>
            <a:ext cx="21098772" cy="2700420"/>
            <a:chOff x="1771394" y="2269855"/>
            <a:chExt cx="21098772" cy="270042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A23483CE-5FCA-431E-8216-29359F17043F}"/>
                </a:ext>
              </a:extLst>
            </p:cNvPr>
            <p:cNvSpPr/>
            <p:nvPr/>
          </p:nvSpPr>
          <p:spPr>
            <a:xfrm>
              <a:off x="3481526" y="2298660"/>
              <a:ext cx="812800" cy="79158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xmlns="" id="{FED6A87E-6BB8-4F8D-B821-CEEBAA923DC6}"/>
                </a:ext>
              </a:extLst>
            </p:cNvPr>
            <p:cNvSpPr/>
            <p:nvPr/>
          </p:nvSpPr>
          <p:spPr>
            <a:xfrm>
              <a:off x="8859033" y="2298660"/>
              <a:ext cx="870833" cy="80610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DA5EE7C6-F2B9-403A-92A4-AD39E9E7A698}"/>
                </a:ext>
              </a:extLst>
            </p:cNvPr>
            <p:cNvSpPr/>
            <p:nvPr/>
          </p:nvSpPr>
          <p:spPr>
            <a:xfrm>
              <a:off x="6223463" y="3822293"/>
              <a:ext cx="820604" cy="79158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B3619F3-15B6-40C9-8CF3-44A00F6836C8}"/>
                </a:ext>
              </a:extLst>
            </p:cNvPr>
            <p:cNvSpPr txBox="1"/>
            <p:nvPr/>
          </p:nvSpPr>
          <p:spPr>
            <a:xfrm>
              <a:off x="1771394" y="2269855"/>
              <a:ext cx="17862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Сокращает вермя обслуживания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3890C1-D677-472A-8D7E-1E18DEB4D3B4}"/>
                </a:ext>
              </a:extLst>
            </p:cNvPr>
            <p:cNvSpPr txBox="1"/>
            <p:nvPr/>
          </p:nvSpPr>
          <p:spPr>
            <a:xfrm>
              <a:off x="5723946" y="2324623"/>
              <a:ext cx="3135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Устранение конфликтности во время ожидания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B95C091-2D03-4D85-A511-77FC8FFB1393}"/>
                </a:ext>
              </a:extLst>
            </p:cNvPr>
            <p:cNvSpPr txBox="1"/>
            <p:nvPr/>
          </p:nvSpPr>
          <p:spPr>
            <a:xfrm>
              <a:off x="3841122" y="3739273"/>
              <a:ext cx="2387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Равноменое распредление потока посетителей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54CFF2F8-AB82-4BEE-BC30-B1982FEBB7E6}"/>
                </a:ext>
              </a:extLst>
            </p:cNvPr>
            <p:cNvCxnSpPr>
              <a:cxnSpLocks/>
            </p:cNvCxnSpPr>
            <p:nvPr/>
          </p:nvCxnSpPr>
          <p:spPr>
            <a:xfrm>
              <a:off x="3185720" y="3497992"/>
              <a:ext cx="1952188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1B1A8EA8-C999-4E39-97DD-6BB3AD16B24A}"/>
                </a:ext>
              </a:extLst>
            </p:cNvPr>
            <p:cNvSpPr/>
            <p:nvPr/>
          </p:nvSpPr>
          <p:spPr>
            <a:xfrm rot="16200000">
              <a:off x="3835267" y="338803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E41CF4FE-E97C-4BFB-BF8F-2DD107CA2541}"/>
                </a:ext>
              </a:extLst>
            </p:cNvPr>
            <p:cNvSpPr/>
            <p:nvPr/>
          </p:nvSpPr>
          <p:spPr>
            <a:xfrm rot="16200000">
              <a:off x="6581106" y="3388038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8EC90E96-46C9-4184-93E0-38FDA0E2DB3D}"/>
                </a:ext>
              </a:extLst>
            </p:cNvPr>
            <p:cNvSpPr/>
            <p:nvPr/>
          </p:nvSpPr>
          <p:spPr>
            <a:xfrm rot="16200000">
              <a:off x="9326944" y="338803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66E20780-FEE4-4E03-B945-B483EEC2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074" y="2428746"/>
              <a:ext cx="515703" cy="5157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2557594-4278-4B9B-B2DF-5E011B39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364" y="2345512"/>
              <a:ext cx="682170" cy="6821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6B3878BD-0550-494B-B333-AE415E29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889" y="3925057"/>
              <a:ext cx="565752" cy="565752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A99668D2-F786-4A89-B21D-D8C8B1F2FC47}"/>
                </a:ext>
              </a:extLst>
            </p:cNvPr>
            <p:cNvGrpSpPr/>
            <p:nvPr/>
          </p:nvGrpSpPr>
          <p:grpSpPr>
            <a:xfrm>
              <a:off x="12690943" y="2358589"/>
              <a:ext cx="10179223" cy="2611686"/>
              <a:chOff x="12690943" y="2358589"/>
              <a:chExt cx="10179223" cy="2611686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xmlns="" id="{5851B708-B029-48D7-8390-41BEA2C1C748}"/>
                  </a:ext>
                </a:extLst>
              </p:cNvPr>
              <p:cNvSpPr/>
              <p:nvPr/>
            </p:nvSpPr>
            <p:spPr>
              <a:xfrm>
                <a:off x="18959462" y="2358589"/>
                <a:ext cx="827314" cy="8351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xmlns="" id="{37545776-E65C-4B59-9B55-B937075915E0}"/>
                  </a:ext>
                </a:extLst>
              </p:cNvPr>
              <p:cNvSpPr/>
              <p:nvPr/>
            </p:nvSpPr>
            <p:spPr>
              <a:xfrm>
                <a:off x="14692808" y="2358589"/>
                <a:ext cx="816430" cy="82557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xmlns="" id="{1CFD740A-A055-423C-9DEA-C7EF6284EF00}"/>
                  </a:ext>
                </a:extLst>
              </p:cNvPr>
              <p:cNvSpPr/>
              <p:nvPr/>
            </p:nvSpPr>
            <p:spPr>
              <a:xfrm>
                <a:off x="21048569" y="3908858"/>
                <a:ext cx="827314" cy="83513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41F20D1-A154-4326-91F1-6BE18A4B7F07}"/>
                  </a:ext>
                </a:extLst>
              </p:cNvPr>
              <p:cNvSpPr txBox="1"/>
              <p:nvPr/>
            </p:nvSpPr>
            <p:spPr>
              <a:xfrm>
                <a:off x="20025366" y="2467073"/>
                <a:ext cx="284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времени обслуживания клиентов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9BFF912A-FC8C-48C7-AFDB-F11FBDE2EA2F}"/>
                  </a:ext>
                </a:extLst>
              </p:cNvPr>
              <p:cNvSpPr txBox="1"/>
              <p:nvPr/>
            </p:nvSpPr>
            <p:spPr>
              <a:xfrm>
                <a:off x="12690943" y="2358589"/>
                <a:ext cx="2264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Упрощает запись </a:t>
                </a:r>
              </a:p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 врачу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EFEC441-36DF-4FF1-B479-9D0F4A5351A4}"/>
                  </a:ext>
                </a:extLst>
              </p:cNvPr>
              <p:cNvSpPr txBox="1"/>
              <p:nvPr/>
            </p:nvSpPr>
            <p:spPr>
              <a:xfrm>
                <a:off x="18231757" y="3769946"/>
                <a:ext cx="28448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Учет рабочего времени (в том числе, учитывает разный график работы, отпускные, больничные)</a:t>
                </a:r>
              </a:p>
            </p:txBody>
          </p:sp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xmlns="" id="{A17FCE50-EA81-4E4C-9E4F-7066AC10E326}"/>
                  </a:ext>
                </a:extLst>
              </p:cNvPr>
              <p:cNvSpPr/>
              <p:nvPr/>
            </p:nvSpPr>
            <p:spPr>
              <a:xfrm>
                <a:off x="16828859" y="3907325"/>
                <a:ext cx="816424" cy="82557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D685C52-2E9F-40A5-A385-7AEAB35DA1BE}"/>
                  </a:ext>
                </a:extLst>
              </p:cNvPr>
              <p:cNvSpPr txBox="1"/>
              <p:nvPr/>
            </p:nvSpPr>
            <p:spPr>
              <a:xfrm>
                <a:off x="13448230" y="3820270"/>
                <a:ext cx="3487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Исключает возможность одновременной записи двухч пациентов к одному врачу</a:t>
                </a:r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xmlns="" id="{FC76A954-354D-4ACE-A29E-7A72C396B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3031" y="2486786"/>
                <a:ext cx="569183" cy="569183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xmlns="" id="{3D93C624-6EC9-4BCB-889B-819062C4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5267" y="2532388"/>
                <a:ext cx="515703" cy="515703"/>
              </a:xfrm>
              <a:prstGeom prst="rect">
                <a:avLst/>
              </a:prstGeom>
            </p:spPr>
          </p:pic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xmlns="" id="{0BACE058-84C0-407E-829F-71B6AC1DA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6659" y="4094545"/>
                <a:ext cx="551133" cy="551133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xmlns="" id="{701FD8E2-607C-4A57-8005-AE200137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8859" y="3907041"/>
                <a:ext cx="755607" cy="755607"/>
              </a:xfrm>
              <a:prstGeom prst="rect">
                <a:avLst/>
              </a:prstGeom>
            </p:spPr>
          </p:pic>
        </p:grp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30EA1CA8-C6DE-4E98-8CF4-83A3FE41E56D}"/>
                </a:ext>
              </a:extLst>
            </p:cNvPr>
            <p:cNvSpPr/>
            <p:nvPr/>
          </p:nvSpPr>
          <p:spPr>
            <a:xfrm rot="16200000">
              <a:off x="15030164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637DA75F-49CB-49F0-886D-3FE3A76C27FC}"/>
                </a:ext>
              </a:extLst>
            </p:cNvPr>
            <p:cNvSpPr/>
            <p:nvPr/>
          </p:nvSpPr>
          <p:spPr>
            <a:xfrm rot="16200000">
              <a:off x="17159613" y="338725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5AA66384-3C75-469D-ADC0-12677EA21A41}"/>
                </a:ext>
              </a:extLst>
            </p:cNvPr>
            <p:cNvSpPr/>
            <p:nvPr/>
          </p:nvSpPr>
          <p:spPr>
            <a:xfrm rot="16200000">
              <a:off x="19295660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3A2BF9A9-6281-4918-A75A-6B47AC1C7B76}"/>
                </a:ext>
              </a:extLst>
            </p:cNvPr>
            <p:cNvSpPr/>
            <p:nvPr/>
          </p:nvSpPr>
          <p:spPr>
            <a:xfrm rot="16200000">
              <a:off x="21342563" y="3396505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383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482A18B9-5949-49A9-A658-0800809B5BB1}"/>
              </a:ext>
            </a:extLst>
          </p:cNvPr>
          <p:cNvGrpSpPr/>
          <p:nvPr/>
        </p:nvGrpSpPr>
        <p:grpSpPr>
          <a:xfrm>
            <a:off x="-12099209" y="2260622"/>
            <a:ext cx="11836389" cy="2336756"/>
            <a:chOff x="355611" y="2127624"/>
            <a:chExt cx="11836389" cy="2336756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E8293ED7-EB91-442D-B61F-A699835AF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114" y="3968298"/>
              <a:ext cx="11567886" cy="2575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268461-7A58-475F-B21C-325649AF2883}"/>
                </a:ext>
              </a:extLst>
            </p:cNvPr>
            <p:cNvSpPr txBox="1"/>
            <p:nvPr/>
          </p:nvSpPr>
          <p:spPr>
            <a:xfrm>
              <a:off x="9048335" y="2127624"/>
              <a:ext cx="2766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Возможна интеграция с любой медицинской системой и оборудованием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34F53903-08A8-41A7-BD8B-84F8734AC1FD}"/>
                </a:ext>
              </a:extLst>
            </p:cNvPr>
            <p:cNvGrpSpPr/>
            <p:nvPr/>
          </p:nvGrpSpPr>
          <p:grpSpPr>
            <a:xfrm>
              <a:off x="355611" y="2442627"/>
              <a:ext cx="10962194" cy="2021753"/>
              <a:chOff x="355611" y="2442627"/>
              <a:chExt cx="10962194" cy="202175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0D9E63A-1562-4B3B-86C3-5CD1C9CE15BB}"/>
                  </a:ext>
                </a:extLst>
              </p:cNvPr>
              <p:cNvSpPr txBox="1"/>
              <p:nvPr/>
            </p:nvSpPr>
            <p:spPr>
              <a:xfrm>
                <a:off x="355611" y="2442627"/>
                <a:ext cx="2121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Полностью наша разработка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47A8C5C-495E-44CF-B350-BFC879DB1624}"/>
                  </a:ext>
                </a:extLst>
              </p:cNvPr>
              <p:cNvSpPr txBox="1"/>
              <p:nvPr/>
            </p:nvSpPr>
            <p:spPr>
              <a:xfrm>
                <a:off x="3365230" y="2486621"/>
                <a:ext cx="2070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Входит в реестр российского ПО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DF61DDC-95F1-496A-939A-6F95CA885008}"/>
                  </a:ext>
                </a:extLst>
              </p:cNvPr>
              <p:cNvSpPr txBox="1"/>
              <p:nvPr/>
            </p:nvSpPr>
            <p:spPr>
              <a:xfrm>
                <a:off x="6592538" y="263888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Открытый код</a:t>
                </a:r>
              </a:p>
            </p:txBody>
          </p:sp>
          <p:sp>
            <p:nvSpPr>
              <p:cNvPr id="15" name="Шестиугольник 14">
                <a:extLst>
                  <a:ext uri="{FF2B5EF4-FFF2-40B4-BE49-F238E27FC236}">
                    <a16:creationId xmlns:a16="http://schemas.microsoft.com/office/drawing/2014/main" xmlns="" id="{4ABC488B-F8A2-40F8-9F02-036B8A6A5E63}"/>
                  </a:ext>
                </a:extLst>
              </p:cNvPr>
              <p:cNvSpPr/>
              <p:nvPr/>
            </p:nvSpPr>
            <p:spPr>
              <a:xfrm rot="16200000">
                <a:off x="1324384" y="3515431"/>
                <a:ext cx="957748" cy="940149"/>
              </a:xfrm>
              <a:prstGeom prst="hexagon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:a16="http://schemas.microsoft.com/office/drawing/2014/main" xmlns="" id="{8A934AEB-44AC-4835-8F61-14DAED667B1A}"/>
                  </a:ext>
                </a:extLst>
              </p:cNvPr>
              <p:cNvSpPr/>
              <p:nvPr/>
            </p:nvSpPr>
            <p:spPr>
              <a:xfrm rot="16200000">
                <a:off x="4325141" y="3465295"/>
                <a:ext cx="1020073" cy="940148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>
                <a:extLst>
                  <a:ext uri="{FF2B5EF4-FFF2-40B4-BE49-F238E27FC236}">
                    <a16:creationId xmlns:a16="http://schemas.microsoft.com/office/drawing/2014/main" xmlns="" id="{6565C25E-DC03-4174-8A27-0B5027B0F35B}"/>
                  </a:ext>
                </a:extLst>
              </p:cNvPr>
              <p:cNvSpPr/>
              <p:nvPr/>
            </p:nvSpPr>
            <p:spPr>
              <a:xfrm rot="16200000">
                <a:off x="7361879" y="3460476"/>
                <a:ext cx="984433" cy="914147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Шестиугольник 17">
                <a:extLst>
                  <a:ext uri="{FF2B5EF4-FFF2-40B4-BE49-F238E27FC236}">
                    <a16:creationId xmlns:a16="http://schemas.microsoft.com/office/drawing/2014/main" xmlns="" id="{29C784E4-CF7C-47EA-A1A2-57BD1FD5F2DD}"/>
                  </a:ext>
                </a:extLst>
              </p:cNvPr>
              <p:cNvSpPr/>
              <p:nvPr/>
            </p:nvSpPr>
            <p:spPr>
              <a:xfrm rot="16200000">
                <a:off x="10391016" y="3510865"/>
                <a:ext cx="938714" cy="914865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xmlns="" id="{E8493B88-A99F-4E91-B180-3476302C4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3333" y="2873354"/>
                <a:ext cx="0" cy="106046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xmlns="" id="{CB706D65-2B1D-4F26-A7D3-A09145C74455}"/>
                  </a:ext>
                </a:extLst>
              </p:cNvPr>
              <p:cNvCxnSpPr/>
              <p:nvPr/>
            </p:nvCxnSpPr>
            <p:spPr>
              <a:xfrm flipV="1">
                <a:off x="5305250" y="2941878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>
                <a:extLst>
                  <a:ext uri="{FF2B5EF4-FFF2-40B4-BE49-F238E27FC236}">
                    <a16:creationId xmlns:a16="http://schemas.microsoft.com/office/drawing/2014/main" xmlns="" id="{A2316C75-BE5D-4A6B-8037-F7D84030EA08}"/>
                  </a:ext>
                </a:extLst>
              </p:cNvPr>
              <p:cNvCxnSpPr/>
              <p:nvPr/>
            </p:nvCxnSpPr>
            <p:spPr>
              <a:xfrm flipV="1">
                <a:off x="8314870" y="2835097"/>
                <a:ext cx="1" cy="93871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xmlns="" id="{A3CAEC43-2D98-4D82-873D-06225FF5D2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00919" y="2889702"/>
                <a:ext cx="1" cy="102776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xmlns="" id="{604FCCCF-642B-411F-A4CB-D33C98A52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511" y="3750758"/>
                <a:ext cx="469493" cy="469493"/>
              </a:xfrm>
              <a:prstGeom prst="rect">
                <a:avLst/>
              </a:prstGeom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C2700CA5-9A6F-4AD4-8EEE-306E11DC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8686" y="3676164"/>
                <a:ext cx="492982" cy="49298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C090A6D0-2D80-48FE-A18B-5F260A37D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6673" y="3663040"/>
                <a:ext cx="610513" cy="610513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xmlns="" id="{1221DCFC-2AF2-410D-9B1E-7855F20AD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9187" y="3579322"/>
                <a:ext cx="602539" cy="602539"/>
              </a:xfrm>
              <a:prstGeom prst="rect">
                <a:avLst/>
              </a:prstGeom>
            </p:spPr>
          </p:pic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BE7265AC-F9A5-4825-829A-7B655706CA79}"/>
                  </a:ext>
                </a:extLst>
              </p:cNvPr>
              <p:cNvSpPr/>
              <p:nvPr/>
            </p:nvSpPr>
            <p:spPr>
              <a:xfrm>
                <a:off x="527904" y="3925434"/>
                <a:ext cx="121004" cy="10727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9E1191-E400-4C48-AD2D-5B61E741D8A9}"/>
              </a:ext>
            </a:extLst>
          </p:cNvPr>
          <p:cNvSpPr txBox="1"/>
          <p:nvPr/>
        </p:nvSpPr>
        <p:spPr>
          <a:xfrm>
            <a:off x="337341" y="2921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F7123D-8DDE-4EB0-83FE-A748BF4F2B19}"/>
              </a:ext>
            </a:extLst>
          </p:cNvPr>
          <p:cNvSpPr txBox="1"/>
          <p:nvPr/>
        </p:nvSpPr>
        <p:spPr>
          <a:xfrm>
            <a:off x="327873" y="751974"/>
            <a:ext cx="3179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Программно-аппаратный комплекс для организации, распределения, управления потоками посетителей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EAB4D94-5F07-4703-A039-31E4EEF08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89F51F-6965-4334-8254-9B68D44CEB81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97E0CF-E8DE-41AB-A640-AF82783D1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3474A26D-ABF0-46DA-9088-74ED20B4A8C7}"/>
              </a:ext>
            </a:extLst>
          </p:cNvPr>
          <p:cNvGrpSpPr/>
          <p:nvPr/>
        </p:nvGrpSpPr>
        <p:grpSpPr>
          <a:xfrm>
            <a:off x="2328205" y="2458952"/>
            <a:ext cx="21098772" cy="2700420"/>
            <a:chOff x="1771394" y="2269855"/>
            <a:chExt cx="21098772" cy="270042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A23483CE-5FCA-431E-8216-29359F17043F}"/>
                </a:ext>
              </a:extLst>
            </p:cNvPr>
            <p:cNvSpPr/>
            <p:nvPr/>
          </p:nvSpPr>
          <p:spPr>
            <a:xfrm>
              <a:off x="3481526" y="2298660"/>
              <a:ext cx="812800" cy="79158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xmlns="" id="{FED6A87E-6BB8-4F8D-B821-CEEBAA923DC6}"/>
                </a:ext>
              </a:extLst>
            </p:cNvPr>
            <p:cNvSpPr/>
            <p:nvPr/>
          </p:nvSpPr>
          <p:spPr>
            <a:xfrm>
              <a:off x="8859033" y="2298660"/>
              <a:ext cx="870833" cy="80610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DA5EE7C6-F2B9-403A-92A4-AD39E9E7A698}"/>
                </a:ext>
              </a:extLst>
            </p:cNvPr>
            <p:cNvSpPr/>
            <p:nvPr/>
          </p:nvSpPr>
          <p:spPr>
            <a:xfrm>
              <a:off x="6223463" y="3822293"/>
              <a:ext cx="820604" cy="79158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B3619F3-15B6-40C9-8CF3-44A00F6836C8}"/>
                </a:ext>
              </a:extLst>
            </p:cNvPr>
            <p:cNvSpPr txBox="1"/>
            <p:nvPr/>
          </p:nvSpPr>
          <p:spPr>
            <a:xfrm>
              <a:off x="1771394" y="2269855"/>
              <a:ext cx="17862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Сокращает вермя обслуживания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3890C1-D677-472A-8D7E-1E18DEB4D3B4}"/>
                </a:ext>
              </a:extLst>
            </p:cNvPr>
            <p:cNvSpPr txBox="1"/>
            <p:nvPr/>
          </p:nvSpPr>
          <p:spPr>
            <a:xfrm>
              <a:off x="5723946" y="2324623"/>
              <a:ext cx="3135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Устранение конфликтности во время ожидания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B95C091-2D03-4D85-A511-77FC8FFB1393}"/>
                </a:ext>
              </a:extLst>
            </p:cNvPr>
            <p:cNvSpPr txBox="1"/>
            <p:nvPr/>
          </p:nvSpPr>
          <p:spPr>
            <a:xfrm>
              <a:off x="3841122" y="3739273"/>
              <a:ext cx="2387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Равноменое распредление потока посетителей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54CFF2F8-AB82-4BEE-BC30-B1982FEBB7E6}"/>
                </a:ext>
              </a:extLst>
            </p:cNvPr>
            <p:cNvCxnSpPr>
              <a:cxnSpLocks/>
            </p:cNvCxnSpPr>
            <p:nvPr/>
          </p:nvCxnSpPr>
          <p:spPr>
            <a:xfrm>
              <a:off x="3185720" y="3497992"/>
              <a:ext cx="1952188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1B1A8EA8-C999-4E39-97DD-6BB3AD16B24A}"/>
                </a:ext>
              </a:extLst>
            </p:cNvPr>
            <p:cNvSpPr/>
            <p:nvPr/>
          </p:nvSpPr>
          <p:spPr>
            <a:xfrm rot="16200000">
              <a:off x="3835267" y="338803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E41CF4FE-E97C-4BFB-BF8F-2DD107CA2541}"/>
                </a:ext>
              </a:extLst>
            </p:cNvPr>
            <p:cNvSpPr/>
            <p:nvPr/>
          </p:nvSpPr>
          <p:spPr>
            <a:xfrm rot="16200000">
              <a:off x="6581106" y="3388038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8EC90E96-46C9-4184-93E0-38FDA0E2DB3D}"/>
                </a:ext>
              </a:extLst>
            </p:cNvPr>
            <p:cNvSpPr/>
            <p:nvPr/>
          </p:nvSpPr>
          <p:spPr>
            <a:xfrm rot="16200000">
              <a:off x="9326944" y="338803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66E20780-FEE4-4E03-B945-B483EEC2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074" y="2428746"/>
              <a:ext cx="515703" cy="5157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2557594-4278-4B9B-B2DF-5E011B39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364" y="2345512"/>
              <a:ext cx="682170" cy="6821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6B3878BD-0550-494B-B333-AE415E29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889" y="3925057"/>
              <a:ext cx="565752" cy="565752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A99668D2-F786-4A89-B21D-D8C8B1F2FC47}"/>
                </a:ext>
              </a:extLst>
            </p:cNvPr>
            <p:cNvGrpSpPr/>
            <p:nvPr/>
          </p:nvGrpSpPr>
          <p:grpSpPr>
            <a:xfrm>
              <a:off x="12690943" y="2358589"/>
              <a:ext cx="10179223" cy="2611686"/>
              <a:chOff x="12690943" y="2358589"/>
              <a:chExt cx="10179223" cy="2611686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xmlns="" id="{5851B708-B029-48D7-8390-41BEA2C1C748}"/>
                  </a:ext>
                </a:extLst>
              </p:cNvPr>
              <p:cNvSpPr/>
              <p:nvPr/>
            </p:nvSpPr>
            <p:spPr>
              <a:xfrm>
                <a:off x="18959462" y="2358589"/>
                <a:ext cx="827314" cy="8351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xmlns="" id="{37545776-E65C-4B59-9B55-B937075915E0}"/>
                  </a:ext>
                </a:extLst>
              </p:cNvPr>
              <p:cNvSpPr/>
              <p:nvPr/>
            </p:nvSpPr>
            <p:spPr>
              <a:xfrm>
                <a:off x="14692808" y="2358589"/>
                <a:ext cx="816430" cy="82557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xmlns="" id="{1CFD740A-A055-423C-9DEA-C7EF6284EF00}"/>
                  </a:ext>
                </a:extLst>
              </p:cNvPr>
              <p:cNvSpPr/>
              <p:nvPr/>
            </p:nvSpPr>
            <p:spPr>
              <a:xfrm>
                <a:off x="21048569" y="3908858"/>
                <a:ext cx="827314" cy="83513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41F20D1-A154-4326-91F1-6BE18A4B7F07}"/>
                  </a:ext>
                </a:extLst>
              </p:cNvPr>
              <p:cNvSpPr txBox="1"/>
              <p:nvPr/>
            </p:nvSpPr>
            <p:spPr>
              <a:xfrm>
                <a:off x="20025366" y="2467073"/>
                <a:ext cx="284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времени обслуживания клиентов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9BFF912A-FC8C-48C7-AFDB-F11FBDE2EA2F}"/>
                  </a:ext>
                </a:extLst>
              </p:cNvPr>
              <p:cNvSpPr txBox="1"/>
              <p:nvPr/>
            </p:nvSpPr>
            <p:spPr>
              <a:xfrm>
                <a:off x="12690943" y="2358589"/>
                <a:ext cx="2264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Упрощает запись </a:t>
                </a:r>
              </a:p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 врачу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EFEC441-36DF-4FF1-B479-9D0F4A5351A4}"/>
                  </a:ext>
                </a:extLst>
              </p:cNvPr>
              <p:cNvSpPr txBox="1"/>
              <p:nvPr/>
            </p:nvSpPr>
            <p:spPr>
              <a:xfrm>
                <a:off x="18231757" y="3769946"/>
                <a:ext cx="28448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Учет рабочего времени (в том числе, учитывает разный график работы, отпускные, больничные)</a:t>
                </a:r>
              </a:p>
            </p:txBody>
          </p:sp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xmlns="" id="{A17FCE50-EA81-4E4C-9E4F-7066AC10E326}"/>
                  </a:ext>
                </a:extLst>
              </p:cNvPr>
              <p:cNvSpPr/>
              <p:nvPr/>
            </p:nvSpPr>
            <p:spPr>
              <a:xfrm>
                <a:off x="16828859" y="3907325"/>
                <a:ext cx="816424" cy="82557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D685C52-2E9F-40A5-A385-7AEAB35DA1BE}"/>
                  </a:ext>
                </a:extLst>
              </p:cNvPr>
              <p:cNvSpPr txBox="1"/>
              <p:nvPr/>
            </p:nvSpPr>
            <p:spPr>
              <a:xfrm>
                <a:off x="13448230" y="3820270"/>
                <a:ext cx="3487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Исключает возможность одновременной записи двухч пациентов к одному врачу</a:t>
                </a:r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xmlns="" id="{FC76A954-354D-4ACE-A29E-7A72C396B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3031" y="2486786"/>
                <a:ext cx="569183" cy="569183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xmlns="" id="{3D93C624-6EC9-4BCB-889B-819062C4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5267" y="2532388"/>
                <a:ext cx="515703" cy="515703"/>
              </a:xfrm>
              <a:prstGeom prst="rect">
                <a:avLst/>
              </a:prstGeom>
            </p:spPr>
          </p:pic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xmlns="" id="{0BACE058-84C0-407E-829F-71B6AC1DA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6659" y="4094545"/>
                <a:ext cx="551133" cy="551133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xmlns="" id="{701FD8E2-607C-4A57-8005-AE200137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8859" y="3907041"/>
                <a:ext cx="755607" cy="755607"/>
              </a:xfrm>
              <a:prstGeom prst="rect">
                <a:avLst/>
              </a:prstGeom>
            </p:spPr>
          </p:pic>
        </p:grp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30EA1CA8-C6DE-4E98-8CF4-83A3FE41E56D}"/>
                </a:ext>
              </a:extLst>
            </p:cNvPr>
            <p:cNvSpPr/>
            <p:nvPr/>
          </p:nvSpPr>
          <p:spPr>
            <a:xfrm rot="16200000">
              <a:off x="15030164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637DA75F-49CB-49F0-886D-3FE3A76C27FC}"/>
                </a:ext>
              </a:extLst>
            </p:cNvPr>
            <p:cNvSpPr/>
            <p:nvPr/>
          </p:nvSpPr>
          <p:spPr>
            <a:xfrm rot="16200000">
              <a:off x="17159613" y="338725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5AA66384-3C75-469D-ADC0-12677EA21A41}"/>
                </a:ext>
              </a:extLst>
            </p:cNvPr>
            <p:cNvSpPr/>
            <p:nvPr/>
          </p:nvSpPr>
          <p:spPr>
            <a:xfrm rot="16200000">
              <a:off x="19295660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3A2BF9A9-6281-4918-A75A-6B47AC1C7B76}"/>
                </a:ext>
              </a:extLst>
            </p:cNvPr>
            <p:cNvSpPr/>
            <p:nvPr/>
          </p:nvSpPr>
          <p:spPr>
            <a:xfrm rot="16200000">
              <a:off x="21342563" y="3396505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213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9E1191-E400-4C48-AD2D-5B61E741D8A9}"/>
              </a:ext>
            </a:extLst>
          </p:cNvPr>
          <p:cNvSpPr txBox="1"/>
          <p:nvPr/>
        </p:nvSpPr>
        <p:spPr>
          <a:xfrm>
            <a:off x="337341" y="2921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F7123D-8DDE-4EB0-83FE-A748BF4F2B19}"/>
              </a:ext>
            </a:extLst>
          </p:cNvPr>
          <p:cNvSpPr txBox="1"/>
          <p:nvPr/>
        </p:nvSpPr>
        <p:spPr>
          <a:xfrm>
            <a:off x="327873" y="751974"/>
            <a:ext cx="3179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Программно-аппаратный комплекс для организации, распределения, управления потоками посетителей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EAB4D94-5F07-4703-A039-31E4EEF0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89F51F-6965-4334-8254-9B68D44CEB81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97E0CF-E8DE-41AB-A640-AF82783D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A23483CE-5FCA-431E-8216-29359F17043F}"/>
              </a:ext>
            </a:extLst>
          </p:cNvPr>
          <p:cNvSpPr/>
          <p:nvPr/>
        </p:nvSpPr>
        <p:spPr>
          <a:xfrm>
            <a:off x="-8018832" y="2424939"/>
            <a:ext cx="812800" cy="7915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FED6A87E-6BB8-4F8D-B821-CEEBAA923DC6}"/>
              </a:ext>
            </a:extLst>
          </p:cNvPr>
          <p:cNvSpPr/>
          <p:nvPr/>
        </p:nvSpPr>
        <p:spPr>
          <a:xfrm>
            <a:off x="-2641325" y="2424939"/>
            <a:ext cx="870833" cy="8061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DA5EE7C6-F2B9-403A-92A4-AD39E9E7A698}"/>
              </a:ext>
            </a:extLst>
          </p:cNvPr>
          <p:cNvSpPr/>
          <p:nvPr/>
        </p:nvSpPr>
        <p:spPr>
          <a:xfrm>
            <a:off x="-5276895" y="3948572"/>
            <a:ext cx="820604" cy="7915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B3619F3-15B6-40C9-8CF3-44A00F6836C8}"/>
              </a:ext>
            </a:extLst>
          </p:cNvPr>
          <p:cNvSpPr txBox="1"/>
          <p:nvPr/>
        </p:nvSpPr>
        <p:spPr>
          <a:xfrm>
            <a:off x="-9728964" y="2396134"/>
            <a:ext cx="1786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Сокращает вермя обслуживания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3890C1-D677-472A-8D7E-1E18DEB4D3B4}"/>
              </a:ext>
            </a:extLst>
          </p:cNvPr>
          <p:cNvSpPr txBox="1"/>
          <p:nvPr/>
        </p:nvSpPr>
        <p:spPr>
          <a:xfrm>
            <a:off x="-5776412" y="2450902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Устранение конфликтности во время ожидания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B95C091-2D03-4D85-A511-77FC8FFB1393}"/>
              </a:ext>
            </a:extLst>
          </p:cNvPr>
          <p:cNvSpPr txBox="1"/>
          <p:nvPr/>
        </p:nvSpPr>
        <p:spPr>
          <a:xfrm>
            <a:off x="-7659236" y="3865552"/>
            <a:ext cx="238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Равноменое распредление потока посетителей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54CFF2F8-AB82-4BEE-BC30-B1982FEBB7E6}"/>
              </a:ext>
            </a:extLst>
          </p:cNvPr>
          <p:cNvCxnSpPr>
            <a:cxnSpLocks/>
          </p:cNvCxnSpPr>
          <p:nvPr/>
        </p:nvCxnSpPr>
        <p:spPr>
          <a:xfrm>
            <a:off x="-8314638" y="3624271"/>
            <a:ext cx="1952188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1B1A8EA8-C999-4E39-97DD-6BB3AD16B24A}"/>
              </a:ext>
            </a:extLst>
          </p:cNvPr>
          <p:cNvSpPr/>
          <p:nvPr/>
        </p:nvSpPr>
        <p:spPr>
          <a:xfrm rot="16200000">
            <a:off x="-7665091" y="3514315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E41CF4FE-E97C-4BFB-BF8F-2DD107CA2541}"/>
              </a:ext>
            </a:extLst>
          </p:cNvPr>
          <p:cNvSpPr/>
          <p:nvPr/>
        </p:nvSpPr>
        <p:spPr>
          <a:xfrm rot="16200000">
            <a:off x="-4919252" y="3514317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8EC90E96-46C9-4184-93E0-38FDA0E2DB3D}"/>
              </a:ext>
            </a:extLst>
          </p:cNvPr>
          <p:cNvSpPr/>
          <p:nvPr/>
        </p:nvSpPr>
        <p:spPr>
          <a:xfrm rot="16200000">
            <a:off x="-2173414" y="3514318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6E20780-FEE4-4E03-B945-B483EEC27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0284" y="2555025"/>
            <a:ext cx="515703" cy="51570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2557594-4278-4B9B-B2DF-5E011B39C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994" y="2471791"/>
            <a:ext cx="682170" cy="68217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B3878BD-0550-494B-B333-AE415E29E2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469" y="4051336"/>
            <a:ext cx="565752" cy="56575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37545776-E65C-4B59-9B55-B937075915E0}"/>
              </a:ext>
            </a:extLst>
          </p:cNvPr>
          <p:cNvSpPr/>
          <p:nvPr/>
        </p:nvSpPr>
        <p:spPr>
          <a:xfrm>
            <a:off x="4195874" y="2495239"/>
            <a:ext cx="816430" cy="8255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xmlns="" id="{1CFD740A-A055-423C-9DEA-C7EF6284EF00}"/>
              </a:ext>
            </a:extLst>
          </p:cNvPr>
          <p:cNvSpPr/>
          <p:nvPr/>
        </p:nvSpPr>
        <p:spPr>
          <a:xfrm>
            <a:off x="8506703" y="2371955"/>
            <a:ext cx="827314" cy="83513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FF912A-FC8C-48C7-AFDB-F11FBDE2EA2F}"/>
              </a:ext>
            </a:extLst>
          </p:cNvPr>
          <p:cNvSpPr txBox="1"/>
          <p:nvPr/>
        </p:nvSpPr>
        <p:spPr>
          <a:xfrm>
            <a:off x="2194009" y="2495239"/>
            <a:ext cx="226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Упрощает запись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врачу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EFEC441-36DF-4FF1-B479-9D0F4A5351A4}"/>
              </a:ext>
            </a:extLst>
          </p:cNvPr>
          <p:cNvSpPr txBox="1"/>
          <p:nvPr/>
        </p:nvSpPr>
        <p:spPr>
          <a:xfrm>
            <a:off x="5968886" y="2321688"/>
            <a:ext cx="260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записи на прием учитывает график работы врача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A17FCE50-EA81-4E4C-9E4F-7066AC10E326}"/>
              </a:ext>
            </a:extLst>
          </p:cNvPr>
          <p:cNvSpPr/>
          <p:nvPr/>
        </p:nvSpPr>
        <p:spPr>
          <a:xfrm>
            <a:off x="6356995" y="4042081"/>
            <a:ext cx="816424" cy="82557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D685C52-2E9F-40A5-A385-7AEAB35DA1BE}"/>
              </a:ext>
            </a:extLst>
          </p:cNvPr>
          <p:cNvSpPr txBox="1"/>
          <p:nvPr/>
        </p:nvSpPr>
        <p:spPr>
          <a:xfrm>
            <a:off x="2976366" y="3955026"/>
            <a:ext cx="3487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Исключает возможность одновременной записи двух пациентов к одному врачу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C76A954-354D-4ACE-A29E-7A72C396B4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97" y="2623436"/>
            <a:ext cx="569183" cy="56918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BACE058-84C0-407E-829F-71B6AC1DAA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17" y="2516384"/>
            <a:ext cx="551133" cy="55113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01FD8E2-607C-4A57-8005-AE2001370B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5" y="4041797"/>
            <a:ext cx="755607" cy="755607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30EA1CA8-C6DE-4E98-8CF4-83A3FE41E56D}"/>
              </a:ext>
            </a:extLst>
          </p:cNvPr>
          <p:cNvSpPr/>
          <p:nvPr/>
        </p:nvSpPr>
        <p:spPr>
          <a:xfrm rot="16200000">
            <a:off x="3529806" y="3522785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637DA75F-49CB-49F0-886D-3FE3A76C27FC}"/>
              </a:ext>
            </a:extLst>
          </p:cNvPr>
          <p:cNvSpPr/>
          <p:nvPr/>
        </p:nvSpPr>
        <p:spPr>
          <a:xfrm rot="16200000">
            <a:off x="5659255" y="3513538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5AA66384-3C75-469D-ADC0-12677EA21A41}"/>
              </a:ext>
            </a:extLst>
          </p:cNvPr>
          <p:cNvSpPr/>
          <p:nvPr/>
        </p:nvSpPr>
        <p:spPr>
          <a:xfrm rot="16200000">
            <a:off x="7795302" y="3522785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3A2BF9A9-6281-4918-A75A-6B47AC1C7B76}"/>
              </a:ext>
            </a:extLst>
          </p:cNvPr>
          <p:cNvSpPr/>
          <p:nvPr/>
        </p:nvSpPr>
        <p:spPr>
          <a:xfrm rot="16200000">
            <a:off x="9842205" y="3522784"/>
            <a:ext cx="154916" cy="2199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500B8FAB-27D4-4CA7-884C-950BDD2EDFAD}"/>
              </a:ext>
            </a:extLst>
          </p:cNvPr>
          <p:cNvGrpSpPr/>
          <p:nvPr/>
        </p:nvGrpSpPr>
        <p:grpSpPr>
          <a:xfrm>
            <a:off x="12503715" y="2256666"/>
            <a:ext cx="11519269" cy="2888563"/>
            <a:chOff x="357848" y="1821925"/>
            <a:chExt cx="11519269" cy="2888563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CFE71469-9013-44F8-89C9-ECCB686058CD}"/>
                </a:ext>
              </a:extLst>
            </p:cNvPr>
            <p:cNvGrpSpPr/>
            <p:nvPr/>
          </p:nvGrpSpPr>
          <p:grpSpPr>
            <a:xfrm>
              <a:off x="357848" y="1882653"/>
              <a:ext cx="2651865" cy="2041161"/>
              <a:chOff x="674494" y="1648678"/>
              <a:chExt cx="2100925" cy="1659773"/>
            </a:xfrm>
          </p:grpSpPr>
          <p:sp>
            <p:nvSpPr>
              <p:cNvPr id="91" name="Капля 90">
                <a:extLst>
                  <a:ext uri="{FF2B5EF4-FFF2-40B4-BE49-F238E27FC236}">
                    <a16:creationId xmlns:a16="http://schemas.microsoft.com/office/drawing/2014/main" xmlns="" id="{8A74310A-EAB6-406F-A2C5-1CE442BB0A80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Шестиугольник 91">
                <a:extLst>
                  <a:ext uri="{FF2B5EF4-FFF2-40B4-BE49-F238E27FC236}">
                    <a16:creationId xmlns:a16="http://schemas.microsoft.com/office/drawing/2014/main" xmlns="" id="{0916A747-1C85-42D5-A871-69361820EB15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Шестиугольник 92">
                <a:extLst>
                  <a:ext uri="{FF2B5EF4-FFF2-40B4-BE49-F238E27FC236}">
                    <a16:creationId xmlns:a16="http://schemas.microsoft.com/office/drawing/2014/main" xmlns="" id="{18309E0C-A671-4CCB-93BB-965353C6D9A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31990B77-C254-4416-81C0-EF815655C83C}"/>
                </a:ext>
              </a:extLst>
            </p:cNvPr>
            <p:cNvGrpSpPr/>
            <p:nvPr/>
          </p:nvGrpSpPr>
          <p:grpSpPr>
            <a:xfrm>
              <a:off x="3404045" y="1821925"/>
              <a:ext cx="2597307" cy="2166663"/>
              <a:chOff x="674494" y="1648678"/>
              <a:chExt cx="2100925" cy="1659773"/>
            </a:xfrm>
          </p:grpSpPr>
          <p:sp>
            <p:nvSpPr>
              <p:cNvPr id="88" name="Капля 87">
                <a:extLst>
                  <a:ext uri="{FF2B5EF4-FFF2-40B4-BE49-F238E27FC236}">
                    <a16:creationId xmlns:a16="http://schemas.microsoft.com/office/drawing/2014/main" xmlns="" id="{376A7B83-6227-4845-AF58-CC9CF8E9402E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Шестиугольник 88">
                <a:extLst>
                  <a:ext uri="{FF2B5EF4-FFF2-40B4-BE49-F238E27FC236}">
                    <a16:creationId xmlns:a16="http://schemas.microsoft.com/office/drawing/2014/main" xmlns="" id="{E12DE108-8D45-4DF5-A2F5-55B282D953DB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Шестиугольник 89">
                <a:extLst>
                  <a:ext uri="{FF2B5EF4-FFF2-40B4-BE49-F238E27FC236}">
                    <a16:creationId xmlns:a16="http://schemas.microsoft.com/office/drawing/2014/main" xmlns="" id="{582DCA98-9C1C-4AAE-BDC1-EFEAC10381A6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40B9397E-8589-452B-BC68-A062CBCEFA95}"/>
                </a:ext>
              </a:extLst>
            </p:cNvPr>
            <p:cNvGrpSpPr/>
            <p:nvPr/>
          </p:nvGrpSpPr>
          <p:grpSpPr>
            <a:xfrm>
              <a:off x="6429103" y="1899502"/>
              <a:ext cx="2623257" cy="2096708"/>
              <a:chOff x="674494" y="1648678"/>
              <a:chExt cx="2100925" cy="1659773"/>
            </a:xfrm>
          </p:grpSpPr>
          <p:sp>
            <p:nvSpPr>
              <p:cNvPr id="85" name="Капля 84">
                <a:extLst>
                  <a:ext uri="{FF2B5EF4-FFF2-40B4-BE49-F238E27FC236}">
                    <a16:creationId xmlns:a16="http://schemas.microsoft.com/office/drawing/2014/main" xmlns="" id="{15434E5D-D0E4-4295-8EB6-0A67630D94DD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Шестиугольник 85">
                <a:extLst>
                  <a:ext uri="{FF2B5EF4-FFF2-40B4-BE49-F238E27FC236}">
                    <a16:creationId xmlns:a16="http://schemas.microsoft.com/office/drawing/2014/main" xmlns="" id="{B18F350E-B4BD-4E0E-A190-4731B31A0B86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Шестиугольник 86">
                <a:extLst>
                  <a:ext uri="{FF2B5EF4-FFF2-40B4-BE49-F238E27FC236}">
                    <a16:creationId xmlns:a16="http://schemas.microsoft.com/office/drawing/2014/main" xmlns="" id="{16CED078-671F-4E0F-A2B8-C6157AD8285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96A40006-A84C-4C9C-B79F-E5131CAB47A0}"/>
                </a:ext>
              </a:extLst>
            </p:cNvPr>
            <p:cNvGrpSpPr/>
            <p:nvPr/>
          </p:nvGrpSpPr>
          <p:grpSpPr>
            <a:xfrm>
              <a:off x="9383705" y="2046687"/>
              <a:ext cx="2493412" cy="1983066"/>
              <a:chOff x="674494" y="1648678"/>
              <a:chExt cx="2100925" cy="1659773"/>
            </a:xfrm>
          </p:grpSpPr>
          <p:sp>
            <p:nvSpPr>
              <p:cNvPr id="82" name="Капля 81">
                <a:extLst>
                  <a:ext uri="{FF2B5EF4-FFF2-40B4-BE49-F238E27FC236}">
                    <a16:creationId xmlns:a16="http://schemas.microsoft.com/office/drawing/2014/main" xmlns="" id="{5EAE6345-F1DD-4A62-94B3-1D11F3DC98B4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Шестиугольник 82">
                <a:extLst>
                  <a:ext uri="{FF2B5EF4-FFF2-40B4-BE49-F238E27FC236}">
                    <a16:creationId xmlns:a16="http://schemas.microsoft.com/office/drawing/2014/main" xmlns="" id="{D34E2CDE-326C-4187-B433-8E8E1DA68451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Шестиугольник 83">
                <a:extLst>
                  <a:ext uri="{FF2B5EF4-FFF2-40B4-BE49-F238E27FC236}">
                    <a16:creationId xmlns:a16="http://schemas.microsoft.com/office/drawing/2014/main" xmlns="" id="{9D5F8565-FFBB-4B8F-9C8B-9DECC144FBFA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xmlns="" id="{53F04FAB-A7E7-4BAF-BDAC-82B77EE2D643}"/>
                </a:ext>
              </a:extLst>
            </p:cNvPr>
            <p:cNvCxnSpPr/>
            <p:nvPr/>
          </p:nvCxnSpPr>
          <p:spPr>
            <a:xfrm>
              <a:off x="874668" y="4601029"/>
              <a:ext cx="10803751" cy="0"/>
            </a:xfrm>
            <a:prstGeom prst="line">
              <a:avLst/>
            </a:prstGeom>
            <a:ln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DC925E7-40DB-4D68-AD46-484276E6572E}"/>
                </a:ext>
              </a:extLst>
            </p:cNvPr>
            <p:cNvSpPr txBox="1"/>
            <p:nvPr/>
          </p:nvSpPr>
          <p:spPr>
            <a:xfrm>
              <a:off x="825628" y="2333128"/>
              <a:ext cx="1743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Простой</a:t>
              </a:r>
            </a:p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удобный интерфейс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777D6E44-170A-43FD-96B1-53C0D22E69B3}"/>
                </a:ext>
              </a:extLst>
            </p:cNvPr>
            <p:cNvSpPr txBox="1"/>
            <p:nvPr/>
          </p:nvSpPr>
          <p:spPr>
            <a:xfrm>
              <a:off x="3809308" y="2719641"/>
              <a:ext cx="183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Открытый код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9C5922B-B83B-4724-9A57-7D6E2138121A}"/>
                </a:ext>
              </a:extLst>
            </p:cNvPr>
            <p:cNvSpPr txBox="1"/>
            <p:nvPr/>
          </p:nvSpPr>
          <p:spPr>
            <a:xfrm>
              <a:off x="6652930" y="2374799"/>
              <a:ext cx="2101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Интегрирована с ИС МО (для гос.организаций)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081A54C4-1B90-4174-B8D5-DFD07F0C222D}"/>
                </a:ext>
              </a:extLst>
            </p:cNvPr>
            <p:cNvSpPr txBox="1"/>
            <p:nvPr/>
          </p:nvSpPr>
          <p:spPr>
            <a:xfrm>
              <a:off x="9820145" y="2466982"/>
              <a:ext cx="1685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Защищенные каналы связи</a:t>
              </a: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9637AD5D-E27D-4161-BD0B-08A7D116A0A2}"/>
                </a:ext>
              </a:extLst>
            </p:cNvPr>
            <p:cNvSpPr/>
            <p:nvPr/>
          </p:nvSpPr>
          <p:spPr>
            <a:xfrm>
              <a:off x="180975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3086AB84-1551-42A6-9568-D8809D896ECF}"/>
                </a:ext>
              </a:extLst>
            </p:cNvPr>
            <p:cNvSpPr/>
            <p:nvPr/>
          </p:nvSpPr>
          <p:spPr>
            <a:xfrm>
              <a:off x="479032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70849C4F-D97E-4B4D-8260-841FA4AA9374}"/>
                </a:ext>
              </a:extLst>
            </p:cNvPr>
            <p:cNvSpPr/>
            <p:nvPr/>
          </p:nvSpPr>
          <p:spPr>
            <a:xfrm>
              <a:off x="788695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1E119A60-0169-4AC4-8E59-72BD1AEC84D9}"/>
                </a:ext>
              </a:extLst>
            </p:cNvPr>
            <p:cNvSpPr/>
            <p:nvPr/>
          </p:nvSpPr>
          <p:spPr>
            <a:xfrm>
              <a:off x="10702723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EE337461-CF9A-4483-807F-8FDD24B32109}"/>
                </a:ext>
              </a:extLst>
            </p:cNvPr>
            <p:cNvSpPr/>
            <p:nvPr/>
          </p:nvSpPr>
          <p:spPr>
            <a:xfrm>
              <a:off x="758953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F840BABF-7307-4C50-B71B-F146387D4737}"/>
                </a:ext>
              </a:extLst>
            </p:cNvPr>
            <p:cNvSpPr/>
            <p:nvPr/>
          </p:nvSpPr>
          <p:spPr>
            <a:xfrm>
              <a:off x="1162982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501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9E1191-E400-4C48-AD2D-5B61E741D8A9}"/>
              </a:ext>
            </a:extLst>
          </p:cNvPr>
          <p:cNvSpPr txBox="1"/>
          <p:nvPr/>
        </p:nvSpPr>
        <p:spPr>
          <a:xfrm>
            <a:off x="337341" y="29210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8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F7123D-8DDE-4EB0-83FE-A748BF4F2B19}"/>
              </a:ext>
            </a:extLst>
          </p:cNvPr>
          <p:cNvSpPr txBox="1"/>
          <p:nvPr/>
        </p:nvSpPr>
        <p:spPr>
          <a:xfrm>
            <a:off x="327873" y="751974"/>
            <a:ext cx="3179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Программно-аппаратный комплекс для организации, распределения, управления потоками посетителей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EAB4D94-5F07-4703-A039-31E4EEF0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89F51F-6965-4334-8254-9B68D44CEB81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97E0CF-E8DE-41AB-A640-AF82783D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3474A26D-ABF0-46DA-9088-74ED20B4A8C7}"/>
              </a:ext>
            </a:extLst>
          </p:cNvPr>
          <p:cNvGrpSpPr/>
          <p:nvPr/>
        </p:nvGrpSpPr>
        <p:grpSpPr>
          <a:xfrm>
            <a:off x="-21098772" y="2078790"/>
            <a:ext cx="21098772" cy="2700420"/>
            <a:chOff x="1771394" y="2269855"/>
            <a:chExt cx="21098772" cy="270042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A23483CE-5FCA-431E-8216-29359F17043F}"/>
                </a:ext>
              </a:extLst>
            </p:cNvPr>
            <p:cNvSpPr/>
            <p:nvPr/>
          </p:nvSpPr>
          <p:spPr>
            <a:xfrm>
              <a:off x="3481526" y="2298660"/>
              <a:ext cx="812800" cy="79158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xmlns="" id="{FED6A87E-6BB8-4F8D-B821-CEEBAA923DC6}"/>
                </a:ext>
              </a:extLst>
            </p:cNvPr>
            <p:cNvSpPr/>
            <p:nvPr/>
          </p:nvSpPr>
          <p:spPr>
            <a:xfrm>
              <a:off x="8859033" y="2298660"/>
              <a:ext cx="870833" cy="80610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DA5EE7C6-F2B9-403A-92A4-AD39E9E7A698}"/>
                </a:ext>
              </a:extLst>
            </p:cNvPr>
            <p:cNvSpPr/>
            <p:nvPr/>
          </p:nvSpPr>
          <p:spPr>
            <a:xfrm>
              <a:off x="6223463" y="3822293"/>
              <a:ext cx="820604" cy="79158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B3619F3-15B6-40C9-8CF3-44A00F6836C8}"/>
                </a:ext>
              </a:extLst>
            </p:cNvPr>
            <p:cNvSpPr txBox="1"/>
            <p:nvPr/>
          </p:nvSpPr>
          <p:spPr>
            <a:xfrm>
              <a:off x="1771394" y="2269855"/>
              <a:ext cx="17862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Сокращает вермя обслуживания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93890C1-D677-472A-8D7E-1E18DEB4D3B4}"/>
                </a:ext>
              </a:extLst>
            </p:cNvPr>
            <p:cNvSpPr txBox="1"/>
            <p:nvPr/>
          </p:nvSpPr>
          <p:spPr>
            <a:xfrm>
              <a:off x="5723946" y="2324623"/>
              <a:ext cx="3135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Устранение конфликтности во время ожидания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B95C091-2D03-4D85-A511-77FC8FFB1393}"/>
                </a:ext>
              </a:extLst>
            </p:cNvPr>
            <p:cNvSpPr txBox="1"/>
            <p:nvPr/>
          </p:nvSpPr>
          <p:spPr>
            <a:xfrm>
              <a:off x="3841122" y="3739273"/>
              <a:ext cx="2387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Равноменое распредление потока посетителей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54CFF2F8-AB82-4BEE-BC30-B1982FEBB7E6}"/>
                </a:ext>
              </a:extLst>
            </p:cNvPr>
            <p:cNvCxnSpPr>
              <a:cxnSpLocks/>
            </p:cNvCxnSpPr>
            <p:nvPr/>
          </p:nvCxnSpPr>
          <p:spPr>
            <a:xfrm>
              <a:off x="3185720" y="3497992"/>
              <a:ext cx="1952188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1B1A8EA8-C999-4E39-97DD-6BB3AD16B24A}"/>
                </a:ext>
              </a:extLst>
            </p:cNvPr>
            <p:cNvSpPr/>
            <p:nvPr/>
          </p:nvSpPr>
          <p:spPr>
            <a:xfrm rot="16200000">
              <a:off x="3835267" y="338803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E41CF4FE-E97C-4BFB-BF8F-2DD107CA2541}"/>
                </a:ext>
              </a:extLst>
            </p:cNvPr>
            <p:cNvSpPr/>
            <p:nvPr/>
          </p:nvSpPr>
          <p:spPr>
            <a:xfrm rot="16200000">
              <a:off x="6581106" y="3388038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8EC90E96-46C9-4184-93E0-38FDA0E2DB3D}"/>
                </a:ext>
              </a:extLst>
            </p:cNvPr>
            <p:cNvSpPr/>
            <p:nvPr/>
          </p:nvSpPr>
          <p:spPr>
            <a:xfrm rot="16200000">
              <a:off x="9326944" y="338803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66E20780-FEE4-4E03-B945-B483EEC2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074" y="2428746"/>
              <a:ext cx="515703" cy="5157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2557594-4278-4B9B-B2DF-5E011B39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364" y="2345512"/>
              <a:ext cx="682170" cy="6821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6B3878BD-0550-494B-B333-AE415E29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889" y="3925057"/>
              <a:ext cx="565752" cy="565752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xmlns="" id="{A99668D2-F786-4A89-B21D-D8C8B1F2FC47}"/>
                </a:ext>
              </a:extLst>
            </p:cNvPr>
            <p:cNvGrpSpPr/>
            <p:nvPr/>
          </p:nvGrpSpPr>
          <p:grpSpPr>
            <a:xfrm>
              <a:off x="12690943" y="2358589"/>
              <a:ext cx="10179223" cy="2611686"/>
              <a:chOff x="12690943" y="2358589"/>
              <a:chExt cx="10179223" cy="2611686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xmlns="" id="{5851B708-B029-48D7-8390-41BEA2C1C748}"/>
                  </a:ext>
                </a:extLst>
              </p:cNvPr>
              <p:cNvSpPr/>
              <p:nvPr/>
            </p:nvSpPr>
            <p:spPr>
              <a:xfrm>
                <a:off x="18959462" y="2358589"/>
                <a:ext cx="827314" cy="8351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xmlns="" id="{37545776-E65C-4B59-9B55-B937075915E0}"/>
                  </a:ext>
                </a:extLst>
              </p:cNvPr>
              <p:cNvSpPr/>
              <p:nvPr/>
            </p:nvSpPr>
            <p:spPr>
              <a:xfrm>
                <a:off x="14692808" y="2358589"/>
                <a:ext cx="816430" cy="82557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xmlns="" id="{1CFD740A-A055-423C-9DEA-C7EF6284EF00}"/>
                  </a:ext>
                </a:extLst>
              </p:cNvPr>
              <p:cNvSpPr/>
              <p:nvPr/>
            </p:nvSpPr>
            <p:spPr>
              <a:xfrm>
                <a:off x="21048569" y="3908858"/>
                <a:ext cx="827314" cy="83513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141F20D1-A154-4326-91F1-6BE18A4B7F07}"/>
                  </a:ext>
                </a:extLst>
              </p:cNvPr>
              <p:cNvSpPr txBox="1"/>
              <p:nvPr/>
            </p:nvSpPr>
            <p:spPr>
              <a:xfrm>
                <a:off x="20025366" y="2467073"/>
                <a:ext cx="284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Сокращение времени обслуживания клиентов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9BFF912A-FC8C-48C7-AFDB-F11FBDE2EA2F}"/>
                  </a:ext>
                </a:extLst>
              </p:cNvPr>
              <p:cNvSpPr txBox="1"/>
              <p:nvPr/>
            </p:nvSpPr>
            <p:spPr>
              <a:xfrm>
                <a:off x="12690943" y="2358589"/>
                <a:ext cx="22642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Упрощает запись </a:t>
                </a:r>
              </a:p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 врачу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CEFEC441-36DF-4FF1-B479-9D0F4A5351A4}"/>
                  </a:ext>
                </a:extLst>
              </p:cNvPr>
              <p:cNvSpPr txBox="1"/>
              <p:nvPr/>
            </p:nvSpPr>
            <p:spPr>
              <a:xfrm>
                <a:off x="18231757" y="3769946"/>
                <a:ext cx="28448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Учет рабочего времени (в том числе, учитывает разный график работы, отпускные, больничные)</a:t>
                </a:r>
              </a:p>
            </p:txBody>
          </p:sp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xmlns="" id="{A17FCE50-EA81-4E4C-9E4F-7066AC10E326}"/>
                  </a:ext>
                </a:extLst>
              </p:cNvPr>
              <p:cNvSpPr/>
              <p:nvPr/>
            </p:nvSpPr>
            <p:spPr>
              <a:xfrm>
                <a:off x="16828859" y="3907325"/>
                <a:ext cx="816424" cy="825579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D685C52-2E9F-40A5-A385-7AEAB35DA1BE}"/>
                  </a:ext>
                </a:extLst>
              </p:cNvPr>
              <p:cNvSpPr txBox="1"/>
              <p:nvPr/>
            </p:nvSpPr>
            <p:spPr>
              <a:xfrm>
                <a:off x="13448230" y="3820270"/>
                <a:ext cx="3487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Исключает возможность одновременной записи двухч пациентов к одному врачу</a:t>
                </a:r>
              </a:p>
            </p:txBody>
          </p:sp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xmlns="" id="{FC76A954-354D-4ACE-A29E-7A72C396B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3031" y="2486786"/>
                <a:ext cx="569183" cy="569183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xmlns="" id="{3D93C624-6EC9-4BCB-889B-819062C4A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5267" y="2532388"/>
                <a:ext cx="515703" cy="515703"/>
              </a:xfrm>
              <a:prstGeom prst="rect">
                <a:avLst/>
              </a:prstGeom>
            </p:spPr>
          </p:pic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xmlns="" id="{0BACE058-84C0-407E-829F-71B6AC1DA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6659" y="4094545"/>
                <a:ext cx="551133" cy="551133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xmlns="" id="{701FD8E2-607C-4A57-8005-AE2001370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8859" y="3907041"/>
                <a:ext cx="755607" cy="755607"/>
              </a:xfrm>
              <a:prstGeom prst="rect">
                <a:avLst/>
              </a:prstGeom>
            </p:spPr>
          </p:pic>
        </p:grp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30EA1CA8-C6DE-4E98-8CF4-83A3FE41E56D}"/>
                </a:ext>
              </a:extLst>
            </p:cNvPr>
            <p:cNvSpPr/>
            <p:nvPr/>
          </p:nvSpPr>
          <p:spPr>
            <a:xfrm rot="16200000">
              <a:off x="15030164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637DA75F-49CB-49F0-886D-3FE3A76C27FC}"/>
                </a:ext>
              </a:extLst>
            </p:cNvPr>
            <p:cNvSpPr/>
            <p:nvPr/>
          </p:nvSpPr>
          <p:spPr>
            <a:xfrm rot="16200000">
              <a:off x="17159613" y="3387259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5AA66384-3C75-469D-ADC0-12677EA21A41}"/>
                </a:ext>
              </a:extLst>
            </p:cNvPr>
            <p:cNvSpPr/>
            <p:nvPr/>
          </p:nvSpPr>
          <p:spPr>
            <a:xfrm rot="16200000">
              <a:off x="19295660" y="3396506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3A2BF9A9-6281-4918-A75A-6B47AC1C7B76}"/>
                </a:ext>
              </a:extLst>
            </p:cNvPr>
            <p:cNvSpPr/>
            <p:nvPr/>
          </p:nvSpPr>
          <p:spPr>
            <a:xfrm rot="16200000">
              <a:off x="21342563" y="3396505"/>
              <a:ext cx="154916" cy="2199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500B8FAB-27D4-4CA7-884C-950BDD2EDFAD}"/>
              </a:ext>
            </a:extLst>
          </p:cNvPr>
          <p:cNvGrpSpPr/>
          <p:nvPr/>
        </p:nvGrpSpPr>
        <p:grpSpPr>
          <a:xfrm>
            <a:off x="484727" y="1984718"/>
            <a:ext cx="11519269" cy="2888563"/>
            <a:chOff x="357848" y="1821925"/>
            <a:chExt cx="11519269" cy="2888563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CFE71469-9013-44F8-89C9-ECCB686058CD}"/>
                </a:ext>
              </a:extLst>
            </p:cNvPr>
            <p:cNvGrpSpPr/>
            <p:nvPr/>
          </p:nvGrpSpPr>
          <p:grpSpPr>
            <a:xfrm>
              <a:off x="357848" y="1882653"/>
              <a:ext cx="2651865" cy="2041161"/>
              <a:chOff x="674494" y="1648678"/>
              <a:chExt cx="2100925" cy="1659773"/>
            </a:xfrm>
          </p:grpSpPr>
          <p:sp>
            <p:nvSpPr>
              <p:cNvPr id="91" name="Капля 90">
                <a:extLst>
                  <a:ext uri="{FF2B5EF4-FFF2-40B4-BE49-F238E27FC236}">
                    <a16:creationId xmlns:a16="http://schemas.microsoft.com/office/drawing/2014/main" xmlns="" id="{8A74310A-EAB6-406F-A2C5-1CE442BB0A80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Шестиугольник 91">
                <a:extLst>
                  <a:ext uri="{FF2B5EF4-FFF2-40B4-BE49-F238E27FC236}">
                    <a16:creationId xmlns:a16="http://schemas.microsoft.com/office/drawing/2014/main" xmlns="" id="{0916A747-1C85-42D5-A871-69361820EB15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Шестиугольник 92">
                <a:extLst>
                  <a:ext uri="{FF2B5EF4-FFF2-40B4-BE49-F238E27FC236}">
                    <a16:creationId xmlns:a16="http://schemas.microsoft.com/office/drawing/2014/main" xmlns="" id="{18309E0C-A671-4CCB-93BB-965353C6D9A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31990B77-C254-4416-81C0-EF815655C83C}"/>
                </a:ext>
              </a:extLst>
            </p:cNvPr>
            <p:cNvGrpSpPr/>
            <p:nvPr/>
          </p:nvGrpSpPr>
          <p:grpSpPr>
            <a:xfrm>
              <a:off x="3404045" y="1821925"/>
              <a:ext cx="2597307" cy="2166663"/>
              <a:chOff x="674494" y="1648678"/>
              <a:chExt cx="2100925" cy="1659773"/>
            </a:xfrm>
          </p:grpSpPr>
          <p:sp>
            <p:nvSpPr>
              <p:cNvPr id="88" name="Капля 87">
                <a:extLst>
                  <a:ext uri="{FF2B5EF4-FFF2-40B4-BE49-F238E27FC236}">
                    <a16:creationId xmlns:a16="http://schemas.microsoft.com/office/drawing/2014/main" xmlns="" id="{376A7B83-6227-4845-AF58-CC9CF8E9402E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Шестиугольник 88">
                <a:extLst>
                  <a:ext uri="{FF2B5EF4-FFF2-40B4-BE49-F238E27FC236}">
                    <a16:creationId xmlns:a16="http://schemas.microsoft.com/office/drawing/2014/main" xmlns="" id="{E12DE108-8D45-4DF5-A2F5-55B282D953DB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Шестиугольник 89">
                <a:extLst>
                  <a:ext uri="{FF2B5EF4-FFF2-40B4-BE49-F238E27FC236}">
                    <a16:creationId xmlns:a16="http://schemas.microsoft.com/office/drawing/2014/main" xmlns="" id="{582DCA98-9C1C-4AAE-BDC1-EFEAC10381A6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40B9397E-8589-452B-BC68-A062CBCEFA95}"/>
                </a:ext>
              </a:extLst>
            </p:cNvPr>
            <p:cNvGrpSpPr/>
            <p:nvPr/>
          </p:nvGrpSpPr>
          <p:grpSpPr>
            <a:xfrm>
              <a:off x="6429103" y="1899502"/>
              <a:ext cx="2623257" cy="2096708"/>
              <a:chOff x="674494" y="1648678"/>
              <a:chExt cx="2100925" cy="1659773"/>
            </a:xfrm>
          </p:grpSpPr>
          <p:sp>
            <p:nvSpPr>
              <p:cNvPr id="85" name="Капля 84">
                <a:extLst>
                  <a:ext uri="{FF2B5EF4-FFF2-40B4-BE49-F238E27FC236}">
                    <a16:creationId xmlns:a16="http://schemas.microsoft.com/office/drawing/2014/main" xmlns="" id="{15434E5D-D0E4-4295-8EB6-0A67630D94DD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Шестиугольник 85">
                <a:extLst>
                  <a:ext uri="{FF2B5EF4-FFF2-40B4-BE49-F238E27FC236}">
                    <a16:creationId xmlns:a16="http://schemas.microsoft.com/office/drawing/2014/main" xmlns="" id="{B18F350E-B4BD-4E0E-A190-4731B31A0B86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Шестиугольник 86">
                <a:extLst>
                  <a:ext uri="{FF2B5EF4-FFF2-40B4-BE49-F238E27FC236}">
                    <a16:creationId xmlns:a16="http://schemas.microsoft.com/office/drawing/2014/main" xmlns="" id="{16CED078-671F-4E0F-A2B8-C6157AD8285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96A40006-A84C-4C9C-B79F-E5131CAB47A0}"/>
                </a:ext>
              </a:extLst>
            </p:cNvPr>
            <p:cNvGrpSpPr/>
            <p:nvPr/>
          </p:nvGrpSpPr>
          <p:grpSpPr>
            <a:xfrm>
              <a:off x="9383705" y="2046687"/>
              <a:ext cx="2493412" cy="1983066"/>
              <a:chOff x="674494" y="1648678"/>
              <a:chExt cx="2100925" cy="1659773"/>
            </a:xfrm>
          </p:grpSpPr>
          <p:sp>
            <p:nvSpPr>
              <p:cNvPr id="82" name="Капля 81">
                <a:extLst>
                  <a:ext uri="{FF2B5EF4-FFF2-40B4-BE49-F238E27FC236}">
                    <a16:creationId xmlns:a16="http://schemas.microsoft.com/office/drawing/2014/main" xmlns="" id="{5EAE6345-F1DD-4A62-94B3-1D11F3DC98B4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Шестиугольник 82">
                <a:extLst>
                  <a:ext uri="{FF2B5EF4-FFF2-40B4-BE49-F238E27FC236}">
                    <a16:creationId xmlns:a16="http://schemas.microsoft.com/office/drawing/2014/main" xmlns="" id="{D34E2CDE-326C-4187-B433-8E8E1DA68451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Шестиугольник 83">
                <a:extLst>
                  <a:ext uri="{FF2B5EF4-FFF2-40B4-BE49-F238E27FC236}">
                    <a16:creationId xmlns:a16="http://schemas.microsoft.com/office/drawing/2014/main" xmlns="" id="{9D5F8565-FFBB-4B8F-9C8B-9DECC144FBFA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xmlns="" id="{53F04FAB-A7E7-4BAF-BDAC-82B77EE2D643}"/>
                </a:ext>
              </a:extLst>
            </p:cNvPr>
            <p:cNvCxnSpPr/>
            <p:nvPr/>
          </p:nvCxnSpPr>
          <p:spPr>
            <a:xfrm>
              <a:off x="874668" y="4601029"/>
              <a:ext cx="10803751" cy="0"/>
            </a:xfrm>
            <a:prstGeom prst="line">
              <a:avLst/>
            </a:prstGeom>
            <a:ln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DC925E7-40DB-4D68-AD46-484276E6572E}"/>
                </a:ext>
              </a:extLst>
            </p:cNvPr>
            <p:cNvSpPr txBox="1"/>
            <p:nvPr/>
          </p:nvSpPr>
          <p:spPr>
            <a:xfrm>
              <a:off x="825628" y="2333128"/>
              <a:ext cx="1743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Простой</a:t>
              </a:r>
            </a:p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удобный интерфейс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777D6E44-170A-43FD-96B1-53C0D22E69B3}"/>
                </a:ext>
              </a:extLst>
            </p:cNvPr>
            <p:cNvSpPr txBox="1"/>
            <p:nvPr/>
          </p:nvSpPr>
          <p:spPr>
            <a:xfrm>
              <a:off x="3809308" y="2719641"/>
              <a:ext cx="183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Открытый код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9C5922B-B83B-4724-9A57-7D6E2138121A}"/>
                </a:ext>
              </a:extLst>
            </p:cNvPr>
            <p:cNvSpPr txBox="1"/>
            <p:nvPr/>
          </p:nvSpPr>
          <p:spPr>
            <a:xfrm>
              <a:off x="6652930" y="2374799"/>
              <a:ext cx="2101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Интегрирована с ИС МО (для государственных организаций)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081A54C4-1B90-4174-B8D5-DFD07F0C222D}"/>
                </a:ext>
              </a:extLst>
            </p:cNvPr>
            <p:cNvSpPr txBox="1"/>
            <p:nvPr/>
          </p:nvSpPr>
          <p:spPr>
            <a:xfrm>
              <a:off x="9820145" y="2466982"/>
              <a:ext cx="1685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Защищенные каналы связи</a:t>
              </a: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9637AD5D-E27D-4161-BD0B-08A7D116A0A2}"/>
                </a:ext>
              </a:extLst>
            </p:cNvPr>
            <p:cNvSpPr/>
            <p:nvPr/>
          </p:nvSpPr>
          <p:spPr>
            <a:xfrm>
              <a:off x="180975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3086AB84-1551-42A6-9568-D8809D896ECF}"/>
                </a:ext>
              </a:extLst>
            </p:cNvPr>
            <p:cNvSpPr/>
            <p:nvPr/>
          </p:nvSpPr>
          <p:spPr>
            <a:xfrm>
              <a:off x="479032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70849C4F-D97E-4B4D-8260-841FA4AA9374}"/>
                </a:ext>
              </a:extLst>
            </p:cNvPr>
            <p:cNvSpPr/>
            <p:nvPr/>
          </p:nvSpPr>
          <p:spPr>
            <a:xfrm>
              <a:off x="788695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1E119A60-0169-4AC4-8E59-72BD1AEC84D9}"/>
                </a:ext>
              </a:extLst>
            </p:cNvPr>
            <p:cNvSpPr/>
            <p:nvPr/>
          </p:nvSpPr>
          <p:spPr>
            <a:xfrm>
              <a:off x="10702723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EE337461-CF9A-4483-807F-8FDD24B32109}"/>
                </a:ext>
              </a:extLst>
            </p:cNvPr>
            <p:cNvSpPr/>
            <p:nvPr/>
          </p:nvSpPr>
          <p:spPr>
            <a:xfrm>
              <a:off x="758953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F840BABF-7307-4C50-B71B-F146387D4737}"/>
                </a:ext>
              </a:extLst>
            </p:cNvPr>
            <p:cNvSpPr/>
            <p:nvPr/>
          </p:nvSpPr>
          <p:spPr>
            <a:xfrm>
              <a:off x="1162982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9608A70E-631D-4F42-A943-4C4523953801}"/>
              </a:ext>
            </a:extLst>
          </p:cNvPr>
          <p:cNvGrpSpPr/>
          <p:nvPr/>
        </p:nvGrpSpPr>
        <p:grpSpPr>
          <a:xfrm>
            <a:off x="12428285" y="2185478"/>
            <a:ext cx="10985420" cy="2721978"/>
            <a:chOff x="321083" y="1741714"/>
            <a:chExt cx="10985420" cy="272197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055E87E2-013B-4BA1-920C-C03666C04DE5}"/>
                </a:ext>
              </a:extLst>
            </p:cNvPr>
            <p:cNvSpPr txBox="1"/>
            <p:nvPr/>
          </p:nvSpPr>
          <p:spPr>
            <a:xfrm>
              <a:off x="460428" y="1741714"/>
              <a:ext cx="191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Регистратура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90E80A9-EACF-40CF-AA50-813CC1297312}"/>
                </a:ext>
              </a:extLst>
            </p:cNvPr>
            <p:cNvSpPr txBox="1"/>
            <p:nvPr/>
          </p:nvSpPr>
          <p:spPr>
            <a:xfrm>
              <a:off x="3879672" y="1741714"/>
              <a:ext cx="1480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Инфомат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40154E9-8945-4FE6-97DA-58DFD2FB3BC9}"/>
                </a:ext>
              </a:extLst>
            </p:cNvPr>
            <p:cNvSpPr txBox="1"/>
            <p:nvPr/>
          </p:nvSpPr>
          <p:spPr>
            <a:xfrm>
              <a:off x="6861719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Госуслуги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D949558A-F6A5-46C8-9897-1E34EACF6A2F}"/>
                </a:ext>
              </a:extLst>
            </p:cNvPr>
            <p:cNvSpPr txBox="1"/>
            <p:nvPr/>
          </p:nvSpPr>
          <p:spPr>
            <a:xfrm>
              <a:off x="9742166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Call-center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9" name="Picture 2" descr="Правила записи на прием - ОГАУЗ &quot;Межвузовская поликлиника&quot;">
              <a:extLst>
                <a:ext uri="{FF2B5EF4-FFF2-40B4-BE49-F238E27FC236}">
                  <a16:creationId xmlns:a16="http://schemas.microsoft.com/office/drawing/2014/main" xmlns="" id="{4CF8D777-F5C1-414F-A38E-4745A0256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83" y="2414171"/>
              <a:ext cx="1984486" cy="144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Инфомат Гран">
              <a:extLst>
                <a:ext uri="{FF2B5EF4-FFF2-40B4-BE49-F238E27FC236}">
                  <a16:creationId xmlns:a16="http://schemas.microsoft.com/office/drawing/2014/main" xmlns="" id="{91F78642-89C7-4CD9-AF78-E14BCD7C1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73" y="2394307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Приложения в Google Play – Госуслуги">
              <a:extLst>
                <a:ext uri="{FF2B5EF4-FFF2-40B4-BE49-F238E27FC236}">
                  <a16:creationId xmlns:a16="http://schemas.microsoft.com/office/drawing/2014/main" xmlns="" id="{8449FCD7-8076-4BD7-B66C-0D3830C56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62" y="2394306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22B6FF3F-C47E-4D0E-B9A7-1F31F1C19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2143" t="27513" r="66548" b="51362"/>
            <a:stretch/>
          </p:blipFill>
          <p:spPr>
            <a:xfrm>
              <a:off x="9556685" y="2382353"/>
              <a:ext cx="1749818" cy="1838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30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F74687-FBC6-47D4-934A-4A6C215535FE}"/>
              </a:ext>
            </a:extLst>
          </p:cNvPr>
          <p:cNvSpPr txBox="1"/>
          <p:nvPr/>
        </p:nvSpPr>
        <p:spPr>
          <a:xfrm>
            <a:off x="321083" y="312291"/>
            <a:ext cx="223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СУО ПОРЯДОК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F47F3C-1694-4D11-9AEB-FE2EB0E4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9" y="5877168"/>
            <a:ext cx="2804744" cy="813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6365D3-9F4D-45FA-98ED-F268CA2A77DE}"/>
              </a:ext>
            </a:extLst>
          </p:cNvPr>
          <p:cNvSpPr txBox="1"/>
          <p:nvPr/>
        </p:nvSpPr>
        <p:spPr>
          <a:xfrm>
            <a:off x="9493382" y="6330692"/>
            <a:ext cx="187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 в России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429D93-C8EE-40DE-968C-79CC1534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08" y="6294309"/>
            <a:ext cx="617223" cy="411321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C1072D60-1F28-4E13-95EC-3F8D7CA405A4}"/>
              </a:ext>
            </a:extLst>
          </p:cNvPr>
          <p:cNvGrpSpPr/>
          <p:nvPr/>
        </p:nvGrpSpPr>
        <p:grpSpPr>
          <a:xfrm>
            <a:off x="-12101331" y="1984718"/>
            <a:ext cx="11519269" cy="2888563"/>
            <a:chOff x="357848" y="1821925"/>
            <a:chExt cx="11519269" cy="288856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93976F93-CA31-46E4-B0DE-B86AA5184F38}"/>
                </a:ext>
              </a:extLst>
            </p:cNvPr>
            <p:cNvGrpSpPr/>
            <p:nvPr/>
          </p:nvGrpSpPr>
          <p:grpSpPr>
            <a:xfrm>
              <a:off x="357848" y="1882653"/>
              <a:ext cx="2651865" cy="2041161"/>
              <a:chOff x="674494" y="1648678"/>
              <a:chExt cx="2100925" cy="1659773"/>
            </a:xfrm>
          </p:grpSpPr>
          <p:sp>
            <p:nvSpPr>
              <p:cNvPr id="9" name="Капля 8">
                <a:extLst>
                  <a:ext uri="{FF2B5EF4-FFF2-40B4-BE49-F238E27FC236}">
                    <a16:creationId xmlns:a16="http://schemas.microsoft.com/office/drawing/2014/main" xmlns="" id="{E8580914-039F-4E31-8C63-4291BA2A543D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Шестиугольник 9">
                <a:extLst>
                  <a:ext uri="{FF2B5EF4-FFF2-40B4-BE49-F238E27FC236}">
                    <a16:creationId xmlns:a16="http://schemas.microsoft.com/office/drawing/2014/main" xmlns="" id="{95922272-DC11-4956-9829-14FFA6C11352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EAB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Шестиугольник 11">
                <a:extLst>
                  <a:ext uri="{FF2B5EF4-FFF2-40B4-BE49-F238E27FC236}">
                    <a16:creationId xmlns:a16="http://schemas.microsoft.com/office/drawing/2014/main" xmlns="" id="{41D9FA11-1A4D-4C7E-835F-CFDEA66EE48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00287089-7C7B-4666-AAEF-A63B067032D6}"/>
                </a:ext>
              </a:extLst>
            </p:cNvPr>
            <p:cNvGrpSpPr/>
            <p:nvPr/>
          </p:nvGrpSpPr>
          <p:grpSpPr>
            <a:xfrm>
              <a:off x="3404045" y="1821925"/>
              <a:ext cx="2597307" cy="2166663"/>
              <a:chOff x="674494" y="1648678"/>
              <a:chExt cx="2100925" cy="1659773"/>
            </a:xfrm>
          </p:grpSpPr>
          <p:sp>
            <p:nvSpPr>
              <p:cNvPr id="15" name="Капля 14">
                <a:extLst>
                  <a:ext uri="{FF2B5EF4-FFF2-40B4-BE49-F238E27FC236}">
                    <a16:creationId xmlns:a16="http://schemas.microsoft.com/office/drawing/2014/main" xmlns="" id="{AE5FD512-42AC-459D-B2BE-6349CD8927E8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:a16="http://schemas.microsoft.com/office/drawing/2014/main" xmlns="" id="{D2033C52-BBDB-41C9-97C7-28D161530B7F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82C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Шестиугольник 16">
                <a:extLst>
                  <a:ext uri="{FF2B5EF4-FFF2-40B4-BE49-F238E27FC236}">
                    <a16:creationId xmlns:a16="http://schemas.microsoft.com/office/drawing/2014/main" xmlns="" id="{DC763192-445A-48B9-A971-606667A8E781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1F5F73E9-40A8-4DCA-B348-F6E64CEE1BFF}"/>
                </a:ext>
              </a:extLst>
            </p:cNvPr>
            <p:cNvGrpSpPr/>
            <p:nvPr/>
          </p:nvGrpSpPr>
          <p:grpSpPr>
            <a:xfrm>
              <a:off x="6429103" y="1899502"/>
              <a:ext cx="2623257" cy="2096708"/>
              <a:chOff x="674494" y="1648678"/>
              <a:chExt cx="2100925" cy="1659773"/>
            </a:xfrm>
          </p:grpSpPr>
          <p:sp>
            <p:nvSpPr>
              <p:cNvPr id="19" name="Капля 18">
                <a:extLst>
                  <a:ext uri="{FF2B5EF4-FFF2-40B4-BE49-F238E27FC236}">
                    <a16:creationId xmlns:a16="http://schemas.microsoft.com/office/drawing/2014/main" xmlns="" id="{9C4610C9-7BC6-4612-B104-7DEC5B0B57DA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>
                <a:extLst>
                  <a:ext uri="{FF2B5EF4-FFF2-40B4-BE49-F238E27FC236}">
                    <a16:creationId xmlns:a16="http://schemas.microsoft.com/office/drawing/2014/main" xmlns="" id="{68EBE437-CCD8-4A42-A290-799C042E9045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009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Шестиугольник 20">
                <a:extLst>
                  <a:ext uri="{FF2B5EF4-FFF2-40B4-BE49-F238E27FC236}">
                    <a16:creationId xmlns:a16="http://schemas.microsoft.com/office/drawing/2014/main" xmlns="" id="{84E31A01-187C-4536-ADCC-5FA134ACC63E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B4B2449C-D46D-4F74-815B-DE727357BF42}"/>
                </a:ext>
              </a:extLst>
            </p:cNvPr>
            <p:cNvGrpSpPr/>
            <p:nvPr/>
          </p:nvGrpSpPr>
          <p:grpSpPr>
            <a:xfrm>
              <a:off x="9383705" y="2046687"/>
              <a:ext cx="2493412" cy="1983066"/>
              <a:chOff x="674494" y="1648678"/>
              <a:chExt cx="2100925" cy="1659773"/>
            </a:xfrm>
          </p:grpSpPr>
          <p:sp>
            <p:nvSpPr>
              <p:cNvPr id="23" name="Капля 22">
                <a:extLst>
                  <a:ext uri="{FF2B5EF4-FFF2-40B4-BE49-F238E27FC236}">
                    <a16:creationId xmlns:a16="http://schemas.microsoft.com/office/drawing/2014/main" xmlns="" id="{D6595D88-8570-45DC-9AE3-A7BD76121CA9}"/>
                  </a:ext>
                </a:extLst>
              </p:cNvPr>
              <p:cNvSpPr/>
              <p:nvPr/>
            </p:nvSpPr>
            <p:spPr>
              <a:xfrm rot="8086279">
                <a:off x="1188923" y="1918858"/>
                <a:ext cx="1306286" cy="1338943"/>
              </a:xfrm>
              <a:prstGeom prst="teardrop">
                <a:avLst>
                  <a:gd name="adj" fmla="val 118931"/>
                </a:avLst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Шестиугольник 23">
                <a:extLst>
                  <a:ext uri="{FF2B5EF4-FFF2-40B4-BE49-F238E27FC236}">
                    <a16:creationId xmlns:a16="http://schemas.microsoft.com/office/drawing/2014/main" xmlns="" id="{C2B52520-74A2-42C8-9D0D-9CE40157F56A}"/>
                  </a:ext>
                </a:extLst>
              </p:cNvPr>
              <p:cNvSpPr/>
              <p:nvPr/>
            </p:nvSpPr>
            <p:spPr>
              <a:xfrm rot="20812181">
                <a:off x="691407" y="1651969"/>
                <a:ext cx="2084012" cy="1656482"/>
              </a:xfrm>
              <a:prstGeom prst="hexagon">
                <a:avLst/>
              </a:prstGeom>
              <a:solidFill>
                <a:srgbClr val="FCF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Шестиугольник 24">
                <a:extLst>
                  <a:ext uri="{FF2B5EF4-FFF2-40B4-BE49-F238E27FC236}">
                    <a16:creationId xmlns:a16="http://schemas.microsoft.com/office/drawing/2014/main" xmlns="" id="{81A25413-4511-4299-BAF8-557F244DECB7}"/>
                  </a:ext>
                </a:extLst>
              </p:cNvPr>
              <p:cNvSpPr/>
              <p:nvPr/>
            </p:nvSpPr>
            <p:spPr>
              <a:xfrm rot="20812181">
                <a:off x="674494" y="1648678"/>
                <a:ext cx="1874037" cy="1483416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AD73D718-6D18-45BD-9A22-FF521F477343}"/>
                </a:ext>
              </a:extLst>
            </p:cNvPr>
            <p:cNvCxnSpPr/>
            <p:nvPr/>
          </p:nvCxnSpPr>
          <p:spPr>
            <a:xfrm>
              <a:off x="874668" y="4601029"/>
              <a:ext cx="10803751" cy="0"/>
            </a:xfrm>
            <a:prstGeom prst="line">
              <a:avLst/>
            </a:prstGeom>
            <a:ln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A7F728-E562-4AA0-813D-81F643003874}"/>
                </a:ext>
              </a:extLst>
            </p:cNvPr>
            <p:cNvSpPr txBox="1"/>
            <p:nvPr/>
          </p:nvSpPr>
          <p:spPr>
            <a:xfrm>
              <a:off x="825628" y="2333128"/>
              <a:ext cx="1743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Простой</a:t>
              </a:r>
            </a:p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удобный интерфейс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46916AB-97E0-44D6-A751-39821B8EF504}"/>
                </a:ext>
              </a:extLst>
            </p:cNvPr>
            <p:cNvSpPr txBox="1"/>
            <p:nvPr/>
          </p:nvSpPr>
          <p:spPr>
            <a:xfrm>
              <a:off x="3809308" y="2719641"/>
              <a:ext cx="183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Открытый код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E27A790-495F-4F7C-B9E5-46788B222333}"/>
                </a:ext>
              </a:extLst>
            </p:cNvPr>
            <p:cNvSpPr txBox="1"/>
            <p:nvPr/>
          </p:nvSpPr>
          <p:spPr>
            <a:xfrm>
              <a:off x="6652930" y="2374799"/>
              <a:ext cx="2101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Интегрирована с ИС МО (для гос.организаций)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21A23-37C6-426C-94F1-3D9DB2D2EFE7}"/>
                </a:ext>
              </a:extLst>
            </p:cNvPr>
            <p:cNvSpPr txBox="1"/>
            <p:nvPr/>
          </p:nvSpPr>
          <p:spPr>
            <a:xfrm>
              <a:off x="9820145" y="2466982"/>
              <a:ext cx="1685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Защищенные каналы связи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1240F8AB-2B5C-4628-B408-AEDEDE70B2DF}"/>
                </a:ext>
              </a:extLst>
            </p:cNvPr>
            <p:cNvSpPr/>
            <p:nvPr/>
          </p:nvSpPr>
          <p:spPr>
            <a:xfrm>
              <a:off x="180975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F499A84D-AFC3-4781-8CB7-66CCD04805FE}"/>
                </a:ext>
              </a:extLst>
            </p:cNvPr>
            <p:cNvSpPr/>
            <p:nvPr/>
          </p:nvSpPr>
          <p:spPr>
            <a:xfrm>
              <a:off x="479032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8743BF81-5826-437B-86FD-267B82DB033A}"/>
                </a:ext>
              </a:extLst>
            </p:cNvPr>
            <p:cNvSpPr/>
            <p:nvPr/>
          </p:nvSpPr>
          <p:spPr>
            <a:xfrm>
              <a:off x="7886957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E3639169-6418-4C84-90A8-CAB120EBF99E}"/>
                </a:ext>
              </a:extLst>
            </p:cNvPr>
            <p:cNvSpPr/>
            <p:nvPr/>
          </p:nvSpPr>
          <p:spPr>
            <a:xfrm>
              <a:off x="10702723" y="4529232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F32F54C7-5AC5-44AA-A67D-67CF7B0B6327}"/>
                </a:ext>
              </a:extLst>
            </p:cNvPr>
            <p:cNvSpPr/>
            <p:nvPr/>
          </p:nvSpPr>
          <p:spPr>
            <a:xfrm>
              <a:off x="758953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0F0441B7-9ABA-4197-A367-E4A98D87F14B}"/>
                </a:ext>
              </a:extLst>
            </p:cNvPr>
            <p:cNvSpPr/>
            <p:nvPr/>
          </p:nvSpPr>
          <p:spPr>
            <a:xfrm>
              <a:off x="11629820" y="4510364"/>
              <a:ext cx="133350" cy="1812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54DF108-F8BD-4B0E-B3DF-E890C981FFF7}"/>
              </a:ext>
            </a:extLst>
          </p:cNvPr>
          <p:cNvSpPr txBox="1"/>
          <p:nvPr/>
        </p:nvSpPr>
        <p:spPr>
          <a:xfrm>
            <a:off x="321083" y="77865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ВАРИАНТЫ ЗАПИСИ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BD46E287-46B3-4274-AE5C-0B9C879E6F7C}"/>
              </a:ext>
            </a:extLst>
          </p:cNvPr>
          <p:cNvGrpSpPr/>
          <p:nvPr/>
        </p:nvGrpSpPr>
        <p:grpSpPr>
          <a:xfrm>
            <a:off x="603290" y="2099933"/>
            <a:ext cx="10985420" cy="2721978"/>
            <a:chOff x="321083" y="1741714"/>
            <a:chExt cx="10985420" cy="272197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24970D3-2B3F-4E21-A1D0-934254E3EE34}"/>
                </a:ext>
              </a:extLst>
            </p:cNvPr>
            <p:cNvSpPr txBox="1"/>
            <p:nvPr/>
          </p:nvSpPr>
          <p:spPr>
            <a:xfrm>
              <a:off x="460428" y="1741714"/>
              <a:ext cx="1917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Регистратура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43D8337-264E-405F-BD0A-5374035329E5}"/>
                </a:ext>
              </a:extLst>
            </p:cNvPr>
            <p:cNvSpPr txBox="1"/>
            <p:nvPr/>
          </p:nvSpPr>
          <p:spPr>
            <a:xfrm>
              <a:off x="3879672" y="1741714"/>
              <a:ext cx="1480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Инфомат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0DC671A-2E03-46FB-BF99-30FBA8167BBA}"/>
                </a:ext>
              </a:extLst>
            </p:cNvPr>
            <p:cNvSpPr txBox="1"/>
            <p:nvPr/>
          </p:nvSpPr>
          <p:spPr>
            <a:xfrm>
              <a:off x="6861719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Госуслуги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C82FEA4-D3D7-44CA-BA9A-0BE0A5FCDE5B}"/>
                </a:ext>
              </a:extLst>
            </p:cNvPr>
            <p:cNvSpPr txBox="1"/>
            <p:nvPr/>
          </p:nvSpPr>
          <p:spPr>
            <a:xfrm>
              <a:off x="9742166" y="1741714"/>
              <a:ext cx="137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Call-center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4" name="Picture 2" descr="Правила записи на прием - ОГАУЗ &quot;Межвузовская поликлиника&quot;">
              <a:extLst>
                <a:ext uri="{FF2B5EF4-FFF2-40B4-BE49-F238E27FC236}">
                  <a16:creationId xmlns:a16="http://schemas.microsoft.com/office/drawing/2014/main" xmlns="" id="{EEB71609-CA03-4059-A31C-A0AC7A29D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83" y="2414171"/>
              <a:ext cx="1984486" cy="144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Инфомат Гран">
              <a:extLst>
                <a:ext uri="{FF2B5EF4-FFF2-40B4-BE49-F238E27FC236}">
                  <a16:creationId xmlns:a16="http://schemas.microsoft.com/office/drawing/2014/main" xmlns="" id="{93306551-3F8F-4412-B3CA-DDB2F200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73" y="2394307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Приложения в Google Play – Госуслуги">
              <a:extLst>
                <a:ext uri="{FF2B5EF4-FFF2-40B4-BE49-F238E27FC236}">
                  <a16:creationId xmlns:a16="http://schemas.microsoft.com/office/drawing/2014/main" xmlns="" id="{82270B2A-65D0-4AC6-AEDF-3E1277738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562" y="2394306"/>
              <a:ext cx="2069385" cy="206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E078017-148E-4CA1-8DCF-1353305D9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143" t="27513" r="66548" b="51362"/>
            <a:stretch/>
          </p:blipFill>
          <p:spPr>
            <a:xfrm>
              <a:off x="9556685" y="2382353"/>
              <a:ext cx="1749818" cy="1838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075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682</Words>
  <Application>Microsoft Office PowerPoint</Application>
  <PresentationFormat>Произвольный</PresentationFormat>
  <Paragraphs>202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Харламова</dc:creator>
  <cp:lastModifiedBy>Expo</cp:lastModifiedBy>
  <cp:revision>17</cp:revision>
  <dcterms:created xsi:type="dcterms:W3CDTF">2022-04-02T16:38:50Z</dcterms:created>
  <dcterms:modified xsi:type="dcterms:W3CDTF">2022-04-07T07:49:27Z</dcterms:modified>
</cp:coreProperties>
</file>