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Default Extension="png" ContentType="image/png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20104100" cy="11309350"/>
  <p:notesSz cx="20104100" cy="113093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62832" y="634726"/>
            <a:ext cx="2178434" cy="339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11F1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11F1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11F1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25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11F1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11F1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205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500340" y="4953117"/>
            <a:ext cx="13103418" cy="1282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250" b="0" i="0">
                <a:solidFill>
                  <a:schemeClr val="tx1"/>
                </a:solidFill>
                <a:latin typeface="Lucida Sans Unicode"/>
                <a:cs typeface="Lucida Sans Unicod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20261" y="4862784"/>
            <a:ext cx="18663576" cy="48634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1588355" y="10223343"/>
            <a:ext cx="1299210" cy="38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211F1F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34981" y="10223343"/>
            <a:ext cx="560069" cy="38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9038687" y="10239146"/>
            <a:ext cx="338455" cy="383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0" i="0">
                <a:solidFill>
                  <a:srgbClr val="231F20"/>
                </a:solidFill>
                <a:latin typeface="Microsoft Sans Serif"/>
                <a:cs typeface="Microsoft Sans Serif"/>
              </a:defRPr>
            </a:lvl1pPr>
          </a:lstStyle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info@svyaz.io" TargetMode="External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40404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060521" y="6246526"/>
              <a:ext cx="465455" cy="381635"/>
            </a:xfrm>
            <a:custGeom>
              <a:avLst/>
              <a:gdLst/>
              <a:ahLst/>
              <a:cxnLst/>
              <a:rect l="l" t="t" r="r" b="b"/>
              <a:pathLst>
                <a:path w="465454" h="381634">
                  <a:moveTo>
                    <a:pt x="235318" y="57315"/>
                  </a:moveTo>
                  <a:lnTo>
                    <a:pt x="230644" y="51371"/>
                  </a:lnTo>
                  <a:lnTo>
                    <a:pt x="225729" y="46037"/>
                  </a:lnTo>
                  <a:lnTo>
                    <a:pt x="220573" y="41249"/>
                  </a:lnTo>
                  <a:lnTo>
                    <a:pt x="235318" y="57315"/>
                  </a:lnTo>
                  <a:close/>
                </a:path>
                <a:path w="465454" h="381634">
                  <a:moveTo>
                    <a:pt x="464832" y="130048"/>
                  </a:moveTo>
                  <a:lnTo>
                    <a:pt x="456044" y="84874"/>
                  </a:lnTo>
                  <a:lnTo>
                    <a:pt x="429666" y="45161"/>
                  </a:lnTo>
                  <a:lnTo>
                    <a:pt x="383743" y="12585"/>
                  </a:lnTo>
                  <a:lnTo>
                    <a:pt x="338569" y="3797"/>
                  </a:lnTo>
                  <a:lnTo>
                    <a:pt x="293382" y="12585"/>
                  </a:lnTo>
                  <a:lnTo>
                    <a:pt x="253669" y="38963"/>
                  </a:lnTo>
                  <a:lnTo>
                    <a:pt x="235318" y="57315"/>
                  </a:lnTo>
                  <a:lnTo>
                    <a:pt x="148285" y="139141"/>
                  </a:lnTo>
                  <a:lnTo>
                    <a:pt x="120738" y="165455"/>
                  </a:lnTo>
                  <a:lnTo>
                    <a:pt x="96850" y="178193"/>
                  </a:lnTo>
                  <a:lnTo>
                    <a:pt x="70535" y="184365"/>
                  </a:lnTo>
                  <a:lnTo>
                    <a:pt x="44018" y="182562"/>
                  </a:lnTo>
                  <a:lnTo>
                    <a:pt x="11544" y="123050"/>
                  </a:lnTo>
                  <a:lnTo>
                    <a:pt x="21018" y="83947"/>
                  </a:lnTo>
                  <a:lnTo>
                    <a:pt x="42176" y="51485"/>
                  </a:lnTo>
                  <a:lnTo>
                    <a:pt x="72085" y="27178"/>
                  </a:lnTo>
                  <a:lnTo>
                    <a:pt x="107823" y="12496"/>
                  </a:lnTo>
                  <a:lnTo>
                    <a:pt x="146443" y="8953"/>
                  </a:lnTo>
                  <a:lnTo>
                    <a:pt x="185000" y="18034"/>
                  </a:lnTo>
                  <a:lnTo>
                    <a:pt x="220573" y="41236"/>
                  </a:lnTo>
                  <a:lnTo>
                    <a:pt x="213385" y="33680"/>
                  </a:lnTo>
                  <a:lnTo>
                    <a:pt x="173050" y="7988"/>
                  </a:lnTo>
                  <a:lnTo>
                    <a:pt x="127355" y="0"/>
                  </a:lnTo>
                  <a:lnTo>
                    <a:pt x="115658" y="787"/>
                  </a:lnTo>
                  <a:lnTo>
                    <a:pt x="71018" y="14846"/>
                  </a:lnTo>
                  <a:lnTo>
                    <a:pt x="37325" y="41173"/>
                  </a:lnTo>
                  <a:lnTo>
                    <a:pt x="15849" y="69507"/>
                  </a:lnTo>
                  <a:lnTo>
                    <a:pt x="14757" y="71158"/>
                  </a:lnTo>
                  <a:lnTo>
                    <a:pt x="927" y="114414"/>
                  </a:lnTo>
                  <a:lnTo>
                    <a:pt x="0" y="132156"/>
                  </a:lnTo>
                  <a:lnTo>
                    <a:pt x="647" y="142036"/>
                  </a:lnTo>
                  <a:lnTo>
                    <a:pt x="16903" y="185902"/>
                  </a:lnTo>
                  <a:lnTo>
                    <a:pt x="44424" y="219036"/>
                  </a:lnTo>
                  <a:lnTo>
                    <a:pt x="61531" y="234772"/>
                  </a:lnTo>
                  <a:lnTo>
                    <a:pt x="188849" y="362089"/>
                  </a:lnTo>
                  <a:lnTo>
                    <a:pt x="198894" y="370344"/>
                  </a:lnTo>
                  <a:lnTo>
                    <a:pt x="210019" y="376326"/>
                  </a:lnTo>
                  <a:lnTo>
                    <a:pt x="221869" y="380034"/>
                  </a:lnTo>
                  <a:lnTo>
                    <a:pt x="236512" y="381469"/>
                  </a:lnTo>
                  <a:lnTo>
                    <a:pt x="248945" y="380149"/>
                  </a:lnTo>
                  <a:lnTo>
                    <a:pt x="282511" y="362089"/>
                  </a:lnTo>
                  <a:lnTo>
                    <a:pt x="429666" y="214947"/>
                  </a:lnTo>
                  <a:lnTo>
                    <a:pt x="456044" y="175221"/>
                  </a:lnTo>
                  <a:lnTo>
                    <a:pt x="464832" y="13004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053548" y="3734840"/>
            <a:ext cx="1395730" cy="5283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65" b="1">
                <a:solidFill>
                  <a:srgbClr val="FFFFFF"/>
                </a:solidFill>
                <a:latin typeface="Arial"/>
                <a:cs typeface="Arial"/>
              </a:rPr>
              <a:t>СВЯЗЬ</a:t>
            </a:r>
            <a:endParaRPr sz="3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053548" y="4467802"/>
            <a:ext cx="6557009" cy="1051560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dirty="0" sz="3300" spc="-4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3300" spc="-130">
                <a:solidFill>
                  <a:srgbClr val="FFFFFF"/>
                </a:solidFill>
                <a:latin typeface="Verdana"/>
                <a:cs typeface="Verdana"/>
              </a:rPr>
              <a:t>ИСТЕМА</a:t>
            </a:r>
            <a:r>
              <a:rPr dirty="0" sz="3300" spc="-5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300" spc="-180">
                <a:solidFill>
                  <a:srgbClr val="FFFFFF"/>
                </a:solidFill>
                <a:latin typeface="Verdana"/>
                <a:cs typeface="Verdana"/>
              </a:rPr>
              <a:t>ДИСТАНЦИОННОГО  </a:t>
            </a:r>
            <a:r>
              <a:rPr dirty="0" sz="3300" spc="-195">
                <a:solidFill>
                  <a:srgbClr val="FFFFFF"/>
                </a:solidFill>
                <a:latin typeface="Verdana"/>
                <a:cs typeface="Verdana"/>
              </a:rPr>
              <a:t>ДИНАМИЧЕСКОГО</a:t>
            </a:r>
            <a:r>
              <a:rPr dirty="0" sz="3300" spc="-50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300" spc="-250">
                <a:solidFill>
                  <a:srgbClr val="FFFFFF"/>
                </a:solidFill>
                <a:latin typeface="Verdana"/>
                <a:cs typeface="Verdana"/>
              </a:rPr>
              <a:t>НАБЛЮДЕНИЯ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060588" y="7106239"/>
            <a:ext cx="7568565" cy="0"/>
          </a:xfrm>
          <a:custGeom>
            <a:avLst/>
            <a:gdLst/>
            <a:ahLst/>
            <a:cxnLst/>
            <a:rect l="l" t="t" r="r" b="b"/>
            <a:pathLst>
              <a:path w="7568565" h="0">
                <a:moveTo>
                  <a:pt x="0" y="0"/>
                </a:moveTo>
                <a:lnTo>
                  <a:pt x="7568439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0041297" y="7541457"/>
            <a:ext cx="3397250" cy="57848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3600" spc="-1320">
                <a:solidFill>
                  <a:srgbClr val="FFFFFF"/>
                </a:solidFill>
                <a:latin typeface="SimSun"/>
                <a:cs typeface="SimSun"/>
              </a:rPr>
              <a:t>БУДЬ</a:t>
            </a:r>
            <a:r>
              <a:rPr dirty="0" sz="3600" spc="-1075">
                <a:solidFill>
                  <a:srgbClr val="FFFFFF"/>
                </a:solidFill>
                <a:latin typeface="SimSun"/>
                <a:cs typeface="SimSun"/>
              </a:rPr>
              <a:t> </a:t>
            </a:r>
            <a:r>
              <a:rPr dirty="0" sz="3600" spc="-285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dirty="0" sz="3600" spc="-5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3600" spc="-215">
                <a:solidFill>
                  <a:srgbClr val="FFFFFF"/>
                </a:solidFill>
                <a:latin typeface="Verdana"/>
                <a:cs typeface="Verdana"/>
              </a:rPr>
              <a:t>СВЯЗИ</a:t>
            </a:r>
            <a:endParaRPr sz="3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1098" y="2010221"/>
            <a:ext cx="3457674" cy="73943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9778" y="2006138"/>
            <a:ext cx="3457664" cy="739438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471093" y="2010211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0"/>
                </a:moveTo>
                <a:lnTo>
                  <a:pt x="511670" y="0"/>
                </a:lnTo>
                <a:lnTo>
                  <a:pt x="465097" y="2091"/>
                </a:lnTo>
                <a:lnTo>
                  <a:pt x="419696" y="8243"/>
                </a:lnTo>
                <a:lnTo>
                  <a:pt x="375647" y="18277"/>
                </a:lnTo>
                <a:lnTo>
                  <a:pt x="333131" y="32011"/>
                </a:lnTo>
                <a:lnTo>
                  <a:pt x="292328" y="49265"/>
                </a:lnTo>
                <a:lnTo>
                  <a:pt x="253420" y="69857"/>
                </a:lnTo>
                <a:lnTo>
                  <a:pt x="216586" y="93609"/>
                </a:lnTo>
                <a:lnTo>
                  <a:pt x="182007" y="120338"/>
                </a:lnTo>
                <a:lnTo>
                  <a:pt x="149864" y="149864"/>
                </a:lnTo>
                <a:lnTo>
                  <a:pt x="120338" y="182007"/>
                </a:lnTo>
                <a:lnTo>
                  <a:pt x="93609" y="216586"/>
                </a:lnTo>
                <a:lnTo>
                  <a:pt x="69857" y="253420"/>
                </a:lnTo>
                <a:lnTo>
                  <a:pt x="49265" y="292328"/>
                </a:lnTo>
                <a:lnTo>
                  <a:pt x="32011" y="333131"/>
                </a:lnTo>
                <a:lnTo>
                  <a:pt x="18277" y="375647"/>
                </a:lnTo>
                <a:lnTo>
                  <a:pt x="8243" y="419696"/>
                </a:lnTo>
                <a:lnTo>
                  <a:pt x="2091" y="465097"/>
                </a:lnTo>
                <a:lnTo>
                  <a:pt x="0" y="511670"/>
                </a:lnTo>
                <a:lnTo>
                  <a:pt x="0" y="6882732"/>
                </a:lnTo>
                <a:lnTo>
                  <a:pt x="2091" y="6929303"/>
                </a:lnTo>
                <a:lnTo>
                  <a:pt x="8243" y="6974703"/>
                </a:lnTo>
                <a:lnTo>
                  <a:pt x="18277" y="7018750"/>
                </a:lnTo>
                <a:lnTo>
                  <a:pt x="32011" y="7061265"/>
                </a:lnTo>
                <a:lnTo>
                  <a:pt x="49265" y="7102067"/>
                </a:lnTo>
                <a:lnTo>
                  <a:pt x="69857" y="7140975"/>
                </a:lnTo>
                <a:lnTo>
                  <a:pt x="93609" y="7177808"/>
                </a:lnTo>
                <a:lnTo>
                  <a:pt x="120338" y="7212387"/>
                </a:lnTo>
                <a:lnTo>
                  <a:pt x="149864" y="7244529"/>
                </a:lnTo>
                <a:lnTo>
                  <a:pt x="182007" y="7274055"/>
                </a:lnTo>
                <a:lnTo>
                  <a:pt x="216586" y="7300784"/>
                </a:lnTo>
                <a:lnTo>
                  <a:pt x="253420" y="7324535"/>
                </a:lnTo>
                <a:lnTo>
                  <a:pt x="292328" y="7345127"/>
                </a:lnTo>
                <a:lnTo>
                  <a:pt x="333131" y="7362381"/>
                </a:lnTo>
                <a:lnTo>
                  <a:pt x="375647" y="7376115"/>
                </a:lnTo>
                <a:lnTo>
                  <a:pt x="419696" y="7386148"/>
                </a:lnTo>
                <a:lnTo>
                  <a:pt x="465097" y="7392301"/>
                </a:lnTo>
                <a:lnTo>
                  <a:pt x="511670" y="7394392"/>
                </a:lnTo>
                <a:lnTo>
                  <a:pt x="2946015" y="7394392"/>
                </a:lnTo>
                <a:lnTo>
                  <a:pt x="2992587" y="7392301"/>
                </a:lnTo>
                <a:lnTo>
                  <a:pt x="3037988" y="7386148"/>
                </a:lnTo>
                <a:lnTo>
                  <a:pt x="3082036" y="7376115"/>
                </a:lnTo>
                <a:lnTo>
                  <a:pt x="3124552" y="7362381"/>
                </a:lnTo>
                <a:lnTo>
                  <a:pt x="3165354" y="7345127"/>
                </a:lnTo>
                <a:lnTo>
                  <a:pt x="3204262" y="7324535"/>
                </a:lnTo>
                <a:lnTo>
                  <a:pt x="3241095" y="7300784"/>
                </a:lnTo>
                <a:lnTo>
                  <a:pt x="3275673" y="7274055"/>
                </a:lnTo>
                <a:lnTo>
                  <a:pt x="3307815" y="7244529"/>
                </a:lnTo>
                <a:lnTo>
                  <a:pt x="3337340" y="7212387"/>
                </a:lnTo>
                <a:lnTo>
                  <a:pt x="3364069" y="7177808"/>
                </a:lnTo>
                <a:lnTo>
                  <a:pt x="3387819" y="7140975"/>
                </a:lnTo>
                <a:lnTo>
                  <a:pt x="3408411" y="7102067"/>
                </a:lnTo>
                <a:lnTo>
                  <a:pt x="3425664" y="7061265"/>
                </a:lnTo>
                <a:lnTo>
                  <a:pt x="3439398" y="7018750"/>
                </a:lnTo>
                <a:lnTo>
                  <a:pt x="3449431" y="6974703"/>
                </a:lnTo>
                <a:lnTo>
                  <a:pt x="3455583" y="6929303"/>
                </a:lnTo>
                <a:lnTo>
                  <a:pt x="3457674" y="6882732"/>
                </a:lnTo>
                <a:lnTo>
                  <a:pt x="3457674" y="511670"/>
                </a:lnTo>
                <a:lnTo>
                  <a:pt x="3455583" y="465097"/>
                </a:lnTo>
                <a:lnTo>
                  <a:pt x="3449431" y="419696"/>
                </a:lnTo>
                <a:lnTo>
                  <a:pt x="3439398" y="375647"/>
                </a:lnTo>
                <a:lnTo>
                  <a:pt x="3425664" y="333131"/>
                </a:lnTo>
                <a:lnTo>
                  <a:pt x="3408411" y="292328"/>
                </a:lnTo>
                <a:lnTo>
                  <a:pt x="3387819" y="253420"/>
                </a:lnTo>
                <a:lnTo>
                  <a:pt x="3364069" y="216586"/>
                </a:lnTo>
                <a:lnTo>
                  <a:pt x="3337340" y="182007"/>
                </a:lnTo>
                <a:lnTo>
                  <a:pt x="3307815" y="149864"/>
                </a:lnTo>
                <a:lnTo>
                  <a:pt x="3275673" y="120338"/>
                </a:lnTo>
                <a:lnTo>
                  <a:pt x="3241095" y="93609"/>
                </a:lnTo>
                <a:lnTo>
                  <a:pt x="3204262" y="69857"/>
                </a:lnTo>
                <a:lnTo>
                  <a:pt x="3165354" y="49265"/>
                </a:lnTo>
                <a:lnTo>
                  <a:pt x="3124552" y="32011"/>
                </a:lnTo>
                <a:lnTo>
                  <a:pt x="3082036" y="18277"/>
                </a:lnTo>
                <a:lnTo>
                  <a:pt x="3037988" y="8243"/>
                </a:lnTo>
                <a:lnTo>
                  <a:pt x="2992587" y="2091"/>
                </a:lnTo>
                <a:lnTo>
                  <a:pt x="2946015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19772" y="2006130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0"/>
                </a:moveTo>
                <a:lnTo>
                  <a:pt x="511670" y="0"/>
                </a:lnTo>
                <a:lnTo>
                  <a:pt x="465097" y="2091"/>
                </a:lnTo>
                <a:lnTo>
                  <a:pt x="419696" y="8243"/>
                </a:lnTo>
                <a:lnTo>
                  <a:pt x="375647" y="18277"/>
                </a:lnTo>
                <a:lnTo>
                  <a:pt x="333131" y="32011"/>
                </a:lnTo>
                <a:lnTo>
                  <a:pt x="292328" y="49265"/>
                </a:lnTo>
                <a:lnTo>
                  <a:pt x="253420" y="69857"/>
                </a:lnTo>
                <a:lnTo>
                  <a:pt x="216586" y="93609"/>
                </a:lnTo>
                <a:lnTo>
                  <a:pt x="182007" y="120338"/>
                </a:lnTo>
                <a:lnTo>
                  <a:pt x="149864" y="149864"/>
                </a:lnTo>
                <a:lnTo>
                  <a:pt x="120338" y="182007"/>
                </a:lnTo>
                <a:lnTo>
                  <a:pt x="93609" y="216586"/>
                </a:lnTo>
                <a:lnTo>
                  <a:pt x="69857" y="253420"/>
                </a:lnTo>
                <a:lnTo>
                  <a:pt x="49265" y="292328"/>
                </a:lnTo>
                <a:lnTo>
                  <a:pt x="32011" y="333131"/>
                </a:lnTo>
                <a:lnTo>
                  <a:pt x="18277" y="375647"/>
                </a:lnTo>
                <a:lnTo>
                  <a:pt x="8243" y="419696"/>
                </a:lnTo>
                <a:lnTo>
                  <a:pt x="2091" y="465097"/>
                </a:lnTo>
                <a:lnTo>
                  <a:pt x="0" y="511670"/>
                </a:lnTo>
                <a:lnTo>
                  <a:pt x="0" y="6882732"/>
                </a:lnTo>
                <a:lnTo>
                  <a:pt x="2091" y="6929303"/>
                </a:lnTo>
                <a:lnTo>
                  <a:pt x="8243" y="6974703"/>
                </a:lnTo>
                <a:lnTo>
                  <a:pt x="18277" y="7018750"/>
                </a:lnTo>
                <a:lnTo>
                  <a:pt x="32011" y="7061265"/>
                </a:lnTo>
                <a:lnTo>
                  <a:pt x="49265" y="7102067"/>
                </a:lnTo>
                <a:lnTo>
                  <a:pt x="69857" y="7140975"/>
                </a:lnTo>
                <a:lnTo>
                  <a:pt x="93609" y="7177808"/>
                </a:lnTo>
                <a:lnTo>
                  <a:pt x="120338" y="7212387"/>
                </a:lnTo>
                <a:lnTo>
                  <a:pt x="149864" y="7244529"/>
                </a:lnTo>
                <a:lnTo>
                  <a:pt x="182007" y="7274055"/>
                </a:lnTo>
                <a:lnTo>
                  <a:pt x="216586" y="7300784"/>
                </a:lnTo>
                <a:lnTo>
                  <a:pt x="253420" y="7324535"/>
                </a:lnTo>
                <a:lnTo>
                  <a:pt x="292328" y="7345127"/>
                </a:lnTo>
                <a:lnTo>
                  <a:pt x="333131" y="7362381"/>
                </a:lnTo>
                <a:lnTo>
                  <a:pt x="375647" y="7376115"/>
                </a:lnTo>
                <a:lnTo>
                  <a:pt x="419696" y="7386148"/>
                </a:lnTo>
                <a:lnTo>
                  <a:pt x="465097" y="7392301"/>
                </a:lnTo>
                <a:lnTo>
                  <a:pt x="511670" y="7394392"/>
                </a:lnTo>
                <a:lnTo>
                  <a:pt x="2946015" y="7394392"/>
                </a:lnTo>
                <a:lnTo>
                  <a:pt x="2992587" y="7392301"/>
                </a:lnTo>
                <a:lnTo>
                  <a:pt x="3037988" y="7386148"/>
                </a:lnTo>
                <a:lnTo>
                  <a:pt x="3082036" y="7376115"/>
                </a:lnTo>
                <a:lnTo>
                  <a:pt x="3124552" y="7362381"/>
                </a:lnTo>
                <a:lnTo>
                  <a:pt x="3165354" y="7345127"/>
                </a:lnTo>
                <a:lnTo>
                  <a:pt x="3204262" y="7324535"/>
                </a:lnTo>
                <a:lnTo>
                  <a:pt x="3241095" y="7300784"/>
                </a:lnTo>
                <a:lnTo>
                  <a:pt x="3275673" y="7274055"/>
                </a:lnTo>
                <a:lnTo>
                  <a:pt x="3307815" y="7244529"/>
                </a:lnTo>
                <a:lnTo>
                  <a:pt x="3337340" y="7212387"/>
                </a:lnTo>
                <a:lnTo>
                  <a:pt x="3364069" y="7177808"/>
                </a:lnTo>
                <a:lnTo>
                  <a:pt x="3387819" y="7140975"/>
                </a:lnTo>
                <a:lnTo>
                  <a:pt x="3408411" y="7102067"/>
                </a:lnTo>
                <a:lnTo>
                  <a:pt x="3425664" y="7061265"/>
                </a:lnTo>
                <a:lnTo>
                  <a:pt x="3439398" y="7018750"/>
                </a:lnTo>
                <a:lnTo>
                  <a:pt x="3449431" y="6974703"/>
                </a:lnTo>
                <a:lnTo>
                  <a:pt x="3455583" y="6929303"/>
                </a:lnTo>
                <a:lnTo>
                  <a:pt x="3457674" y="6882732"/>
                </a:lnTo>
                <a:lnTo>
                  <a:pt x="3457674" y="511670"/>
                </a:lnTo>
                <a:lnTo>
                  <a:pt x="3455583" y="465097"/>
                </a:lnTo>
                <a:lnTo>
                  <a:pt x="3449431" y="419696"/>
                </a:lnTo>
                <a:lnTo>
                  <a:pt x="3439398" y="375647"/>
                </a:lnTo>
                <a:lnTo>
                  <a:pt x="3425664" y="333131"/>
                </a:lnTo>
                <a:lnTo>
                  <a:pt x="3408411" y="292328"/>
                </a:lnTo>
                <a:lnTo>
                  <a:pt x="3387819" y="253420"/>
                </a:lnTo>
                <a:lnTo>
                  <a:pt x="3364069" y="216586"/>
                </a:lnTo>
                <a:lnTo>
                  <a:pt x="3337340" y="182007"/>
                </a:lnTo>
                <a:lnTo>
                  <a:pt x="3307815" y="149864"/>
                </a:lnTo>
                <a:lnTo>
                  <a:pt x="3275673" y="120338"/>
                </a:lnTo>
                <a:lnTo>
                  <a:pt x="3241095" y="93609"/>
                </a:lnTo>
                <a:lnTo>
                  <a:pt x="3204262" y="69857"/>
                </a:lnTo>
                <a:lnTo>
                  <a:pt x="3165354" y="49265"/>
                </a:lnTo>
                <a:lnTo>
                  <a:pt x="3124552" y="32011"/>
                </a:lnTo>
                <a:lnTo>
                  <a:pt x="3082036" y="18277"/>
                </a:lnTo>
                <a:lnTo>
                  <a:pt x="3037988" y="8243"/>
                </a:lnTo>
                <a:lnTo>
                  <a:pt x="2992587" y="2091"/>
                </a:lnTo>
                <a:lnTo>
                  <a:pt x="2946015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71093" y="2010211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7394392"/>
                </a:moveTo>
                <a:lnTo>
                  <a:pt x="511670" y="7394392"/>
                </a:lnTo>
                <a:lnTo>
                  <a:pt x="465097" y="7392301"/>
                </a:lnTo>
                <a:lnTo>
                  <a:pt x="419696" y="7386148"/>
                </a:lnTo>
                <a:lnTo>
                  <a:pt x="375647" y="7376115"/>
                </a:lnTo>
                <a:lnTo>
                  <a:pt x="333131" y="7362381"/>
                </a:lnTo>
                <a:lnTo>
                  <a:pt x="292328" y="7345127"/>
                </a:lnTo>
                <a:lnTo>
                  <a:pt x="253420" y="7324535"/>
                </a:lnTo>
                <a:lnTo>
                  <a:pt x="216586" y="7300784"/>
                </a:lnTo>
                <a:lnTo>
                  <a:pt x="182007" y="7274055"/>
                </a:lnTo>
                <a:lnTo>
                  <a:pt x="149864" y="7244529"/>
                </a:lnTo>
                <a:lnTo>
                  <a:pt x="120338" y="7212387"/>
                </a:lnTo>
                <a:lnTo>
                  <a:pt x="93609" y="7177808"/>
                </a:lnTo>
                <a:lnTo>
                  <a:pt x="69857" y="7140975"/>
                </a:lnTo>
                <a:lnTo>
                  <a:pt x="49265" y="7102067"/>
                </a:lnTo>
                <a:lnTo>
                  <a:pt x="32011" y="7061265"/>
                </a:lnTo>
                <a:lnTo>
                  <a:pt x="18277" y="7018750"/>
                </a:lnTo>
                <a:lnTo>
                  <a:pt x="8243" y="6974703"/>
                </a:lnTo>
                <a:lnTo>
                  <a:pt x="2091" y="6929303"/>
                </a:lnTo>
                <a:lnTo>
                  <a:pt x="0" y="6882732"/>
                </a:lnTo>
                <a:lnTo>
                  <a:pt x="0" y="511670"/>
                </a:lnTo>
                <a:lnTo>
                  <a:pt x="2091" y="465097"/>
                </a:lnTo>
                <a:lnTo>
                  <a:pt x="8243" y="419696"/>
                </a:lnTo>
                <a:lnTo>
                  <a:pt x="18277" y="375647"/>
                </a:lnTo>
                <a:lnTo>
                  <a:pt x="32011" y="333131"/>
                </a:lnTo>
                <a:lnTo>
                  <a:pt x="49265" y="292328"/>
                </a:lnTo>
                <a:lnTo>
                  <a:pt x="69857" y="253420"/>
                </a:lnTo>
                <a:lnTo>
                  <a:pt x="93609" y="216586"/>
                </a:lnTo>
                <a:lnTo>
                  <a:pt x="120338" y="182007"/>
                </a:lnTo>
                <a:lnTo>
                  <a:pt x="149864" y="149864"/>
                </a:lnTo>
                <a:lnTo>
                  <a:pt x="182007" y="120338"/>
                </a:lnTo>
                <a:lnTo>
                  <a:pt x="216586" y="93609"/>
                </a:lnTo>
                <a:lnTo>
                  <a:pt x="253420" y="69857"/>
                </a:lnTo>
                <a:lnTo>
                  <a:pt x="292328" y="49265"/>
                </a:lnTo>
                <a:lnTo>
                  <a:pt x="333131" y="32011"/>
                </a:lnTo>
                <a:lnTo>
                  <a:pt x="375647" y="18277"/>
                </a:lnTo>
                <a:lnTo>
                  <a:pt x="419696" y="8243"/>
                </a:lnTo>
                <a:lnTo>
                  <a:pt x="465097" y="2091"/>
                </a:lnTo>
                <a:lnTo>
                  <a:pt x="511670" y="0"/>
                </a:lnTo>
                <a:lnTo>
                  <a:pt x="2946015" y="0"/>
                </a:lnTo>
                <a:lnTo>
                  <a:pt x="2992587" y="2091"/>
                </a:lnTo>
                <a:lnTo>
                  <a:pt x="3037988" y="8243"/>
                </a:lnTo>
                <a:lnTo>
                  <a:pt x="3082036" y="18277"/>
                </a:lnTo>
                <a:lnTo>
                  <a:pt x="3124552" y="32011"/>
                </a:lnTo>
                <a:lnTo>
                  <a:pt x="3165354" y="49265"/>
                </a:lnTo>
                <a:lnTo>
                  <a:pt x="3204262" y="69857"/>
                </a:lnTo>
                <a:lnTo>
                  <a:pt x="3241095" y="93609"/>
                </a:lnTo>
                <a:lnTo>
                  <a:pt x="3275673" y="120338"/>
                </a:lnTo>
                <a:lnTo>
                  <a:pt x="3307815" y="149864"/>
                </a:lnTo>
                <a:lnTo>
                  <a:pt x="3337340" y="182007"/>
                </a:lnTo>
                <a:lnTo>
                  <a:pt x="3364069" y="216586"/>
                </a:lnTo>
                <a:lnTo>
                  <a:pt x="3387819" y="253420"/>
                </a:lnTo>
                <a:lnTo>
                  <a:pt x="3408411" y="292328"/>
                </a:lnTo>
                <a:lnTo>
                  <a:pt x="3425664" y="333131"/>
                </a:lnTo>
                <a:lnTo>
                  <a:pt x="3439398" y="375647"/>
                </a:lnTo>
                <a:lnTo>
                  <a:pt x="3449431" y="419696"/>
                </a:lnTo>
                <a:lnTo>
                  <a:pt x="3455583" y="465097"/>
                </a:lnTo>
                <a:lnTo>
                  <a:pt x="3457674" y="511670"/>
                </a:lnTo>
                <a:lnTo>
                  <a:pt x="3457674" y="6882732"/>
                </a:lnTo>
                <a:lnTo>
                  <a:pt x="3455583" y="6929303"/>
                </a:lnTo>
                <a:lnTo>
                  <a:pt x="3449431" y="6974703"/>
                </a:lnTo>
                <a:lnTo>
                  <a:pt x="3439398" y="7018750"/>
                </a:lnTo>
                <a:lnTo>
                  <a:pt x="3425664" y="7061265"/>
                </a:lnTo>
                <a:lnTo>
                  <a:pt x="3408411" y="7102067"/>
                </a:lnTo>
                <a:lnTo>
                  <a:pt x="3387819" y="7140975"/>
                </a:lnTo>
                <a:lnTo>
                  <a:pt x="3364069" y="7177808"/>
                </a:lnTo>
                <a:lnTo>
                  <a:pt x="3337340" y="7212387"/>
                </a:lnTo>
                <a:lnTo>
                  <a:pt x="3307815" y="7244529"/>
                </a:lnTo>
                <a:lnTo>
                  <a:pt x="3275673" y="7274055"/>
                </a:lnTo>
                <a:lnTo>
                  <a:pt x="3241095" y="7300784"/>
                </a:lnTo>
                <a:lnTo>
                  <a:pt x="3204262" y="7324535"/>
                </a:lnTo>
                <a:lnTo>
                  <a:pt x="3165354" y="7345127"/>
                </a:lnTo>
                <a:lnTo>
                  <a:pt x="3124552" y="7362381"/>
                </a:lnTo>
                <a:lnTo>
                  <a:pt x="3082036" y="7376115"/>
                </a:lnTo>
                <a:lnTo>
                  <a:pt x="3037988" y="7386148"/>
                </a:lnTo>
                <a:lnTo>
                  <a:pt x="2992587" y="7392301"/>
                </a:lnTo>
                <a:lnTo>
                  <a:pt x="2946015" y="7394392"/>
                </a:lnTo>
                <a:close/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19772" y="2006130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7394392"/>
                </a:moveTo>
                <a:lnTo>
                  <a:pt x="511670" y="7394392"/>
                </a:lnTo>
                <a:lnTo>
                  <a:pt x="465097" y="7392301"/>
                </a:lnTo>
                <a:lnTo>
                  <a:pt x="419696" y="7386148"/>
                </a:lnTo>
                <a:lnTo>
                  <a:pt x="375647" y="7376115"/>
                </a:lnTo>
                <a:lnTo>
                  <a:pt x="333131" y="7362381"/>
                </a:lnTo>
                <a:lnTo>
                  <a:pt x="292328" y="7345127"/>
                </a:lnTo>
                <a:lnTo>
                  <a:pt x="253420" y="7324535"/>
                </a:lnTo>
                <a:lnTo>
                  <a:pt x="216586" y="7300784"/>
                </a:lnTo>
                <a:lnTo>
                  <a:pt x="182007" y="7274055"/>
                </a:lnTo>
                <a:lnTo>
                  <a:pt x="149864" y="7244529"/>
                </a:lnTo>
                <a:lnTo>
                  <a:pt x="120338" y="7212387"/>
                </a:lnTo>
                <a:lnTo>
                  <a:pt x="93609" y="7177808"/>
                </a:lnTo>
                <a:lnTo>
                  <a:pt x="69857" y="7140975"/>
                </a:lnTo>
                <a:lnTo>
                  <a:pt x="49265" y="7102067"/>
                </a:lnTo>
                <a:lnTo>
                  <a:pt x="32011" y="7061265"/>
                </a:lnTo>
                <a:lnTo>
                  <a:pt x="18277" y="7018750"/>
                </a:lnTo>
                <a:lnTo>
                  <a:pt x="8243" y="6974703"/>
                </a:lnTo>
                <a:lnTo>
                  <a:pt x="2091" y="6929303"/>
                </a:lnTo>
                <a:lnTo>
                  <a:pt x="0" y="6882732"/>
                </a:lnTo>
                <a:lnTo>
                  <a:pt x="0" y="511670"/>
                </a:lnTo>
                <a:lnTo>
                  <a:pt x="2091" y="465097"/>
                </a:lnTo>
                <a:lnTo>
                  <a:pt x="8243" y="419696"/>
                </a:lnTo>
                <a:lnTo>
                  <a:pt x="18277" y="375647"/>
                </a:lnTo>
                <a:lnTo>
                  <a:pt x="32011" y="333131"/>
                </a:lnTo>
                <a:lnTo>
                  <a:pt x="49265" y="292328"/>
                </a:lnTo>
                <a:lnTo>
                  <a:pt x="69857" y="253420"/>
                </a:lnTo>
                <a:lnTo>
                  <a:pt x="93609" y="216586"/>
                </a:lnTo>
                <a:lnTo>
                  <a:pt x="120338" y="182007"/>
                </a:lnTo>
                <a:lnTo>
                  <a:pt x="149864" y="149864"/>
                </a:lnTo>
                <a:lnTo>
                  <a:pt x="182007" y="120338"/>
                </a:lnTo>
                <a:lnTo>
                  <a:pt x="216586" y="93609"/>
                </a:lnTo>
                <a:lnTo>
                  <a:pt x="253420" y="69857"/>
                </a:lnTo>
                <a:lnTo>
                  <a:pt x="292328" y="49265"/>
                </a:lnTo>
                <a:lnTo>
                  <a:pt x="333131" y="32011"/>
                </a:lnTo>
                <a:lnTo>
                  <a:pt x="375647" y="18277"/>
                </a:lnTo>
                <a:lnTo>
                  <a:pt x="419696" y="8243"/>
                </a:lnTo>
                <a:lnTo>
                  <a:pt x="465097" y="2091"/>
                </a:lnTo>
                <a:lnTo>
                  <a:pt x="511670" y="0"/>
                </a:lnTo>
                <a:lnTo>
                  <a:pt x="2946015" y="0"/>
                </a:lnTo>
                <a:lnTo>
                  <a:pt x="2992587" y="2091"/>
                </a:lnTo>
                <a:lnTo>
                  <a:pt x="3037988" y="8243"/>
                </a:lnTo>
                <a:lnTo>
                  <a:pt x="3082036" y="18277"/>
                </a:lnTo>
                <a:lnTo>
                  <a:pt x="3124552" y="32011"/>
                </a:lnTo>
                <a:lnTo>
                  <a:pt x="3165354" y="49265"/>
                </a:lnTo>
                <a:lnTo>
                  <a:pt x="3204262" y="69857"/>
                </a:lnTo>
                <a:lnTo>
                  <a:pt x="3241095" y="93609"/>
                </a:lnTo>
                <a:lnTo>
                  <a:pt x="3275673" y="120338"/>
                </a:lnTo>
                <a:lnTo>
                  <a:pt x="3307815" y="149864"/>
                </a:lnTo>
                <a:lnTo>
                  <a:pt x="3337340" y="182007"/>
                </a:lnTo>
                <a:lnTo>
                  <a:pt x="3364069" y="216586"/>
                </a:lnTo>
                <a:lnTo>
                  <a:pt x="3387819" y="253420"/>
                </a:lnTo>
                <a:lnTo>
                  <a:pt x="3408411" y="292328"/>
                </a:lnTo>
                <a:lnTo>
                  <a:pt x="3425664" y="333131"/>
                </a:lnTo>
                <a:lnTo>
                  <a:pt x="3439398" y="375647"/>
                </a:lnTo>
                <a:lnTo>
                  <a:pt x="3449431" y="419696"/>
                </a:lnTo>
                <a:lnTo>
                  <a:pt x="3455583" y="465097"/>
                </a:lnTo>
                <a:lnTo>
                  <a:pt x="3457674" y="511670"/>
                </a:lnTo>
                <a:lnTo>
                  <a:pt x="3457674" y="6882732"/>
                </a:lnTo>
                <a:lnTo>
                  <a:pt x="3455583" y="6929303"/>
                </a:lnTo>
                <a:lnTo>
                  <a:pt x="3449431" y="6974703"/>
                </a:lnTo>
                <a:lnTo>
                  <a:pt x="3439398" y="7018750"/>
                </a:lnTo>
                <a:lnTo>
                  <a:pt x="3425664" y="7061265"/>
                </a:lnTo>
                <a:lnTo>
                  <a:pt x="3408411" y="7102067"/>
                </a:lnTo>
                <a:lnTo>
                  <a:pt x="3387819" y="7140975"/>
                </a:lnTo>
                <a:lnTo>
                  <a:pt x="3364069" y="7177808"/>
                </a:lnTo>
                <a:lnTo>
                  <a:pt x="3337340" y="7212387"/>
                </a:lnTo>
                <a:lnTo>
                  <a:pt x="3307815" y="7244529"/>
                </a:lnTo>
                <a:lnTo>
                  <a:pt x="3275673" y="7274055"/>
                </a:lnTo>
                <a:lnTo>
                  <a:pt x="3241095" y="7300784"/>
                </a:lnTo>
                <a:lnTo>
                  <a:pt x="3204262" y="7324535"/>
                </a:lnTo>
                <a:lnTo>
                  <a:pt x="3165354" y="7345127"/>
                </a:lnTo>
                <a:lnTo>
                  <a:pt x="3124552" y="7362381"/>
                </a:lnTo>
                <a:lnTo>
                  <a:pt x="3082036" y="7376115"/>
                </a:lnTo>
                <a:lnTo>
                  <a:pt x="3037988" y="7386148"/>
                </a:lnTo>
                <a:lnTo>
                  <a:pt x="2992587" y="7392301"/>
                </a:lnTo>
                <a:lnTo>
                  <a:pt x="2946015" y="7394392"/>
                </a:lnTo>
                <a:close/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03477" y="4699492"/>
            <a:ext cx="2226310" cy="1219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dirty="0" sz="2450" spc="-65">
                <a:solidFill>
                  <a:srgbClr val="FFFFFF"/>
                </a:solidFill>
                <a:latin typeface="Microsoft Sans Serif"/>
                <a:cs typeface="Microsoft Sans Serif"/>
              </a:rPr>
              <a:t>ПАЦИЕНТ </a:t>
            </a:r>
            <a:r>
              <a:rPr dirty="0" sz="2450" spc="-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50">
                <a:solidFill>
                  <a:srgbClr val="FFFFFF"/>
                </a:solidFill>
                <a:latin typeface="Microsoft Sans Serif"/>
                <a:cs typeface="Microsoft Sans Serif"/>
              </a:rPr>
              <a:t>ВНОСИТ</a:t>
            </a:r>
            <a:r>
              <a:rPr dirty="0" sz="2450" spc="-23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45">
                <a:solidFill>
                  <a:srgbClr val="FFFFFF"/>
                </a:solidFill>
                <a:latin typeface="Microsoft Sans Serif"/>
                <a:cs typeface="Microsoft Sans Serif"/>
              </a:rPr>
              <a:t>СВОИ  </a:t>
            </a:r>
            <a:r>
              <a:rPr dirty="0" sz="2450" spc="-85">
                <a:solidFill>
                  <a:srgbClr val="FFFFFF"/>
                </a:solidFill>
                <a:latin typeface="Microsoft Sans Serif"/>
                <a:cs typeface="Microsoft Sans Serif"/>
              </a:rPr>
              <a:t>ПОКАЗАТЕЛИ</a:t>
            </a:r>
            <a:endParaRPr sz="245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28745" y="6757750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4" h="0">
                <a:moveTo>
                  <a:pt x="0" y="0"/>
                </a:moveTo>
                <a:lnTo>
                  <a:pt x="2674724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12508" y="6761344"/>
            <a:ext cx="2736215" cy="873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2700"/>
              </a:lnSpc>
              <a:spcBef>
                <a:spcPts val="95"/>
              </a:spcBef>
            </a:pPr>
            <a:r>
              <a:rPr dirty="0" sz="1300" spc="-85">
                <a:solidFill>
                  <a:srgbClr val="FFFFFF"/>
                </a:solidFill>
                <a:latin typeface="Verdana"/>
                <a:cs typeface="Verdana"/>
              </a:rPr>
              <a:t>АД,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85">
                <a:solidFill>
                  <a:srgbClr val="FFFFFF"/>
                </a:solidFill>
                <a:latin typeface="Verdana"/>
                <a:cs typeface="Verdana"/>
              </a:rPr>
              <a:t>пульс,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25">
                <a:solidFill>
                  <a:srgbClr val="FFFFFF"/>
                </a:solidFill>
                <a:latin typeface="Verdana"/>
                <a:cs typeface="Verdana"/>
              </a:rPr>
              <a:t>ЧС</a:t>
            </a:r>
            <a:r>
              <a:rPr dirty="0" sz="1300" spc="-9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1300" spc="-160">
                <a:solidFill>
                  <a:srgbClr val="FFFFFF"/>
                </a:solidFill>
                <a:latin typeface="Verdana"/>
                <a:cs typeface="Verdana"/>
              </a:rPr>
              <a:t>,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70">
                <a:solidFill>
                  <a:srgbClr val="FFFFFF"/>
                </a:solidFill>
                <a:latin typeface="Verdana"/>
                <a:cs typeface="Verdana"/>
              </a:rPr>
              <a:t>сахар,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Verdana"/>
                <a:cs typeface="Verdana"/>
              </a:rPr>
              <a:t>холестерин,  </a:t>
            </a:r>
            <a:r>
              <a:rPr dirty="0" sz="1300" spc="-75">
                <a:solidFill>
                  <a:srgbClr val="FFFFFF"/>
                </a:solidFill>
                <a:latin typeface="Verdana"/>
                <a:cs typeface="Verdana"/>
              </a:rPr>
              <a:t>названия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12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80">
                <a:solidFill>
                  <a:srgbClr val="FFFFFF"/>
                </a:solidFill>
                <a:latin typeface="Verdana"/>
                <a:cs typeface="Verdana"/>
              </a:rPr>
              <a:t>дозы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65">
                <a:solidFill>
                  <a:srgbClr val="FFFFFF"/>
                </a:solidFill>
                <a:latin typeface="Verdana"/>
                <a:cs typeface="Verdana"/>
              </a:rPr>
              <a:t>препаратов,  </a:t>
            </a:r>
            <a:r>
              <a:rPr dirty="0" sz="1300" spc="-55">
                <a:solidFill>
                  <a:srgbClr val="FFFFFF"/>
                </a:solidFill>
                <a:latin typeface="Verdana"/>
                <a:cs typeface="Verdana"/>
              </a:rPr>
              <a:t>оценивает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35">
                <a:solidFill>
                  <a:srgbClr val="FFFFFF"/>
                </a:solidFill>
                <a:latin typeface="Verdana"/>
                <a:cs typeface="Verdana"/>
              </a:rPr>
              <a:t>свое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Verdana"/>
                <a:cs typeface="Verdana"/>
              </a:rPr>
              <a:t>самочувствие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82910" y="4699492"/>
            <a:ext cx="3091815" cy="12198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dirty="0" sz="2450" spc="-11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2450" spc="-185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dirty="0" sz="2450" spc="-45">
                <a:solidFill>
                  <a:srgbClr val="FFFFFF"/>
                </a:solidFill>
                <a:latin typeface="Microsoft Sans Serif"/>
                <a:cs typeface="Microsoft Sans Serif"/>
              </a:rPr>
              <a:t>АЧ</a:t>
            </a:r>
            <a:r>
              <a:rPr dirty="0" sz="2450" spc="-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65">
                <a:solidFill>
                  <a:srgbClr val="FFFFFF"/>
                </a:solidFill>
                <a:latin typeface="Microsoft Sans Serif"/>
                <a:cs typeface="Microsoft Sans Serif"/>
              </a:rPr>
              <a:t>П</a:t>
            </a:r>
            <a:r>
              <a:rPr dirty="0" sz="2450" spc="-12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2450" spc="-20">
                <a:solidFill>
                  <a:srgbClr val="FFFFFF"/>
                </a:solidFill>
                <a:latin typeface="Microsoft Sans Serif"/>
                <a:cs typeface="Microsoft Sans Serif"/>
              </a:rPr>
              <a:t>ЛУЧ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АЕТ  </a:t>
            </a:r>
            <a:r>
              <a:rPr dirty="0" sz="2450" spc="-90">
                <a:solidFill>
                  <a:srgbClr val="FFFFFF"/>
                </a:solidFill>
                <a:latin typeface="Microsoft Sans Serif"/>
                <a:cs typeface="Microsoft Sans Serif"/>
              </a:rPr>
              <a:t>ВСЮ</a:t>
            </a:r>
            <a:r>
              <a:rPr dirty="0" sz="2450" spc="-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80">
                <a:solidFill>
                  <a:srgbClr val="FFFFFF"/>
                </a:solidFill>
                <a:latin typeface="Microsoft Sans Serif"/>
                <a:cs typeface="Microsoft Sans Serif"/>
              </a:rPr>
              <a:t>ИНФОРМАЦИЮ  </a:t>
            </a:r>
            <a:r>
              <a:rPr dirty="0" sz="2450" spc="-10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2450" spc="-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65">
                <a:solidFill>
                  <a:srgbClr val="FFFFFF"/>
                </a:solidFill>
                <a:latin typeface="Microsoft Sans Serif"/>
                <a:cs typeface="Microsoft Sans Serif"/>
              </a:rPr>
              <a:t>ПАЦИЕН</a:t>
            </a:r>
            <a:r>
              <a:rPr dirty="0" sz="2450" spc="-10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АХ</a:t>
            </a:r>
            <a:endParaRPr sz="2450">
              <a:latin typeface="Microsoft Sans Serif"/>
              <a:cs typeface="Microsoft Sans Serif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08177" y="6715866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4" h="0">
                <a:moveTo>
                  <a:pt x="0" y="0"/>
                </a:moveTo>
                <a:lnTo>
                  <a:pt x="2674724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491941" y="6719461"/>
            <a:ext cx="2007870" cy="8737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just" marL="12700" marR="5080">
              <a:lnSpc>
                <a:spcPct val="142700"/>
              </a:lnSpc>
              <a:spcBef>
                <a:spcPts val="95"/>
              </a:spcBef>
            </a:pP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Система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уведоми</a:t>
            </a:r>
            <a:r>
              <a:rPr dirty="0" sz="1300" spc="-2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1300" spc="5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если  </a:t>
            </a: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показатели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50">
                <a:solidFill>
                  <a:srgbClr val="FFFFFF"/>
                </a:solidFill>
                <a:latin typeface="Microsoft Sans Serif"/>
                <a:cs typeface="Microsoft Sans Serif"/>
              </a:rPr>
              <a:t>пациента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Verdana"/>
                <a:cs typeface="Verdana"/>
              </a:rPr>
              <a:t>не  </a:t>
            </a:r>
            <a:r>
              <a:rPr dirty="0" sz="1300" spc="-35">
                <a:solidFill>
                  <a:srgbClr val="FFFFFF"/>
                </a:solidFill>
                <a:latin typeface="Verdana"/>
                <a:cs typeface="Verdana"/>
              </a:rPr>
              <a:t>соответствуют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Verdana"/>
                <a:cs typeface="Verdana"/>
              </a:rPr>
              <a:t>норме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989781" y="1995652"/>
            <a:ext cx="3479165" cy="7415530"/>
            <a:chOff x="12989781" y="1995652"/>
            <a:chExt cx="3479165" cy="741553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00264" y="2006137"/>
              <a:ext cx="3457674" cy="739438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000259" y="2006130"/>
              <a:ext cx="3458210" cy="7394575"/>
            </a:xfrm>
            <a:custGeom>
              <a:avLst/>
              <a:gdLst/>
              <a:ahLst/>
              <a:cxnLst/>
              <a:rect l="l" t="t" r="r" b="b"/>
              <a:pathLst>
                <a:path w="3458209" h="7394575">
                  <a:moveTo>
                    <a:pt x="2946015" y="0"/>
                  </a:moveTo>
                  <a:lnTo>
                    <a:pt x="511670" y="0"/>
                  </a:lnTo>
                  <a:lnTo>
                    <a:pt x="465097" y="2091"/>
                  </a:lnTo>
                  <a:lnTo>
                    <a:pt x="419696" y="8243"/>
                  </a:lnTo>
                  <a:lnTo>
                    <a:pt x="375647" y="18277"/>
                  </a:lnTo>
                  <a:lnTo>
                    <a:pt x="333131" y="32011"/>
                  </a:lnTo>
                  <a:lnTo>
                    <a:pt x="292328" y="49265"/>
                  </a:lnTo>
                  <a:lnTo>
                    <a:pt x="253420" y="69857"/>
                  </a:lnTo>
                  <a:lnTo>
                    <a:pt x="216586" y="93609"/>
                  </a:lnTo>
                  <a:lnTo>
                    <a:pt x="182007" y="120338"/>
                  </a:lnTo>
                  <a:lnTo>
                    <a:pt x="149864" y="149864"/>
                  </a:lnTo>
                  <a:lnTo>
                    <a:pt x="120338" y="182007"/>
                  </a:lnTo>
                  <a:lnTo>
                    <a:pt x="93609" y="216586"/>
                  </a:lnTo>
                  <a:lnTo>
                    <a:pt x="69857" y="253420"/>
                  </a:lnTo>
                  <a:lnTo>
                    <a:pt x="49265" y="292328"/>
                  </a:lnTo>
                  <a:lnTo>
                    <a:pt x="32011" y="333131"/>
                  </a:lnTo>
                  <a:lnTo>
                    <a:pt x="18277" y="375647"/>
                  </a:lnTo>
                  <a:lnTo>
                    <a:pt x="8243" y="419696"/>
                  </a:lnTo>
                  <a:lnTo>
                    <a:pt x="2091" y="465097"/>
                  </a:lnTo>
                  <a:lnTo>
                    <a:pt x="0" y="511670"/>
                  </a:lnTo>
                  <a:lnTo>
                    <a:pt x="0" y="6882732"/>
                  </a:lnTo>
                  <a:lnTo>
                    <a:pt x="2091" y="6929303"/>
                  </a:lnTo>
                  <a:lnTo>
                    <a:pt x="8243" y="6974703"/>
                  </a:lnTo>
                  <a:lnTo>
                    <a:pt x="18277" y="7018750"/>
                  </a:lnTo>
                  <a:lnTo>
                    <a:pt x="32011" y="7061265"/>
                  </a:lnTo>
                  <a:lnTo>
                    <a:pt x="49265" y="7102067"/>
                  </a:lnTo>
                  <a:lnTo>
                    <a:pt x="69857" y="7140975"/>
                  </a:lnTo>
                  <a:lnTo>
                    <a:pt x="93609" y="7177808"/>
                  </a:lnTo>
                  <a:lnTo>
                    <a:pt x="120338" y="7212387"/>
                  </a:lnTo>
                  <a:lnTo>
                    <a:pt x="149864" y="7244529"/>
                  </a:lnTo>
                  <a:lnTo>
                    <a:pt x="182007" y="7274055"/>
                  </a:lnTo>
                  <a:lnTo>
                    <a:pt x="216586" y="7300784"/>
                  </a:lnTo>
                  <a:lnTo>
                    <a:pt x="253420" y="7324535"/>
                  </a:lnTo>
                  <a:lnTo>
                    <a:pt x="292328" y="7345127"/>
                  </a:lnTo>
                  <a:lnTo>
                    <a:pt x="333131" y="7362381"/>
                  </a:lnTo>
                  <a:lnTo>
                    <a:pt x="375647" y="7376115"/>
                  </a:lnTo>
                  <a:lnTo>
                    <a:pt x="419696" y="7386148"/>
                  </a:lnTo>
                  <a:lnTo>
                    <a:pt x="465097" y="7392301"/>
                  </a:lnTo>
                  <a:lnTo>
                    <a:pt x="511670" y="7394392"/>
                  </a:lnTo>
                  <a:lnTo>
                    <a:pt x="2946015" y="7394392"/>
                  </a:lnTo>
                  <a:lnTo>
                    <a:pt x="2992587" y="7392301"/>
                  </a:lnTo>
                  <a:lnTo>
                    <a:pt x="3037988" y="7386148"/>
                  </a:lnTo>
                  <a:lnTo>
                    <a:pt x="3082036" y="7376115"/>
                  </a:lnTo>
                  <a:lnTo>
                    <a:pt x="3124552" y="7362381"/>
                  </a:lnTo>
                  <a:lnTo>
                    <a:pt x="3165354" y="7345127"/>
                  </a:lnTo>
                  <a:lnTo>
                    <a:pt x="3204262" y="7324535"/>
                  </a:lnTo>
                  <a:lnTo>
                    <a:pt x="3241095" y="7300784"/>
                  </a:lnTo>
                  <a:lnTo>
                    <a:pt x="3275673" y="7274055"/>
                  </a:lnTo>
                  <a:lnTo>
                    <a:pt x="3307815" y="7244529"/>
                  </a:lnTo>
                  <a:lnTo>
                    <a:pt x="3337340" y="7212387"/>
                  </a:lnTo>
                  <a:lnTo>
                    <a:pt x="3364069" y="7177808"/>
                  </a:lnTo>
                  <a:lnTo>
                    <a:pt x="3387819" y="7140975"/>
                  </a:lnTo>
                  <a:lnTo>
                    <a:pt x="3408411" y="7102067"/>
                  </a:lnTo>
                  <a:lnTo>
                    <a:pt x="3425664" y="7061265"/>
                  </a:lnTo>
                  <a:lnTo>
                    <a:pt x="3439398" y="7018750"/>
                  </a:lnTo>
                  <a:lnTo>
                    <a:pt x="3449431" y="6974703"/>
                  </a:lnTo>
                  <a:lnTo>
                    <a:pt x="3455583" y="6929303"/>
                  </a:lnTo>
                  <a:lnTo>
                    <a:pt x="3457674" y="6882732"/>
                  </a:lnTo>
                  <a:lnTo>
                    <a:pt x="3457674" y="511670"/>
                  </a:lnTo>
                  <a:lnTo>
                    <a:pt x="3455583" y="465097"/>
                  </a:lnTo>
                  <a:lnTo>
                    <a:pt x="3449431" y="419696"/>
                  </a:lnTo>
                  <a:lnTo>
                    <a:pt x="3439398" y="375647"/>
                  </a:lnTo>
                  <a:lnTo>
                    <a:pt x="3425664" y="333131"/>
                  </a:lnTo>
                  <a:lnTo>
                    <a:pt x="3408411" y="292328"/>
                  </a:lnTo>
                  <a:lnTo>
                    <a:pt x="3387819" y="253420"/>
                  </a:lnTo>
                  <a:lnTo>
                    <a:pt x="3364069" y="216586"/>
                  </a:lnTo>
                  <a:lnTo>
                    <a:pt x="3337340" y="182007"/>
                  </a:lnTo>
                  <a:lnTo>
                    <a:pt x="3307815" y="149864"/>
                  </a:lnTo>
                  <a:lnTo>
                    <a:pt x="3275673" y="120338"/>
                  </a:lnTo>
                  <a:lnTo>
                    <a:pt x="3241095" y="93609"/>
                  </a:lnTo>
                  <a:lnTo>
                    <a:pt x="3204262" y="69857"/>
                  </a:lnTo>
                  <a:lnTo>
                    <a:pt x="3165354" y="49265"/>
                  </a:lnTo>
                  <a:lnTo>
                    <a:pt x="3124552" y="32011"/>
                  </a:lnTo>
                  <a:lnTo>
                    <a:pt x="3082036" y="18277"/>
                  </a:lnTo>
                  <a:lnTo>
                    <a:pt x="3037988" y="8243"/>
                  </a:lnTo>
                  <a:lnTo>
                    <a:pt x="2992587" y="2091"/>
                  </a:lnTo>
                  <a:lnTo>
                    <a:pt x="2946015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3000259" y="2006130"/>
              <a:ext cx="3458210" cy="7394575"/>
            </a:xfrm>
            <a:custGeom>
              <a:avLst/>
              <a:gdLst/>
              <a:ahLst/>
              <a:cxnLst/>
              <a:rect l="l" t="t" r="r" b="b"/>
              <a:pathLst>
                <a:path w="3458209" h="7394575">
                  <a:moveTo>
                    <a:pt x="2946015" y="7394392"/>
                  </a:moveTo>
                  <a:lnTo>
                    <a:pt x="511670" y="7394392"/>
                  </a:lnTo>
                  <a:lnTo>
                    <a:pt x="465097" y="7392301"/>
                  </a:lnTo>
                  <a:lnTo>
                    <a:pt x="419696" y="7386148"/>
                  </a:lnTo>
                  <a:lnTo>
                    <a:pt x="375647" y="7376115"/>
                  </a:lnTo>
                  <a:lnTo>
                    <a:pt x="333131" y="7362381"/>
                  </a:lnTo>
                  <a:lnTo>
                    <a:pt x="292328" y="7345127"/>
                  </a:lnTo>
                  <a:lnTo>
                    <a:pt x="253420" y="7324535"/>
                  </a:lnTo>
                  <a:lnTo>
                    <a:pt x="216586" y="7300784"/>
                  </a:lnTo>
                  <a:lnTo>
                    <a:pt x="182007" y="7274055"/>
                  </a:lnTo>
                  <a:lnTo>
                    <a:pt x="149864" y="7244529"/>
                  </a:lnTo>
                  <a:lnTo>
                    <a:pt x="120338" y="7212387"/>
                  </a:lnTo>
                  <a:lnTo>
                    <a:pt x="93609" y="7177808"/>
                  </a:lnTo>
                  <a:lnTo>
                    <a:pt x="69857" y="7140975"/>
                  </a:lnTo>
                  <a:lnTo>
                    <a:pt x="49265" y="7102067"/>
                  </a:lnTo>
                  <a:lnTo>
                    <a:pt x="32011" y="7061265"/>
                  </a:lnTo>
                  <a:lnTo>
                    <a:pt x="18277" y="7018750"/>
                  </a:lnTo>
                  <a:lnTo>
                    <a:pt x="8243" y="6974703"/>
                  </a:lnTo>
                  <a:lnTo>
                    <a:pt x="2091" y="6929303"/>
                  </a:lnTo>
                  <a:lnTo>
                    <a:pt x="0" y="6882732"/>
                  </a:lnTo>
                  <a:lnTo>
                    <a:pt x="0" y="511670"/>
                  </a:lnTo>
                  <a:lnTo>
                    <a:pt x="2091" y="465097"/>
                  </a:lnTo>
                  <a:lnTo>
                    <a:pt x="8243" y="419696"/>
                  </a:lnTo>
                  <a:lnTo>
                    <a:pt x="18277" y="375647"/>
                  </a:lnTo>
                  <a:lnTo>
                    <a:pt x="32011" y="333131"/>
                  </a:lnTo>
                  <a:lnTo>
                    <a:pt x="49265" y="292328"/>
                  </a:lnTo>
                  <a:lnTo>
                    <a:pt x="69857" y="253420"/>
                  </a:lnTo>
                  <a:lnTo>
                    <a:pt x="93609" y="216586"/>
                  </a:lnTo>
                  <a:lnTo>
                    <a:pt x="120338" y="182007"/>
                  </a:lnTo>
                  <a:lnTo>
                    <a:pt x="149864" y="149864"/>
                  </a:lnTo>
                  <a:lnTo>
                    <a:pt x="182007" y="120338"/>
                  </a:lnTo>
                  <a:lnTo>
                    <a:pt x="216586" y="93609"/>
                  </a:lnTo>
                  <a:lnTo>
                    <a:pt x="253420" y="69857"/>
                  </a:lnTo>
                  <a:lnTo>
                    <a:pt x="292328" y="49265"/>
                  </a:lnTo>
                  <a:lnTo>
                    <a:pt x="333131" y="32011"/>
                  </a:lnTo>
                  <a:lnTo>
                    <a:pt x="375647" y="18277"/>
                  </a:lnTo>
                  <a:lnTo>
                    <a:pt x="419696" y="8243"/>
                  </a:lnTo>
                  <a:lnTo>
                    <a:pt x="465097" y="2091"/>
                  </a:lnTo>
                  <a:lnTo>
                    <a:pt x="511670" y="0"/>
                  </a:lnTo>
                  <a:lnTo>
                    <a:pt x="2946015" y="0"/>
                  </a:lnTo>
                  <a:lnTo>
                    <a:pt x="2992587" y="2091"/>
                  </a:lnTo>
                  <a:lnTo>
                    <a:pt x="3037988" y="8243"/>
                  </a:lnTo>
                  <a:lnTo>
                    <a:pt x="3082036" y="18277"/>
                  </a:lnTo>
                  <a:lnTo>
                    <a:pt x="3124552" y="32011"/>
                  </a:lnTo>
                  <a:lnTo>
                    <a:pt x="3165354" y="49265"/>
                  </a:lnTo>
                  <a:lnTo>
                    <a:pt x="3204262" y="69857"/>
                  </a:lnTo>
                  <a:lnTo>
                    <a:pt x="3241095" y="93609"/>
                  </a:lnTo>
                  <a:lnTo>
                    <a:pt x="3275673" y="120338"/>
                  </a:lnTo>
                  <a:lnTo>
                    <a:pt x="3307815" y="149864"/>
                  </a:lnTo>
                  <a:lnTo>
                    <a:pt x="3337340" y="182007"/>
                  </a:lnTo>
                  <a:lnTo>
                    <a:pt x="3364069" y="216586"/>
                  </a:lnTo>
                  <a:lnTo>
                    <a:pt x="3387819" y="253420"/>
                  </a:lnTo>
                  <a:lnTo>
                    <a:pt x="3408411" y="292328"/>
                  </a:lnTo>
                  <a:lnTo>
                    <a:pt x="3425664" y="333131"/>
                  </a:lnTo>
                  <a:lnTo>
                    <a:pt x="3439398" y="375647"/>
                  </a:lnTo>
                  <a:lnTo>
                    <a:pt x="3449431" y="419696"/>
                  </a:lnTo>
                  <a:lnTo>
                    <a:pt x="3455583" y="465097"/>
                  </a:lnTo>
                  <a:lnTo>
                    <a:pt x="3457674" y="511670"/>
                  </a:lnTo>
                  <a:lnTo>
                    <a:pt x="3457674" y="6882732"/>
                  </a:lnTo>
                  <a:lnTo>
                    <a:pt x="3455583" y="6929303"/>
                  </a:lnTo>
                  <a:lnTo>
                    <a:pt x="3449431" y="6974703"/>
                  </a:lnTo>
                  <a:lnTo>
                    <a:pt x="3439398" y="7018750"/>
                  </a:lnTo>
                  <a:lnTo>
                    <a:pt x="3425664" y="7061265"/>
                  </a:lnTo>
                  <a:lnTo>
                    <a:pt x="3408411" y="7102067"/>
                  </a:lnTo>
                  <a:lnTo>
                    <a:pt x="3387819" y="7140975"/>
                  </a:lnTo>
                  <a:lnTo>
                    <a:pt x="3364069" y="7177808"/>
                  </a:lnTo>
                  <a:lnTo>
                    <a:pt x="3337340" y="7212387"/>
                  </a:lnTo>
                  <a:lnTo>
                    <a:pt x="3307815" y="7244529"/>
                  </a:lnTo>
                  <a:lnTo>
                    <a:pt x="3275673" y="7274055"/>
                  </a:lnTo>
                  <a:lnTo>
                    <a:pt x="3241095" y="7300784"/>
                  </a:lnTo>
                  <a:lnTo>
                    <a:pt x="3204262" y="7324535"/>
                  </a:lnTo>
                  <a:lnTo>
                    <a:pt x="3165354" y="7345127"/>
                  </a:lnTo>
                  <a:lnTo>
                    <a:pt x="3124552" y="7362381"/>
                  </a:lnTo>
                  <a:lnTo>
                    <a:pt x="3082036" y="7376115"/>
                  </a:lnTo>
                  <a:lnTo>
                    <a:pt x="3037988" y="7386148"/>
                  </a:lnTo>
                  <a:lnTo>
                    <a:pt x="2992587" y="7392301"/>
                  </a:lnTo>
                  <a:lnTo>
                    <a:pt x="2946015" y="7394392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3163396" y="4699492"/>
            <a:ext cx="3121025" cy="1617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157480">
              <a:lnSpc>
                <a:spcPct val="106600"/>
              </a:lnSpc>
              <a:spcBef>
                <a:spcPts val="95"/>
              </a:spcBef>
            </a:pPr>
            <a:r>
              <a:rPr dirty="0" sz="2450" spc="-11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2450" spc="-185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dirty="0" sz="2450" spc="-45">
                <a:solidFill>
                  <a:srgbClr val="FFFFFF"/>
                </a:solidFill>
                <a:latin typeface="Microsoft Sans Serif"/>
                <a:cs typeface="Microsoft Sans Serif"/>
              </a:rPr>
              <a:t>АЧ</a:t>
            </a:r>
            <a:r>
              <a:rPr dirty="0" sz="2450" spc="-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80">
                <a:solidFill>
                  <a:srgbClr val="FFFFFF"/>
                </a:solidFill>
                <a:latin typeface="Microsoft Sans Serif"/>
                <a:cs typeface="Microsoft Sans Serif"/>
              </a:rPr>
              <a:t>УВЕДОМЛЯЕТ  </a:t>
            </a:r>
            <a:r>
              <a:rPr dirty="0" sz="2450" spc="-65">
                <a:solidFill>
                  <a:srgbClr val="FFFFFF"/>
                </a:solidFill>
                <a:latin typeface="Microsoft Sans Serif"/>
                <a:cs typeface="Microsoft Sans Serif"/>
              </a:rPr>
              <a:t>ПАЦИЕНТА</a:t>
            </a:r>
            <a:endParaRPr sz="2450">
              <a:latin typeface="Microsoft Sans Serif"/>
              <a:cs typeface="Microsoft Sans Serif"/>
            </a:endParaRPr>
          </a:p>
          <a:p>
            <a:pPr marL="12700" marR="5080">
              <a:lnSpc>
                <a:spcPct val="106600"/>
              </a:lnSpc>
            </a:pPr>
            <a:r>
              <a:rPr dirty="0" sz="2450" spc="-10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2450" spc="-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135">
                <a:solidFill>
                  <a:srgbClr val="FFFFFF"/>
                </a:solidFill>
                <a:latin typeface="Microsoft Sans Serif"/>
                <a:cs typeface="Microsoft Sans Serif"/>
              </a:rPr>
              <a:t>Н</a:t>
            </a:r>
            <a:r>
              <a:rPr dirty="0" sz="2450" spc="-20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2450" spc="-95">
                <a:solidFill>
                  <a:srgbClr val="FFFFFF"/>
                </a:solidFill>
                <a:latin typeface="Microsoft Sans Serif"/>
                <a:cs typeface="Microsoft Sans Serif"/>
              </a:rPr>
              <a:t>ОБ</a:t>
            </a:r>
            <a:r>
              <a:rPr dirty="0" sz="2450" spc="-165">
                <a:solidFill>
                  <a:srgbClr val="FFFFFF"/>
                </a:solidFill>
                <a:latin typeface="Microsoft Sans Serif"/>
                <a:cs typeface="Microsoft Sans Serif"/>
              </a:rPr>
              <a:t>Х</a:t>
            </a:r>
            <a:r>
              <a:rPr dirty="0" sz="2450" spc="-15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2450" spc="-30">
                <a:solidFill>
                  <a:srgbClr val="FFFFFF"/>
                </a:solidFill>
                <a:latin typeface="Microsoft Sans Serif"/>
                <a:cs typeface="Microsoft Sans Serif"/>
              </a:rPr>
              <a:t>ДИМОСТИ  </a:t>
            </a:r>
            <a:r>
              <a:rPr dirty="0" sz="2450" spc="-85">
                <a:solidFill>
                  <a:srgbClr val="FFFFFF"/>
                </a:solidFill>
                <a:latin typeface="Microsoft Sans Serif"/>
                <a:cs typeface="Microsoft Sans Serif"/>
              </a:rPr>
              <a:t>СВЯЗАТЬСЯ</a:t>
            </a:r>
            <a:endParaRPr sz="24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188663" y="6715866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5" h="0">
                <a:moveTo>
                  <a:pt x="0" y="0"/>
                </a:moveTo>
                <a:lnTo>
                  <a:pt x="2674724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167883" y="6817238"/>
            <a:ext cx="2575560" cy="7797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26800"/>
              </a:lnSpc>
              <a:spcBef>
                <a:spcPts val="95"/>
              </a:spcBef>
            </a:pPr>
            <a:r>
              <a:rPr dirty="0" sz="1300" spc="-80">
                <a:solidFill>
                  <a:srgbClr val="FFFFFF"/>
                </a:solidFill>
                <a:latin typeface="Verdana"/>
                <a:cs typeface="Verdana"/>
              </a:rPr>
              <a:t>Чтобы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Verdana"/>
                <a:cs typeface="Verdana"/>
              </a:rPr>
              <a:t>скорректировать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Verdana"/>
                <a:cs typeface="Verdana"/>
              </a:rPr>
              <a:t>лечение  </a:t>
            </a:r>
            <a:r>
              <a:rPr dirty="0" sz="1300" spc="-105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60">
                <a:solidFill>
                  <a:srgbClr val="FFFFFF"/>
                </a:solidFill>
                <a:latin typeface="Verdana"/>
                <a:cs typeface="Verdana"/>
              </a:rPr>
              <a:t>оказать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65">
                <a:solidFill>
                  <a:srgbClr val="FFFFFF"/>
                </a:solidFill>
                <a:latin typeface="Verdana"/>
                <a:cs typeface="Verdana"/>
              </a:rPr>
              <a:t>оперативную  </a:t>
            </a:r>
            <a:r>
              <a:rPr dirty="0" sz="1300" spc="-70">
                <a:solidFill>
                  <a:srgbClr val="FFFFFF"/>
                </a:solidFill>
                <a:latin typeface="Verdana"/>
                <a:cs typeface="Verdana"/>
              </a:rPr>
              <a:t>помощь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71098" y="2010221"/>
            <a:ext cx="3457674" cy="73943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19778" y="2006138"/>
            <a:ext cx="3457674" cy="739438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3471093" y="2010211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0"/>
                </a:moveTo>
                <a:lnTo>
                  <a:pt x="511670" y="0"/>
                </a:lnTo>
                <a:lnTo>
                  <a:pt x="465097" y="2091"/>
                </a:lnTo>
                <a:lnTo>
                  <a:pt x="419696" y="8243"/>
                </a:lnTo>
                <a:lnTo>
                  <a:pt x="375647" y="18277"/>
                </a:lnTo>
                <a:lnTo>
                  <a:pt x="333131" y="32011"/>
                </a:lnTo>
                <a:lnTo>
                  <a:pt x="292328" y="49265"/>
                </a:lnTo>
                <a:lnTo>
                  <a:pt x="253420" y="69857"/>
                </a:lnTo>
                <a:lnTo>
                  <a:pt x="216586" y="93609"/>
                </a:lnTo>
                <a:lnTo>
                  <a:pt x="182007" y="120338"/>
                </a:lnTo>
                <a:lnTo>
                  <a:pt x="149864" y="149864"/>
                </a:lnTo>
                <a:lnTo>
                  <a:pt x="120338" y="182007"/>
                </a:lnTo>
                <a:lnTo>
                  <a:pt x="93609" y="216586"/>
                </a:lnTo>
                <a:lnTo>
                  <a:pt x="69857" y="253420"/>
                </a:lnTo>
                <a:lnTo>
                  <a:pt x="49265" y="292328"/>
                </a:lnTo>
                <a:lnTo>
                  <a:pt x="32011" y="333131"/>
                </a:lnTo>
                <a:lnTo>
                  <a:pt x="18277" y="375647"/>
                </a:lnTo>
                <a:lnTo>
                  <a:pt x="8243" y="419696"/>
                </a:lnTo>
                <a:lnTo>
                  <a:pt x="2091" y="465097"/>
                </a:lnTo>
                <a:lnTo>
                  <a:pt x="0" y="511670"/>
                </a:lnTo>
                <a:lnTo>
                  <a:pt x="0" y="6882732"/>
                </a:lnTo>
                <a:lnTo>
                  <a:pt x="2091" y="6929303"/>
                </a:lnTo>
                <a:lnTo>
                  <a:pt x="8243" y="6974703"/>
                </a:lnTo>
                <a:lnTo>
                  <a:pt x="18277" y="7018750"/>
                </a:lnTo>
                <a:lnTo>
                  <a:pt x="32011" y="7061265"/>
                </a:lnTo>
                <a:lnTo>
                  <a:pt x="49265" y="7102067"/>
                </a:lnTo>
                <a:lnTo>
                  <a:pt x="69857" y="7140975"/>
                </a:lnTo>
                <a:lnTo>
                  <a:pt x="93609" y="7177808"/>
                </a:lnTo>
                <a:lnTo>
                  <a:pt x="120338" y="7212387"/>
                </a:lnTo>
                <a:lnTo>
                  <a:pt x="149864" y="7244529"/>
                </a:lnTo>
                <a:lnTo>
                  <a:pt x="182007" y="7274055"/>
                </a:lnTo>
                <a:lnTo>
                  <a:pt x="216586" y="7300784"/>
                </a:lnTo>
                <a:lnTo>
                  <a:pt x="253420" y="7324535"/>
                </a:lnTo>
                <a:lnTo>
                  <a:pt x="292328" y="7345127"/>
                </a:lnTo>
                <a:lnTo>
                  <a:pt x="333131" y="7362381"/>
                </a:lnTo>
                <a:lnTo>
                  <a:pt x="375647" y="7376115"/>
                </a:lnTo>
                <a:lnTo>
                  <a:pt x="419696" y="7386148"/>
                </a:lnTo>
                <a:lnTo>
                  <a:pt x="465097" y="7392301"/>
                </a:lnTo>
                <a:lnTo>
                  <a:pt x="511670" y="7394392"/>
                </a:lnTo>
                <a:lnTo>
                  <a:pt x="2946015" y="7394392"/>
                </a:lnTo>
                <a:lnTo>
                  <a:pt x="2992585" y="7392301"/>
                </a:lnTo>
                <a:lnTo>
                  <a:pt x="3037985" y="7386148"/>
                </a:lnTo>
                <a:lnTo>
                  <a:pt x="3082033" y="7376115"/>
                </a:lnTo>
                <a:lnTo>
                  <a:pt x="3124548" y="7362381"/>
                </a:lnTo>
                <a:lnTo>
                  <a:pt x="3165349" y="7345127"/>
                </a:lnTo>
                <a:lnTo>
                  <a:pt x="3204257" y="7324535"/>
                </a:lnTo>
                <a:lnTo>
                  <a:pt x="3241091" y="7300784"/>
                </a:lnTo>
                <a:lnTo>
                  <a:pt x="3275669" y="7274055"/>
                </a:lnTo>
                <a:lnTo>
                  <a:pt x="3307811" y="7244529"/>
                </a:lnTo>
                <a:lnTo>
                  <a:pt x="3337337" y="7212387"/>
                </a:lnTo>
                <a:lnTo>
                  <a:pt x="3364066" y="7177808"/>
                </a:lnTo>
                <a:lnTo>
                  <a:pt x="3387817" y="7140975"/>
                </a:lnTo>
                <a:lnTo>
                  <a:pt x="3408409" y="7102067"/>
                </a:lnTo>
                <a:lnTo>
                  <a:pt x="3425663" y="7061265"/>
                </a:lnTo>
                <a:lnTo>
                  <a:pt x="3439397" y="7018750"/>
                </a:lnTo>
                <a:lnTo>
                  <a:pt x="3449431" y="6974703"/>
                </a:lnTo>
                <a:lnTo>
                  <a:pt x="3455583" y="6929303"/>
                </a:lnTo>
                <a:lnTo>
                  <a:pt x="3457674" y="6882732"/>
                </a:lnTo>
                <a:lnTo>
                  <a:pt x="3457674" y="511670"/>
                </a:lnTo>
                <a:lnTo>
                  <a:pt x="3455583" y="465097"/>
                </a:lnTo>
                <a:lnTo>
                  <a:pt x="3449431" y="419696"/>
                </a:lnTo>
                <a:lnTo>
                  <a:pt x="3439397" y="375647"/>
                </a:lnTo>
                <a:lnTo>
                  <a:pt x="3425663" y="333131"/>
                </a:lnTo>
                <a:lnTo>
                  <a:pt x="3408409" y="292328"/>
                </a:lnTo>
                <a:lnTo>
                  <a:pt x="3387817" y="253420"/>
                </a:lnTo>
                <a:lnTo>
                  <a:pt x="3364066" y="216586"/>
                </a:lnTo>
                <a:lnTo>
                  <a:pt x="3337337" y="182007"/>
                </a:lnTo>
                <a:lnTo>
                  <a:pt x="3307811" y="149864"/>
                </a:lnTo>
                <a:lnTo>
                  <a:pt x="3275669" y="120338"/>
                </a:lnTo>
                <a:lnTo>
                  <a:pt x="3241091" y="93609"/>
                </a:lnTo>
                <a:lnTo>
                  <a:pt x="3204257" y="69857"/>
                </a:lnTo>
                <a:lnTo>
                  <a:pt x="3165349" y="49265"/>
                </a:lnTo>
                <a:lnTo>
                  <a:pt x="3124548" y="32011"/>
                </a:lnTo>
                <a:lnTo>
                  <a:pt x="3082033" y="18277"/>
                </a:lnTo>
                <a:lnTo>
                  <a:pt x="3037985" y="8243"/>
                </a:lnTo>
                <a:lnTo>
                  <a:pt x="2992585" y="2091"/>
                </a:lnTo>
                <a:lnTo>
                  <a:pt x="2946015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8319778" y="2006130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0"/>
                </a:moveTo>
                <a:lnTo>
                  <a:pt x="511670" y="0"/>
                </a:lnTo>
                <a:lnTo>
                  <a:pt x="465096" y="2091"/>
                </a:lnTo>
                <a:lnTo>
                  <a:pt x="419693" y="8243"/>
                </a:lnTo>
                <a:lnTo>
                  <a:pt x="375644" y="18277"/>
                </a:lnTo>
                <a:lnTo>
                  <a:pt x="333127" y="32011"/>
                </a:lnTo>
                <a:lnTo>
                  <a:pt x="292324" y="49265"/>
                </a:lnTo>
                <a:lnTo>
                  <a:pt x="253415" y="69857"/>
                </a:lnTo>
                <a:lnTo>
                  <a:pt x="216581" y="93609"/>
                </a:lnTo>
                <a:lnTo>
                  <a:pt x="182003" y="120338"/>
                </a:lnTo>
                <a:lnTo>
                  <a:pt x="149860" y="149864"/>
                </a:lnTo>
                <a:lnTo>
                  <a:pt x="120334" y="182007"/>
                </a:lnTo>
                <a:lnTo>
                  <a:pt x="93606" y="216586"/>
                </a:lnTo>
                <a:lnTo>
                  <a:pt x="69855" y="253420"/>
                </a:lnTo>
                <a:lnTo>
                  <a:pt x="49263" y="292328"/>
                </a:lnTo>
                <a:lnTo>
                  <a:pt x="32010" y="333131"/>
                </a:lnTo>
                <a:lnTo>
                  <a:pt x="18276" y="375647"/>
                </a:lnTo>
                <a:lnTo>
                  <a:pt x="8243" y="419696"/>
                </a:lnTo>
                <a:lnTo>
                  <a:pt x="2090" y="465097"/>
                </a:lnTo>
                <a:lnTo>
                  <a:pt x="0" y="511670"/>
                </a:lnTo>
                <a:lnTo>
                  <a:pt x="0" y="6882732"/>
                </a:lnTo>
                <a:lnTo>
                  <a:pt x="2090" y="6929303"/>
                </a:lnTo>
                <a:lnTo>
                  <a:pt x="8243" y="6974703"/>
                </a:lnTo>
                <a:lnTo>
                  <a:pt x="18276" y="7018750"/>
                </a:lnTo>
                <a:lnTo>
                  <a:pt x="32010" y="7061265"/>
                </a:lnTo>
                <a:lnTo>
                  <a:pt x="49263" y="7102067"/>
                </a:lnTo>
                <a:lnTo>
                  <a:pt x="69855" y="7140975"/>
                </a:lnTo>
                <a:lnTo>
                  <a:pt x="93606" y="7177808"/>
                </a:lnTo>
                <a:lnTo>
                  <a:pt x="120334" y="7212387"/>
                </a:lnTo>
                <a:lnTo>
                  <a:pt x="149860" y="7244529"/>
                </a:lnTo>
                <a:lnTo>
                  <a:pt x="182003" y="7274055"/>
                </a:lnTo>
                <a:lnTo>
                  <a:pt x="216581" y="7300784"/>
                </a:lnTo>
                <a:lnTo>
                  <a:pt x="253415" y="7324535"/>
                </a:lnTo>
                <a:lnTo>
                  <a:pt x="292324" y="7345127"/>
                </a:lnTo>
                <a:lnTo>
                  <a:pt x="333127" y="7362381"/>
                </a:lnTo>
                <a:lnTo>
                  <a:pt x="375644" y="7376115"/>
                </a:lnTo>
                <a:lnTo>
                  <a:pt x="419693" y="7386148"/>
                </a:lnTo>
                <a:lnTo>
                  <a:pt x="465096" y="7392301"/>
                </a:lnTo>
                <a:lnTo>
                  <a:pt x="511670" y="7394392"/>
                </a:lnTo>
                <a:lnTo>
                  <a:pt x="2946015" y="7394392"/>
                </a:lnTo>
                <a:lnTo>
                  <a:pt x="2992585" y="7392301"/>
                </a:lnTo>
                <a:lnTo>
                  <a:pt x="3037985" y="7386148"/>
                </a:lnTo>
                <a:lnTo>
                  <a:pt x="3082033" y="7376115"/>
                </a:lnTo>
                <a:lnTo>
                  <a:pt x="3124548" y="7362381"/>
                </a:lnTo>
                <a:lnTo>
                  <a:pt x="3165349" y="7345127"/>
                </a:lnTo>
                <a:lnTo>
                  <a:pt x="3204257" y="7324535"/>
                </a:lnTo>
                <a:lnTo>
                  <a:pt x="3241091" y="7300784"/>
                </a:lnTo>
                <a:lnTo>
                  <a:pt x="3275669" y="7274055"/>
                </a:lnTo>
                <a:lnTo>
                  <a:pt x="3307811" y="7244529"/>
                </a:lnTo>
                <a:lnTo>
                  <a:pt x="3337337" y="7212387"/>
                </a:lnTo>
                <a:lnTo>
                  <a:pt x="3364066" y="7177808"/>
                </a:lnTo>
                <a:lnTo>
                  <a:pt x="3387817" y="7140975"/>
                </a:lnTo>
                <a:lnTo>
                  <a:pt x="3408409" y="7102067"/>
                </a:lnTo>
                <a:lnTo>
                  <a:pt x="3425663" y="7061265"/>
                </a:lnTo>
                <a:lnTo>
                  <a:pt x="3439397" y="7018750"/>
                </a:lnTo>
                <a:lnTo>
                  <a:pt x="3449431" y="6974703"/>
                </a:lnTo>
                <a:lnTo>
                  <a:pt x="3455583" y="6929303"/>
                </a:lnTo>
                <a:lnTo>
                  <a:pt x="3457674" y="6882732"/>
                </a:lnTo>
                <a:lnTo>
                  <a:pt x="3457674" y="511670"/>
                </a:lnTo>
                <a:lnTo>
                  <a:pt x="3455583" y="465097"/>
                </a:lnTo>
                <a:lnTo>
                  <a:pt x="3449431" y="419696"/>
                </a:lnTo>
                <a:lnTo>
                  <a:pt x="3439397" y="375647"/>
                </a:lnTo>
                <a:lnTo>
                  <a:pt x="3425663" y="333131"/>
                </a:lnTo>
                <a:lnTo>
                  <a:pt x="3408409" y="292328"/>
                </a:lnTo>
                <a:lnTo>
                  <a:pt x="3387817" y="253420"/>
                </a:lnTo>
                <a:lnTo>
                  <a:pt x="3364066" y="216586"/>
                </a:lnTo>
                <a:lnTo>
                  <a:pt x="3337337" y="182007"/>
                </a:lnTo>
                <a:lnTo>
                  <a:pt x="3307811" y="149864"/>
                </a:lnTo>
                <a:lnTo>
                  <a:pt x="3275669" y="120338"/>
                </a:lnTo>
                <a:lnTo>
                  <a:pt x="3241091" y="93609"/>
                </a:lnTo>
                <a:lnTo>
                  <a:pt x="3204257" y="69857"/>
                </a:lnTo>
                <a:lnTo>
                  <a:pt x="3165349" y="49265"/>
                </a:lnTo>
                <a:lnTo>
                  <a:pt x="3124548" y="32011"/>
                </a:lnTo>
                <a:lnTo>
                  <a:pt x="3082033" y="18277"/>
                </a:lnTo>
                <a:lnTo>
                  <a:pt x="3037985" y="8243"/>
                </a:lnTo>
                <a:lnTo>
                  <a:pt x="2992585" y="2091"/>
                </a:lnTo>
                <a:lnTo>
                  <a:pt x="2946015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471093" y="2010211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7394392"/>
                </a:moveTo>
                <a:lnTo>
                  <a:pt x="511670" y="7394392"/>
                </a:lnTo>
                <a:lnTo>
                  <a:pt x="465097" y="7392301"/>
                </a:lnTo>
                <a:lnTo>
                  <a:pt x="419696" y="7386148"/>
                </a:lnTo>
                <a:lnTo>
                  <a:pt x="375647" y="7376115"/>
                </a:lnTo>
                <a:lnTo>
                  <a:pt x="333131" y="7362381"/>
                </a:lnTo>
                <a:lnTo>
                  <a:pt x="292328" y="7345127"/>
                </a:lnTo>
                <a:lnTo>
                  <a:pt x="253420" y="7324535"/>
                </a:lnTo>
                <a:lnTo>
                  <a:pt x="216586" y="7300784"/>
                </a:lnTo>
                <a:lnTo>
                  <a:pt x="182007" y="7274055"/>
                </a:lnTo>
                <a:lnTo>
                  <a:pt x="149864" y="7244529"/>
                </a:lnTo>
                <a:lnTo>
                  <a:pt x="120338" y="7212387"/>
                </a:lnTo>
                <a:lnTo>
                  <a:pt x="93609" y="7177808"/>
                </a:lnTo>
                <a:lnTo>
                  <a:pt x="69857" y="7140975"/>
                </a:lnTo>
                <a:lnTo>
                  <a:pt x="49265" y="7102067"/>
                </a:lnTo>
                <a:lnTo>
                  <a:pt x="32011" y="7061265"/>
                </a:lnTo>
                <a:lnTo>
                  <a:pt x="18277" y="7018750"/>
                </a:lnTo>
                <a:lnTo>
                  <a:pt x="8243" y="6974703"/>
                </a:lnTo>
                <a:lnTo>
                  <a:pt x="2091" y="6929303"/>
                </a:lnTo>
                <a:lnTo>
                  <a:pt x="0" y="6882732"/>
                </a:lnTo>
                <a:lnTo>
                  <a:pt x="0" y="511670"/>
                </a:lnTo>
                <a:lnTo>
                  <a:pt x="2091" y="465097"/>
                </a:lnTo>
                <a:lnTo>
                  <a:pt x="8243" y="419696"/>
                </a:lnTo>
                <a:lnTo>
                  <a:pt x="18277" y="375647"/>
                </a:lnTo>
                <a:lnTo>
                  <a:pt x="32011" y="333131"/>
                </a:lnTo>
                <a:lnTo>
                  <a:pt x="49265" y="292328"/>
                </a:lnTo>
                <a:lnTo>
                  <a:pt x="69857" y="253420"/>
                </a:lnTo>
                <a:lnTo>
                  <a:pt x="93609" y="216586"/>
                </a:lnTo>
                <a:lnTo>
                  <a:pt x="120338" y="182007"/>
                </a:lnTo>
                <a:lnTo>
                  <a:pt x="149864" y="149864"/>
                </a:lnTo>
                <a:lnTo>
                  <a:pt x="182007" y="120338"/>
                </a:lnTo>
                <a:lnTo>
                  <a:pt x="216586" y="93609"/>
                </a:lnTo>
                <a:lnTo>
                  <a:pt x="253420" y="69857"/>
                </a:lnTo>
                <a:lnTo>
                  <a:pt x="292328" y="49265"/>
                </a:lnTo>
                <a:lnTo>
                  <a:pt x="333131" y="32011"/>
                </a:lnTo>
                <a:lnTo>
                  <a:pt x="375647" y="18277"/>
                </a:lnTo>
                <a:lnTo>
                  <a:pt x="419696" y="8243"/>
                </a:lnTo>
                <a:lnTo>
                  <a:pt x="465097" y="2091"/>
                </a:lnTo>
                <a:lnTo>
                  <a:pt x="511670" y="0"/>
                </a:lnTo>
                <a:lnTo>
                  <a:pt x="2946015" y="0"/>
                </a:lnTo>
                <a:lnTo>
                  <a:pt x="2992585" y="2091"/>
                </a:lnTo>
                <a:lnTo>
                  <a:pt x="3037985" y="8243"/>
                </a:lnTo>
                <a:lnTo>
                  <a:pt x="3082033" y="18277"/>
                </a:lnTo>
                <a:lnTo>
                  <a:pt x="3124548" y="32011"/>
                </a:lnTo>
                <a:lnTo>
                  <a:pt x="3165349" y="49265"/>
                </a:lnTo>
                <a:lnTo>
                  <a:pt x="3204257" y="69857"/>
                </a:lnTo>
                <a:lnTo>
                  <a:pt x="3241091" y="93609"/>
                </a:lnTo>
                <a:lnTo>
                  <a:pt x="3275669" y="120338"/>
                </a:lnTo>
                <a:lnTo>
                  <a:pt x="3307811" y="149864"/>
                </a:lnTo>
                <a:lnTo>
                  <a:pt x="3337337" y="182007"/>
                </a:lnTo>
                <a:lnTo>
                  <a:pt x="3364066" y="216586"/>
                </a:lnTo>
                <a:lnTo>
                  <a:pt x="3387817" y="253420"/>
                </a:lnTo>
                <a:lnTo>
                  <a:pt x="3408409" y="292328"/>
                </a:lnTo>
                <a:lnTo>
                  <a:pt x="3425663" y="333131"/>
                </a:lnTo>
                <a:lnTo>
                  <a:pt x="3439397" y="375647"/>
                </a:lnTo>
                <a:lnTo>
                  <a:pt x="3449431" y="419696"/>
                </a:lnTo>
                <a:lnTo>
                  <a:pt x="3455583" y="465097"/>
                </a:lnTo>
                <a:lnTo>
                  <a:pt x="3457674" y="511670"/>
                </a:lnTo>
                <a:lnTo>
                  <a:pt x="3457674" y="6882732"/>
                </a:lnTo>
                <a:lnTo>
                  <a:pt x="3455583" y="6929303"/>
                </a:lnTo>
                <a:lnTo>
                  <a:pt x="3449431" y="6974703"/>
                </a:lnTo>
                <a:lnTo>
                  <a:pt x="3439397" y="7018750"/>
                </a:lnTo>
                <a:lnTo>
                  <a:pt x="3425663" y="7061265"/>
                </a:lnTo>
                <a:lnTo>
                  <a:pt x="3408409" y="7102067"/>
                </a:lnTo>
                <a:lnTo>
                  <a:pt x="3387817" y="7140975"/>
                </a:lnTo>
                <a:lnTo>
                  <a:pt x="3364066" y="7177808"/>
                </a:lnTo>
                <a:lnTo>
                  <a:pt x="3337337" y="7212387"/>
                </a:lnTo>
                <a:lnTo>
                  <a:pt x="3307811" y="7244529"/>
                </a:lnTo>
                <a:lnTo>
                  <a:pt x="3275669" y="7274055"/>
                </a:lnTo>
                <a:lnTo>
                  <a:pt x="3241091" y="7300784"/>
                </a:lnTo>
                <a:lnTo>
                  <a:pt x="3204257" y="7324535"/>
                </a:lnTo>
                <a:lnTo>
                  <a:pt x="3165349" y="7345127"/>
                </a:lnTo>
                <a:lnTo>
                  <a:pt x="3124548" y="7362381"/>
                </a:lnTo>
                <a:lnTo>
                  <a:pt x="3082033" y="7376115"/>
                </a:lnTo>
                <a:lnTo>
                  <a:pt x="3037985" y="7386148"/>
                </a:lnTo>
                <a:lnTo>
                  <a:pt x="2992585" y="7392301"/>
                </a:lnTo>
                <a:lnTo>
                  <a:pt x="2946015" y="7394392"/>
                </a:lnTo>
                <a:close/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8319778" y="2006130"/>
            <a:ext cx="3458210" cy="7394575"/>
          </a:xfrm>
          <a:custGeom>
            <a:avLst/>
            <a:gdLst/>
            <a:ahLst/>
            <a:cxnLst/>
            <a:rect l="l" t="t" r="r" b="b"/>
            <a:pathLst>
              <a:path w="3458209" h="7394575">
                <a:moveTo>
                  <a:pt x="2946015" y="7394392"/>
                </a:moveTo>
                <a:lnTo>
                  <a:pt x="511670" y="7394392"/>
                </a:lnTo>
                <a:lnTo>
                  <a:pt x="465096" y="7392301"/>
                </a:lnTo>
                <a:lnTo>
                  <a:pt x="419693" y="7386148"/>
                </a:lnTo>
                <a:lnTo>
                  <a:pt x="375644" y="7376115"/>
                </a:lnTo>
                <a:lnTo>
                  <a:pt x="333127" y="7362381"/>
                </a:lnTo>
                <a:lnTo>
                  <a:pt x="292324" y="7345127"/>
                </a:lnTo>
                <a:lnTo>
                  <a:pt x="253415" y="7324535"/>
                </a:lnTo>
                <a:lnTo>
                  <a:pt x="216581" y="7300784"/>
                </a:lnTo>
                <a:lnTo>
                  <a:pt x="182003" y="7274055"/>
                </a:lnTo>
                <a:lnTo>
                  <a:pt x="149860" y="7244529"/>
                </a:lnTo>
                <a:lnTo>
                  <a:pt x="120334" y="7212387"/>
                </a:lnTo>
                <a:lnTo>
                  <a:pt x="93606" y="7177808"/>
                </a:lnTo>
                <a:lnTo>
                  <a:pt x="69855" y="7140975"/>
                </a:lnTo>
                <a:lnTo>
                  <a:pt x="49263" y="7102067"/>
                </a:lnTo>
                <a:lnTo>
                  <a:pt x="32010" y="7061265"/>
                </a:lnTo>
                <a:lnTo>
                  <a:pt x="18276" y="7018750"/>
                </a:lnTo>
                <a:lnTo>
                  <a:pt x="8243" y="6974703"/>
                </a:lnTo>
                <a:lnTo>
                  <a:pt x="2090" y="6929303"/>
                </a:lnTo>
                <a:lnTo>
                  <a:pt x="0" y="6882732"/>
                </a:lnTo>
                <a:lnTo>
                  <a:pt x="0" y="511670"/>
                </a:lnTo>
                <a:lnTo>
                  <a:pt x="2090" y="465097"/>
                </a:lnTo>
                <a:lnTo>
                  <a:pt x="8243" y="419696"/>
                </a:lnTo>
                <a:lnTo>
                  <a:pt x="18276" y="375647"/>
                </a:lnTo>
                <a:lnTo>
                  <a:pt x="32010" y="333131"/>
                </a:lnTo>
                <a:lnTo>
                  <a:pt x="49263" y="292328"/>
                </a:lnTo>
                <a:lnTo>
                  <a:pt x="69855" y="253420"/>
                </a:lnTo>
                <a:lnTo>
                  <a:pt x="93606" y="216586"/>
                </a:lnTo>
                <a:lnTo>
                  <a:pt x="120334" y="182007"/>
                </a:lnTo>
                <a:lnTo>
                  <a:pt x="149860" y="149864"/>
                </a:lnTo>
                <a:lnTo>
                  <a:pt x="182003" y="120338"/>
                </a:lnTo>
                <a:lnTo>
                  <a:pt x="216581" y="93609"/>
                </a:lnTo>
                <a:lnTo>
                  <a:pt x="253415" y="69857"/>
                </a:lnTo>
                <a:lnTo>
                  <a:pt x="292324" y="49265"/>
                </a:lnTo>
                <a:lnTo>
                  <a:pt x="333127" y="32011"/>
                </a:lnTo>
                <a:lnTo>
                  <a:pt x="375644" y="18277"/>
                </a:lnTo>
                <a:lnTo>
                  <a:pt x="419693" y="8243"/>
                </a:lnTo>
                <a:lnTo>
                  <a:pt x="465096" y="2091"/>
                </a:lnTo>
                <a:lnTo>
                  <a:pt x="511670" y="0"/>
                </a:lnTo>
                <a:lnTo>
                  <a:pt x="2946015" y="0"/>
                </a:lnTo>
                <a:lnTo>
                  <a:pt x="2992585" y="2091"/>
                </a:lnTo>
                <a:lnTo>
                  <a:pt x="3037985" y="8243"/>
                </a:lnTo>
                <a:lnTo>
                  <a:pt x="3082033" y="18277"/>
                </a:lnTo>
                <a:lnTo>
                  <a:pt x="3124548" y="32011"/>
                </a:lnTo>
                <a:lnTo>
                  <a:pt x="3165349" y="49265"/>
                </a:lnTo>
                <a:lnTo>
                  <a:pt x="3204257" y="69857"/>
                </a:lnTo>
                <a:lnTo>
                  <a:pt x="3241091" y="93609"/>
                </a:lnTo>
                <a:lnTo>
                  <a:pt x="3275669" y="120338"/>
                </a:lnTo>
                <a:lnTo>
                  <a:pt x="3307811" y="149864"/>
                </a:lnTo>
                <a:lnTo>
                  <a:pt x="3337337" y="182007"/>
                </a:lnTo>
                <a:lnTo>
                  <a:pt x="3364066" y="216586"/>
                </a:lnTo>
                <a:lnTo>
                  <a:pt x="3387817" y="253420"/>
                </a:lnTo>
                <a:lnTo>
                  <a:pt x="3408409" y="292328"/>
                </a:lnTo>
                <a:lnTo>
                  <a:pt x="3425663" y="333131"/>
                </a:lnTo>
                <a:lnTo>
                  <a:pt x="3439397" y="375647"/>
                </a:lnTo>
                <a:lnTo>
                  <a:pt x="3449431" y="419696"/>
                </a:lnTo>
                <a:lnTo>
                  <a:pt x="3455583" y="465097"/>
                </a:lnTo>
                <a:lnTo>
                  <a:pt x="3457674" y="511670"/>
                </a:lnTo>
                <a:lnTo>
                  <a:pt x="3457674" y="6882732"/>
                </a:lnTo>
                <a:lnTo>
                  <a:pt x="3455583" y="6929303"/>
                </a:lnTo>
                <a:lnTo>
                  <a:pt x="3449431" y="6974703"/>
                </a:lnTo>
                <a:lnTo>
                  <a:pt x="3439397" y="7018750"/>
                </a:lnTo>
                <a:lnTo>
                  <a:pt x="3425663" y="7061265"/>
                </a:lnTo>
                <a:lnTo>
                  <a:pt x="3408409" y="7102067"/>
                </a:lnTo>
                <a:lnTo>
                  <a:pt x="3387817" y="7140975"/>
                </a:lnTo>
                <a:lnTo>
                  <a:pt x="3364066" y="7177808"/>
                </a:lnTo>
                <a:lnTo>
                  <a:pt x="3337337" y="7212387"/>
                </a:lnTo>
                <a:lnTo>
                  <a:pt x="3307811" y="7244529"/>
                </a:lnTo>
                <a:lnTo>
                  <a:pt x="3275669" y="7274055"/>
                </a:lnTo>
                <a:lnTo>
                  <a:pt x="3241091" y="7300784"/>
                </a:lnTo>
                <a:lnTo>
                  <a:pt x="3204257" y="7324535"/>
                </a:lnTo>
                <a:lnTo>
                  <a:pt x="3165349" y="7345127"/>
                </a:lnTo>
                <a:lnTo>
                  <a:pt x="3124548" y="7362381"/>
                </a:lnTo>
                <a:lnTo>
                  <a:pt x="3082033" y="7376115"/>
                </a:lnTo>
                <a:lnTo>
                  <a:pt x="3037985" y="7386148"/>
                </a:lnTo>
                <a:lnTo>
                  <a:pt x="2992585" y="7392301"/>
                </a:lnTo>
                <a:lnTo>
                  <a:pt x="2946015" y="7394392"/>
                </a:lnTo>
                <a:close/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603472" y="4050191"/>
            <a:ext cx="2564765" cy="16179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dirty="0" sz="2450" spc="-150">
                <a:solidFill>
                  <a:srgbClr val="FFFFFF"/>
                </a:solidFill>
                <a:latin typeface="Verdana"/>
                <a:cs typeface="Verdana"/>
              </a:rPr>
              <a:t>ВРАЧ </a:t>
            </a:r>
            <a:r>
              <a:rPr dirty="0" sz="2450" spc="-1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140">
                <a:solidFill>
                  <a:srgbClr val="FFFFFF"/>
                </a:solidFill>
                <a:latin typeface="Verdana"/>
                <a:cs typeface="Verdana"/>
              </a:rPr>
              <a:t>НАЗНАЧАЕТ </a:t>
            </a:r>
            <a:r>
              <a:rPr dirty="0" sz="2450" spc="-13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150">
                <a:solidFill>
                  <a:srgbClr val="FFFFFF"/>
                </a:solidFill>
                <a:latin typeface="Verdana"/>
                <a:cs typeface="Verdana"/>
              </a:rPr>
              <a:t>ОНЛАЙН- </a:t>
            </a:r>
            <a:r>
              <a:rPr dirty="0" sz="2450" spc="-14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135">
                <a:solidFill>
                  <a:srgbClr val="FFFFFF"/>
                </a:solidFill>
                <a:latin typeface="Verdana"/>
                <a:cs typeface="Verdana"/>
              </a:rPr>
              <a:t>КОНСУЛЬТАЦИЮ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628745" y="6129497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4" h="0">
                <a:moveTo>
                  <a:pt x="0" y="0"/>
                </a:moveTo>
                <a:lnTo>
                  <a:pt x="2674724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3612508" y="6133091"/>
            <a:ext cx="2396490" cy="59118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42700"/>
              </a:lnSpc>
              <a:spcBef>
                <a:spcPts val="95"/>
              </a:spcBef>
            </a:pPr>
            <a:r>
              <a:rPr dirty="0" sz="1300" spc="-50">
                <a:solidFill>
                  <a:srgbClr val="FFFFFF"/>
                </a:solidFill>
                <a:latin typeface="Verdana"/>
                <a:cs typeface="Verdana"/>
              </a:rPr>
              <a:t>пациент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45">
                <a:solidFill>
                  <a:srgbClr val="FFFFFF"/>
                </a:solidFill>
                <a:latin typeface="Verdana"/>
                <a:cs typeface="Verdana"/>
              </a:rPr>
              <a:t>подтверждает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Verdana"/>
                <a:cs typeface="Verdana"/>
              </a:rPr>
              <a:t>ден</a:t>
            </a:r>
            <a:r>
              <a:rPr dirty="0" sz="1300" spc="-4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70">
                <a:solidFill>
                  <a:srgbClr val="FFFFFF"/>
                </a:solidFill>
                <a:latin typeface="Verdana"/>
                <a:cs typeface="Verdana"/>
              </a:rPr>
              <a:t>и  </a:t>
            </a:r>
            <a:r>
              <a:rPr dirty="0" sz="1300" spc="-40">
                <a:solidFill>
                  <a:srgbClr val="FFFFFF"/>
                </a:solidFill>
                <a:latin typeface="Verdana"/>
                <a:cs typeface="Verdana"/>
              </a:rPr>
              <a:t>время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482905" y="4050191"/>
            <a:ext cx="2461895" cy="8216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dirty="0" sz="2450" spc="-175">
                <a:solidFill>
                  <a:srgbClr val="FFFFFF"/>
                </a:solidFill>
                <a:latin typeface="Verdana"/>
                <a:cs typeface="Verdana"/>
              </a:rPr>
              <a:t>ВРА</a:t>
            </a:r>
            <a:r>
              <a:rPr dirty="0" sz="2450" spc="-135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dirty="0" sz="2450" spc="-4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17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450" spc="-47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50" spc="-21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2450" spc="-175">
                <a:solidFill>
                  <a:srgbClr val="FFFFFF"/>
                </a:solidFill>
                <a:latin typeface="Verdana"/>
                <a:cs typeface="Verdana"/>
              </a:rPr>
              <a:t>АЦИЕНТ  </a:t>
            </a:r>
            <a:r>
              <a:rPr dirty="0" sz="2450" spc="-200">
                <a:solidFill>
                  <a:srgbClr val="FFFFFF"/>
                </a:solidFill>
                <a:latin typeface="Verdana"/>
                <a:cs typeface="Verdana"/>
              </a:rPr>
              <a:t>СВЯЗЫВАЮТСЯ</a:t>
            </a:r>
            <a:endParaRPr sz="245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508177" y="6087613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4" h="0">
                <a:moveTo>
                  <a:pt x="0" y="0"/>
                </a:moveTo>
                <a:lnTo>
                  <a:pt x="2674724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 txBox="1"/>
          <p:nvPr/>
        </p:nvSpPr>
        <p:spPr>
          <a:xfrm>
            <a:off x="8491941" y="6172797"/>
            <a:ext cx="2061210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-8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40">
                <a:solidFill>
                  <a:srgbClr val="FFFFFF"/>
                </a:solidFill>
                <a:latin typeface="Verdana"/>
                <a:cs typeface="Verdana"/>
              </a:rPr>
              <a:t>формате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55">
                <a:solidFill>
                  <a:srgbClr val="FFFFFF"/>
                </a:solidFill>
                <a:latin typeface="Verdana"/>
                <a:cs typeface="Verdana"/>
              </a:rPr>
              <a:t>чат</a:t>
            </a:r>
            <a:r>
              <a:rPr dirty="0" sz="1300" spc="-5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90">
                <a:solidFill>
                  <a:srgbClr val="FFFFFF"/>
                </a:solidFill>
                <a:latin typeface="Verdana"/>
                <a:cs typeface="Verdana"/>
              </a:rPr>
              <a:t>или</a:t>
            </a:r>
            <a:r>
              <a:rPr dirty="0" sz="1300" spc="-19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1300" spc="-50">
                <a:solidFill>
                  <a:srgbClr val="FFFFFF"/>
                </a:solidFill>
                <a:latin typeface="Verdana"/>
                <a:cs typeface="Verdana"/>
              </a:rPr>
              <a:t>видео</a:t>
            </a:r>
            <a:endParaRPr sz="1300">
              <a:latin typeface="Verdana"/>
              <a:cs typeface="Verdan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989786" y="1995652"/>
            <a:ext cx="3479165" cy="7415530"/>
            <a:chOff x="12989786" y="1995652"/>
            <a:chExt cx="3479165" cy="7415530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000263" y="2006137"/>
              <a:ext cx="3457685" cy="739438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3000263" y="2006130"/>
              <a:ext cx="3458210" cy="7394575"/>
            </a:xfrm>
            <a:custGeom>
              <a:avLst/>
              <a:gdLst/>
              <a:ahLst/>
              <a:cxnLst/>
              <a:rect l="l" t="t" r="r" b="b"/>
              <a:pathLst>
                <a:path w="3458209" h="7394575">
                  <a:moveTo>
                    <a:pt x="2946015" y="0"/>
                  </a:moveTo>
                  <a:lnTo>
                    <a:pt x="511670" y="0"/>
                  </a:lnTo>
                  <a:lnTo>
                    <a:pt x="465096" y="2091"/>
                  </a:lnTo>
                  <a:lnTo>
                    <a:pt x="419693" y="8243"/>
                  </a:lnTo>
                  <a:lnTo>
                    <a:pt x="375644" y="18277"/>
                  </a:lnTo>
                  <a:lnTo>
                    <a:pt x="333127" y="32011"/>
                  </a:lnTo>
                  <a:lnTo>
                    <a:pt x="292324" y="49265"/>
                  </a:lnTo>
                  <a:lnTo>
                    <a:pt x="253415" y="69857"/>
                  </a:lnTo>
                  <a:lnTo>
                    <a:pt x="216581" y="93609"/>
                  </a:lnTo>
                  <a:lnTo>
                    <a:pt x="182003" y="120338"/>
                  </a:lnTo>
                  <a:lnTo>
                    <a:pt x="149860" y="149864"/>
                  </a:lnTo>
                  <a:lnTo>
                    <a:pt x="120334" y="182007"/>
                  </a:lnTo>
                  <a:lnTo>
                    <a:pt x="93606" y="216586"/>
                  </a:lnTo>
                  <a:lnTo>
                    <a:pt x="69855" y="253420"/>
                  </a:lnTo>
                  <a:lnTo>
                    <a:pt x="49263" y="292328"/>
                  </a:lnTo>
                  <a:lnTo>
                    <a:pt x="32010" y="333131"/>
                  </a:lnTo>
                  <a:lnTo>
                    <a:pt x="18276" y="375647"/>
                  </a:lnTo>
                  <a:lnTo>
                    <a:pt x="8243" y="419696"/>
                  </a:lnTo>
                  <a:lnTo>
                    <a:pt x="2090" y="465097"/>
                  </a:lnTo>
                  <a:lnTo>
                    <a:pt x="0" y="511670"/>
                  </a:lnTo>
                  <a:lnTo>
                    <a:pt x="0" y="6882732"/>
                  </a:lnTo>
                  <a:lnTo>
                    <a:pt x="2090" y="6929303"/>
                  </a:lnTo>
                  <a:lnTo>
                    <a:pt x="8243" y="6974703"/>
                  </a:lnTo>
                  <a:lnTo>
                    <a:pt x="18276" y="7018750"/>
                  </a:lnTo>
                  <a:lnTo>
                    <a:pt x="32010" y="7061265"/>
                  </a:lnTo>
                  <a:lnTo>
                    <a:pt x="49263" y="7102067"/>
                  </a:lnTo>
                  <a:lnTo>
                    <a:pt x="69855" y="7140975"/>
                  </a:lnTo>
                  <a:lnTo>
                    <a:pt x="93606" y="7177808"/>
                  </a:lnTo>
                  <a:lnTo>
                    <a:pt x="120334" y="7212387"/>
                  </a:lnTo>
                  <a:lnTo>
                    <a:pt x="149860" y="7244529"/>
                  </a:lnTo>
                  <a:lnTo>
                    <a:pt x="182003" y="7274055"/>
                  </a:lnTo>
                  <a:lnTo>
                    <a:pt x="216581" y="7300784"/>
                  </a:lnTo>
                  <a:lnTo>
                    <a:pt x="253415" y="7324535"/>
                  </a:lnTo>
                  <a:lnTo>
                    <a:pt x="292324" y="7345127"/>
                  </a:lnTo>
                  <a:lnTo>
                    <a:pt x="333127" y="7362381"/>
                  </a:lnTo>
                  <a:lnTo>
                    <a:pt x="375644" y="7376115"/>
                  </a:lnTo>
                  <a:lnTo>
                    <a:pt x="419693" y="7386148"/>
                  </a:lnTo>
                  <a:lnTo>
                    <a:pt x="465096" y="7392301"/>
                  </a:lnTo>
                  <a:lnTo>
                    <a:pt x="511670" y="7394392"/>
                  </a:lnTo>
                  <a:lnTo>
                    <a:pt x="2946015" y="7394392"/>
                  </a:lnTo>
                  <a:lnTo>
                    <a:pt x="2992585" y="7392301"/>
                  </a:lnTo>
                  <a:lnTo>
                    <a:pt x="3037985" y="7386148"/>
                  </a:lnTo>
                  <a:lnTo>
                    <a:pt x="3082033" y="7376115"/>
                  </a:lnTo>
                  <a:lnTo>
                    <a:pt x="3124548" y="7362381"/>
                  </a:lnTo>
                  <a:lnTo>
                    <a:pt x="3165349" y="7345127"/>
                  </a:lnTo>
                  <a:lnTo>
                    <a:pt x="3204257" y="7324535"/>
                  </a:lnTo>
                  <a:lnTo>
                    <a:pt x="3241091" y="7300784"/>
                  </a:lnTo>
                  <a:lnTo>
                    <a:pt x="3275669" y="7274055"/>
                  </a:lnTo>
                  <a:lnTo>
                    <a:pt x="3307811" y="7244529"/>
                  </a:lnTo>
                  <a:lnTo>
                    <a:pt x="3337337" y="7212387"/>
                  </a:lnTo>
                  <a:lnTo>
                    <a:pt x="3364066" y="7177808"/>
                  </a:lnTo>
                  <a:lnTo>
                    <a:pt x="3387817" y="7140975"/>
                  </a:lnTo>
                  <a:lnTo>
                    <a:pt x="3408409" y="7102067"/>
                  </a:lnTo>
                  <a:lnTo>
                    <a:pt x="3425663" y="7061265"/>
                  </a:lnTo>
                  <a:lnTo>
                    <a:pt x="3439397" y="7018750"/>
                  </a:lnTo>
                  <a:lnTo>
                    <a:pt x="3449431" y="6974703"/>
                  </a:lnTo>
                  <a:lnTo>
                    <a:pt x="3455583" y="6929303"/>
                  </a:lnTo>
                  <a:lnTo>
                    <a:pt x="3457674" y="6882732"/>
                  </a:lnTo>
                  <a:lnTo>
                    <a:pt x="3457674" y="511670"/>
                  </a:lnTo>
                  <a:lnTo>
                    <a:pt x="3455583" y="465097"/>
                  </a:lnTo>
                  <a:lnTo>
                    <a:pt x="3449431" y="419696"/>
                  </a:lnTo>
                  <a:lnTo>
                    <a:pt x="3439397" y="375647"/>
                  </a:lnTo>
                  <a:lnTo>
                    <a:pt x="3425663" y="333131"/>
                  </a:lnTo>
                  <a:lnTo>
                    <a:pt x="3408409" y="292328"/>
                  </a:lnTo>
                  <a:lnTo>
                    <a:pt x="3387817" y="253420"/>
                  </a:lnTo>
                  <a:lnTo>
                    <a:pt x="3364066" y="216586"/>
                  </a:lnTo>
                  <a:lnTo>
                    <a:pt x="3337337" y="182007"/>
                  </a:lnTo>
                  <a:lnTo>
                    <a:pt x="3307811" y="149864"/>
                  </a:lnTo>
                  <a:lnTo>
                    <a:pt x="3275669" y="120338"/>
                  </a:lnTo>
                  <a:lnTo>
                    <a:pt x="3241091" y="93609"/>
                  </a:lnTo>
                  <a:lnTo>
                    <a:pt x="3204257" y="69857"/>
                  </a:lnTo>
                  <a:lnTo>
                    <a:pt x="3165349" y="49265"/>
                  </a:lnTo>
                  <a:lnTo>
                    <a:pt x="3124548" y="32011"/>
                  </a:lnTo>
                  <a:lnTo>
                    <a:pt x="3082033" y="18277"/>
                  </a:lnTo>
                  <a:lnTo>
                    <a:pt x="3037985" y="8243"/>
                  </a:lnTo>
                  <a:lnTo>
                    <a:pt x="2992585" y="2091"/>
                  </a:lnTo>
                  <a:lnTo>
                    <a:pt x="2946015" y="0"/>
                  </a:lnTo>
                  <a:close/>
                </a:path>
              </a:pathLst>
            </a:custGeom>
            <a:solidFill>
              <a:srgbClr val="000000">
                <a:alpha val="25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3000263" y="2006130"/>
              <a:ext cx="3458210" cy="7394575"/>
            </a:xfrm>
            <a:custGeom>
              <a:avLst/>
              <a:gdLst/>
              <a:ahLst/>
              <a:cxnLst/>
              <a:rect l="l" t="t" r="r" b="b"/>
              <a:pathLst>
                <a:path w="3458209" h="7394575">
                  <a:moveTo>
                    <a:pt x="2946015" y="7394392"/>
                  </a:moveTo>
                  <a:lnTo>
                    <a:pt x="511670" y="7394392"/>
                  </a:lnTo>
                  <a:lnTo>
                    <a:pt x="465096" y="7392301"/>
                  </a:lnTo>
                  <a:lnTo>
                    <a:pt x="419693" y="7386148"/>
                  </a:lnTo>
                  <a:lnTo>
                    <a:pt x="375644" y="7376115"/>
                  </a:lnTo>
                  <a:lnTo>
                    <a:pt x="333127" y="7362381"/>
                  </a:lnTo>
                  <a:lnTo>
                    <a:pt x="292324" y="7345127"/>
                  </a:lnTo>
                  <a:lnTo>
                    <a:pt x="253415" y="7324535"/>
                  </a:lnTo>
                  <a:lnTo>
                    <a:pt x="216581" y="7300784"/>
                  </a:lnTo>
                  <a:lnTo>
                    <a:pt x="182003" y="7274055"/>
                  </a:lnTo>
                  <a:lnTo>
                    <a:pt x="149860" y="7244529"/>
                  </a:lnTo>
                  <a:lnTo>
                    <a:pt x="120334" y="7212387"/>
                  </a:lnTo>
                  <a:lnTo>
                    <a:pt x="93606" y="7177808"/>
                  </a:lnTo>
                  <a:lnTo>
                    <a:pt x="69855" y="7140975"/>
                  </a:lnTo>
                  <a:lnTo>
                    <a:pt x="49263" y="7102067"/>
                  </a:lnTo>
                  <a:lnTo>
                    <a:pt x="32010" y="7061265"/>
                  </a:lnTo>
                  <a:lnTo>
                    <a:pt x="18276" y="7018750"/>
                  </a:lnTo>
                  <a:lnTo>
                    <a:pt x="8243" y="6974703"/>
                  </a:lnTo>
                  <a:lnTo>
                    <a:pt x="2090" y="6929303"/>
                  </a:lnTo>
                  <a:lnTo>
                    <a:pt x="0" y="6882732"/>
                  </a:lnTo>
                  <a:lnTo>
                    <a:pt x="0" y="511670"/>
                  </a:lnTo>
                  <a:lnTo>
                    <a:pt x="2090" y="465097"/>
                  </a:lnTo>
                  <a:lnTo>
                    <a:pt x="8243" y="419696"/>
                  </a:lnTo>
                  <a:lnTo>
                    <a:pt x="18276" y="375647"/>
                  </a:lnTo>
                  <a:lnTo>
                    <a:pt x="32010" y="333131"/>
                  </a:lnTo>
                  <a:lnTo>
                    <a:pt x="49263" y="292328"/>
                  </a:lnTo>
                  <a:lnTo>
                    <a:pt x="69855" y="253420"/>
                  </a:lnTo>
                  <a:lnTo>
                    <a:pt x="93606" y="216586"/>
                  </a:lnTo>
                  <a:lnTo>
                    <a:pt x="120334" y="182007"/>
                  </a:lnTo>
                  <a:lnTo>
                    <a:pt x="149860" y="149864"/>
                  </a:lnTo>
                  <a:lnTo>
                    <a:pt x="182003" y="120338"/>
                  </a:lnTo>
                  <a:lnTo>
                    <a:pt x="216581" y="93609"/>
                  </a:lnTo>
                  <a:lnTo>
                    <a:pt x="253415" y="69857"/>
                  </a:lnTo>
                  <a:lnTo>
                    <a:pt x="292324" y="49265"/>
                  </a:lnTo>
                  <a:lnTo>
                    <a:pt x="333127" y="32011"/>
                  </a:lnTo>
                  <a:lnTo>
                    <a:pt x="375644" y="18277"/>
                  </a:lnTo>
                  <a:lnTo>
                    <a:pt x="419693" y="8243"/>
                  </a:lnTo>
                  <a:lnTo>
                    <a:pt x="465096" y="2091"/>
                  </a:lnTo>
                  <a:lnTo>
                    <a:pt x="511670" y="0"/>
                  </a:lnTo>
                  <a:lnTo>
                    <a:pt x="2946015" y="0"/>
                  </a:lnTo>
                  <a:lnTo>
                    <a:pt x="2992585" y="2091"/>
                  </a:lnTo>
                  <a:lnTo>
                    <a:pt x="3037985" y="8243"/>
                  </a:lnTo>
                  <a:lnTo>
                    <a:pt x="3082033" y="18277"/>
                  </a:lnTo>
                  <a:lnTo>
                    <a:pt x="3124548" y="32011"/>
                  </a:lnTo>
                  <a:lnTo>
                    <a:pt x="3165349" y="49265"/>
                  </a:lnTo>
                  <a:lnTo>
                    <a:pt x="3204257" y="69857"/>
                  </a:lnTo>
                  <a:lnTo>
                    <a:pt x="3241091" y="93609"/>
                  </a:lnTo>
                  <a:lnTo>
                    <a:pt x="3275669" y="120338"/>
                  </a:lnTo>
                  <a:lnTo>
                    <a:pt x="3307811" y="149864"/>
                  </a:lnTo>
                  <a:lnTo>
                    <a:pt x="3337337" y="182007"/>
                  </a:lnTo>
                  <a:lnTo>
                    <a:pt x="3364066" y="216586"/>
                  </a:lnTo>
                  <a:lnTo>
                    <a:pt x="3387817" y="253420"/>
                  </a:lnTo>
                  <a:lnTo>
                    <a:pt x="3408409" y="292328"/>
                  </a:lnTo>
                  <a:lnTo>
                    <a:pt x="3425663" y="333131"/>
                  </a:lnTo>
                  <a:lnTo>
                    <a:pt x="3439397" y="375647"/>
                  </a:lnTo>
                  <a:lnTo>
                    <a:pt x="3449431" y="419696"/>
                  </a:lnTo>
                  <a:lnTo>
                    <a:pt x="3455583" y="465097"/>
                  </a:lnTo>
                  <a:lnTo>
                    <a:pt x="3457674" y="511670"/>
                  </a:lnTo>
                  <a:lnTo>
                    <a:pt x="3457674" y="6882732"/>
                  </a:lnTo>
                  <a:lnTo>
                    <a:pt x="3455583" y="6929303"/>
                  </a:lnTo>
                  <a:lnTo>
                    <a:pt x="3449431" y="6974703"/>
                  </a:lnTo>
                  <a:lnTo>
                    <a:pt x="3439397" y="7018750"/>
                  </a:lnTo>
                  <a:lnTo>
                    <a:pt x="3425663" y="7061265"/>
                  </a:lnTo>
                  <a:lnTo>
                    <a:pt x="3408409" y="7102067"/>
                  </a:lnTo>
                  <a:lnTo>
                    <a:pt x="3387817" y="7140975"/>
                  </a:lnTo>
                  <a:lnTo>
                    <a:pt x="3364066" y="7177808"/>
                  </a:lnTo>
                  <a:lnTo>
                    <a:pt x="3337337" y="7212387"/>
                  </a:lnTo>
                  <a:lnTo>
                    <a:pt x="3307811" y="7244529"/>
                  </a:lnTo>
                  <a:lnTo>
                    <a:pt x="3275669" y="7274055"/>
                  </a:lnTo>
                  <a:lnTo>
                    <a:pt x="3241091" y="7300784"/>
                  </a:lnTo>
                  <a:lnTo>
                    <a:pt x="3204257" y="7324535"/>
                  </a:lnTo>
                  <a:lnTo>
                    <a:pt x="3165349" y="7345127"/>
                  </a:lnTo>
                  <a:lnTo>
                    <a:pt x="3124548" y="7362381"/>
                  </a:lnTo>
                  <a:lnTo>
                    <a:pt x="3082033" y="7376115"/>
                  </a:lnTo>
                  <a:lnTo>
                    <a:pt x="3037985" y="7386148"/>
                  </a:lnTo>
                  <a:lnTo>
                    <a:pt x="2992585" y="7392301"/>
                  </a:lnTo>
                  <a:lnTo>
                    <a:pt x="2946015" y="7394392"/>
                  </a:lnTo>
                  <a:close/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/>
          <p:nvPr/>
        </p:nvSpPr>
        <p:spPr>
          <a:xfrm>
            <a:off x="13163396" y="4071239"/>
            <a:ext cx="2131695" cy="82169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dirty="0" sz="2450" spc="-11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2450" spc="-185">
                <a:solidFill>
                  <a:srgbClr val="FFFFFF"/>
                </a:solidFill>
                <a:latin typeface="Microsoft Sans Serif"/>
                <a:cs typeface="Microsoft Sans Serif"/>
              </a:rPr>
              <a:t>Р</a:t>
            </a:r>
            <a:r>
              <a:rPr dirty="0" sz="2450" spc="-45">
                <a:solidFill>
                  <a:srgbClr val="FFFFFF"/>
                </a:solidFill>
                <a:latin typeface="Microsoft Sans Serif"/>
                <a:cs typeface="Microsoft Sans Serif"/>
              </a:rPr>
              <a:t>АЧ</a:t>
            </a:r>
            <a:r>
              <a:rPr dirty="0" sz="2450" spc="-16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2450" spc="-70">
                <a:solidFill>
                  <a:srgbClr val="FFFFFF"/>
                </a:solidFill>
                <a:latin typeface="Microsoft Sans Serif"/>
                <a:cs typeface="Microsoft Sans Serif"/>
              </a:rPr>
              <a:t>ДАЕТ  </a:t>
            </a:r>
            <a:r>
              <a:rPr dirty="0" sz="2450" spc="-95">
                <a:solidFill>
                  <a:srgbClr val="FFFFFF"/>
                </a:solidFill>
                <a:latin typeface="Microsoft Sans Serif"/>
                <a:cs typeface="Microsoft Sans Serif"/>
              </a:rPr>
              <a:t>ЗАКЛЮЧЕНИЕ</a:t>
            </a:r>
            <a:endParaRPr sz="2450">
              <a:latin typeface="Microsoft Sans Serif"/>
              <a:cs typeface="Microsoft Sans Serif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188663" y="6087613"/>
            <a:ext cx="2675255" cy="0"/>
          </a:xfrm>
          <a:custGeom>
            <a:avLst/>
            <a:gdLst/>
            <a:ahLst/>
            <a:cxnLst/>
            <a:rect l="l" t="t" r="r" b="b"/>
            <a:pathLst>
              <a:path w="2675255" h="0">
                <a:moveTo>
                  <a:pt x="0" y="0"/>
                </a:moveTo>
                <a:lnTo>
                  <a:pt x="2674724" y="0"/>
                </a:lnTo>
              </a:path>
            </a:pathLst>
          </a:custGeom>
          <a:ln w="10470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 txBox="1"/>
          <p:nvPr/>
        </p:nvSpPr>
        <p:spPr>
          <a:xfrm>
            <a:off x="13172425" y="6234113"/>
            <a:ext cx="2152015" cy="22669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50">
                <a:solidFill>
                  <a:srgbClr val="FFFFFF"/>
                </a:solidFill>
                <a:latin typeface="Microsoft Sans Serif"/>
                <a:cs typeface="Microsoft Sans Serif"/>
              </a:rPr>
              <a:t>ре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1300" spc="2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1300" spc="35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1300" spc="50">
                <a:solidFill>
                  <a:srgbClr val="FFFFFF"/>
                </a:solidFill>
                <a:latin typeface="Microsoft Sans Serif"/>
                <a:cs typeface="Microsoft Sans Serif"/>
              </a:rPr>
              <a:t>ен</a:t>
            </a:r>
            <a:r>
              <a:rPr dirty="0" sz="1300" spc="1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dirty="0" sz="1300" spc="15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1300" spc="55">
                <a:solidFill>
                  <a:srgbClr val="FFFFFF"/>
                </a:solidFill>
                <a:latin typeface="Microsoft Sans Serif"/>
                <a:cs typeface="Microsoft Sans Serif"/>
              </a:rPr>
              <a:t>ции</a:t>
            </a:r>
            <a:r>
              <a:rPr dirty="0" sz="1300" spc="-8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1300" spc="30">
                <a:solidFill>
                  <a:srgbClr val="FFFFFF"/>
                </a:solidFill>
                <a:latin typeface="Microsoft Sans Serif"/>
                <a:cs typeface="Microsoft Sans Serif"/>
              </a:rPr>
              <a:t>п</a:t>
            </a:r>
            <a:r>
              <a:rPr dirty="0" sz="1300" spc="25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1300" spc="65">
                <a:solidFill>
                  <a:srgbClr val="FFFFFF"/>
                </a:solidFill>
                <a:latin typeface="Microsoft Sans Serif"/>
                <a:cs typeface="Microsoft Sans Serif"/>
              </a:rPr>
              <a:t>циен</a:t>
            </a:r>
            <a:r>
              <a:rPr dirty="0" sz="1300" spc="4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1300" spc="55">
                <a:solidFill>
                  <a:srgbClr val="FFFFFF"/>
                </a:solidFill>
                <a:latin typeface="Microsoft Sans Serif"/>
                <a:cs typeface="Microsoft Sans Serif"/>
              </a:rPr>
              <a:t>у</a:t>
            </a:r>
            <a:endParaRPr sz="1300">
              <a:latin typeface="Microsoft Sans Serif"/>
              <a:cs typeface="Microsoft Sans Serif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04197" y="985341"/>
            <a:ext cx="4075429" cy="1051560"/>
          </a:xfrm>
          <a:prstGeom prst="rect"/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dirty="0" sz="3300" spc="-150">
                <a:latin typeface="Microsoft Sans Serif"/>
                <a:cs typeface="Microsoft Sans Serif"/>
              </a:rPr>
              <a:t>ПЕРСПЕКТИВЫ </a:t>
            </a:r>
            <a:r>
              <a:rPr dirty="0" sz="3300" spc="-145">
                <a:latin typeface="Microsoft Sans Serif"/>
                <a:cs typeface="Microsoft Sans Serif"/>
              </a:rPr>
              <a:t> </a:t>
            </a:r>
            <a:r>
              <a:rPr dirty="0" sz="3300" spc="-275">
                <a:latin typeface="Microsoft Sans Serif"/>
                <a:cs typeface="Microsoft Sans Serif"/>
              </a:rPr>
              <a:t>Р</a:t>
            </a:r>
            <a:r>
              <a:rPr dirty="0" sz="3300" spc="-145">
                <a:latin typeface="Microsoft Sans Serif"/>
                <a:cs typeface="Microsoft Sans Serif"/>
              </a:rPr>
              <a:t>А</a:t>
            </a:r>
            <a:r>
              <a:rPr dirty="0" sz="3300" spc="-120">
                <a:latin typeface="Microsoft Sans Serif"/>
                <a:cs typeface="Microsoft Sans Serif"/>
              </a:rPr>
              <a:t>ЗВИТИЯ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-95">
                <a:latin typeface="Microsoft Sans Serif"/>
                <a:cs typeface="Microsoft Sans Serif"/>
              </a:rPr>
              <a:t>«СВЯЗИ»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8220" y="3040902"/>
            <a:ext cx="12052935" cy="628713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447675">
              <a:lnSpc>
                <a:spcPts val="4120"/>
              </a:lnSpc>
              <a:spcBef>
                <a:spcPts val="100"/>
              </a:spcBef>
              <a:buFont typeface="Verdana"/>
              <a:buAutoNum type="arabicPeriod"/>
              <a:tabLst>
                <a:tab pos="349250" algn="l"/>
              </a:tabLst>
            </a:pPr>
            <a:r>
              <a:rPr dirty="0" sz="3300" spc="55">
                <a:latin typeface="Microsoft Sans Serif"/>
                <a:cs typeface="Microsoft Sans Serif"/>
              </a:rPr>
              <a:t>Синхронизаци</a:t>
            </a:r>
            <a:r>
              <a:rPr dirty="0" sz="3300" spc="60">
                <a:latin typeface="Microsoft Sans Serif"/>
                <a:cs typeface="Microsoft Sans Serif"/>
              </a:rPr>
              <a:t>я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175">
                <a:latin typeface="Microsoft Sans Serif"/>
                <a:cs typeface="Microsoft Sans Serif"/>
              </a:rPr>
              <a:t>с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55">
                <a:latin typeface="Microsoft Sans Serif"/>
                <a:cs typeface="Microsoft Sans Serif"/>
              </a:rPr>
              <a:t>фитнес-браслетами,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-20">
                <a:latin typeface="Microsoft Sans Serif"/>
                <a:cs typeface="Microsoft Sans Serif"/>
              </a:rPr>
              <a:t>умным</a:t>
            </a:r>
            <a:r>
              <a:rPr dirty="0" sz="3300" spc="-15">
                <a:latin typeface="Microsoft Sans Serif"/>
                <a:cs typeface="Microsoft Sans Serif"/>
              </a:rPr>
              <a:t>и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25">
                <a:latin typeface="Microsoft Sans Serif"/>
                <a:cs typeface="Microsoft Sans Serif"/>
              </a:rPr>
              <a:t>часами</a:t>
            </a:r>
            <a:r>
              <a:rPr dirty="0" sz="3300" spc="-155">
                <a:latin typeface="Microsoft Sans Serif"/>
                <a:cs typeface="Microsoft Sans Serif"/>
              </a:rPr>
              <a:t> </a:t>
            </a:r>
            <a:r>
              <a:rPr dirty="0" sz="3300" spc="20">
                <a:latin typeface="Microsoft Sans Serif"/>
                <a:cs typeface="Microsoft Sans Serif"/>
              </a:rPr>
              <a:t>и  </a:t>
            </a:r>
            <a:r>
              <a:rPr dirty="0" sz="3300" spc="-210">
                <a:latin typeface="Verdana"/>
                <a:cs typeface="Verdana"/>
              </a:rPr>
              <a:t>медицинскими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00">
                <a:latin typeface="Verdana"/>
                <a:cs typeface="Verdana"/>
              </a:rPr>
              <a:t>измерительными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00">
                <a:latin typeface="Verdana"/>
                <a:cs typeface="Verdana"/>
              </a:rPr>
              <a:t>приборами</a:t>
            </a:r>
            <a:r>
              <a:rPr dirty="0" sz="3300" spc="-600">
                <a:latin typeface="Verdana"/>
                <a:cs typeface="Verdana"/>
              </a:rPr>
              <a:t> </a:t>
            </a:r>
            <a:r>
              <a:rPr dirty="0" sz="3300" spc="-30">
                <a:latin typeface="Microsoft Sans Serif"/>
                <a:cs typeface="Microsoft Sans Serif"/>
              </a:rPr>
              <a:t>д</a:t>
            </a:r>
            <a:r>
              <a:rPr dirty="0" sz="3300" spc="10">
                <a:latin typeface="Microsoft Sans Serif"/>
                <a:cs typeface="Microsoft Sans Serif"/>
              </a:rPr>
              <a:t>ля  </a:t>
            </a:r>
            <a:r>
              <a:rPr dirty="0" sz="3300" spc="70">
                <a:latin typeface="Microsoft Sans Serif"/>
                <a:cs typeface="Microsoft Sans Serif"/>
              </a:rPr>
              <a:t>автоматического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80">
                <a:latin typeface="Microsoft Sans Serif"/>
                <a:cs typeface="Microsoft Sans Serif"/>
              </a:rPr>
              <a:t>сбора</a:t>
            </a:r>
            <a:r>
              <a:rPr dirty="0" sz="3300" spc="-165">
                <a:latin typeface="Microsoft Sans Serif"/>
                <a:cs typeface="Microsoft Sans Serif"/>
              </a:rPr>
              <a:t> </a:t>
            </a:r>
            <a:r>
              <a:rPr dirty="0" sz="3300" spc="10">
                <a:latin typeface="Microsoft Sans Serif"/>
                <a:cs typeface="Microsoft Sans Serif"/>
              </a:rPr>
              <a:t>данных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114">
                <a:latin typeface="Microsoft Sans Serif"/>
                <a:cs typeface="Microsoft Sans Serif"/>
              </a:rPr>
              <a:t>о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100">
                <a:latin typeface="Microsoft Sans Serif"/>
                <a:cs typeface="Microsoft Sans Serif"/>
              </a:rPr>
              <a:t>состоянии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-10">
                <a:latin typeface="Microsoft Sans Serif"/>
                <a:cs typeface="Microsoft Sans Serif"/>
              </a:rPr>
              <a:t>человека</a:t>
            </a:r>
            <a:r>
              <a:rPr dirty="0" sz="3300" spc="-10">
                <a:latin typeface="Verdana"/>
                <a:cs typeface="Verdana"/>
              </a:rPr>
              <a:t>.</a:t>
            </a:r>
            <a:endParaRPr sz="3300">
              <a:latin typeface="Verdana"/>
              <a:cs typeface="Verdana"/>
            </a:endParaRPr>
          </a:p>
          <a:p>
            <a:pPr marL="12700" marR="5080">
              <a:lnSpc>
                <a:spcPct val="104099"/>
              </a:lnSpc>
              <a:spcBef>
                <a:spcPts val="3965"/>
              </a:spcBef>
              <a:buAutoNum type="arabicPeriod"/>
              <a:tabLst>
                <a:tab pos="349250" algn="l"/>
              </a:tabLst>
            </a:pPr>
            <a:r>
              <a:rPr dirty="0" sz="3300" spc="-250">
                <a:latin typeface="Verdana"/>
                <a:cs typeface="Verdana"/>
              </a:rPr>
              <a:t>На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70">
                <a:latin typeface="Verdana"/>
                <a:cs typeface="Verdana"/>
              </a:rPr>
              <a:t>стадии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90">
                <a:latin typeface="Verdana"/>
                <a:cs typeface="Verdana"/>
              </a:rPr>
              <a:t>внедрения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50">
                <a:latin typeface="Verdana"/>
                <a:cs typeface="Verdana"/>
              </a:rPr>
              <a:t>в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10">
                <a:latin typeface="Verdana"/>
                <a:cs typeface="Verdana"/>
              </a:rPr>
              <a:t>систему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04">
                <a:latin typeface="Verdana"/>
                <a:cs typeface="Verdana"/>
              </a:rPr>
              <a:t>находятся: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5">
                <a:latin typeface="Verdana"/>
                <a:cs typeface="Verdana"/>
              </a:rPr>
              <a:t>дистанционное  </a:t>
            </a:r>
            <a:r>
              <a:rPr dirty="0" sz="3300" spc="-195">
                <a:latin typeface="Verdana"/>
                <a:cs typeface="Verdana"/>
              </a:rPr>
              <a:t>наблюдение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90">
                <a:latin typeface="Verdana"/>
                <a:cs typeface="Verdana"/>
              </a:rPr>
              <a:t>пациент</a:t>
            </a:r>
            <a:r>
              <a:rPr dirty="0" sz="3300" spc="-180">
                <a:latin typeface="Verdana"/>
                <a:cs typeface="Verdana"/>
              </a:rPr>
              <a:t>ов</a:t>
            </a:r>
            <a:r>
              <a:rPr dirty="0" sz="3300" spc="-409">
                <a:latin typeface="Verdana"/>
                <a:cs typeface="Verdana"/>
              </a:rPr>
              <a:t>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20">
                <a:latin typeface="Verdana"/>
                <a:cs typeface="Verdana"/>
              </a:rPr>
              <a:t>находящихся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10">
                <a:latin typeface="Verdana"/>
                <a:cs typeface="Verdana"/>
              </a:rPr>
              <a:t>на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04">
                <a:latin typeface="Verdana"/>
                <a:cs typeface="Verdana"/>
              </a:rPr>
              <a:t>реабилитации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25">
                <a:latin typeface="Verdana"/>
                <a:cs typeface="Verdana"/>
              </a:rPr>
              <a:t>после  </a:t>
            </a:r>
            <a:r>
              <a:rPr dirty="0" sz="3300" spc="-360">
                <a:latin typeface="Verdana"/>
                <a:cs typeface="Verdana"/>
              </a:rPr>
              <a:t>COVID-19, </a:t>
            </a:r>
            <a:r>
              <a:rPr dirty="0" sz="3300" spc="-100">
                <a:latin typeface="Verdana"/>
                <a:cs typeface="Verdana"/>
              </a:rPr>
              <a:t>сопровождение </a:t>
            </a:r>
            <a:r>
              <a:rPr dirty="0" sz="3300" spc="-114">
                <a:latin typeface="Verdana"/>
                <a:cs typeface="Verdana"/>
              </a:rPr>
              <a:t>диагностики </a:t>
            </a:r>
            <a:r>
              <a:rPr dirty="0" sz="3300" spc="-170">
                <a:latin typeface="Verdana"/>
                <a:cs typeface="Verdana"/>
              </a:rPr>
              <a:t>онкобольных, </a:t>
            </a:r>
            <a:r>
              <a:rPr dirty="0" sz="3300" spc="-195">
                <a:latin typeface="Verdana"/>
                <a:cs typeface="Verdana"/>
              </a:rPr>
              <a:t>а </a:t>
            </a:r>
            <a:r>
              <a:rPr dirty="0" sz="3300" spc="-190">
                <a:latin typeface="Verdana"/>
                <a:cs typeface="Verdana"/>
              </a:rPr>
              <a:t> </a:t>
            </a:r>
            <a:r>
              <a:rPr dirty="0" sz="3300" spc="-165">
                <a:latin typeface="Verdana"/>
                <a:cs typeface="Verdana"/>
              </a:rPr>
              <a:t>также </a:t>
            </a:r>
            <a:r>
              <a:rPr dirty="0" sz="3300" spc="-125">
                <a:latin typeface="Verdana"/>
                <a:cs typeface="Verdana"/>
              </a:rPr>
              <a:t>психологический </a:t>
            </a:r>
            <a:r>
              <a:rPr dirty="0" sz="3300" spc="-85">
                <a:latin typeface="Verdana"/>
                <a:cs typeface="Verdana"/>
              </a:rPr>
              <a:t>мониторинг </a:t>
            </a:r>
            <a:r>
              <a:rPr dirty="0" sz="3300" spc="-55">
                <a:latin typeface="Verdana"/>
                <a:cs typeface="Verdana"/>
              </a:rPr>
              <a:t>состояния </a:t>
            </a:r>
            <a:r>
              <a:rPr dirty="0" sz="3300" spc="-75">
                <a:latin typeface="Verdana"/>
                <a:cs typeface="Verdana"/>
              </a:rPr>
              <a:t>здоровья </a:t>
            </a:r>
            <a:r>
              <a:rPr dirty="0" sz="3300" spc="-70">
                <a:latin typeface="Verdana"/>
                <a:cs typeface="Verdana"/>
              </a:rPr>
              <a:t> </a:t>
            </a:r>
            <a:r>
              <a:rPr dirty="0" sz="3300" spc="-150">
                <a:latin typeface="Verdana"/>
                <a:cs typeface="Verdana"/>
              </a:rPr>
              <a:t>молодежи.</a:t>
            </a:r>
            <a:endParaRPr sz="3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Verdana"/>
              <a:buAutoNum type="arabicPeriod"/>
            </a:pPr>
            <a:endParaRPr sz="3350">
              <a:latin typeface="Verdana"/>
              <a:cs typeface="Verdana"/>
            </a:endParaRPr>
          </a:p>
          <a:p>
            <a:pPr marL="12700" marR="465455">
              <a:lnSpc>
                <a:spcPct val="104099"/>
              </a:lnSpc>
              <a:buFont typeface="Verdana"/>
              <a:buAutoNum type="arabicPeriod"/>
              <a:tabLst>
                <a:tab pos="349250" algn="l"/>
              </a:tabLst>
            </a:pPr>
            <a:r>
              <a:rPr dirty="0" sz="3300" spc="-175">
                <a:latin typeface="Microsoft Sans Serif"/>
                <a:cs typeface="Microsoft Sans Serif"/>
              </a:rPr>
              <a:t>И</a:t>
            </a:r>
            <a:r>
              <a:rPr dirty="0" sz="3300" spc="-175">
                <a:latin typeface="Verdana"/>
                <a:cs typeface="Verdana"/>
              </a:rPr>
              <a:t>спользование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0">
                <a:latin typeface="Verdana"/>
                <a:cs typeface="Verdana"/>
              </a:rPr>
              <a:t>системы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25">
                <a:latin typeface="Verdana"/>
                <a:cs typeface="Verdana"/>
              </a:rPr>
              <a:t>для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300">
                <a:latin typeface="Verdana"/>
                <a:cs typeface="Verdana"/>
              </a:rPr>
              <a:t>любых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185">
                <a:latin typeface="Verdana"/>
                <a:cs typeface="Verdana"/>
              </a:rPr>
              <a:t>категорий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10">
                <a:latin typeface="Verdana"/>
                <a:cs typeface="Verdana"/>
              </a:rPr>
              <a:t>пациентов, </a:t>
            </a:r>
            <a:r>
              <a:rPr dirty="0" sz="3300" spc="-1145">
                <a:latin typeface="Verdana"/>
                <a:cs typeface="Verdana"/>
              </a:rPr>
              <a:t> </a:t>
            </a:r>
            <a:r>
              <a:rPr dirty="0" sz="3300" spc="-100">
                <a:latin typeface="Verdana"/>
                <a:cs typeface="Verdana"/>
              </a:rPr>
              <a:t>тре</a:t>
            </a:r>
            <a:r>
              <a:rPr dirty="0" sz="3300" spc="-180">
                <a:latin typeface="Verdana"/>
                <a:cs typeface="Verdana"/>
              </a:rPr>
              <a:t>б</a:t>
            </a:r>
            <a:r>
              <a:rPr dirty="0" sz="3300" spc="-320">
                <a:latin typeface="Verdana"/>
                <a:cs typeface="Verdana"/>
              </a:rPr>
              <a:t>ующих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80">
                <a:latin typeface="Verdana"/>
                <a:cs typeface="Verdana"/>
              </a:rPr>
              <a:t>динамического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35">
                <a:latin typeface="Verdana"/>
                <a:cs typeface="Verdana"/>
              </a:rPr>
              <a:t>наблюдения.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43228" y="2451343"/>
            <a:ext cx="9870440" cy="0"/>
          </a:xfrm>
          <a:custGeom>
            <a:avLst/>
            <a:gdLst/>
            <a:ahLst/>
            <a:cxnLst/>
            <a:rect l="l" t="t" r="r" b="b"/>
            <a:pathLst>
              <a:path w="9870440" h="0">
                <a:moveTo>
                  <a:pt x="0" y="0"/>
                </a:moveTo>
                <a:lnTo>
                  <a:pt x="987032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4099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1D1D1B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20104100" cy="11308715"/>
            </a:xfrm>
            <a:custGeom>
              <a:avLst/>
              <a:gdLst/>
              <a:ahLst/>
              <a:cxnLst/>
              <a:rect l="l" t="t" r="r" b="b"/>
              <a:pathLst>
                <a:path w="20104100" h="11308715">
                  <a:moveTo>
                    <a:pt x="20104099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0104099" y="11308556"/>
                  </a:lnTo>
                  <a:lnTo>
                    <a:pt x="20104099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01150" y="1561246"/>
            <a:ext cx="5208270" cy="5283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60">
                <a:solidFill>
                  <a:srgbClr val="FFFFFF"/>
                </a:solidFill>
                <a:latin typeface="Microsoft Sans Serif"/>
                <a:cs typeface="Microsoft Sans Serif"/>
              </a:rPr>
              <a:t>АМ</a:t>
            </a:r>
            <a:r>
              <a:rPr dirty="0" sz="3300" spc="-150">
                <a:solidFill>
                  <a:srgbClr val="FFFFFF"/>
                </a:solidFill>
                <a:latin typeface="Microsoft Sans Serif"/>
                <a:cs typeface="Microsoft Sans Serif"/>
              </a:rPr>
              <a:t>Б</a:t>
            </a:r>
            <a:r>
              <a:rPr dirty="0" sz="3300" spc="-145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-7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40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3300" spc="-165">
                <a:solidFill>
                  <a:srgbClr val="FFFFFF"/>
                </a:solidFill>
                <a:latin typeface="Microsoft Sans Serif"/>
                <a:cs typeface="Microsoft Sans Serif"/>
              </a:rPr>
              <a:t>ДОР</a:t>
            </a:r>
            <a:r>
              <a:rPr dirty="0" sz="3300" spc="-19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160">
                <a:solidFill>
                  <a:srgbClr val="FFFFFF"/>
                </a:solidFill>
                <a:latin typeface="Microsoft Sans Serif"/>
                <a:cs typeface="Microsoft Sans Serif"/>
              </a:rPr>
              <a:t>ПРОЕК</a:t>
            </a:r>
            <a:r>
              <a:rPr dirty="0" sz="3300" spc="-21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75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82286" y="3710292"/>
            <a:ext cx="7840345" cy="1575435"/>
          </a:xfrm>
          <a:prstGeom prst="rect">
            <a:avLst/>
          </a:prstGeom>
        </p:spPr>
        <p:txBody>
          <a:bodyPr wrap="square" lIns="0" tIns="5080" rIns="0" bIns="0" rtlCol="0" vert="horz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0"/>
              </a:spcBef>
            </a:pP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Э</a:t>
            </a:r>
            <a:r>
              <a:rPr dirty="0" sz="3300" spc="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114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5">
                <a:solidFill>
                  <a:srgbClr val="FFFFFF"/>
                </a:solidFill>
                <a:latin typeface="Microsoft Sans Serif"/>
                <a:cs typeface="Microsoft Sans Serif"/>
              </a:rPr>
              <a:t>лидер</a:t>
            </a:r>
            <a:r>
              <a:rPr dirty="0" sz="3300" spc="3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35">
                <a:solidFill>
                  <a:srgbClr val="FFFFFF"/>
                </a:solidFill>
                <a:latin typeface="Microsoft Sans Serif"/>
                <a:cs typeface="Microsoft Sans Serif"/>
              </a:rPr>
              <a:t>мнений</a:t>
            </a:r>
            <a:r>
              <a:rPr dirty="0" sz="3300" spc="15">
                <a:solidFill>
                  <a:srgbClr val="FFFFFF"/>
                </a:solidFill>
                <a:latin typeface="Microsoft Sans Serif"/>
                <a:cs typeface="Microsoft Sans Serif"/>
              </a:rPr>
              <a:t>,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5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3300" spc="7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3300" spc="12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35">
                <a:solidFill>
                  <a:srgbClr val="FFFFFF"/>
                </a:solidFill>
                <a:latin typeface="Microsoft Sans Serif"/>
                <a:cs typeface="Microsoft Sans Serif"/>
              </a:rPr>
              <a:t>оры</a:t>
            </a:r>
            <a:r>
              <a:rPr dirty="0" sz="3300" spc="3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раб</a:t>
            </a:r>
            <a:r>
              <a:rPr dirty="0" sz="3300" spc="15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3300" spc="8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5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3300" spc="105">
                <a:solidFill>
                  <a:srgbClr val="FFFFFF"/>
                </a:solidFill>
                <a:latin typeface="Microsoft Sans Serif"/>
                <a:cs typeface="Microsoft Sans Serif"/>
              </a:rPr>
              <a:t>ю</a:t>
            </a:r>
            <a:r>
              <a:rPr dirty="0" sz="3300" spc="110">
                <a:solidFill>
                  <a:srgbClr val="FFFFFF"/>
                </a:solidFill>
                <a:latin typeface="Microsoft Sans Serif"/>
                <a:cs typeface="Microsoft Sans Serif"/>
              </a:rPr>
              <a:t>т  </a:t>
            </a:r>
            <a:r>
              <a:rPr dirty="0" sz="3300" spc="50">
                <a:solidFill>
                  <a:srgbClr val="FFFFFF"/>
                </a:solidFill>
                <a:latin typeface="Microsoft Sans Serif"/>
                <a:cs typeface="Microsoft Sans Serif"/>
              </a:rPr>
              <a:t>над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25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50">
                <a:solidFill>
                  <a:srgbClr val="FFFFFF"/>
                </a:solidFill>
                <a:latin typeface="Microsoft Sans Serif"/>
                <a:cs typeface="Microsoft Sans Serif"/>
              </a:rPr>
              <a:t>оциал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ь</a:t>
            </a:r>
            <a:r>
              <a:rPr dirty="0" sz="3300" spc="110">
                <a:solidFill>
                  <a:srgbClr val="FFFFFF"/>
                </a:solidFill>
                <a:latin typeface="Microsoft Sans Serif"/>
                <a:cs typeface="Microsoft Sans Serif"/>
              </a:rPr>
              <a:t>но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30">
                <a:solidFill>
                  <a:srgbClr val="FFFFFF"/>
                </a:solidFill>
                <a:latin typeface="Microsoft Sans Serif"/>
                <a:cs typeface="Microsoft Sans Serif"/>
              </a:rPr>
              <a:t>важны</a:t>
            </a:r>
            <a:r>
              <a:rPr dirty="0" sz="3300" spc="-30">
                <a:solidFill>
                  <a:srgbClr val="FFFFFF"/>
                </a:solidFill>
                <a:latin typeface="Microsoft Sans Serif"/>
                <a:cs typeface="Microsoft Sans Serif"/>
              </a:rPr>
              <a:t>м</a:t>
            </a:r>
            <a:r>
              <a:rPr dirty="0" sz="3300" spc="3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85">
                <a:solidFill>
                  <a:srgbClr val="FFFFFF"/>
                </a:solidFill>
                <a:latin typeface="Microsoft Sans Serif"/>
                <a:cs typeface="Microsoft Sans Serif"/>
              </a:rPr>
              <a:t>проек</a:t>
            </a:r>
            <a:r>
              <a:rPr dirty="0" sz="3300" spc="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25">
                <a:solidFill>
                  <a:srgbClr val="FFFFFF"/>
                </a:solidFill>
                <a:latin typeface="Microsoft Sans Serif"/>
                <a:cs typeface="Microsoft Sans Serif"/>
              </a:rPr>
              <a:t>ам</a:t>
            </a:r>
            <a:r>
              <a:rPr dirty="0" sz="3300" spc="-15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20">
                <a:solidFill>
                  <a:srgbClr val="FFFFFF"/>
                </a:solidFill>
                <a:latin typeface="Microsoft Sans Serif"/>
                <a:cs typeface="Microsoft Sans Serif"/>
              </a:rPr>
              <a:t>и  </a:t>
            </a:r>
            <a:r>
              <a:rPr dirty="0" sz="3300" spc="55">
                <a:solidFill>
                  <a:srgbClr val="FFFFFF"/>
                </a:solidFill>
                <a:latin typeface="Microsoft Sans Serif"/>
                <a:cs typeface="Microsoft Sans Serif"/>
              </a:rPr>
              <a:t>меня</a:t>
            </a:r>
            <a:r>
              <a:rPr dirty="0" sz="3300" spc="25">
                <a:solidFill>
                  <a:srgbClr val="FFFFFF"/>
                </a:solidFill>
                <a:latin typeface="Microsoft Sans Serif"/>
                <a:cs typeface="Microsoft Sans Serif"/>
              </a:rPr>
              <a:t>ю</a:t>
            </a:r>
            <a:r>
              <a:rPr dirty="0" sz="3300" spc="15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20">
                <a:solidFill>
                  <a:srgbClr val="FFFFFF"/>
                </a:solidFill>
                <a:latin typeface="Microsoft Sans Serif"/>
                <a:cs typeface="Microsoft Sans Serif"/>
              </a:rPr>
              <a:t>Казан</a:t>
            </a:r>
            <a:r>
              <a:rPr dirty="0" sz="3300" spc="-15">
                <a:solidFill>
                  <a:srgbClr val="FFFFFF"/>
                </a:solidFill>
                <a:latin typeface="Microsoft Sans Serif"/>
                <a:cs typeface="Microsoft Sans Serif"/>
              </a:rPr>
              <a:t>ь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15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лучш</a:t>
            </a:r>
            <a:r>
              <a:rPr dirty="0" sz="3300" spc="-3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му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3855" y="5957933"/>
            <a:ext cx="17612360" cy="0"/>
          </a:xfrm>
          <a:custGeom>
            <a:avLst/>
            <a:gdLst/>
            <a:ahLst/>
            <a:cxnLst/>
            <a:rect l="l" t="t" r="r" b="b"/>
            <a:pathLst>
              <a:path w="17612360" h="0">
                <a:moveTo>
                  <a:pt x="0" y="0"/>
                </a:moveTo>
                <a:lnTo>
                  <a:pt x="17612029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9882286" y="6903912"/>
            <a:ext cx="8057515" cy="262255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5"/>
              </a:spcBef>
            </a:pPr>
            <a:r>
              <a:rPr dirty="0" sz="3300" spc="-20">
                <a:solidFill>
                  <a:srgbClr val="FFFFFF"/>
                </a:solidFill>
                <a:latin typeface="Microsoft Sans Serif"/>
                <a:cs typeface="Microsoft Sans Serif"/>
              </a:rPr>
              <a:t>Они </a:t>
            </a:r>
            <a:r>
              <a:rPr dirty="0" sz="3300" spc="55">
                <a:solidFill>
                  <a:srgbClr val="FFFFFF"/>
                </a:solidFill>
                <a:latin typeface="Microsoft Sans Serif"/>
                <a:cs typeface="Microsoft Sans Serif"/>
              </a:rPr>
              <a:t>популяризируют </a:t>
            </a:r>
            <a:r>
              <a:rPr dirty="0" sz="3300" spc="-20">
                <a:solidFill>
                  <a:srgbClr val="FFFFFF"/>
                </a:solidFill>
                <a:latin typeface="Microsoft Sans Serif"/>
                <a:cs typeface="Microsoft Sans Serif"/>
              </a:rPr>
              <a:t>«Связь», </a:t>
            </a:r>
            <a:r>
              <a:rPr dirty="0" sz="3300" spc="110">
                <a:solidFill>
                  <a:srgbClr val="FFFFFF"/>
                </a:solidFill>
                <a:latin typeface="Microsoft Sans Serif"/>
                <a:cs typeface="Microsoft Sans Serif"/>
              </a:rPr>
              <a:t>несут </a:t>
            </a:r>
            <a:r>
              <a:rPr dirty="0" sz="3300" spc="85">
                <a:solidFill>
                  <a:srgbClr val="FFFFFF"/>
                </a:solidFill>
                <a:latin typeface="Microsoft Sans Serif"/>
                <a:cs typeface="Microsoft Sans Serif"/>
              </a:rPr>
              <a:t>ее </a:t>
            </a:r>
            <a:r>
              <a:rPr dirty="0" sz="3300" spc="-86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20">
                <a:solidFill>
                  <a:srgbClr val="FFFFFF"/>
                </a:solidFill>
                <a:latin typeface="Microsoft Sans Serif"/>
                <a:cs typeface="Microsoft Sans Serif"/>
              </a:rPr>
              <a:t>ценно</a:t>
            </a: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8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10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25">
                <a:solidFill>
                  <a:srgbClr val="FFFFFF"/>
                </a:solidFill>
                <a:latin typeface="Microsoft Sans Serif"/>
                <a:cs typeface="Microsoft Sans Serif"/>
              </a:rPr>
              <a:t>ма</a:t>
            </a:r>
            <a:r>
              <a:rPr dirty="0" sz="3300" spc="-25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ы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30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00">
                <a:solidFill>
                  <a:srgbClr val="FFFFFF"/>
                </a:solidFill>
                <a:latin typeface="Microsoft Sans Serif"/>
                <a:cs typeface="Microsoft Sans Serif"/>
              </a:rPr>
              <a:t>помо</a:t>
            </a:r>
            <a:r>
              <a:rPr dirty="0" sz="3300" spc="-10">
                <a:solidFill>
                  <a:srgbClr val="FFFFFF"/>
                </a:solidFill>
                <a:latin typeface="Microsoft Sans Serif"/>
                <a:cs typeface="Microsoft Sans Serif"/>
              </a:rPr>
              <a:t>г</a:t>
            </a:r>
            <a:r>
              <a:rPr dirty="0" sz="3300" spc="55">
                <a:solidFill>
                  <a:srgbClr val="FFFFFF"/>
                </a:solidFill>
                <a:latin typeface="Microsoft Sans Serif"/>
                <a:cs typeface="Microsoft Sans Serif"/>
              </a:rPr>
              <a:t>а</a:t>
            </a:r>
            <a:r>
              <a:rPr dirty="0" sz="3300" spc="35">
                <a:solidFill>
                  <a:srgbClr val="FFFFFF"/>
                </a:solidFill>
                <a:latin typeface="Microsoft Sans Serif"/>
                <a:cs typeface="Microsoft Sans Serif"/>
              </a:rPr>
              <a:t>ю</a:t>
            </a:r>
            <a:r>
              <a:rPr dirty="0" sz="3300" spc="15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3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8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55">
                <a:solidFill>
                  <a:srgbClr val="FFFFFF"/>
                </a:solidFill>
                <a:latin typeface="Microsoft Sans Serif"/>
                <a:cs typeface="Microsoft Sans Serif"/>
              </a:rPr>
              <a:t>ат</a:t>
            </a: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ь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5">
                <a:solidFill>
                  <a:srgbClr val="FFFFFF"/>
                </a:solidFill>
                <a:latin typeface="Microsoft Sans Serif"/>
                <a:cs typeface="Microsoft Sans Serif"/>
              </a:rPr>
              <a:t>еще  </a:t>
            </a: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пол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3300" spc="80">
                <a:solidFill>
                  <a:srgbClr val="FFFFFF"/>
                </a:solidFill>
                <a:latin typeface="Microsoft Sans Serif"/>
                <a:cs typeface="Microsoft Sans Serif"/>
              </a:rPr>
              <a:t>знее</a:t>
            </a:r>
            <a:r>
              <a:rPr dirty="0" sz="3300" spc="40">
                <a:solidFill>
                  <a:srgbClr val="FFFFFF"/>
                </a:solidFill>
                <a:latin typeface="Microsoft Sans Serif"/>
                <a:cs typeface="Microsoft Sans Serif"/>
              </a:rPr>
              <a:t>: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40">
                <a:solidFill>
                  <a:srgbClr val="FFFFFF"/>
                </a:solidFill>
                <a:latin typeface="Microsoft Sans Serif"/>
                <a:cs typeface="Microsoft Sans Serif"/>
              </a:rPr>
              <a:t>например,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35">
                <a:solidFill>
                  <a:srgbClr val="FFFFFF"/>
                </a:solidFill>
                <a:latin typeface="Microsoft Sans Serif"/>
                <a:cs typeface="Microsoft Sans Serif"/>
              </a:rPr>
              <a:t>поделившись  </a:t>
            </a:r>
            <a:r>
              <a:rPr dirty="0" sz="3300" spc="-5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3300" spc="130">
                <a:solidFill>
                  <a:srgbClr val="FFFFFF"/>
                </a:solidFill>
                <a:latin typeface="Microsoft Sans Serif"/>
                <a:cs typeface="Microsoft Sans Serif"/>
              </a:rPr>
              <a:t>он</a:t>
            </a:r>
            <a:r>
              <a:rPr dirty="0" sz="3300" spc="4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40">
                <a:solidFill>
                  <a:srgbClr val="FFFFFF"/>
                </a:solidFill>
                <a:latin typeface="Microsoft Sans Serif"/>
                <a:cs typeface="Microsoft Sans Serif"/>
              </a:rPr>
              <a:t>ак</a:t>
            </a:r>
            <a:r>
              <a:rPr dirty="0" sz="3300" spc="-3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25">
                <a:solidFill>
                  <a:srgbClr val="FFFFFF"/>
                </a:solidFill>
                <a:latin typeface="Microsoft Sans Serif"/>
                <a:cs typeface="Microsoft Sans Serif"/>
              </a:rPr>
              <a:t>ам</a:t>
            </a:r>
            <a:r>
              <a:rPr dirty="0" sz="3300" spc="-15">
                <a:solidFill>
                  <a:srgbClr val="FFFFFF"/>
                </a:solidFill>
                <a:latin typeface="Microsoft Sans Serif"/>
                <a:cs typeface="Microsoft Sans Serif"/>
              </a:rPr>
              <a:t>и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25">
                <a:solidFill>
                  <a:srgbClr val="FFFFFF"/>
                </a:solidFill>
                <a:latin typeface="Microsoft Sans Serif"/>
                <a:cs typeface="Microsoft Sans Serif"/>
              </a:rPr>
              <a:t>или</a:t>
            </a:r>
            <a:r>
              <a:rPr dirty="0" sz="3300" spc="-22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70">
                <a:solidFill>
                  <a:srgbClr val="FFFFFF"/>
                </a:solidFill>
                <a:latin typeface="Microsoft Sans Serif"/>
                <a:cs typeface="Microsoft Sans Serif"/>
              </a:rPr>
              <a:t>пре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dirty="0" sz="3300" spc="145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3300" spc="90">
                <a:solidFill>
                  <a:srgbClr val="FFFFFF"/>
                </a:solidFill>
                <a:latin typeface="Microsoft Sans Serif"/>
                <a:cs typeface="Microsoft Sans Serif"/>
              </a:rPr>
              <a:t>с</a:t>
            </a:r>
            <a:r>
              <a:rPr dirty="0" sz="3300" spc="8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5">
                <a:solidFill>
                  <a:srgbClr val="FFFFFF"/>
                </a:solidFill>
                <a:latin typeface="Microsoft Sans Serif"/>
                <a:cs typeface="Microsoft Sans Serif"/>
              </a:rPr>
              <a:t>ави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в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площадку  </a:t>
            </a:r>
            <a:r>
              <a:rPr dirty="0" sz="3300" spc="-25">
                <a:solidFill>
                  <a:srgbClr val="FFFFFF"/>
                </a:solidFill>
                <a:latin typeface="Microsoft Sans Serif"/>
                <a:cs typeface="Microsoft Sans Serif"/>
              </a:rPr>
              <a:t>д</a:t>
            </a:r>
            <a:r>
              <a:rPr dirty="0" sz="3300" spc="15">
                <a:solidFill>
                  <a:srgbClr val="FFFFFF"/>
                </a:solidFill>
                <a:latin typeface="Microsoft Sans Serif"/>
                <a:cs typeface="Microsoft Sans Serif"/>
              </a:rPr>
              <a:t>л</a:t>
            </a:r>
            <a:r>
              <a:rPr dirty="0" sz="3300" spc="20">
                <a:solidFill>
                  <a:srgbClr val="FFFFFF"/>
                </a:solidFill>
                <a:latin typeface="Microsoft Sans Serif"/>
                <a:cs typeface="Microsoft Sans Serif"/>
              </a:rPr>
              <a:t>я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55">
                <a:solidFill>
                  <a:srgbClr val="FFFFFF"/>
                </a:solidFill>
                <a:latin typeface="Microsoft Sans Serif"/>
                <a:cs typeface="Microsoft Sans Serif"/>
              </a:rPr>
              <a:t>мероприятия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74863" y="0"/>
            <a:ext cx="9429750" cy="11308715"/>
            <a:chOff x="10674863" y="0"/>
            <a:chExt cx="9429750" cy="113087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01244" y="0"/>
              <a:ext cx="9402844" cy="1130855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732657" y="0"/>
              <a:ext cx="9371965" cy="11308715"/>
            </a:xfrm>
            <a:custGeom>
              <a:avLst/>
              <a:gdLst/>
              <a:ahLst/>
              <a:cxnLst/>
              <a:rect l="l" t="t" r="r" b="b"/>
              <a:pathLst>
                <a:path w="9371965" h="11308715">
                  <a:moveTo>
                    <a:pt x="937144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9371442" y="11308556"/>
                  </a:lnTo>
                  <a:lnTo>
                    <a:pt x="9371442" y="0"/>
                  </a:lnTo>
                  <a:close/>
                </a:path>
              </a:pathLst>
            </a:custGeom>
            <a:solidFill>
              <a:srgbClr val="000000">
                <a:alpha val="299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674863" y="0"/>
              <a:ext cx="52705" cy="11308715"/>
            </a:xfrm>
            <a:custGeom>
              <a:avLst/>
              <a:gdLst/>
              <a:ahLst/>
              <a:cxnLst/>
              <a:rect l="l" t="t" r="r" b="b"/>
              <a:pathLst>
                <a:path w="52704" h="11308715">
                  <a:moveTo>
                    <a:pt x="0" y="11308556"/>
                  </a:moveTo>
                  <a:lnTo>
                    <a:pt x="52354" y="11308556"/>
                  </a:lnTo>
                  <a:lnTo>
                    <a:pt x="52354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99320" y="1561241"/>
            <a:ext cx="3580129" cy="52832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45">
                <a:latin typeface="Microsoft Sans Serif"/>
                <a:cs typeface="Microsoft Sans Serif"/>
              </a:rPr>
              <a:t>ДР</a:t>
            </a:r>
            <a:r>
              <a:rPr dirty="0" sz="3300" spc="-180">
                <a:latin typeface="Microsoft Sans Serif"/>
                <a:cs typeface="Microsoft Sans Serif"/>
              </a:rPr>
              <a:t>У</a:t>
            </a:r>
            <a:r>
              <a:rPr dirty="0" sz="3300" spc="-150">
                <a:latin typeface="Microsoft Sans Serif"/>
                <a:cs typeface="Microsoft Sans Serif"/>
              </a:rPr>
              <a:t>ЗЬЯ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-160">
                <a:latin typeface="Microsoft Sans Serif"/>
                <a:cs typeface="Microsoft Sans Serif"/>
              </a:rPr>
              <a:t>ПРОЕК</a:t>
            </a:r>
            <a:r>
              <a:rPr dirty="0" sz="3300" spc="-210">
                <a:latin typeface="Microsoft Sans Serif"/>
                <a:cs typeface="Microsoft Sans Serif"/>
              </a:rPr>
              <a:t>Т</a:t>
            </a:r>
            <a:r>
              <a:rPr dirty="0" sz="3300" spc="-75">
                <a:latin typeface="Microsoft Sans Serif"/>
                <a:cs typeface="Microsoft Sans Serif"/>
              </a:rPr>
              <a:t>А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10</a:t>
            </a:fld>
          </a:p>
        </p:txBody>
      </p:sp>
      <p:sp>
        <p:nvSpPr>
          <p:cNvPr id="7" name="object 7"/>
          <p:cNvSpPr txBox="1"/>
          <p:nvPr/>
        </p:nvSpPr>
        <p:spPr>
          <a:xfrm>
            <a:off x="705309" y="4963441"/>
            <a:ext cx="7814945" cy="2622550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5"/>
              </a:spcBef>
            </a:pPr>
            <a:r>
              <a:rPr dirty="0" sz="3300" spc="-250">
                <a:latin typeface="Verdana"/>
                <a:cs typeface="Verdana"/>
              </a:rPr>
              <a:t>Он</a:t>
            </a:r>
            <a:r>
              <a:rPr dirty="0" sz="3300" spc="-220">
                <a:latin typeface="Verdana"/>
                <a:cs typeface="Verdana"/>
              </a:rPr>
              <a:t>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80">
                <a:latin typeface="Verdana"/>
                <a:cs typeface="Verdana"/>
              </a:rPr>
              <a:t>уча</a:t>
            </a:r>
            <a:r>
              <a:rPr dirty="0" sz="3300" spc="-145">
                <a:latin typeface="Verdana"/>
                <a:cs typeface="Verdana"/>
              </a:rPr>
              <a:t>т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80">
                <a:latin typeface="Verdana"/>
                <a:cs typeface="Verdana"/>
              </a:rPr>
              <a:t>пожилых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45">
                <a:latin typeface="Verdana"/>
                <a:cs typeface="Verdana"/>
              </a:rPr>
              <a:t>пациентов  </a:t>
            </a:r>
            <a:r>
              <a:rPr dirty="0" sz="3300" spc="-130">
                <a:latin typeface="Verdana"/>
                <a:cs typeface="Verdana"/>
              </a:rPr>
              <a:t>пользоваться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35">
                <a:latin typeface="Verdana"/>
                <a:cs typeface="Verdana"/>
              </a:rPr>
              <a:t>сервисом</a:t>
            </a:r>
            <a:r>
              <a:rPr dirty="0" sz="3300" spc="-80">
                <a:latin typeface="Verdana"/>
                <a:cs typeface="Verdana"/>
              </a:rPr>
              <a:t>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05">
                <a:latin typeface="Verdana"/>
                <a:cs typeface="Verdana"/>
              </a:rPr>
              <a:t>помогают  </a:t>
            </a:r>
            <a:r>
              <a:rPr dirty="0" sz="3300" spc="-165">
                <a:latin typeface="Verdana"/>
                <a:cs typeface="Verdana"/>
              </a:rPr>
              <a:t>проекту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0">
                <a:latin typeface="Verdana"/>
                <a:cs typeface="Verdana"/>
              </a:rPr>
              <a:t>своим</a:t>
            </a:r>
            <a:r>
              <a:rPr dirty="0" sz="3300" spc="-155">
                <a:latin typeface="Verdana"/>
                <a:cs typeface="Verdana"/>
              </a:rPr>
              <a:t>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5">
                <a:latin typeface="Verdana"/>
                <a:cs typeface="Verdana"/>
              </a:rPr>
              <a:t>компетенциями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95">
                <a:latin typeface="Verdana"/>
                <a:cs typeface="Verdana"/>
              </a:rPr>
              <a:t>и  </a:t>
            </a:r>
            <a:r>
              <a:rPr dirty="0" sz="3300" spc="-200">
                <a:latin typeface="Verdana"/>
                <a:cs typeface="Verdana"/>
              </a:rPr>
              <a:t>оказывают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30">
                <a:latin typeface="Verdana"/>
                <a:cs typeface="Verdana"/>
              </a:rPr>
              <a:t>д</a:t>
            </a:r>
            <a:r>
              <a:rPr dirty="0" sz="3300" spc="-195">
                <a:latin typeface="Verdana"/>
                <a:cs typeface="Verdana"/>
              </a:rPr>
              <a:t>р</a:t>
            </a:r>
            <a:r>
              <a:rPr dirty="0" sz="3300" spc="-175">
                <a:latin typeface="Verdana"/>
                <a:cs typeface="Verdana"/>
              </a:rPr>
              <a:t>угу</a:t>
            </a:r>
            <a:r>
              <a:rPr dirty="0" sz="3300" spc="-260">
                <a:latin typeface="Verdana"/>
                <a:cs typeface="Verdana"/>
              </a:rPr>
              <a:t>ю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65">
                <a:latin typeface="Verdana"/>
                <a:cs typeface="Verdana"/>
              </a:rPr>
              <a:t>социальну</a:t>
            </a:r>
            <a:r>
              <a:rPr dirty="0" sz="3300" spc="-220">
                <a:latin typeface="Verdana"/>
                <a:cs typeface="Verdana"/>
              </a:rPr>
              <a:t>ю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5">
                <a:latin typeface="Verdana"/>
                <a:cs typeface="Verdana"/>
              </a:rPr>
              <a:t>помощь  </a:t>
            </a:r>
            <a:r>
              <a:rPr dirty="0" sz="3300" spc="-195">
                <a:latin typeface="Verdana"/>
                <a:cs typeface="Verdana"/>
              </a:rPr>
              <a:t>н</a:t>
            </a:r>
            <a:r>
              <a:rPr dirty="0" sz="3300" spc="-175">
                <a:latin typeface="Verdana"/>
                <a:cs typeface="Verdana"/>
              </a:rPr>
              <a:t>а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90">
                <a:latin typeface="Verdana"/>
                <a:cs typeface="Verdana"/>
              </a:rPr>
              <a:t>д</a:t>
            </a:r>
            <a:r>
              <a:rPr dirty="0" sz="3300" spc="-150">
                <a:latin typeface="Verdana"/>
                <a:cs typeface="Verdana"/>
              </a:rPr>
              <a:t>обровольной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00">
                <a:latin typeface="Verdana"/>
                <a:cs typeface="Verdana"/>
              </a:rPr>
              <a:t>основе</a:t>
            </a:r>
            <a:endParaRPr sz="3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245"/>
              </a:spcBef>
            </a:pPr>
            <a:fld id="{81D60167-4931-47E6-BA6A-407CBD079E47}" type="slidenum">
              <a:rPr dirty="0" spc="-110"/>
              <a:t>10</a:t>
            </a:fld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4213" y="3540892"/>
            <a:ext cx="14201140" cy="37953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algn="ctr" marL="1988185" marR="2007870" indent="-3175">
              <a:lnSpc>
                <a:spcPct val="100000"/>
              </a:lnSpc>
              <a:spcBef>
                <a:spcPts val="95"/>
              </a:spcBef>
            </a:pPr>
            <a:r>
              <a:rPr dirty="0" spc="305"/>
              <a:t>С</a:t>
            </a:r>
            <a:r>
              <a:rPr dirty="0" spc="-409"/>
              <a:t>Т</a:t>
            </a:r>
            <a:r>
              <a:rPr dirty="0" spc="-760"/>
              <a:t>А</a:t>
            </a:r>
            <a:r>
              <a:rPr dirty="0" spc="150"/>
              <a:t>Т</a:t>
            </a:r>
            <a:r>
              <a:rPr dirty="0" spc="145"/>
              <a:t>Ь</a:t>
            </a:r>
            <a:r>
              <a:rPr dirty="0" spc="-969"/>
              <a:t> </a:t>
            </a:r>
            <a:r>
              <a:rPr dirty="0" spc="35"/>
              <a:t>ДРУГО</a:t>
            </a:r>
            <a:r>
              <a:rPr dirty="0" spc="50"/>
              <a:t>М</a:t>
            </a:r>
            <a:r>
              <a:rPr dirty="0" spc="-965"/>
              <a:t> </a:t>
            </a:r>
            <a:r>
              <a:rPr dirty="0" spc="-994"/>
              <a:t>—  </a:t>
            </a:r>
            <a:r>
              <a:rPr dirty="0" spc="45"/>
              <a:t>Н</a:t>
            </a:r>
            <a:r>
              <a:rPr dirty="0" spc="40"/>
              <a:t>Е</a:t>
            </a:r>
            <a:r>
              <a:rPr dirty="0" spc="-969"/>
              <a:t> </a:t>
            </a:r>
            <a:r>
              <a:rPr dirty="0" spc="5"/>
              <a:t>ЕДИНСТВЕННЫЙ</a:t>
            </a:r>
          </a:p>
          <a:p>
            <a:pPr algn="ctr">
              <a:lnSpc>
                <a:spcPts val="9885"/>
              </a:lnSpc>
            </a:pPr>
            <a:r>
              <a:rPr dirty="0" spc="25"/>
              <a:t>СПОСО</a:t>
            </a:r>
            <a:r>
              <a:rPr dirty="0" spc="25"/>
              <a:t>Б</a:t>
            </a:r>
            <a:r>
              <a:rPr dirty="0" spc="-969"/>
              <a:t> </a:t>
            </a:r>
            <a:r>
              <a:rPr dirty="0" spc="-20"/>
              <a:t>ПОМОЧ</a:t>
            </a:r>
            <a:r>
              <a:rPr dirty="0" spc="-5"/>
              <a:t>Ь</a:t>
            </a:r>
            <a:r>
              <a:rPr dirty="0" spc="-969"/>
              <a:t> </a:t>
            </a:r>
            <a:r>
              <a:rPr dirty="0" spc="50"/>
              <a:t>ПРОЕКТУ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075189" y="634726"/>
            <a:ext cx="1953260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55">
                <a:solidFill>
                  <a:srgbClr val="FC6522"/>
                </a:solidFill>
                <a:latin typeface="Microsoft Sans Serif"/>
                <a:cs typeface="Microsoft Sans Serif"/>
              </a:rPr>
              <a:t>д</a:t>
            </a:r>
            <a:r>
              <a:rPr dirty="0" sz="2050" spc="10">
                <a:solidFill>
                  <a:srgbClr val="FC6522"/>
                </a:solidFill>
                <a:latin typeface="Microsoft Sans Serif"/>
                <a:cs typeface="Microsoft Sans Serif"/>
              </a:rPr>
              <a:t>р</a:t>
            </a:r>
            <a:r>
              <a:rPr dirty="0" sz="2050" spc="30">
                <a:solidFill>
                  <a:srgbClr val="FC6522"/>
                </a:solidFill>
                <a:latin typeface="Microsoft Sans Serif"/>
                <a:cs typeface="Microsoft Sans Serif"/>
              </a:rPr>
              <a:t>уз</a:t>
            </a:r>
            <a:r>
              <a:rPr dirty="0" sz="2050" spc="35">
                <a:solidFill>
                  <a:srgbClr val="FC6522"/>
                </a:solidFill>
                <a:latin typeface="Microsoft Sans Serif"/>
                <a:cs typeface="Microsoft Sans Serif"/>
              </a:rPr>
              <a:t>ь</a:t>
            </a:r>
            <a:r>
              <a:rPr dirty="0" sz="2050" spc="25">
                <a:solidFill>
                  <a:srgbClr val="FC6522"/>
                </a:solidFill>
                <a:latin typeface="Microsoft Sans Serif"/>
                <a:cs typeface="Microsoft Sans Serif"/>
              </a:rPr>
              <a:t>я</a:t>
            </a:r>
            <a:r>
              <a:rPr dirty="0" sz="2050" spc="-135">
                <a:solidFill>
                  <a:srgbClr val="FC6522"/>
                </a:solidFill>
                <a:latin typeface="Microsoft Sans Serif"/>
                <a:cs typeface="Microsoft Sans Serif"/>
              </a:rPr>
              <a:t> </a:t>
            </a:r>
            <a:r>
              <a:rPr dirty="0" sz="2050" spc="60">
                <a:solidFill>
                  <a:srgbClr val="FC6522"/>
                </a:solidFill>
                <a:latin typeface="Microsoft Sans Serif"/>
                <a:cs typeface="Microsoft Sans Serif"/>
              </a:rPr>
              <a:t>проек</a:t>
            </a:r>
            <a:r>
              <a:rPr dirty="0" sz="2050" spc="5">
                <a:solidFill>
                  <a:srgbClr val="FC6522"/>
                </a:solidFill>
                <a:latin typeface="Microsoft Sans Serif"/>
                <a:cs typeface="Microsoft Sans Serif"/>
              </a:rPr>
              <a:t>т</a:t>
            </a:r>
            <a:r>
              <a:rPr dirty="0" sz="2050">
                <a:solidFill>
                  <a:srgbClr val="FC6522"/>
                </a:solidFill>
                <a:latin typeface="Microsoft Sans Serif"/>
                <a:cs typeface="Microsoft Sans Serif"/>
              </a:rPr>
              <a:t>а</a:t>
            </a:r>
            <a:endParaRPr sz="2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668" y="411534"/>
            <a:ext cx="8836660" cy="253873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85"/>
              <a:t>ЧТ</a:t>
            </a:r>
            <a:r>
              <a:rPr dirty="0" spc="-95"/>
              <a:t>О</a:t>
            </a:r>
            <a:r>
              <a:rPr dirty="0" spc="-969"/>
              <a:t> </a:t>
            </a:r>
            <a:r>
              <a:rPr dirty="0" spc="114"/>
              <a:t>ЕЩЕ</a:t>
            </a:r>
            <a:r>
              <a:rPr dirty="0" spc="-965"/>
              <a:t> </a:t>
            </a:r>
            <a:r>
              <a:rPr dirty="0" spc="-100"/>
              <a:t>М</a:t>
            </a:r>
            <a:r>
              <a:rPr dirty="0" spc="-720"/>
              <a:t>О</a:t>
            </a:r>
            <a:r>
              <a:rPr dirty="0" spc="45"/>
              <a:t>ЖНО  </a:t>
            </a:r>
            <a:r>
              <a:rPr dirty="0" spc="120"/>
              <a:t>СДЕЛАТЬ?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9061337" y="10256463"/>
            <a:ext cx="29019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100">
                <a:solidFill>
                  <a:srgbClr val="231F20"/>
                </a:solidFill>
                <a:latin typeface="Microsoft Sans Serif"/>
                <a:cs typeface="Microsoft Sans Serif"/>
              </a:rPr>
              <a:t>16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20261" y="4862784"/>
            <a:ext cx="9468485" cy="4863465"/>
          </a:xfrm>
          <a:prstGeom prst="rect">
            <a:avLst/>
          </a:prstGeom>
        </p:spPr>
        <p:txBody>
          <a:bodyPr wrap="square" lIns="0" tIns="17145" rIns="0" bIns="0" rtlCol="0" vert="horz">
            <a:spAutoFit/>
          </a:bodyPr>
          <a:lstStyle/>
          <a:p>
            <a:pPr marL="371475" indent="-359410">
              <a:lnSpc>
                <a:spcPct val="100000"/>
              </a:lnSpc>
              <a:spcBef>
                <a:spcPts val="135"/>
              </a:spcBef>
              <a:buChar char="—"/>
              <a:tabLst>
                <a:tab pos="372110" algn="l"/>
              </a:tabLst>
            </a:pPr>
            <a:r>
              <a:rPr dirty="0" sz="2850" spc="-100">
                <a:latin typeface="Verdana"/>
                <a:cs typeface="Verdana"/>
              </a:rPr>
              <a:t>Рассказать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75">
                <a:latin typeface="Verdana"/>
                <a:cs typeface="Verdana"/>
              </a:rPr>
              <a:t>о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204">
                <a:latin typeface="Verdana"/>
                <a:cs typeface="Verdana"/>
              </a:rPr>
              <a:t>«Связи»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95">
                <a:latin typeface="Verdana"/>
                <a:cs typeface="Verdana"/>
              </a:rPr>
              <a:t>в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85">
                <a:latin typeface="Verdana"/>
                <a:cs typeface="Verdana"/>
              </a:rPr>
              <a:t>соц.се</a:t>
            </a:r>
            <a:r>
              <a:rPr dirty="0" sz="2850" spc="-150">
                <a:latin typeface="Verdana"/>
                <a:cs typeface="Verdana"/>
              </a:rPr>
              <a:t>т</a:t>
            </a:r>
            <a:r>
              <a:rPr dirty="0" sz="2850" spc="-295">
                <a:latin typeface="Verdana"/>
                <a:cs typeface="Verdana"/>
              </a:rPr>
              <a:t>ях;</a:t>
            </a:r>
            <a:endParaRPr sz="2850">
              <a:latin typeface="Verdana"/>
              <a:cs typeface="Verdana"/>
            </a:endParaRPr>
          </a:p>
          <a:p>
            <a:pPr marL="12700" marR="5080">
              <a:lnSpc>
                <a:spcPct val="101299"/>
              </a:lnSpc>
              <a:spcBef>
                <a:spcPts val="3460"/>
              </a:spcBef>
              <a:buChar char="—"/>
              <a:tabLst>
                <a:tab pos="372110" algn="l"/>
              </a:tabLst>
            </a:pPr>
            <a:r>
              <a:rPr dirty="0" sz="2850" spc="-120">
                <a:latin typeface="Verdana"/>
                <a:cs typeface="Verdana"/>
              </a:rPr>
              <a:t>Сообщить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75">
                <a:latin typeface="Verdana"/>
                <a:cs typeface="Verdana"/>
              </a:rPr>
              <a:t>о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25">
                <a:latin typeface="Verdana"/>
                <a:cs typeface="Verdana"/>
              </a:rPr>
              <a:t>проекте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45">
                <a:latin typeface="Verdana"/>
                <a:cs typeface="Verdana"/>
              </a:rPr>
              <a:t>людям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30">
                <a:latin typeface="Verdana"/>
                <a:cs typeface="Verdana"/>
              </a:rPr>
              <a:t>с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05">
                <a:latin typeface="Verdana"/>
                <a:cs typeface="Verdana"/>
              </a:rPr>
              <a:t>сердечно-сосудистыми  </a:t>
            </a:r>
            <a:r>
              <a:rPr dirty="0" sz="2850" spc="-260">
                <a:latin typeface="Verdana"/>
                <a:cs typeface="Verdana"/>
              </a:rPr>
              <a:t>и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14">
                <a:latin typeface="Verdana"/>
                <a:cs typeface="Verdana"/>
              </a:rPr>
              <a:t>д</a:t>
            </a:r>
            <a:r>
              <a:rPr dirty="0" sz="2850" spc="-180">
                <a:latin typeface="Verdana"/>
                <a:cs typeface="Verdana"/>
              </a:rPr>
              <a:t>р</a:t>
            </a:r>
            <a:r>
              <a:rPr dirty="0" sz="2850" spc="-165">
                <a:latin typeface="Verdana"/>
                <a:cs typeface="Verdana"/>
              </a:rPr>
              <a:t>угими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5">
                <a:latin typeface="Verdana"/>
                <a:cs typeface="Verdana"/>
              </a:rPr>
              <a:t>хроническими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0">
                <a:latin typeface="Verdana"/>
                <a:cs typeface="Verdana"/>
              </a:rPr>
              <a:t>заболеваниями,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50">
                <a:latin typeface="Verdana"/>
                <a:cs typeface="Verdana"/>
              </a:rPr>
              <a:t>а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5">
                <a:latin typeface="Verdana"/>
                <a:cs typeface="Verdana"/>
              </a:rPr>
              <a:t>также  </a:t>
            </a:r>
            <a:r>
              <a:rPr dirty="0" sz="2850" spc="-130">
                <a:latin typeface="Verdana"/>
                <a:cs typeface="Verdana"/>
              </a:rPr>
              <a:t>беременным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229">
                <a:latin typeface="Verdana"/>
                <a:cs typeface="Verdana"/>
              </a:rPr>
              <a:t>женщинам;</a:t>
            </a:r>
            <a:endParaRPr sz="2850">
              <a:latin typeface="Verdana"/>
              <a:cs typeface="Verdana"/>
            </a:endParaRPr>
          </a:p>
          <a:p>
            <a:pPr marL="12700" marR="117475">
              <a:lnSpc>
                <a:spcPct val="101299"/>
              </a:lnSpc>
              <a:spcBef>
                <a:spcPts val="3460"/>
              </a:spcBef>
              <a:buChar char="—"/>
              <a:tabLst>
                <a:tab pos="372110" algn="l"/>
              </a:tabLst>
            </a:pPr>
            <a:r>
              <a:rPr dirty="0" sz="2850" spc="-145">
                <a:latin typeface="Verdana"/>
                <a:cs typeface="Verdana"/>
              </a:rPr>
              <a:t>Написать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0">
                <a:latin typeface="Verdana"/>
                <a:cs typeface="Verdana"/>
              </a:rPr>
              <a:t>на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0">
                <a:latin typeface="Verdana"/>
                <a:cs typeface="Verdana"/>
                <a:hlinkClick r:id="rId2"/>
              </a:rPr>
              <a:t>info@svyaz.io</a:t>
            </a:r>
            <a:r>
              <a:rPr dirty="0" sz="2850" spc="-425">
                <a:latin typeface="Verdana"/>
                <a:cs typeface="Verdana"/>
                <a:hlinkClick r:id="rId2"/>
              </a:rPr>
              <a:t> </a:t>
            </a:r>
            <a:r>
              <a:rPr dirty="0" sz="2850" spc="-165">
                <a:latin typeface="Verdana"/>
                <a:cs typeface="Verdana"/>
              </a:rPr>
              <a:t>предложения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5">
                <a:latin typeface="Verdana"/>
                <a:cs typeface="Verdana"/>
              </a:rPr>
              <a:t>по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60">
                <a:latin typeface="Verdana"/>
                <a:cs typeface="Verdana"/>
              </a:rPr>
              <a:t>развитию </a:t>
            </a:r>
            <a:r>
              <a:rPr dirty="0" sz="2850" spc="-985">
                <a:latin typeface="Verdana"/>
                <a:cs typeface="Verdana"/>
              </a:rPr>
              <a:t> </a:t>
            </a:r>
            <a:r>
              <a:rPr dirty="0" sz="2850" spc="-185">
                <a:latin typeface="Verdana"/>
                <a:cs typeface="Verdana"/>
              </a:rPr>
              <a:t>проекта;</a:t>
            </a:r>
            <a:endParaRPr sz="2850">
              <a:latin typeface="Verdana"/>
              <a:cs typeface="Verdana"/>
            </a:endParaRPr>
          </a:p>
          <a:p>
            <a:pPr marL="371475" indent="-359410">
              <a:lnSpc>
                <a:spcPct val="100000"/>
              </a:lnSpc>
              <a:spcBef>
                <a:spcPts val="3504"/>
              </a:spcBef>
              <a:buChar char="—"/>
              <a:tabLst>
                <a:tab pos="372110" algn="l"/>
              </a:tabLst>
            </a:pPr>
            <a:r>
              <a:rPr dirty="0" sz="2850" spc="-70">
                <a:latin typeface="Verdana"/>
                <a:cs typeface="Verdana"/>
              </a:rPr>
              <a:t>Стать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35">
                <a:latin typeface="Verdana"/>
                <a:cs typeface="Verdana"/>
              </a:rPr>
              <a:t>партнером,</a:t>
            </a:r>
            <a:r>
              <a:rPr dirty="0" sz="2850" spc="-420">
                <a:latin typeface="Verdana"/>
                <a:cs typeface="Verdana"/>
              </a:rPr>
              <a:t> </a:t>
            </a:r>
            <a:r>
              <a:rPr dirty="0" sz="2850" spc="-95">
                <a:latin typeface="Verdana"/>
                <a:cs typeface="Verdana"/>
              </a:rPr>
              <a:t>экспертом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229">
                <a:latin typeface="Verdana"/>
                <a:cs typeface="Verdana"/>
              </a:rPr>
              <a:t>или</a:t>
            </a:r>
            <a:r>
              <a:rPr dirty="0" sz="2850" spc="-420">
                <a:latin typeface="Verdana"/>
                <a:cs typeface="Verdana"/>
              </a:rPr>
              <a:t> </a:t>
            </a:r>
            <a:r>
              <a:rPr dirty="0" sz="2850" spc="-120">
                <a:latin typeface="Verdana"/>
                <a:cs typeface="Verdana"/>
              </a:rPr>
              <a:t>консультантом</a:t>
            </a:r>
            <a:endParaRPr sz="28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2850" spc="-229">
                <a:latin typeface="Verdana"/>
                <a:cs typeface="Verdana"/>
              </a:rPr>
              <a:t>«Связи».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3960" y="10680398"/>
            <a:ext cx="223710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50594" algn="l"/>
              </a:tabLst>
            </a:pPr>
            <a:r>
              <a:rPr dirty="0" sz="2050" spc="-254">
                <a:solidFill>
                  <a:srgbClr val="231F20"/>
                </a:solidFill>
                <a:latin typeface="Verdana"/>
                <a:cs typeface="Verdana"/>
              </a:rPr>
              <a:t>2021</a:t>
            </a:r>
            <a:r>
              <a:rPr dirty="0" sz="2050" spc="-254">
                <a:solidFill>
                  <a:srgbClr val="231F20"/>
                </a:solidFill>
                <a:latin typeface="Verdana"/>
                <a:cs typeface="Verdana"/>
              </a:rPr>
              <a:t>	</a:t>
            </a:r>
            <a:r>
              <a:rPr dirty="0" sz="2050" spc="-125">
                <a:solidFill>
                  <a:srgbClr val="211F1F"/>
                </a:solidFill>
                <a:latin typeface="Verdana"/>
                <a:cs typeface="Verdana"/>
              </a:rPr>
              <a:t>Bow</a:t>
            </a:r>
            <a:r>
              <a:rPr dirty="0" sz="2050" spc="-310">
                <a:solidFill>
                  <a:srgbClr val="211F1F"/>
                </a:solidFill>
                <a:latin typeface="Verdana"/>
                <a:cs typeface="Verdana"/>
              </a:rPr>
              <a:t> </a:t>
            </a:r>
            <a:r>
              <a:rPr dirty="0" sz="2050" spc="-125">
                <a:solidFill>
                  <a:srgbClr val="211F1F"/>
                </a:solidFill>
                <a:latin typeface="Verdana"/>
                <a:cs typeface="Verdana"/>
              </a:rPr>
              <a:t>Group</a:t>
            </a:r>
            <a:endParaRPr sz="2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62832" y="634726"/>
            <a:ext cx="2156460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254">
                <a:solidFill>
                  <a:srgbClr val="FC6522"/>
                </a:solidFill>
                <a:latin typeface="Microsoft Sans Serif"/>
                <a:cs typeface="Microsoft Sans Serif"/>
              </a:rPr>
              <a:t>ф</a:t>
            </a:r>
            <a:r>
              <a:rPr dirty="0" sz="2050" spc="40">
                <a:solidFill>
                  <a:srgbClr val="FC6522"/>
                </a:solidFill>
                <a:latin typeface="Microsoft Sans Serif"/>
                <a:cs typeface="Microsoft Sans Serif"/>
              </a:rPr>
              <a:t>ункци</a:t>
            </a:r>
            <a:r>
              <a:rPr dirty="0" sz="2050" spc="45">
                <a:solidFill>
                  <a:srgbClr val="FC6522"/>
                </a:solidFill>
                <a:latin typeface="Microsoft Sans Serif"/>
                <a:cs typeface="Microsoft Sans Serif"/>
              </a:rPr>
              <a:t>и</a:t>
            </a:r>
            <a:r>
              <a:rPr dirty="0" sz="2050" spc="-135">
                <a:solidFill>
                  <a:srgbClr val="FC6522"/>
                </a:solidFill>
                <a:latin typeface="Microsoft Sans Serif"/>
                <a:cs typeface="Microsoft Sans Serif"/>
              </a:rPr>
              <a:t> </a:t>
            </a:r>
            <a:r>
              <a:rPr dirty="0" sz="2050" spc="60">
                <a:solidFill>
                  <a:srgbClr val="FC6522"/>
                </a:solidFill>
                <a:latin typeface="Microsoft Sans Serif"/>
                <a:cs typeface="Microsoft Sans Serif"/>
              </a:rPr>
              <a:t>проек</a:t>
            </a:r>
            <a:r>
              <a:rPr dirty="0" sz="2050" spc="5">
                <a:solidFill>
                  <a:srgbClr val="FC6522"/>
                </a:solidFill>
                <a:latin typeface="Microsoft Sans Serif"/>
                <a:cs typeface="Microsoft Sans Serif"/>
              </a:rPr>
              <a:t>т</a:t>
            </a:r>
            <a:r>
              <a:rPr dirty="0" sz="2050">
                <a:solidFill>
                  <a:srgbClr val="FC6522"/>
                </a:solidFill>
                <a:latin typeface="Microsoft Sans Serif"/>
                <a:cs typeface="Microsoft Sans Serif"/>
              </a:rPr>
              <a:t>а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33038" y="3654972"/>
            <a:ext cx="12409805" cy="379539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algn="ctr" marL="12700" marR="5080" indent="-6985">
              <a:lnSpc>
                <a:spcPct val="100000"/>
              </a:lnSpc>
              <a:spcBef>
                <a:spcPts val="95"/>
              </a:spcBef>
            </a:pPr>
            <a:r>
              <a:rPr dirty="0" sz="8250" spc="100">
                <a:solidFill>
                  <a:srgbClr val="231F20"/>
                </a:solidFill>
                <a:latin typeface="Lucida Sans Unicode"/>
                <a:cs typeface="Lucida Sans Unicode"/>
              </a:rPr>
              <a:t>М</a:t>
            </a:r>
            <a:r>
              <a:rPr dirty="0" sz="8250" spc="105">
                <a:solidFill>
                  <a:srgbClr val="231F20"/>
                </a:solidFill>
                <a:latin typeface="Lucida Sans Unicode"/>
                <a:cs typeface="Lucida Sans Unicode"/>
              </a:rPr>
              <a:t>Ы</a:t>
            </a:r>
            <a:r>
              <a:rPr dirty="0" sz="8250" spc="-969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dirty="0" sz="8250" spc="-235">
                <a:solidFill>
                  <a:srgbClr val="231F20"/>
                </a:solidFill>
                <a:latin typeface="Lucida Sans Unicode"/>
                <a:cs typeface="Lucida Sans Unicode"/>
              </a:rPr>
              <a:t>ПОП</a:t>
            </a:r>
            <a:r>
              <a:rPr dirty="0" sz="8250" spc="-670">
                <a:solidFill>
                  <a:srgbClr val="231F20"/>
                </a:solidFill>
                <a:latin typeface="Lucida Sans Unicode"/>
                <a:cs typeface="Lucida Sans Unicode"/>
              </a:rPr>
              <a:t>У</a:t>
            </a:r>
            <a:r>
              <a:rPr dirty="0" sz="8250" spc="160">
                <a:solidFill>
                  <a:srgbClr val="231F20"/>
                </a:solidFill>
                <a:latin typeface="Lucida Sans Unicode"/>
                <a:cs typeface="Lucida Sans Unicode"/>
              </a:rPr>
              <a:t>ЛЯРИЗИРУЕМ  </a:t>
            </a:r>
            <a:r>
              <a:rPr dirty="0" sz="8250" spc="265">
                <a:solidFill>
                  <a:srgbClr val="231F20"/>
                </a:solidFill>
                <a:latin typeface="Lucida Sans Unicode"/>
                <a:cs typeface="Lucida Sans Unicode"/>
              </a:rPr>
              <a:t>БЕРЕЖНОЕ</a:t>
            </a:r>
            <a:r>
              <a:rPr dirty="0" sz="8250" spc="-965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dirty="0" sz="8250" spc="-470">
                <a:solidFill>
                  <a:srgbClr val="231F20"/>
                </a:solidFill>
                <a:latin typeface="Lucida Sans Unicode"/>
                <a:cs typeface="Lucida Sans Unicode"/>
              </a:rPr>
              <a:t>О</a:t>
            </a:r>
            <a:r>
              <a:rPr dirty="0" sz="8250" spc="-100">
                <a:solidFill>
                  <a:srgbClr val="231F20"/>
                </a:solidFill>
                <a:latin typeface="Lucida Sans Unicode"/>
                <a:cs typeface="Lucida Sans Unicode"/>
              </a:rPr>
              <a:t>ТНОШЕНИЕ  </a:t>
            </a:r>
            <a:r>
              <a:rPr dirty="0" sz="8250" spc="295">
                <a:solidFill>
                  <a:srgbClr val="231F20"/>
                </a:solidFill>
                <a:latin typeface="Lucida Sans Unicode"/>
                <a:cs typeface="Lucida Sans Unicode"/>
              </a:rPr>
              <a:t>К</a:t>
            </a:r>
            <a:r>
              <a:rPr dirty="0" sz="8250" spc="-113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dirty="0" sz="8250" spc="85">
                <a:solidFill>
                  <a:srgbClr val="231F20"/>
                </a:solidFill>
                <a:latin typeface="Lucida Sans Unicode"/>
                <a:cs typeface="Lucida Sans Unicode"/>
              </a:rPr>
              <a:t>СВОЕМ</a:t>
            </a:r>
            <a:r>
              <a:rPr dirty="0" sz="8250" spc="85">
                <a:solidFill>
                  <a:srgbClr val="231F20"/>
                </a:solidFill>
                <a:latin typeface="Lucida Sans Unicode"/>
                <a:cs typeface="Lucida Sans Unicode"/>
              </a:rPr>
              <a:t>У</a:t>
            </a:r>
            <a:r>
              <a:rPr dirty="0" sz="8250" spc="-1300">
                <a:solidFill>
                  <a:srgbClr val="231F20"/>
                </a:solidFill>
                <a:latin typeface="Lucida Sans Unicode"/>
                <a:cs typeface="Lucida Sans Unicode"/>
              </a:rPr>
              <a:t> </a:t>
            </a:r>
            <a:r>
              <a:rPr dirty="0" sz="8250" spc="160">
                <a:solidFill>
                  <a:srgbClr val="231F20"/>
                </a:solidFill>
                <a:latin typeface="Lucida Sans Unicode"/>
                <a:cs typeface="Lucida Sans Unicode"/>
              </a:rPr>
              <a:t>ЗДОРОВЬЮ</a:t>
            </a:r>
            <a:endParaRPr sz="82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9092361" y="10256457"/>
            <a:ext cx="259079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-225">
                <a:solidFill>
                  <a:srgbClr val="231F20"/>
                </a:solidFill>
                <a:latin typeface="Microsoft Sans Serif"/>
                <a:cs typeface="Microsoft Sans Serif"/>
              </a:rPr>
              <a:t>17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4981" y="10240620"/>
            <a:ext cx="225234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965835" algn="l"/>
              </a:tabLst>
            </a:pPr>
            <a:r>
              <a:rPr dirty="0" sz="2050" spc="-254">
                <a:solidFill>
                  <a:srgbClr val="231F20"/>
                </a:solidFill>
                <a:latin typeface="Verdana"/>
                <a:cs typeface="Verdana"/>
              </a:rPr>
              <a:t>2021</a:t>
            </a:r>
            <a:r>
              <a:rPr dirty="0" sz="2050" spc="-254">
                <a:solidFill>
                  <a:srgbClr val="231F20"/>
                </a:solidFill>
                <a:latin typeface="Verdana"/>
                <a:cs typeface="Verdana"/>
              </a:rPr>
              <a:t>	</a:t>
            </a:r>
            <a:r>
              <a:rPr dirty="0" sz="2050" spc="-125">
                <a:solidFill>
                  <a:srgbClr val="211F1F"/>
                </a:solidFill>
                <a:latin typeface="Verdana"/>
                <a:cs typeface="Verdana"/>
              </a:rPr>
              <a:t>Bow</a:t>
            </a:r>
            <a:r>
              <a:rPr dirty="0" sz="2050" spc="-310">
                <a:solidFill>
                  <a:srgbClr val="211F1F"/>
                </a:solidFill>
                <a:latin typeface="Verdana"/>
                <a:cs typeface="Verdana"/>
              </a:rPr>
              <a:t> </a:t>
            </a:r>
            <a:r>
              <a:rPr dirty="0" sz="2050" spc="-125">
                <a:solidFill>
                  <a:srgbClr val="211F1F"/>
                </a:solidFill>
                <a:latin typeface="Verdana"/>
                <a:cs typeface="Verdana"/>
              </a:rPr>
              <a:t>Group</a:t>
            </a:r>
            <a:endParaRPr sz="2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27449" y="10239180"/>
            <a:ext cx="334645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75">
                <a:solidFill>
                  <a:srgbClr val="231F20"/>
                </a:solidFill>
                <a:latin typeface="Microsoft Sans Serif"/>
                <a:cs typeface="Microsoft Sans Serif"/>
              </a:rPr>
              <a:t>02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670" y="411538"/>
            <a:ext cx="8374380" cy="37953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-475">
                <a:latin typeface="Verdana"/>
                <a:cs typeface="Verdana"/>
              </a:rPr>
              <a:t>ЧТО</a:t>
            </a:r>
            <a:r>
              <a:rPr dirty="0" spc="-1255">
                <a:latin typeface="Verdana"/>
                <a:cs typeface="Verdana"/>
              </a:rPr>
              <a:t> </a:t>
            </a:r>
            <a:r>
              <a:rPr dirty="0" spc="-365">
                <a:latin typeface="Verdana"/>
                <a:cs typeface="Verdana"/>
              </a:rPr>
              <a:t>Т</a:t>
            </a:r>
            <a:r>
              <a:rPr dirty="0" spc="-525">
                <a:latin typeface="Verdana"/>
                <a:cs typeface="Verdana"/>
              </a:rPr>
              <a:t>А</a:t>
            </a:r>
            <a:r>
              <a:rPr dirty="0" spc="-1280">
                <a:latin typeface="Verdana"/>
                <a:cs typeface="Verdana"/>
              </a:rPr>
              <a:t>К</a:t>
            </a:r>
            <a:r>
              <a:rPr dirty="0" spc="-445">
                <a:latin typeface="Verdana"/>
                <a:cs typeface="Verdana"/>
              </a:rPr>
              <a:t>ОЕ  </a:t>
            </a:r>
            <a:r>
              <a:rPr dirty="0" spc="-475">
                <a:latin typeface="Verdana"/>
                <a:cs typeface="Verdana"/>
              </a:rPr>
              <a:t>ДИНАМИЧЕС</a:t>
            </a:r>
            <a:r>
              <a:rPr dirty="0" spc="-440">
                <a:latin typeface="Verdana"/>
                <a:cs typeface="Verdana"/>
              </a:rPr>
              <a:t>К</a:t>
            </a:r>
            <a:r>
              <a:rPr dirty="0" spc="-445">
                <a:latin typeface="Verdana"/>
                <a:cs typeface="Verdana"/>
              </a:rPr>
              <a:t>ОЕ  </a:t>
            </a:r>
            <a:r>
              <a:rPr dirty="0" spc="-565">
                <a:latin typeface="Verdana"/>
                <a:cs typeface="Verdana"/>
              </a:rPr>
              <a:t>НАБЛЮДЕНИЕ?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049820" y="5985200"/>
            <a:ext cx="6386195" cy="22244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2850" spc="-155">
                <a:latin typeface="Verdana"/>
                <a:cs typeface="Verdana"/>
              </a:rPr>
              <a:t>А</a:t>
            </a:r>
            <a:r>
              <a:rPr dirty="0" sz="2850" spc="-430">
                <a:latin typeface="Verdana"/>
                <a:cs typeface="Verdana"/>
              </a:rPr>
              <a:t> </a:t>
            </a:r>
            <a:r>
              <a:rPr dirty="0" sz="2850" spc="-85">
                <a:latin typeface="Verdana"/>
                <a:cs typeface="Verdana"/>
              </a:rPr>
              <a:t>если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85">
                <a:latin typeface="Verdana"/>
                <a:cs typeface="Verdana"/>
              </a:rPr>
              <a:t>осуществлять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95">
                <a:latin typeface="Verdana"/>
                <a:cs typeface="Verdana"/>
              </a:rPr>
              <a:t>мониторинг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25">
                <a:latin typeface="Verdana"/>
                <a:cs typeface="Verdana"/>
              </a:rPr>
              <a:t>в  </a:t>
            </a:r>
            <a:r>
              <a:rPr dirty="0" sz="2850" spc="-120">
                <a:latin typeface="Verdana"/>
                <a:cs typeface="Verdana"/>
              </a:rPr>
              <a:t>режиме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-130">
                <a:latin typeface="Verdana"/>
                <a:cs typeface="Verdana"/>
              </a:rPr>
              <a:t>онлайн?</a:t>
            </a:r>
            <a:r>
              <a:rPr dirty="0" sz="2850" spc="-425">
                <a:latin typeface="Verdana"/>
                <a:cs typeface="Verdana"/>
              </a:rPr>
              <a:t> </a:t>
            </a:r>
            <a:r>
              <a:rPr dirty="0" sz="2850" spc="75">
                <a:solidFill>
                  <a:srgbClr val="F15A24"/>
                </a:solidFill>
                <a:latin typeface="Lucida Sans Unicode"/>
                <a:cs typeface="Lucida Sans Unicode"/>
              </a:rPr>
              <a:t>Эт</a:t>
            </a:r>
            <a:r>
              <a:rPr dirty="0" sz="2850" spc="90">
                <a:solidFill>
                  <a:srgbClr val="F15A24"/>
                </a:solidFill>
                <a:latin typeface="Lucida Sans Unicode"/>
                <a:cs typeface="Lucida Sans Unicode"/>
              </a:rPr>
              <a:t>о</a:t>
            </a:r>
            <a:r>
              <a:rPr dirty="0" sz="2850" spc="-330">
                <a:solidFill>
                  <a:srgbClr val="F15A24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185">
                <a:solidFill>
                  <a:srgbClr val="F15A24"/>
                </a:solidFill>
                <a:latin typeface="Lucida Sans Unicode"/>
                <a:cs typeface="Lucida Sans Unicode"/>
              </a:rPr>
              <a:t>и</a:t>
            </a:r>
            <a:r>
              <a:rPr dirty="0" sz="2850" spc="-325">
                <a:solidFill>
                  <a:srgbClr val="F15A24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60">
                <a:solidFill>
                  <a:srgbClr val="F15A24"/>
                </a:solidFill>
                <a:latin typeface="Lucida Sans Unicode"/>
                <a:cs typeface="Lucida Sans Unicode"/>
              </a:rPr>
              <a:t>есть  </a:t>
            </a:r>
            <a:r>
              <a:rPr dirty="0" sz="2850" spc="-80">
                <a:solidFill>
                  <a:srgbClr val="F15A24"/>
                </a:solidFill>
                <a:latin typeface="Lucida Sans Unicode"/>
                <a:cs typeface="Lucida Sans Unicode"/>
              </a:rPr>
              <a:t>дистанционно</a:t>
            </a:r>
            <a:r>
              <a:rPr dirty="0" sz="2850" spc="-70">
                <a:solidFill>
                  <a:srgbClr val="F15A24"/>
                </a:solidFill>
                <a:latin typeface="Lucida Sans Unicode"/>
                <a:cs typeface="Lucida Sans Unicode"/>
              </a:rPr>
              <a:t>е</a:t>
            </a:r>
            <a:r>
              <a:rPr dirty="0" sz="2850" spc="-330">
                <a:solidFill>
                  <a:srgbClr val="F15A24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60">
                <a:solidFill>
                  <a:srgbClr val="F15A24"/>
                </a:solidFill>
                <a:latin typeface="Lucida Sans Unicode"/>
                <a:cs typeface="Lucida Sans Unicode"/>
              </a:rPr>
              <a:t>динамическое  </a:t>
            </a:r>
            <a:r>
              <a:rPr dirty="0" sz="2850" spc="-85">
                <a:solidFill>
                  <a:srgbClr val="F15A24"/>
                </a:solidFill>
                <a:latin typeface="Lucida Sans Unicode"/>
                <a:cs typeface="Lucida Sans Unicode"/>
              </a:rPr>
              <a:t>наблюдение.</a:t>
            </a:r>
            <a:r>
              <a:rPr dirty="0" sz="2850" spc="-315">
                <a:solidFill>
                  <a:srgbClr val="F15A24"/>
                </a:solidFill>
                <a:latin typeface="Lucida Sans Unicode"/>
                <a:cs typeface="Lucida Sans Unicode"/>
              </a:rPr>
              <a:t> </a:t>
            </a:r>
            <a:r>
              <a:rPr dirty="0" sz="2850">
                <a:latin typeface="Lucida Sans Unicode"/>
                <a:cs typeface="Lucida Sans Unicode"/>
              </a:rPr>
              <a:t>Для</a:t>
            </a:r>
            <a:r>
              <a:rPr dirty="0" sz="2850" spc="-320">
                <a:latin typeface="Lucida Sans Unicode"/>
                <a:cs typeface="Lucida Sans Unicode"/>
              </a:rPr>
              <a:t> </a:t>
            </a:r>
            <a:r>
              <a:rPr dirty="0" sz="2850" spc="-70">
                <a:latin typeface="Lucida Sans Unicode"/>
                <a:cs typeface="Lucida Sans Unicode"/>
              </a:rPr>
              <a:t>реализации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60">
                <a:latin typeface="Lucida Sans Unicode"/>
                <a:cs typeface="Lucida Sans Unicode"/>
              </a:rPr>
              <a:t>такого </a:t>
            </a:r>
            <a:r>
              <a:rPr dirty="0" sz="2850" spc="-885">
                <a:latin typeface="Lucida Sans Unicode"/>
                <a:cs typeface="Lucida Sans Unicode"/>
              </a:rPr>
              <a:t> </a:t>
            </a:r>
            <a:r>
              <a:rPr dirty="0" sz="2850" spc="-145">
                <a:latin typeface="Lucida Sans Unicode"/>
                <a:cs typeface="Lucida Sans Unicode"/>
              </a:rPr>
              <a:t>подхода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35">
                <a:latin typeface="Lucida Sans Unicode"/>
                <a:cs typeface="Lucida Sans Unicode"/>
              </a:rPr>
              <a:t>создан</a:t>
            </a:r>
            <a:r>
              <a:rPr dirty="0" sz="2850" spc="-30">
                <a:latin typeface="Lucida Sans Unicode"/>
                <a:cs typeface="Lucida Sans Unicode"/>
              </a:rPr>
              <a:t>а</a:t>
            </a:r>
            <a:r>
              <a:rPr dirty="0" sz="2850" spc="-330">
                <a:latin typeface="Lucida Sans Unicode"/>
                <a:cs typeface="Lucida Sans Unicode"/>
              </a:rPr>
              <a:t> </a:t>
            </a:r>
            <a:r>
              <a:rPr dirty="0" sz="2850" spc="15">
                <a:latin typeface="Lucida Sans Unicode"/>
                <a:cs typeface="Lucida Sans Unicode"/>
              </a:rPr>
              <a:t>«Связь».</a:t>
            </a:r>
            <a:endParaRPr sz="28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0899" y="5989326"/>
            <a:ext cx="7373620" cy="222440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2850" spc="-45">
                <a:solidFill>
                  <a:srgbClr val="EF5A22"/>
                </a:solidFill>
                <a:latin typeface="Lucida Sans Unicode"/>
                <a:cs typeface="Lucida Sans Unicode"/>
              </a:rPr>
              <a:t>Предс</a:t>
            </a:r>
            <a:r>
              <a:rPr dirty="0" sz="2850" spc="-100">
                <a:solidFill>
                  <a:srgbClr val="EF5A22"/>
                </a:solidFill>
                <a:latin typeface="Lucida Sans Unicode"/>
                <a:cs typeface="Lucida Sans Unicode"/>
              </a:rPr>
              <a:t>т</a:t>
            </a:r>
            <a:r>
              <a:rPr dirty="0" sz="2850" spc="40">
                <a:solidFill>
                  <a:srgbClr val="EF5A22"/>
                </a:solidFill>
                <a:latin typeface="Lucida Sans Unicode"/>
                <a:cs typeface="Lucida Sans Unicode"/>
              </a:rPr>
              <a:t>авьт</a:t>
            </a:r>
            <a:r>
              <a:rPr dirty="0" sz="2850" spc="-15">
                <a:solidFill>
                  <a:srgbClr val="EF5A22"/>
                </a:solidFill>
                <a:latin typeface="Lucida Sans Unicode"/>
                <a:cs typeface="Lucida Sans Unicode"/>
              </a:rPr>
              <a:t>е</a:t>
            </a:r>
            <a:r>
              <a:rPr dirty="0" sz="2850" spc="-175">
                <a:solidFill>
                  <a:srgbClr val="EF5A22"/>
                </a:solidFill>
                <a:latin typeface="Lucida Sans Unicode"/>
                <a:cs typeface="Lucida Sans Unicode"/>
              </a:rPr>
              <a:t>,</a:t>
            </a:r>
            <a:r>
              <a:rPr dirty="0" sz="2850" spc="-330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5">
                <a:solidFill>
                  <a:srgbClr val="EF5A22"/>
                </a:solidFill>
                <a:latin typeface="Lucida Sans Unicode"/>
                <a:cs typeface="Lucida Sans Unicode"/>
              </a:rPr>
              <a:t>чт</a:t>
            </a:r>
            <a:r>
              <a:rPr dirty="0" sz="2850">
                <a:solidFill>
                  <a:srgbClr val="EF5A22"/>
                </a:solidFill>
                <a:latin typeface="Lucida Sans Unicode"/>
                <a:cs typeface="Lucida Sans Unicode"/>
              </a:rPr>
              <a:t>о</a:t>
            </a:r>
            <a:r>
              <a:rPr dirty="0" sz="2850" spc="-330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10">
                <a:solidFill>
                  <a:srgbClr val="EF5A22"/>
                </a:solidFill>
                <a:latin typeface="Lucida Sans Unicode"/>
                <a:cs typeface="Lucida Sans Unicode"/>
              </a:rPr>
              <a:t>врач</a:t>
            </a:r>
            <a:r>
              <a:rPr dirty="0" sz="2850" spc="-325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45">
                <a:solidFill>
                  <a:srgbClr val="EF5A22"/>
                </a:solidFill>
                <a:latin typeface="Lucida Sans Unicode"/>
                <a:cs typeface="Lucida Sans Unicode"/>
              </a:rPr>
              <a:t>следи</a:t>
            </a:r>
            <a:r>
              <a:rPr dirty="0" sz="2850" spc="-35">
                <a:solidFill>
                  <a:srgbClr val="EF5A22"/>
                </a:solidFill>
                <a:latin typeface="Lucida Sans Unicode"/>
                <a:cs typeface="Lucida Sans Unicode"/>
              </a:rPr>
              <a:t>т</a:t>
            </a:r>
            <a:r>
              <a:rPr dirty="0" sz="2850" spc="-330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35">
                <a:solidFill>
                  <a:srgbClr val="EF5A22"/>
                </a:solidFill>
                <a:latin typeface="Lucida Sans Unicode"/>
                <a:cs typeface="Lucida Sans Unicode"/>
              </a:rPr>
              <a:t>з</a:t>
            </a:r>
            <a:r>
              <a:rPr dirty="0" sz="2850" spc="45">
                <a:solidFill>
                  <a:srgbClr val="EF5A22"/>
                </a:solidFill>
                <a:latin typeface="Lucida Sans Unicode"/>
                <a:cs typeface="Lucida Sans Unicode"/>
              </a:rPr>
              <a:t>а</a:t>
            </a:r>
            <a:r>
              <a:rPr dirty="0" sz="2850" spc="-330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85">
                <a:solidFill>
                  <a:srgbClr val="EF5A22"/>
                </a:solidFill>
                <a:latin typeface="Lucida Sans Unicode"/>
                <a:cs typeface="Lucida Sans Unicode"/>
              </a:rPr>
              <a:t>вашим  </a:t>
            </a:r>
            <a:r>
              <a:rPr dirty="0" sz="2850" spc="-40">
                <a:solidFill>
                  <a:srgbClr val="EF5A22"/>
                </a:solidFill>
                <a:latin typeface="Lucida Sans Unicode"/>
                <a:cs typeface="Lucida Sans Unicode"/>
              </a:rPr>
              <a:t>здоровье</a:t>
            </a:r>
            <a:r>
              <a:rPr dirty="0" sz="2850" spc="-45">
                <a:solidFill>
                  <a:srgbClr val="EF5A22"/>
                </a:solidFill>
                <a:latin typeface="Lucida Sans Unicode"/>
                <a:cs typeface="Lucida Sans Unicode"/>
              </a:rPr>
              <a:t>м</a:t>
            </a:r>
            <a:r>
              <a:rPr dirty="0" sz="2850" spc="-330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60">
                <a:solidFill>
                  <a:srgbClr val="EF5A22"/>
                </a:solidFill>
                <a:latin typeface="Lucida Sans Unicode"/>
                <a:cs typeface="Lucida Sans Unicode"/>
              </a:rPr>
              <a:t>постоянно.</a:t>
            </a:r>
            <a:r>
              <a:rPr dirty="0" sz="2850" spc="-290">
                <a:solidFill>
                  <a:srgbClr val="EF5A22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25">
                <a:latin typeface="Lucida Sans Unicode"/>
                <a:cs typeface="Lucida Sans Unicode"/>
              </a:rPr>
              <a:t>Его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20">
                <a:latin typeface="Lucida Sans Unicode"/>
                <a:cs typeface="Lucida Sans Unicode"/>
              </a:rPr>
              <a:t>задач</a:t>
            </a:r>
            <a:r>
              <a:rPr dirty="0" sz="2850" spc="-15">
                <a:latin typeface="Lucida Sans Unicode"/>
                <a:cs typeface="Lucida Sans Unicode"/>
              </a:rPr>
              <a:t>а</a:t>
            </a:r>
            <a:r>
              <a:rPr dirty="0" sz="2850" spc="-310">
                <a:latin typeface="Lucida Sans Unicode"/>
                <a:cs typeface="Lucida Sans Unicode"/>
              </a:rPr>
              <a:t> </a:t>
            </a:r>
            <a:r>
              <a:rPr dirty="0" sz="2850" spc="-345">
                <a:latin typeface="Verdana"/>
                <a:cs typeface="Verdana"/>
              </a:rPr>
              <a:t>—  </a:t>
            </a:r>
            <a:r>
              <a:rPr dirty="0" sz="2850" spc="-105">
                <a:latin typeface="Lucida Sans Unicode"/>
                <a:cs typeface="Lucida Sans Unicode"/>
              </a:rPr>
              <a:t>профилактика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70">
                <a:latin typeface="Lucida Sans Unicode"/>
                <a:cs typeface="Lucida Sans Unicode"/>
              </a:rPr>
              <a:t>осложнений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185">
                <a:latin typeface="Lucida Sans Unicode"/>
                <a:cs typeface="Lucida Sans Unicode"/>
              </a:rPr>
              <a:t>и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90">
                <a:latin typeface="Lucida Sans Unicode"/>
                <a:cs typeface="Lucida Sans Unicode"/>
              </a:rPr>
              <a:t>поддержание  </a:t>
            </a:r>
            <a:r>
              <a:rPr dirty="0" sz="2850" spc="-30">
                <a:latin typeface="Lucida Sans Unicode"/>
                <a:cs typeface="Lucida Sans Unicode"/>
              </a:rPr>
              <a:t>стабильн</a:t>
            </a:r>
            <a:r>
              <a:rPr dirty="0" sz="2850" spc="-25">
                <a:latin typeface="Lucida Sans Unicode"/>
                <a:cs typeface="Lucida Sans Unicode"/>
              </a:rPr>
              <a:t>о</a:t>
            </a:r>
            <a:r>
              <a:rPr dirty="0" sz="2850" spc="-330">
                <a:latin typeface="Lucida Sans Unicode"/>
                <a:cs typeface="Lucida Sans Unicode"/>
              </a:rPr>
              <a:t> </a:t>
            </a:r>
            <a:r>
              <a:rPr dirty="0" sz="2850" spc="-105">
                <a:latin typeface="Lucida Sans Unicode"/>
                <a:cs typeface="Lucida Sans Unicode"/>
              </a:rPr>
              <a:t>хорошего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>
                <a:latin typeface="Lucida Sans Unicode"/>
                <a:cs typeface="Lucida Sans Unicode"/>
              </a:rPr>
              <a:t>самочувствия  </a:t>
            </a:r>
            <a:r>
              <a:rPr dirty="0" sz="2850" spc="-130">
                <a:latin typeface="Verdana"/>
                <a:cs typeface="Verdana"/>
              </a:rPr>
              <a:t>пациента</a:t>
            </a:r>
            <a:r>
              <a:rPr dirty="0" sz="2850" spc="-130">
                <a:latin typeface="Lucida Sans Unicode"/>
                <a:cs typeface="Lucida Sans Unicode"/>
              </a:rPr>
              <a:t>.</a:t>
            </a:r>
            <a:endParaRPr sz="2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0855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040404">
              <a:alpha val="50000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116551" y="3965694"/>
            <a:ext cx="11856720" cy="253873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687705" marR="5080" indent="-675640">
              <a:lnSpc>
                <a:spcPct val="100000"/>
              </a:lnSpc>
              <a:spcBef>
                <a:spcPts val="95"/>
              </a:spcBef>
            </a:pPr>
            <a:r>
              <a:rPr dirty="0" spc="170">
                <a:solidFill>
                  <a:srgbClr val="FFFFFF"/>
                </a:solidFill>
              </a:rPr>
              <a:t>ЗАЧЕ</a:t>
            </a:r>
            <a:r>
              <a:rPr dirty="0" spc="265">
                <a:solidFill>
                  <a:srgbClr val="FFFFFF"/>
                </a:solidFill>
              </a:rPr>
              <a:t>М</a:t>
            </a:r>
            <a:r>
              <a:rPr dirty="0" spc="-969">
                <a:solidFill>
                  <a:srgbClr val="FFFFFF"/>
                </a:solidFill>
              </a:rPr>
              <a:t> </a:t>
            </a:r>
            <a:r>
              <a:rPr dirty="0" spc="-290">
                <a:solidFill>
                  <a:srgbClr val="FFFFFF"/>
                </a:solidFill>
              </a:rPr>
              <a:t>И</a:t>
            </a:r>
            <a:r>
              <a:rPr dirty="0" spc="-969">
                <a:solidFill>
                  <a:srgbClr val="FFFFFF"/>
                </a:solidFill>
              </a:rPr>
              <a:t> </a:t>
            </a:r>
            <a:r>
              <a:rPr dirty="0" spc="65">
                <a:solidFill>
                  <a:srgbClr val="FFFFFF"/>
                </a:solidFill>
              </a:rPr>
              <a:t>ДЛ</a:t>
            </a:r>
            <a:r>
              <a:rPr dirty="0" spc="65">
                <a:solidFill>
                  <a:srgbClr val="FFFFFF"/>
                </a:solidFill>
              </a:rPr>
              <a:t>Я</a:t>
            </a:r>
            <a:r>
              <a:rPr dirty="0" spc="-969">
                <a:solidFill>
                  <a:srgbClr val="FFFFFF"/>
                </a:solidFill>
              </a:rPr>
              <a:t> </a:t>
            </a:r>
            <a:r>
              <a:rPr dirty="0" spc="-10">
                <a:solidFill>
                  <a:srgbClr val="FFFFFF"/>
                </a:solidFill>
              </a:rPr>
              <a:t>К</a:t>
            </a:r>
            <a:r>
              <a:rPr dirty="0" spc="-125">
                <a:solidFill>
                  <a:srgbClr val="FFFFFF"/>
                </a:solidFill>
              </a:rPr>
              <a:t>ОГ</a:t>
            </a:r>
            <a:r>
              <a:rPr dirty="0" spc="-135">
                <a:solidFill>
                  <a:srgbClr val="FFFFFF"/>
                </a:solidFill>
              </a:rPr>
              <a:t>О</a:t>
            </a:r>
            <a:r>
              <a:rPr dirty="0" spc="-969">
                <a:solidFill>
                  <a:srgbClr val="FFFFFF"/>
                </a:solidFill>
              </a:rPr>
              <a:t> </a:t>
            </a:r>
            <a:r>
              <a:rPr dirty="0" spc="65">
                <a:solidFill>
                  <a:srgbClr val="FFFFFF"/>
                </a:solidFill>
              </a:rPr>
              <a:t>МЫ  </a:t>
            </a:r>
            <a:r>
              <a:rPr dirty="0" spc="145">
                <a:solidFill>
                  <a:srgbClr val="FFFFFF"/>
                </a:solidFill>
              </a:rPr>
              <a:t>С</a:t>
            </a:r>
            <a:r>
              <a:rPr dirty="0">
                <a:solidFill>
                  <a:srgbClr val="FFFFFF"/>
                </a:solidFill>
              </a:rPr>
              <a:t>ДЕЛ</a:t>
            </a:r>
            <a:r>
              <a:rPr dirty="0" spc="280">
                <a:solidFill>
                  <a:srgbClr val="FFFFFF"/>
                </a:solidFill>
              </a:rPr>
              <a:t>А</a:t>
            </a:r>
            <a:r>
              <a:rPr dirty="0" spc="-100">
                <a:solidFill>
                  <a:srgbClr val="FFFFFF"/>
                </a:solidFill>
              </a:rPr>
              <a:t>Л</a:t>
            </a:r>
            <a:r>
              <a:rPr dirty="0" spc="-95">
                <a:solidFill>
                  <a:srgbClr val="FFFFFF"/>
                </a:solidFill>
              </a:rPr>
              <a:t>И</a:t>
            </a:r>
            <a:r>
              <a:rPr dirty="0" spc="-969">
                <a:solidFill>
                  <a:srgbClr val="FFFFFF"/>
                </a:solidFill>
              </a:rPr>
              <a:t> </a:t>
            </a:r>
            <a:r>
              <a:rPr dirty="0" spc="290">
                <a:solidFill>
                  <a:srgbClr val="FFFFFF"/>
                </a:solidFill>
              </a:rPr>
              <a:t>«</a:t>
            </a:r>
            <a:r>
              <a:rPr dirty="0" spc="390">
                <a:solidFill>
                  <a:srgbClr val="FFFFFF"/>
                </a:solidFill>
              </a:rPr>
              <a:t>С</a:t>
            </a:r>
            <a:r>
              <a:rPr dirty="0" spc="550">
                <a:solidFill>
                  <a:srgbClr val="FFFFFF"/>
                </a:solidFill>
              </a:rPr>
              <a:t>ВЯЗЬ»?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573366" y="10223344"/>
            <a:ext cx="129921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-125">
                <a:solidFill>
                  <a:srgbClr val="FFFFFF"/>
                </a:solidFill>
                <a:latin typeface="Verdana"/>
                <a:cs typeface="Verdana"/>
              </a:rPr>
              <a:t>Bow</a:t>
            </a:r>
            <a:r>
              <a:rPr dirty="0" sz="205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50" spc="-125">
                <a:solidFill>
                  <a:srgbClr val="FFFFFF"/>
                </a:solidFill>
                <a:latin typeface="Verdana"/>
                <a:cs typeface="Verdana"/>
              </a:rPr>
              <a:t>Group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9031773" y="10239146"/>
            <a:ext cx="33020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55">
                <a:solidFill>
                  <a:srgbClr val="FFFFFF"/>
                </a:solidFill>
                <a:latin typeface="Microsoft Sans Serif"/>
                <a:cs typeface="Microsoft Sans Serif"/>
              </a:rPr>
              <a:t>03</a:t>
            </a:r>
            <a:endParaRPr sz="2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1152" y="6181844"/>
            <a:ext cx="7846695" cy="2098675"/>
          </a:xfrm>
          <a:prstGeom prst="rect">
            <a:avLst/>
          </a:prstGeom>
        </p:spPr>
        <p:txBody>
          <a:bodyPr wrap="square" lIns="0" tIns="5715" rIns="0" bIns="0" rtlCol="0" vert="horz">
            <a:spAutoFit/>
          </a:bodyPr>
          <a:lstStyle/>
          <a:p>
            <a:pPr marL="12700" marR="5080">
              <a:lnSpc>
                <a:spcPts val="4120"/>
              </a:lnSpc>
              <a:spcBef>
                <a:spcPts val="45"/>
              </a:spcBef>
            </a:pPr>
            <a:r>
              <a:rPr dirty="0" sz="3300" spc="-35">
                <a:latin typeface="Microsoft Sans Serif"/>
                <a:cs typeface="Microsoft Sans Serif"/>
              </a:rPr>
              <a:t>За</a:t>
            </a:r>
            <a:r>
              <a:rPr dirty="0" sz="3300" spc="-130">
                <a:latin typeface="Microsoft Sans Serif"/>
                <a:cs typeface="Microsoft Sans Serif"/>
              </a:rPr>
              <a:t>д</a:t>
            </a:r>
            <a:r>
              <a:rPr dirty="0" sz="3300">
                <a:latin typeface="Microsoft Sans Serif"/>
                <a:cs typeface="Microsoft Sans Serif"/>
              </a:rPr>
              <a:t>ач</a:t>
            </a:r>
            <a:r>
              <a:rPr dirty="0" sz="3300" spc="5">
                <a:latin typeface="Microsoft Sans Serif"/>
                <a:cs typeface="Microsoft Sans Serif"/>
              </a:rPr>
              <a:t>а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85">
                <a:latin typeface="Microsoft Sans Serif"/>
                <a:cs typeface="Microsoft Sans Serif"/>
              </a:rPr>
              <a:t>проек</a:t>
            </a:r>
            <a:r>
              <a:rPr dirty="0" sz="3300" spc="5">
                <a:latin typeface="Microsoft Sans Serif"/>
                <a:cs typeface="Microsoft Sans Serif"/>
              </a:rPr>
              <a:t>т</a:t>
            </a:r>
            <a:r>
              <a:rPr dirty="0" sz="3300" spc="-5">
                <a:latin typeface="Microsoft Sans Serif"/>
                <a:cs typeface="Microsoft Sans Serif"/>
              </a:rPr>
              <a:t>а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635">
                <a:latin typeface="Microsoft Sans Serif"/>
                <a:cs typeface="Microsoft Sans Serif"/>
              </a:rPr>
              <a:t>—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35">
                <a:latin typeface="Microsoft Sans Serif"/>
                <a:cs typeface="Microsoft Sans Serif"/>
              </a:rPr>
              <a:t>помочь  </a:t>
            </a:r>
            <a:r>
              <a:rPr dirty="0" sz="3300" spc="20">
                <a:latin typeface="Microsoft Sans Serif"/>
                <a:cs typeface="Microsoft Sans Serif"/>
              </a:rPr>
              <a:t>максимальном</a:t>
            </a:r>
            <a:r>
              <a:rPr dirty="0" sz="3300" spc="20">
                <a:latin typeface="Microsoft Sans Serif"/>
                <a:cs typeface="Microsoft Sans Serif"/>
              </a:rPr>
              <a:t>у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70">
                <a:latin typeface="Microsoft Sans Serif"/>
                <a:cs typeface="Microsoft Sans Serif"/>
              </a:rPr>
              <a:t>количеству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60">
                <a:latin typeface="Microsoft Sans Serif"/>
                <a:cs typeface="Microsoft Sans Serif"/>
              </a:rPr>
              <a:t>люде</a:t>
            </a:r>
            <a:r>
              <a:rPr dirty="0" sz="3300" spc="105">
                <a:latin typeface="Microsoft Sans Serif"/>
                <a:cs typeface="Microsoft Sans Serif"/>
              </a:rPr>
              <a:t>й</a:t>
            </a:r>
            <a:r>
              <a:rPr dirty="0" sz="3300" spc="-409">
                <a:latin typeface="Verdana"/>
                <a:cs typeface="Verdana"/>
              </a:rPr>
              <a:t>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5">
                <a:latin typeface="Verdana"/>
                <a:cs typeface="Verdana"/>
              </a:rPr>
              <a:t>чье  </a:t>
            </a:r>
            <a:r>
              <a:rPr dirty="0" sz="3300" spc="-145">
                <a:latin typeface="Verdana"/>
                <a:cs typeface="Verdana"/>
              </a:rPr>
              <a:t>здоровье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325">
                <a:latin typeface="Verdana"/>
                <a:cs typeface="Verdana"/>
              </a:rPr>
              <a:t>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5">
                <a:latin typeface="Verdana"/>
                <a:cs typeface="Verdana"/>
              </a:rPr>
              <a:t>самочувствие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05">
                <a:latin typeface="Verdana"/>
                <a:cs typeface="Verdana"/>
              </a:rPr>
              <a:t>требует  </a:t>
            </a:r>
            <a:r>
              <a:rPr dirty="0" sz="3300" spc="-229">
                <a:latin typeface="Verdana"/>
                <a:cs typeface="Verdana"/>
              </a:rPr>
              <a:t>повышенного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60">
                <a:latin typeface="Verdana"/>
                <a:cs typeface="Verdana"/>
              </a:rPr>
              <a:t>внимания.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13860" y="5131889"/>
            <a:ext cx="8408670" cy="0"/>
          </a:xfrm>
          <a:custGeom>
            <a:avLst/>
            <a:gdLst/>
            <a:ahLst/>
            <a:cxnLst/>
            <a:rect l="l" t="t" r="r" b="b"/>
            <a:pathLst>
              <a:path w="8408670" h="0">
                <a:moveTo>
                  <a:pt x="0" y="0"/>
                </a:moveTo>
                <a:lnTo>
                  <a:pt x="8408319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701155" y="3473143"/>
            <a:ext cx="6672580" cy="105156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25">
                <a:latin typeface="Microsoft Sans Serif"/>
                <a:cs typeface="Microsoft Sans Serif"/>
              </a:rPr>
              <a:t>КТ</a:t>
            </a:r>
            <a:r>
              <a:rPr dirty="0" sz="3300" spc="-145">
                <a:latin typeface="Microsoft Sans Serif"/>
                <a:cs typeface="Microsoft Sans Serif"/>
              </a:rPr>
              <a:t>О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30">
                <a:latin typeface="Microsoft Sans Serif"/>
                <a:cs typeface="Microsoft Sans Serif"/>
              </a:rPr>
              <a:t>М</a:t>
            </a:r>
            <a:r>
              <a:rPr dirty="0" sz="3300" spc="-325">
                <a:latin typeface="Microsoft Sans Serif"/>
                <a:cs typeface="Microsoft Sans Serif"/>
              </a:rPr>
              <a:t>О</a:t>
            </a:r>
            <a:r>
              <a:rPr dirty="0" sz="3300" spc="-120">
                <a:latin typeface="Microsoft Sans Serif"/>
                <a:cs typeface="Microsoft Sans Serif"/>
              </a:rPr>
              <a:t>ЖЕТ</a:t>
            </a:r>
            <a:r>
              <a:rPr dirty="0" sz="3300" spc="-320">
                <a:latin typeface="Microsoft Sans Serif"/>
                <a:cs typeface="Microsoft Sans Serif"/>
              </a:rPr>
              <a:t> </a:t>
            </a:r>
            <a:r>
              <a:rPr dirty="0" sz="3300" spc="-105">
                <a:latin typeface="Microsoft Sans Serif"/>
                <a:cs typeface="Microsoft Sans Serif"/>
              </a:rPr>
              <a:t>ВОСП</a:t>
            </a:r>
            <a:r>
              <a:rPr dirty="0" sz="3300" spc="-185">
                <a:latin typeface="Microsoft Sans Serif"/>
                <a:cs typeface="Microsoft Sans Serif"/>
              </a:rPr>
              <a:t>О</a:t>
            </a:r>
            <a:r>
              <a:rPr dirty="0" sz="3300" spc="-100">
                <a:latin typeface="Microsoft Sans Serif"/>
                <a:cs typeface="Microsoft Sans Serif"/>
              </a:rPr>
              <a:t>ЛЬЗОВ</a:t>
            </a:r>
            <a:r>
              <a:rPr dirty="0" sz="3300" spc="-275">
                <a:latin typeface="Microsoft Sans Serif"/>
                <a:cs typeface="Microsoft Sans Serif"/>
              </a:rPr>
              <a:t>А</a:t>
            </a:r>
            <a:r>
              <a:rPr dirty="0" sz="3300" spc="-105">
                <a:latin typeface="Microsoft Sans Serif"/>
                <a:cs typeface="Microsoft Sans Serif"/>
              </a:rPr>
              <a:t>ТЬСЯ</a:t>
            </a:r>
            <a:endParaRPr sz="330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3300" spc="-114">
                <a:latin typeface="Microsoft Sans Serif"/>
                <a:cs typeface="Microsoft Sans Serif"/>
              </a:rPr>
              <a:t>«СВЯЗЬЮ»?</a:t>
            </a:r>
            <a:endParaRPr sz="3300">
              <a:latin typeface="Microsoft Sans Serif"/>
              <a:cs typeface="Microsoft Sans Serif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030873" y="0"/>
            <a:ext cx="9073515" cy="11308715"/>
            <a:chOff x="11030873" y="0"/>
            <a:chExt cx="9073515" cy="1130871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056337" y="0"/>
              <a:ext cx="9047752" cy="113085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030873" y="0"/>
              <a:ext cx="52705" cy="11308715"/>
            </a:xfrm>
            <a:custGeom>
              <a:avLst/>
              <a:gdLst/>
              <a:ahLst/>
              <a:cxnLst/>
              <a:rect l="l" t="t" r="r" b="b"/>
              <a:pathLst>
                <a:path w="52704" h="11308715">
                  <a:moveTo>
                    <a:pt x="0" y="11308556"/>
                  </a:moveTo>
                  <a:lnTo>
                    <a:pt x="52354" y="11308556"/>
                  </a:lnTo>
                  <a:lnTo>
                    <a:pt x="52354" y="0"/>
                  </a:lnTo>
                  <a:lnTo>
                    <a:pt x="0" y="0"/>
                  </a:lnTo>
                  <a:lnTo>
                    <a:pt x="0" y="1130855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19011865" y="10239185"/>
            <a:ext cx="339725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95">
                <a:solidFill>
                  <a:srgbClr val="FFFFFF"/>
                </a:solidFill>
                <a:latin typeface="Microsoft Sans Serif"/>
                <a:cs typeface="Microsoft Sans Serif"/>
              </a:rPr>
              <a:t>04</a:t>
            </a:r>
            <a:endParaRPr sz="2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14888" y="10239146"/>
            <a:ext cx="33655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80">
                <a:solidFill>
                  <a:srgbClr val="231F20"/>
                </a:solidFill>
                <a:latin typeface="Microsoft Sans Serif"/>
                <a:cs typeface="Microsoft Sans Serif"/>
              </a:rPr>
              <a:t>05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95644" y="1471035"/>
            <a:ext cx="15323819" cy="2538730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80">
                <a:latin typeface="Verdana"/>
                <a:cs typeface="Verdana"/>
              </a:rPr>
              <a:t>УЖЕ</a:t>
            </a:r>
            <a:r>
              <a:rPr dirty="0" spc="-1090">
                <a:latin typeface="Verdana"/>
                <a:cs typeface="Verdana"/>
              </a:rPr>
              <a:t> </a:t>
            </a:r>
            <a:r>
              <a:rPr dirty="0" spc="90">
                <a:latin typeface="Verdana"/>
                <a:cs typeface="Verdana"/>
              </a:rPr>
              <a:t>СЕЙЧАС</a:t>
            </a:r>
            <a:r>
              <a:rPr dirty="0" spc="-1090">
                <a:latin typeface="Verdana"/>
                <a:cs typeface="Verdana"/>
              </a:rPr>
              <a:t> </a:t>
            </a:r>
            <a:r>
              <a:rPr dirty="0" spc="-235">
                <a:latin typeface="Verdana"/>
                <a:cs typeface="Verdana"/>
              </a:rPr>
              <a:t>«СВЯЗЬЮ»  </a:t>
            </a:r>
            <a:r>
              <a:rPr dirty="0" spc="254">
                <a:latin typeface="Verdana"/>
                <a:cs typeface="Verdana"/>
              </a:rPr>
              <a:t>МОГУТ</a:t>
            </a:r>
            <a:r>
              <a:rPr dirty="0" spc="-1090">
                <a:latin typeface="Verdana"/>
                <a:cs typeface="Verdana"/>
              </a:rPr>
              <a:t> </a:t>
            </a:r>
            <a:r>
              <a:rPr dirty="0" spc="40">
                <a:latin typeface="Verdana"/>
                <a:cs typeface="Verdana"/>
              </a:rPr>
              <a:t>ВОСП</a:t>
            </a:r>
            <a:r>
              <a:rPr dirty="0" spc="-275">
                <a:latin typeface="Verdana"/>
                <a:cs typeface="Verdana"/>
              </a:rPr>
              <a:t>О</a:t>
            </a:r>
            <a:r>
              <a:rPr dirty="0" spc="-80">
                <a:latin typeface="Verdana"/>
                <a:cs typeface="Verdana"/>
              </a:rPr>
              <a:t>ЛЬЗОВ</a:t>
            </a:r>
            <a:r>
              <a:rPr dirty="0" spc="-635">
                <a:latin typeface="Verdana"/>
                <a:cs typeface="Verdana"/>
              </a:rPr>
              <a:t>А</a:t>
            </a:r>
            <a:r>
              <a:rPr dirty="0" spc="-200">
                <a:latin typeface="Verdana"/>
                <a:cs typeface="Verdana"/>
              </a:rPr>
              <a:t>ТЬСЯ: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455685" y="4235317"/>
            <a:ext cx="14105890" cy="431863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920115" marR="1109980" indent="-908050">
              <a:lnSpc>
                <a:spcPct val="100200"/>
              </a:lnSpc>
              <a:spcBef>
                <a:spcPts val="95"/>
              </a:spcBef>
              <a:buFont typeface="Symbol"/>
              <a:buChar char=""/>
              <a:tabLst>
                <a:tab pos="919480" algn="l"/>
                <a:tab pos="920750" algn="l"/>
              </a:tabLst>
            </a:pPr>
            <a:r>
              <a:rPr dirty="0" sz="5350" spc="-455">
                <a:latin typeface="Verdana"/>
                <a:cs typeface="Verdana"/>
              </a:rPr>
              <a:t>ПАЦИЕНТЫ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15">
                <a:latin typeface="Verdana"/>
                <a:cs typeface="Verdana"/>
              </a:rPr>
              <a:t>С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-555">
                <a:latin typeface="Verdana"/>
                <a:cs typeface="Verdana"/>
              </a:rPr>
              <a:t>Б</a:t>
            </a:r>
            <a:r>
              <a:rPr dirty="0" sz="5350" spc="-630">
                <a:latin typeface="Verdana"/>
                <a:cs typeface="Verdana"/>
              </a:rPr>
              <a:t>О</a:t>
            </a:r>
            <a:r>
              <a:rPr dirty="0" sz="5350" spc="-265">
                <a:latin typeface="Verdana"/>
                <a:cs typeface="Verdana"/>
              </a:rPr>
              <a:t>Л</a:t>
            </a:r>
            <a:r>
              <a:rPr dirty="0" sz="5350" spc="-640">
                <a:latin typeface="Verdana"/>
                <a:cs typeface="Verdana"/>
              </a:rPr>
              <a:t>Е</a:t>
            </a:r>
            <a:r>
              <a:rPr dirty="0" sz="5350" spc="-360">
                <a:latin typeface="Verdana"/>
                <a:cs typeface="Verdana"/>
              </a:rPr>
              <a:t>ЗНЯМИ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-185">
                <a:latin typeface="Verdana"/>
                <a:cs typeface="Verdana"/>
              </a:rPr>
              <a:t>СЕ</a:t>
            </a:r>
            <a:r>
              <a:rPr dirty="0" sz="5350" spc="-450">
                <a:latin typeface="Verdana"/>
                <a:cs typeface="Verdana"/>
              </a:rPr>
              <a:t>Р</a:t>
            </a:r>
            <a:r>
              <a:rPr dirty="0" sz="5350" spc="-295">
                <a:latin typeface="Verdana"/>
                <a:cs typeface="Verdana"/>
              </a:rPr>
              <a:t>ДЕЧНО-  </a:t>
            </a:r>
            <a:r>
              <a:rPr dirty="0" sz="5350" spc="-210">
                <a:latin typeface="Verdana"/>
                <a:cs typeface="Verdana"/>
              </a:rPr>
              <a:t>СО</a:t>
            </a:r>
            <a:r>
              <a:rPr dirty="0" sz="5350" spc="-260">
                <a:latin typeface="Verdana"/>
                <a:cs typeface="Verdana"/>
              </a:rPr>
              <a:t>С</a:t>
            </a:r>
            <a:r>
              <a:rPr dirty="0" sz="5350" spc="-585">
                <a:latin typeface="Verdana"/>
                <a:cs typeface="Verdana"/>
              </a:rPr>
              <a:t>У</a:t>
            </a:r>
            <a:r>
              <a:rPr dirty="0" sz="5350" spc="-265">
                <a:latin typeface="Verdana"/>
                <a:cs typeface="Verdana"/>
              </a:rPr>
              <a:t>ДИСТОЙ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-290">
                <a:latin typeface="Verdana"/>
                <a:cs typeface="Verdana"/>
              </a:rPr>
              <a:t>СИСТЕМЫ</a:t>
            </a:r>
            <a:endParaRPr sz="5350">
              <a:latin typeface="Verdana"/>
              <a:cs typeface="Verdana"/>
            </a:endParaRPr>
          </a:p>
          <a:p>
            <a:pPr marL="920115" marR="5080" indent="-908050">
              <a:lnSpc>
                <a:spcPct val="100200"/>
              </a:lnSpc>
              <a:spcBef>
                <a:spcPts val="819"/>
              </a:spcBef>
              <a:buFont typeface="Symbol"/>
              <a:buChar char=""/>
              <a:tabLst>
                <a:tab pos="919480" algn="l"/>
                <a:tab pos="920750" algn="l"/>
              </a:tabLst>
            </a:pPr>
            <a:r>
              <a:rPr dirty="0" sz="5350" spc="-455">
                <a:latin typeface="Verdana"/>
                <a:cs typeface="Verdana"/>
              </a:rPr>
              <a:t>ПАЦИЕНТЫ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-430">
                <a:latin typeface="Verdana"/>
                <a:cs typeface="Verdana"/>
              </a:rPr>
              <a:t>ПОДВЕРЖЕННЫЕ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-250">
                <a:latin typeface="Verdana"/>
                <a:cs typeface="Verdana"/>
              </a:rPr>
              <a:t>САХАРНОМУ  </a:t>
            </a:r>
            <a:r>
              <a:rPr dirty="0" sz="5350" spc="-290">
                <a:latin typeface="Verdana"/>
                <a:cs typeface="Verdana"/>
              </a:rPr>
              <a:t>ДИАБЕТУ</a:t>
            </a:r>
            <a:endParaRPr sz="5350">
              <a:latin typeface="Verdana"/>
              <a:cs typeface="Verdana"/>
            </a:endParaRPr>
          </a:p>
          <a:p>
            <a:pPr marL="920115" indent="-908050">
              <a:lnSpc>
                <a:spcPct val="100000"/>
              </a:lnSpc>
              <a:spcBef>
                <a:spcPts val="840"/>
              </a:spcBef>
              <a:buFont typeface="Symbol"/>
              <a:buChar char=""/>
              <a:tabLst>
                <a:tab pos="919480" algn="l"/>
                <a:tab pos="920750" algn="l"/>
              </a:tabLst>
            </a:pPr>
            <a:r>
              <a:rPr dirty="0" sz="5350" spc="-425">
                <a:latin typeface="Verdana"/>
                <a:cs typeface="Verdana"/>
              </a:rPr>
              <a:t>БЕРЕМЕННЫЕ</a:t>
            </a:r>
            <a:r>
              <a:rPr dirty="0" sz="5350" spc="-810">
                <a:latin typeface="Verdana"/>
                <a:cs typeface="Verdana"/>
              </a:rPr>
              <a:t> </a:t>
            </a:r>
            <a:r>
              <a:rPr dirty="0" sz="5350" spc="-595">
                <a:latin typeface="Verdana"/>
                <a:cs typeface="Verdana"/>
              </a:rPr>
              <a:t>ЖЕНЩИНЫ</a:t>
            </a:r>
            <a:endParaRPr sz="53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229614" y="634726"/>
            <a:ext cx="3642995" cy="3397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050" spc="50">
                <a:solidFill>
                  <a:srgbClr val="FC6522"/>
                </a:solidFill>
                <a:latin typeface="Microsoft Sans Serif"/>
                <a:cs typeface="Microsoft Sans Serif"/>
              </a:rPr>
              <a:t>к</a:t>
            </a:r>
            <a:r>
              <a:rPr dirty="0" sz="2050" spc="25">
                <a:solidFill>
                  <a:srgbClr val="FC6522"/>
                </a:solidFill>
                <a:latin typeface="Microsoft Sans Serif"/>
                <a:cs typeface="Microsoft Sans Serif"/>
              </a:rPr>
              <a:t>т</a:t>
            </a:r>
            <a:r>
              <a:rPr dirty="0" sz="2050" spc="75">
                <a:solidFill>
                  <a:srgbClr val="FC6522"/>
                </a:solidFill>
                <a:latin typeface="Microsoft Sans Serif"/>
                <a:cs typeface="Microsoft Sans Serif"/>
              </a:rPr>
              <a:t>о</a:t>
            </a:r>
            <a:r>
              <a:rPr dirty="0" sz="2050" spc="-135">
                <a:solidFill>
                  <a:srgbClr val="FC6522"/>
                </a:solidFill>
                <a:latin typeface="Microsoft Sans Serif"/>
                <a:cs typeface="Microsoft Sans Serif"/>
              </a:rPr>
              <a:t> </a:t>
            </a:r>
            <a:r>
              <a:rPr dirty="0" sz="2050" spc="15">
                <a:solidFill>
                  <a:srgbClr val="FC6522"/>
                </a:solidFill>
                <a:latin typeface="Microsoft Sans Serif"/>
                <a:cs typeface="Microsoft Sans Serif"/>
              </a:rPr>
              <a:t>м</a:t>
            </a:r>
            <a:r>
              <a:rPr dirty="0" sz="2050" spc="-10">
                <a:solidFill>
                  <a:srgbClr val="FC6522"/>
                </a:solidFill>
                <a:latin typeface="Microsoft Sans Serif"/>
                <a:cs typeface="Microsoft Sans Serif"/>
              </a:rPr>
              <a:t>о</a:t>
            </a:r>
            <a:r>
              <a:rPr dirty="0" sz="2050" spc="-60">
                <a:solidFill>
                  <a:srgbClr val="FC6522"/>
                </a:solidFill>
                <a:latin typeface="Microsoft Sans Serif"/>
                <a:cs typeface="Microsoft Sans Serif"/>
              </a:rPr>
              <a:t>ж</a:t>
            </a:r>
            <a:r>
              <a:rPr dirty="0" sz="2050" spc="45">
                <a:solidFill>
                  <a:srgbClr val="FC6522"/>
                </a:solidFill>
                <a:latin typeface="Microsoft Sans Serif"/>
                <a:cs typeface="Microsoft Sans Serif"/>
              </a:rPr>
              <a:t>е</a:t>
            </a:r>
            <a:r>
              <a:rPr dirty="0" sz="2050" spc="105">
                <a:solidFill>
                  <a:srgbClr val="FC6522"/>
                </a:solidFill>
                <a:latin typeface="Microsoft Sans Serif"/>
                <a:cs typeface="Microsoft Sans Serif"/>
              </a:rPr>
              <a:t>т</a:t>
            </a:r>
            <a:r>
              <a:rPr dirty="0" sz="2050" spc="-135">
                <a:solidFill>
                  <a:srgbClr val="FC6522"/>
                </a:solidFill>
                <a:latin typeface="Microsoft Sans Serif"/>
                <a:cs typeface="Microsoft Sans Serif"/>
              </a:rPr>
              <a:t> </a:t>
            </a:r>
            <a:r>
              <a:rPr dirty="0" sz="2050" spc="45">
                <a:solidFill>
                  <a:srgbClr val="FC6522"/>
                </a:solidFill>
                <a:latin typeface="Microsoft Sans Serif"/>
                <a:cs typeface="Microsoft Sans Serif"/>
              </a:rPr>
              <a:t>воспользовать</a:t>
            </a:r>
            <a:r>
              <a:rPr dirty="0" sz="2050" spc="35">
                <a:solidFill>
                  <a:srgbClr val="FC6522"/>
                </a:solidFill>
                <a:latin typeface="Microsoft Sans Serif"/>
                <a:cs typeface="Microsoft Sans Serif"/>
              </a:rPr>
              <a:t>с</a:t>
            </a:r>
            <a:r>
              <a:rPr dirty="0" sz="2050" spc="-25">
                <a:solidFill>
                  <a:srgbClr val="FC6522"/>
                </a:solidFill>
                <a:latin typeface="Microsoft Sans Serif"/>
                <a:cs typeface="Microsoft Sans Serif"/>
              </a:rPr>
              <a:t>я?</a:t>
            </a:r>
            <a:endParaRPr sz="2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11085" cy="11327130"/>
            <a:chOff x="0" y="0"/>
            <a:chExt cx="20111085" cy="11327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0173" cy="1130569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11295237"/>
              <a:ext cx="20100290" cy="20955"/>
            </a:xfrm>
            <a:custGeom>
              <a:avLst/>
              <a:gdLst/>
              <a:ahLst/>
              <a:cxnLst/>
              <a:rect l="l" t="t" r="r" b="b"/>
              <a:pathLst>
                <a:path w="20100290" h="20954">
                  <a:moveTo>
                    <a:pt x="0" y="20941"/>
                  </a:moveTo>
                  <a:lnTo>
                    <a:pt x="20100173" y="20941"/>
                  </a:lnTo>
                  <a:lnTo>
                    <a:pt x="20100173" y="0"/>
                  </a:lnTo>
                  <a:lnTo>
                    <a:pt x="0" y="0"/>
                  </a:lnTo>
                  <a:lnTo>
                    <a:pt x="0" y="2094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20100173" y="0"/>
              <a:ext cx="0" cy="11306175"/>
            </a:xfrm>
            <a:custGeom>
              <a:avLst/>
              <a:gdLst/>
              <a:ahLst/>
              <a:cxnLst/>
              <a:rect l="l" t="t" r="r" b="b"/>
              <a:pathLst>
                <a:path w="0" h="11306175">
                  <a:moveTo>
                    <a:pt x="0" y="0"/>
                  </a:moveTo>
                  <a:lnTo>
                    <a:pt x="0" y="11305708"/>
                  </a:lnTo>
                </a:path>
              </a:pathLst>
            </a:custGeom>
            <a:ln w="2094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20100290" cy="11306175"/>
            </a:xfrm>
            <a:custGeom>
              <a:avLst/>
              <a:gdLst/>
              <a:ahLst/>
              <a:cxnLst/>
              <a:rect l="l" t="t" r="r" b="b"/>
              <a:pathLst>
                <a:path w="20100290" h="11306175">
                  <a:moveTo>
                    <a:pt x="0" y="0"/>
                  </a:moveTo>
                  <a:lnTo>
                    <a:pt x="20100173" y="0"/>
                  </a:lnTo>
                  <a:lnTo>
                    <a:pt x="20100173" y="11305705"/>
                  </a:lnTo>
                  <a:lnTo>
                    <a:pt x="0" y="113057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9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744312" y="6153388"/>
              <a:ext cx="7360284" cy="0"/>
            </a:xfrm>
            <a:custGeom>
              <a:avLst/>
              <a:gdLst/>
              <a:ahLst/>
              <a:cxnLst/>
              <a:rect l="l" t="t" r="r" b="b"/>
              <a:pathLst>
                <a:path w="7360284" h="0">
                  <a:moveTo>
                    <a:pt x="0" y="0"/>
                  </a:moveTo>
                  <a:lnTo>
                    <a:pt x="7360152" y="0"/>
                  </a:lnTo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 txBox="1"/>
          <p:nvPr/>
        </p:nvSpPr>
        <p:spPr>
          <a:xfrm>
            <a:off x="741203" y="7099372"/>
            <a:ext cx="676465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00">
                <a:solidFill>
                  <a:srgbClr val="FFFFFF"/>
                </a:solidFill>
                <a:latin typeface="Microsoft Sans Serif"/>
                <a:cs typeface="Microsoft Sans Serif"/>
              </a:rPr>
              <a:t>Ка</a:t>
            </a:r>
            <a:r>
              <a:rPr dirty="0" sz="3300" spc="-8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15">
                <a:solidFill>
                  <a:srgbClr val="FFFFFF"/>
                </a:solidFill>
                <a:latin typeface="Microsoft Sans Serif"/>
                <a:cs typeface="Microsoft Sans Serif"/>
              </a:rPr>
              <a:t>«Связь</a:t>
            </a:r>
            <a:r>
              <a:rPr dirty="0" sz="3300" spc="-10">
                <a:solidFill>
                  <a:srgbClr val="FFFFFF"/>
                </a:solidFill>
                <a:latin typeface="Microsoft Sans Serif"/>
                <a:cs typeface="Microsoft Sans Serif"/>
              </a:rPr>
              <a:t>»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50">
                <a:solidFill>
                  <a:srgbClr val="FFFFFF"/>
                </a:solidFill>
                <a:latin typeface="Microsoft Sans Serif"/>
                <a:cs typeface="Microsoft Sans Serif"/>
              </a:rPr>
              <a:t>пом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3300" spc="-105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3300" spc="15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80">
                <a:solidFill>
                  <a:srgbClr val="FFFFFF"/>
                </a:solidFill>
                <a:latin typeface="Microsoft Sans Serif"/>
                <a:cs typeface="Microsoft Sans Serif"/>
              </a:rPr>
              <a:t>пациен</a:t>
            </a:r>
            <a:r>
              <a:rPr dirty="0" sz="3300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70">
                <a:solidFill>
                  <a:srgbClr val="FFFFFF"/>
                </a:solidFill>
                <a:latin typeface="Microsoft Sans Serif"/>
                <a:cs typeface="Microsoft Sans Serif"/>
              </a:rPr>
              <a:t>ам?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19906" y="6153388"/>
            <a:ext cx="7360284" cy="0"/>
          </a:xfrm>
          <a:custGeom>
            <a:avLst/>
            <a:gdLst/>
            <a:ahLst/>
            <a:cxnLst/>
            <a:rect l="l" t="t" r="r" b="b"/>
            <a:pathLst>
              <a:path w="7360284" h="0">
                <a:moveTo>
                  <a:pt x="0" y="0"/>
                </a:moveTo>
                <a:lnTo>
                  <a:pt x="7360152" y="0"/>
                </a:lnTo>
              </a:path>
            </a:pathLst>
          </a:custGeom>
          <a:ln w="20941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316798" y="7099372"/>
            <a:ext cx="6031865" cy="5283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100">
                <a:solidFill>
                  <a:srgbClr val="FFFFFF"/>
                </a:solidFill>
                <a:latin typeface="Microsoft Sans Serif"/>
                <a:cs typeface="Microsoft Sans Serif"/>
              </a:rPr>
              <a:t>Ка</a:t>
            </a:r>
            <a:r>
              <a:rPr dirty="0" sz="3300" spc="-80">
                <a:solidFill>
                  <a:srgbClr val="FFFFFF"/>
                </a:solidFill>
                <a:latin typeface="Microsoft Sans Serif"/>
                <a:cs typeface="Microsoft Sans Serif"/>
              </a:rPr>
              <a:t>к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15">
                <a:solidFill>
                  <a:srgbClr val="FFFFFF"/>
                </a:solidFill>
                <a:latin typeface="Microsoft Sans Serif"/>
                <a:cs typeface="Microsoft Sans Serif"/>
              </a:rPr>
              <a:t>«Связь</a:t>
            </a:r>
            <a:r>
              <a:rPr dirty="0" sz="3300" spc="-10">
                <a:solidFill>
                  <a:srgbClr val="FFFFFF"/>
                </a:solidFill>
                <a:latin typeface="Microsoft Sans Serif"/>
                <a:cs typeface="Microsoft Sans Serif"/>
              </a:rPr>
              <a:t>»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50">
                <a:solidFill>
                  <a:srgbClr val="FFFFFF"/>
                </a:solidFill>
                <a:latin typeface="Microsoft Sans Serif"/>
                <a:cs typeface="Microsoft Sans Serif"/>
              </a:rPr>
              <a:t>пом</a:t>
            </a:r>
            <a:r>
              <a:rPr dirty="0" sz="3300" spc="10">
                <a:solidFill>
                  <a:srgbClr val="FFFFFF"/>
                </a:solidFill>
                <a:latin typeface="Microsoft Sans Serif"/>
                <a:cs typeface="Microsoft Sans Serif"/>
              </a:rPr>
              <a:t>о</a:t>
            </a:r>
            <a:r>
              <a:rPr dirty="0" sz="3300" spc="-105">
                <a:solidFill>
                  <a:srgbClr val="FFFFFF"/>
                </a:solidFill>
                <a:latin typeface="Microsoft Sans Serif"/>
                <a:cs typeface="Microsoft Sans Serif"/>
              </a:rPr>
              <a:t>ж</a:t>
            </a:r>
            <a:r>
              <a:rPr dirty="0" sz="3300" spc="65">
                <a:solidFill>
                  <a:srgbClr val="FFFFFF"/>
                </a:solidFill>
                <a:latin typeface="Microsoft Sans Serif"/>
                <a:cs typeface="Microsoft Sans Serif"/>
              </a:rPr>
              <a:t>е</a:t>
            </a:r>
            <a:r>
              <a:rPr dirty="0" sz="3300" spc="155">
                <a:solidFill>
                  <a:srgbClr val="FFFFFF"/>
                </a:solidFill>
                <a:latin typeface="Microsoft Sans Serif"/>
                <a:cs typeface="Microsoft Sans Serif"/>
              </a:rPr>
              <a:t>т</a:t>
            </a:r>
            <a:r>
              <a:rPr dirty="0" sz="3300" spc="-225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dirty="0" sz="3300" spc="-10">
                <a:solidFill>
                  <a:srgbClr val="FFFFFF"/>
                </a:solidFill>
                <a:latin typeface="Microsoft Sans Serif"/>
                <a:cs typeface="Microsoft Sans Serif"/>
              </a:rPr>
              <a:t>врачам?</a:t>
            </a:r>
            <a:endParaRPr sz="3300">
              <a:latin typeface="Microsoft Sans Serif"/>
              <a:cs typeface="Microsoft Sans Serif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>
                <a:solidFill>
                  <a:srgbClr val="FFFFFF"/>
                </a:solidFill>
              </a:rPr>
              <a:t>2021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1573366" y="10223344"/>
            <a:ext cx="129921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-125">
                <a:solidFill>
                  <a:srgbClr val="FFFFFF"/>
                </a:solidFill>
                <a:latin typeface="Verdana"/>
                <a:cs typeface="Verdana"/>
              </a:rPr>
              <a:t>Bow</a:t>
            </a:r>
            <a:r>
              <a:rPr dirty="0" sz="2050" spc="-3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050" spc="-125">
                <a:solidFill>
                  <a:srgbClr val="FFFFFF"/>
                </a:solidFill>
                <a:latin typeface="Verdana"/>
                <a:cs typeface="Verdana"/>
              </a:rPr>
              <a:t>Group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003757" y="10239185"/>
            <a:ext cx="34798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125">
                <a:solidFill>
                  <a:srgbClr val="FFFFFF"/>
                </a:solidFill>
                <a:latin typeface="Microsoft Sans Serif"/>
                <a:cs typeface="Microsoft Sans Serif"/>
              </a:rPr>
              <a:t>06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766501" y="4169386"/>
            <a:ext cx="713105" cy="128206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pc="-1325">
                <a:solidFill>
                  <a:srgbClr val="FFFFFF"/>
                </a:solidFill>
              </a:rPr>
              <a:t>1.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1342096" y="4169386"/>
            <a:ext cx="940435" cy="128206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8250" spc="-315">
                <a:solidFill>
                  <a:srgbClr val="FFFFFF"/>
                </a:solidFill>
                <a:latin typeface="Lucida Sans Unicode"/>
                <a:cs typeface="Lucida Sans Unicode"/>
              </a:rPr>
              <a:t>2.</a:t>
            </a:r>
            <a:endParaRPr sz="82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43228" y="2451343"/>
            <a:ext cx="9870440" cy="0"/>
          </a:xfrm>
          <a:custGeom>
            <a:avLst/>
            <a:gdLst/>
            <a:ahLst/>
            <a:cxnLst/>
            <a:rect l="l" t="t" r="r" b="b"/>
            <a:pathLst>
              <a:path w="9870440" h="0">
                <a:moveTo>
                  <a:pt x="0" y="0"/>
                </a:moveTo>
                <a:lnTo>
                  <a:pt x="9870327" y="0"/>
                </a:lnTo>
              </a:path>
            </a:pathLst>
          </a:custGeom>
          <a:ln w="20941">
            <a:solidFill>
              <a:srgbClr val="000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699320" y="1561246"/>
            <a:ext cx="12622530" cy="6736715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3300" spc="-95">
                <a:latin typeface="Microsoft Sans Serif"/>
                <a:cs typeface="Microsoft Sans Serif"/>
              </a:rPr>
              <a:t>ЧТ</a:t>
            </a:r>
            <a:r>
              <a:rPr dirty="0" sz="3300" spc="-110">
                <a:latin typeface="Microsoft Sans Serif"/>
                <a:cs typeface="Microsoft Sans Serif"/>
              </a:rPr>
              <a:t>О</a:t>
            </a:r>
            <a:r>
              <a:rPr dirty="0" sz="3300" spc="-225">
                <a:latin typeface="Microsoft Sans Serif"/>
                <a:cs typeface="Microsoft Sans Serif"/>
              </a:rPr>
              <a:t> </a:t>
            </a:r>
            <a:r>
              <a:rPr dirty="0" sz="3300" spc="-110">
                <a:latin typeface="Microsoft Sans Serif"/>
                <a:cs typeface="Microsoft Sans Serif"/>
              </a:rPr>
              <a:t>Т</a:t>
            </a:r>
            <a:r>
              <a:rPr dirty="0" sz="3300" spc="-75">
                <a:latin typeface="Microsoft Sans Serif"/>
                <a:cs typeface="Microsoft Sans Serif"/>
              </a:rPr>
              <a:t>А</a:t>
            </a:r>
            <a:r>
              <a:rPr dirty="0" sz="3300" spc="-300">
                <a:latin typeface="Microsoft Sans Serif"/>
                <a:cs typeface="Microsoft Sans Serif"/>
              </a:rPr>
              <a:t>К</a:t>
            </a:r>
            <a:r>
              <a:rPr dirty="0" sz="3300" spc="-229">
                <a:latin typeface="Microsoft Sans Serif"/>
                <a:cs typeface="Microsoft Sans Serif"/>
              </a:rPr>
              <a:t>ОЕ</a:t>
            </a:r>
            <a:r>
              <a:rPr dirty="0" sz="3300" spc="-220">
                <a:latin typeface="Microsoft Sans Serif"/>
                <a:cs typeface="Microsoft Sans Serif"/>
              </a:rPr>
              <a:t> </a:t>
            </a:r>
            <a:r>
              <a:rPr dirty="0" sz="3300" spc="-95">
                <a:latin typeface="Microsoft Sans Serif"/>
                <a:cs typeface="Microsoft Sans Serif"/>
              </a:rPr>
              <a:t>«СВЯЗЬ»?</a:t>
            </a:r>
            <a:endParaRPr sz="3300">
              <a:latin typeface="Microsoft Sans Serif"/>
              <a:cs typeface="Microsoft Sans Serif"/>
            </a:endParaRPr>
          </a:p>
          <a:p>
            <a:pPr>
              <a:lnSpc>
                <a:spcPct val="100000"/>
              </a:lnSpc>
            </a:pPr>
            <a:endParaRPr sz="4500">
              <a:latin typeface="Microsoft Sans Serif"/>
              <a:cs typeface="Microsoft Sans Serif"/>
            </a:endParaRPr>
          </a:p>
          <a:p>
            <a:pPr marL="12700" marR="5080">
              <a:lnSpc>
                <a:spcPct val="104099"/>
              </a:lnSpc>
              <a:spcBef>
                <a:spcPts val="2570"/>
              </a:spcBef>
            </a:pPr>
            <a:r>
              <a:rPr dirty="0" sz="3300" spc="-245">
                <a:latin typeface="Verdana"/>
                <a:cs typeface="Verdana"/>
              </a:rPr>
              <a:t>«Связь»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730">
                <a:latin typeface="Verdana"/>
                <a:cs typeface="Verdana"/>
              </a:rPr>
              <a:t>—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55">
                <a:latin typeface="Verdana"/>
                <a:cs typeface="Verdana"/>
              </a:rPr>
              <a:t>это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54">
                <a:latin typeface="Verdana"/>
                <a:cs typeface="Verdana"/>
              </a:rPr>
              <a:t>проект,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45">
                <a:latin typeface="Verdana"/>
                <a:cs typeface="Verdana"/>
              </a:rPr>
              <a:t>который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130">
                <a:latin typeface="Verdana"/>
                <a:cs typeface="Verdana"/>
              </a:rPr>
              <a:t>облегчает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195">
                <a:latin typeface="Verdana"/>
                <a:cs typeface="Verdana"/>
              </a:rPr>
              <a:t>врачам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195">
                <a:latin typeface="Verdana"/>
                <a:cs typeface="Verdana"/>
              </a:rPr>
              <a:t>наблюдение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145">
                <a:latin typeface="Verdana"/>
                <a:cs typeface="Verdana"/>
              </a:rPr>
              <a:t>за </a:t>
            </a:r>
            <a:r>
              <a:rPr dirty="0" sz="3300" spc="-1145">
                <a:latin typeface="Verdana"/>
                <a:cs typeface="Verdana"/>
              </a:rPr>
              <a:t> </a:t>
            </a:r>
            <a:r>
              <a:rPr dirty="0" sz="3300" spc="-195">
                <a:latin typeface="Verdana"/>
                <a:cs typeface="Verdana"/>
              </a:rPr>
              <a:t>пациен</a:t>
            </a:r>
            <a:r>
              <a:rPr dirty="0" sz="3300" spc="-229">
                <a:latin typeface="Verdana"/>
                <a:cs typeface="Verdana"/>
              </a:rPr>
              <a:t>т</a:t>
            </a:r>
            <a:r>
              <a:rPr dirty="0" sz="3300" spc="-254">
                <a:latin typeface="Verdana"/>
                <a:cs typeface="Verdana"/>
              </a:rPr>
              <a:t>ами,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15">
                <a:latin typeface="Verdana"/>
                <a:cs typeface="Verdana"/>
              </a:rPr>
              <a:t>требующими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90">
                <a:latin typeface="Verdana"/>
                <a:cs typeface="Verdana"/>
              </a:rPr>
              <a:t>особого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60">
                <a:latin typeface="Verdana"/>
                <a:cs typeface="Verdana"/>
              </a:rPr>
              <a:t>внимания.</a:t>
            </a:r>
            <a:endParaRPr sz="3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3300" spc="-160">
                <a:latin typeface="Verdana"/>
                <a:cs typeface="Verdana"/>
              </a:rPr>
              <a:t>Пользователям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0">
                <a:latin typeface="Verdana"/>
                <a:cs typeface="Verdana"/>
              </a:rPr>
              <a:t>не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60">
                <a:latin typeface="Verdana"/>
                <a:cs typeface="Verdana"/>
              </a:rPr>
              <a:t>придется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155">
                <a:latin typeface="Verdana"/>
                <a:cs typeface="Verdana"/>
              </a:rPr>
              <a:t>ехать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50">
                <a:latin typeface="Verdana"/>
                <a:cs typeface="Verdana"/>
              </a:rPr>
              <a:t>в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90">
                <a:latin typeface="Verdana"/>
                <a:cs typeface="Verdana"/>
              </a:rPr>
              <a:t>поликлинику</a:t>
            </a:r>
            <a:endParaRPr sz="33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dirty="0" sz="3300" spc="-325">
                <a:latin typeface="Verdana"/>
                <a:cs typeface="Verdana"/>
              </a:rPr>
              <a:t>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95">
                <a:latin typeface="Verdana"/>
                <a:cs typeface="Verdana"/>
              </a:rPr>
              <a:t>стоять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50">
                <a:latin typeface="Verdana"/>
                <a:cs typeface="Verdana"/>
              </a:rPr>
              <a:t>в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10">
                <a:latin typeface="Verdana"/>
                <a:cs typeface="Verdana"/>
              </a:rPr>
              <a:t>очередях,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25">
                <a:latin typeface="Verdana"/>
                <a:cs typeface="Verdana"/>
              </a:rPr>
              <a:t>чтобы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10">
                <a:latin typeface="Verdana"/>
                <a:cs typeface="Verdana"/>
              </a:rPr>
              <a:t>пройти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60">
                <a:latin typeface="Verdana"/>
                <a:cs typeface="Verdana"/>
              </a:rPr>
              <a:t>регулярное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25">
                <a:latin typeface="Verdana"/>
                <a:cs typeface="Verdana"/>
              </a:rPr>
              <a:t>наблюдение.</a:t>
            </a:r>
            <a:endParaRPr sz="33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350">
              <a:latin typeface="Verdana"/>
              <a:cs typeface="Verdana"/>
            </a:endParaRPr>
          </a:p>
          <a:p>
            <a:pPr marL="12700" marR="114935">
              <a:lnSpc>
                <a:spcPct val="104099"/>
              </a:lnSpc>
            </a:pPr>
            <a:r>
              <a:rPr dirty="0" sz="3300" spc="-50">
                <a:latin typeface="Verdana"/>
                <a:cs typeface="Verdana"/>
              </a:rPr>
              <a:t>Дос</a:t>
            </a:r>
            <a:r>
              <a:rPr dirty="0" sz="3300" spc="-110">
                <a:latin typeface="Verdana"/>
                <a:cs typeface="Verdana"/>
              </a:rPr>
              <a:t>т</a:t>
            </a:r>
            <a:r>
              <a:rPr dirty="0" sz="3300" spc="-160">
                <a:latin typeface="Verdana"/>
                <a:cs typeface="Verdana"/>
              </a:rPr>
              <a:t>аточно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40">
                <a:latin typeface="Verdana"/>
                <a:cs typeface="Verdana"/>
              </a:rPr>
              <a:t>зарегистрироваться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10">
                <a:latin typeface="Verdana"/>
                <a:cs typeface="Verdana"/>
              </a:rPr>
              <a:t>на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20">
                <a:latin typeface="Verdana"/>
                <a:cs typeface="Verdana"/>
              </a:rPr>
              <a:t>сайте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325">
                <a:latin typeface="Verdana"/>
                <a:cs typeface="Verdana"/>
              </a:rPr>
              <a:t>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85">
                <a:latin typeface="Verdana"/>
                <a:cs typeface="Verdana"/>
              </a:rPr>
              <a:t>ежедневно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70">
                <a:latin typeface="Verdana"/>
                <a:cs typeface="Verdana"/>
              </a:rPr>
              <a:t>вводить  </a:t>
            </a:r>
            <a:r>
              <a:rPr dirty="0" sz="3300" spc="-260">
                <a:latin typeface="Verdana"/>
                <a:cs typeface="Verdana"/>
              </a:rPr>
              <a:t>данные</a:t>
            </a:r>
            <a:r>
              <a:rPr dirty="0" sz="3300" spc="-495">
                <a:latin typeface="Verdana"/>
                <a:cs typeface="Verdana"/>
              </a:rPr>
              <a:t> </a:t>
            </a:r>
            <a:r>
              <a:rPr dirty="0" sz="3300" spc="-110">
                <a:latin typeface="Verdana"/>
                <a:cs typeface="Verdana"/>
              </a:rPr>
              <a:t>о</a:t>
            </a:r>
            <a:r>
              <a:rPr dirty="0" sz="3300" spc="-490">
                <a:latin typeface="Verdana"/>
                <a:cs typeface="Verdana"/>
              </a:rPr>
              <a:t> </a:t>
            </a:r>
            <a:r>
              <a:rPr dirty="0" sz="3300" spc="-105">
                <a:latin typeface="Verdana"/>
                <a:cs typeface="Verdana"/>
              </a:rPr>
              <a:t>своем</a:t>
            </a:r>
            <a:r>
              <a:rPr dirty="0" sz="3300" spc="-495">
                <a:latin typeface="Verdana"/>
                <a:cs typeface="Verdana"/>
              </a:rPr>
              <a:t> </a:t>
            </a:r>
            <a:r>
              <a:rPr dirty="0" sz="3300" spc="-195">
                <a:latin typeface="Verdana"/>
                <a:cs typeface="Verdana"/>
              </a:rPr>
              <a:t>самочувствии,</a:t>
            </a:r>
            <a:r>
              <a:rPr dirty="0" sz="3300" spc="-490">
                <a:latin typeface="Verdana"/>
                <a:cs typeface="Verdana"/>
              </a:rPr>
              <a:t> </a:t>
            </a:r>
            <a:r>
              <a:rPr dirty="0" sz="3300" spc="-225">
                <a:latin typeface="Verdana"/>
                <a:cs typeface="Verdana"/>
              </a:rPr>
              <a:t>фиксировать</a:t>
            </a:r>
            <a:r>
              <a:rPr dirty="0" sz="3300" spc="-490">
                <a:latin typeface="Verdana"/>
                <a:cs typeface="Verdana"/>
              </a:rPr>
              <a:t> </a:t>
            </a:r>
            <a:r>
              <a:rPr dirty="0" sz="3300" spc="-160">
                <a:latin typeface="Verdana"/>
                <a:cs typeface="Verdana"/>
              </a:rPr>
              <a:t>анамнез</a:t>
            </a:r>
            <a:r>
              <a:rPr dirty="0" sz="3300" spc="-495">
                <a:latin typeface="Verdana"/>
                <a:cs typeface="Verdana"/>
              </a:rPr>
              <a:t> </a:t>
            </a:r>
            <a:r>
              <a:rPr dirty="0" sz="3300" spc="-730">
                <a:latin typeface="Verdana"/>
                <a:cs typeface="Verdana"/>
              </a:rPr>
              <a:t>—</a:t>
            </a:r>
            <a:r>
              <a:rPr dirty="0" sz="3300" spc="-490">
                <a:latin typeface="Verdana"/>
                <a:cs typeface="Verdana"/>
              </a:rPr>
              <a:t> </a:t>
            </a:r>
            <a:r>
              <a:rPr dirty="0" sz="3300" spc="-265">
                <a:latin typeface="Verdana"/>
                <a:cs typeface="Verdana"/>
              </a:rPr>
              <a:t>лечащий </a:t>
            </a:r>
            <a:r>
              <a:rPr dirty="0" sz="3300" spc="-1145">
                <a:latin typeface="Verdana"/>
                <a:cs typeface="Verdana"/>
              </a:rPr>
              <a:t> </a:t>
            </a:r>
            <a:r>
              <a:rPr dirty="0" sz="3300" spc="-220">
                <a:latin typeface="Verdana"/>
                <a:cs typeface="Verdana"/>
              </a:rPr>
              <a:t>врач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20">
                <a:latin typeface="Verdana"/>
                <a:cs typeface="Verdana"/>
              </a:rPr>
              <a:t>б</a:t>
            </a:r>
            <a:r>
              <a:rPr dirty="0" sz="3300" spc="-355">
                <a:latin typeface="Verdana"/>
                <a:cs typeface="Verdana"/>
              </a:rPr>
              <a:t>у</a:t>
            </a:r>
            <a:r>
              <a:rPr dirty="0" sz="3300" spc="-85">
                <a:latin typeface="Verdana"/>
                <a:cs typeface="Verdana"/>
              </a:rPr>
              <a:t>дет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90">
                <a:latin typeface="Verdana"/>
                <a:cs typeface="Verdana"/>
              </a:rPr>
              <a:t>сам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85">
                <a:latin typeface="Verdana"/>
                <a:cs typeface="Verdana"/>
              </a:rPr>
              <a:t>отсл</a:t>
            </a:r>
            <a:r>
              <a:rPr dirty="0" sz="3300" spc="-155">
                <a:latin typeface="Verdana"/>
                <a:cs typeface="Verdana"/>
              </a:rPr>
              <a:t>е</a:t>
            </a:r>
            <a:r>
              <a:rPr dirty="0" sz="3300" spc="-245">
                <a:latin typeface="Verdana"/>
                <a:cs typeface="Verdana"/>
              </a:rPr>
              <a:t>живать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50">
                <a:latin typeface="Verdana"/>
                <a:cs typeface="Verdana"/>
              </a:rPr>
              <a:t>динамику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35">
                <a:latin typeface="Verdana"/>
                <a:cs typeface="Verdana"/>
              </a:rPr>
              <a:t>состояния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15">
                <a:latin typeface="Verdana"/>
                <a:cs typeface="Verdana"/>
              </a:rPr>
              <a:t>пациента,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25">
                <a:latin typeface="Verdana"/>
                <a:cs typeface="Verdana"/>
              </a:rPr>
              <a:t>и  </a:t>
            </a:r>
            <a:r>
              <a:rPr dirty="0" sz="3300" spc="-145">
                <a:latin typeface="Verdana"/>
                <a:cs typeface="Verdana"/>
              </a:rPr>
              <a:t>сразу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10">
                <a:latin typeface="Verdana"/>
                <a:cs typeface="Verdana"/>
              </a:rPr>
              <a:t>с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15">
                <a:latin typeface="Verdana"/>
                <a:cs typeface="Verdana"/>
              </a:rPr>
              <a:t>ним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85">
                <a:latin typeface="Verdana"/>
                <a:cs typeface="Verdana"/>
              </a:rPr>
              <a:t>свяжется,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50">
                <a:latin typeface="Verdana"/>
                <a:cs typeface="Verdana"/>
              </a:rPr>
              <a:t>если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55">
                <a:latin typeface="Verdana"/>
                <a:cs typeface="Verdana"/>
              </a:rPr>
              <a:t>тот</a:t>
            </a:r>
            <a:r>
              <a:rPr dirty="0" sz="3300" spc="-500">
                <a:latin typeface="Verdana"/>
                <a:cs typeface="Verdana"/>
              </a:rPr>
              <a:t> </a:t>
            </a:r>
            <a:r>
              <a:rPr dirty="0" sz="3300" spc="-200">
                <a:latin typeface="Verdana"/>
                <a:cs typeface="Verdana"/>
              </a:rPr>
              <a:t>окажется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50">
                <a:latin typeface="Verdana"/>
                <a:cs typeface="Verdana"/>
              </a:rPr>
              <a:t>в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130">
                <a:latin typeface="Verdana"/>
                <a:cs typeface="Verdana"/>
              </a:rPr>
              <a:t>зоне</a:t>
            </a:r>
            <a:r>
              <a:rPr dirty="0" sz="3300" spc="-505">
                <a:latin typeface="Verdana"/>
                <a:cs typeface="Verdana"/>
              </a:rPr>
              <a:t> </a:t>
            </a:r>
            <a:r>
              <a:rPr dirty="0" sz="3300" spc="-260">
                <a:latin typeface="Verdana"/>
                <a:cs typeface="Verdana"/>
              </a:rPr>
              <a:t>риска.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6201" y="10184078"/>
            <a:ext cx="56007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-254">
                <a:solidFill>
                  <a:srgbClr val="231F20"/>
                </a:solidFill>
                <a:latin typeface="Verdana"/>
                <a:cs typeface="Verdana"/>
              </a:rPr>
              <a:t>2021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32226" y="10184078"/>
            <a:ext cx="129921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-125">
                <a:solidFill>
                  <a:srgbClr val="211F1F"/>
                </a:solidFill>
                <a:latin typeface="Verdana"/>
                <a:cs typeface="Verdana"/>
              </a:rPr>
              <a:t>Bow</a:t>
            </a:r>
            <a:r>
              <a:rPr dirty="0" sz="2050" spc="-310">
                <a:solidFill>
                  <a:srgbClr val="211F1F"/>
                </a:solidFill>
                <a:latin typeface="Verdana"/>
                <a:cs typeface="Verdana"/>
              </a:rPr>
              <a:t> </a:t>
            </a:r>
            <a:r>
              <a:rPr dirty="0" sz="2050" spc="-125">
                <a:solidFill>
                  <a:srgbClr val="211F1F"/>
                </a:solidFill>
                <a:latin typeface="Verdana"/>
                <a:cs typeface="Verdana"/>
              </a:rPr>
              <a:t>Group</a:t>
            </a:r>
            <a:endParaRPr sz="205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34771" y="10239185"/>
            <a:ext cx="316865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5">
                <a:solidFill>
                  <a:srgbClr val="231F20"/>
                </a:solidFill>
                <a:latin typeface="Microsoft Sans Serif"/>
                <a:cs typeface="Microsoft Sans Serif"/>
              </a:rPr>
              <a:t>07</a:t>
            </a:r>
            <a:endParaRPr sz="2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9024699" y="10239180"/>
            <a:ext cx="337185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85">
                <a:solidFill>
                  <a:srgbClr val="231F20"/>
                </a:solidFill>
                <a:latin typeface="Microsoft Sans Serif"/>
                <a:cs typeface="Microsoft Sans Serif"/>
              </a:rPr>
              <a:t>08</a:t>
            </a:r>
            <a:endParaRPr sz="2050">
              <a:latin typeface="Microsoft Sans Serif"/>
              <a:cs typeface="Microsoft Sans Serif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14668" y="411534"/>
            <a:ext cx="5486400" cy="3795395"/>
          </a:xfrm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dirty="0" spc="110"/>
              <a:t>КА</a:t>
            </a:r>
            <a:r>
              <a:rPr dirty="0" spc="105"/>
              <a:t>К</a:t>
            </a:r>
            <a:r>
              <a:rPr dirty="0" spc="-1130"/>
              <a:t> </a:t>
            </a:r>
            <a:r>
              <a:rPr dirty="0" spc="370"/>
              <a:t>Б</a:t>
            </a:r>
            <a:r>
              <a:rPr dirty="0" spc="-665"/>
              <a:t>У</a:t>
            </a:r>
            <a:r>
              <a:rPr dirty="0" spc="-20"/>
              <a:t>ДЕТ  </a:t>
            </a:r>
            <a:r>
              <a:rPr dirty="0" spc="-125"/>
              <a:t>РАБОТАТЬ</a:t>
            </a:r>
          </a:p>
          <a:p>
            <a:pPr marL="12700">
              <a:lnSpc>
                <a:spcPts val="9890"/>
              </a:lnSpc>
            </a:pPr>
            <a:r>
              <a:rPr dirty="0" spc="495"/>
              <a:t>«СВЯЗЬ»?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741203" y="5985205"/>
            <a:ext cx="6963409" cy="17849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2850" spc="35">
                <a:solidFill>
                  <a:srgbClr val="F15A24"/>
                </a:solidFill>
                <a:latin typeface="Microsoft Sans Serif"/>
                <a:cs typeface="Microsoft Sans Serif"/>
              </a:rPr>
              <a:t>Сейча</a:t>
            </a:r>
            <a:r>
              <a:rPr dirty="0" sz="2850" spc="35">
                <a:solidFill>
                  <a:srgbClr val="F15A24"/>
                </a:solidFill>
                <a:latin typeface="Microsoft Sans Serif"/>
                <a:cs typeface="Microsoft Sans Serif"/>
              </a:rPr>
              <a:t>с</a:t>
            </a:r>
            <a:r>
              <a:rPr dirty="0" sz="2850" spc="-185">
                <a:solidFill>
                  <a:srgbClr val="F15A24"/>
                </a:solidFill>
                <a:latin typeface="Microsoft Sans Serif"/>
                <a:cs typeface="Microsoft Sans Serif"/>
              </a:rPr>
              <a:t> </a:t>
            </a:r>
            <a:r>
              <a:rPr dirty="0" sz="2850" spc="-20">
                <a:solidFill>
                  <a:srgbClr val="F15A24"/>
                </a:solidFill>
                <a:latin typeface="Microsoft Sans Serif"/>
                <a:cs typeface="Microsoft Sans Serif"/>
              </a:rPr>
              <a:t>«Связь»</a:t>
            </a:r>
            <a:r>
              <a:rPr dirty="0" sz="2850" spc="-180">
                <a:solidFill>
                  <a:srgbClr val="F15A24"/>
                </a:solidFill>
                <a:latin typeface="Microsoft Sans Serif"/>
                <a:cs typeface="Microsoft Sans Serif"/>
              </a:rPr>
              <a:t> </a:t>
            </a:r>
            <a:r>
              <a:rPr dirty="0" sz="2850" spc="55">
                <a:solidFill>
                  <a:srgbClr val="F15A24"/>
                </a:solidFill>
                <a:latin typeface="Microsoft Sans Serif"/>
                <a:cs typeface="Microsoft Sans Serif"/>
              </a:rPr>
              <a:t>раб</a:t>
            </a:r>
            <a:r>
              <a:rPr dirty="0" sz="2850" spc="10">
                <a:solidFill>
                  <a:srgbClr val="F15A24"/>
                </a:solidFill>
                <a:latin typeface="Microsoft Sans Serif"/>
                <a:cs typeface="Microsoft Sans Serif"/>
              </a:rPr>
              <a:t>о</a:t>
            </a:r>
            <a:r>
              <a:rPr dirty="0" sz="2850" spc="65">
                <a:solidFill>
                  <a:srgbClr val="F15A24"/>
                </a:solidFill>
                <a:latin typeface="Microsoft Sans Serif"/>
                <a:cs typeface="Microsoft Sans Serif"/>
              </a:rPr>
              <a:t>т</a:t>
            </a:r>
            <a:r>
              <a:rPr dirty="0" sz="2850" spc="40">
                <a:solidFill>
                  <a:srgbClr val="F15A24"/>
                </a:solidFill>
                <a:latin typeface="Microsoft Sans Serif"/>
                <a:cs typeface="Microsoft Sans Serif"/>
              </a:rPr>
              <a:t>а</a:t>
            </a:r>
            <a:r>
              <a:rPr dirty="0" sz="2850" spc="25">
                <a:solidFill>
                  <a:srgbClr val="F15A24"/>
                </a:solidFill>
                <a:latin typeface="Microsoft Sans Serif"/>
                <a:cs typeface="Microsoft Sans Serif"/>
              </a:rPr>
              <a:t>е</a:t>
            </a:r>
            <a:r>
              <a:rPr dirty="0" sz="2850" spc="130">
                <a:solidFill>
                  <a:srgbClr val="F15A24"/>
                </a:solidFill>
                <a:latin typeface="Microsoft Sans Serif"/>
                <a:cs typeface="Microsoft Sans Serif"/>
              </a:rPr>
              <a:t>т</a:t>
            </a:r>
            <a:r>
              <a:rPr dirty="0" sz="2850" spc="-185">
                <a:solidFill>
                  <a:srgbClr val="F15A24"/>
                </a:solidFill>
                <a:latin typeface="Microsoft Sans Serif"/>
                <a:cs typeface="Microsoft Sans Serif"/>
              </a:rPr>
              <a:t> </a:t>
            </a:r>
            <a:r>
              <a:rPr dirty="0" sz="2850" spc="35">
                <a:solidFill>
                  <a:srgbClr val="F15A24"/>
                </a:solidFill>
                <a:latin typeface="Microsoft Sans Serif"/>
                <a:cs typeface="Microsoft Sans Serif"/>
              </a:rPr>
              <a:t>н</a:t>
            </a:r>
            <a:r>
              <a:rPr dirty="0" sz="2850" spc="40">
                <a:solidFill>
                  <a:srgbClr val="F15A24"/>
                </a:solidFill>
                <a:latin typeface="Microsoft Sans Serif"/>
                <a:cs typeface="Microsoft Sans Serif"/>
              </a:rPr>
              <a:t>а</a:t>
            </a:r>
            <a:r>
              <a:rPr dirty="0" sz="2850" spc="-185">
                <a:solidFill>
                  <a:srgbClr val="F15A24"/>
                </a:solidFill>
                <a:latin typeface="Microsoft Sans Serif"/>
                <a:cs typeface="Microsoft Sans Serif"/>
              </a:rPr>
              <a:t> </a:t>
            </a:r>
            <a:r>
              <a:rPr dirty="0" sz="2850" spc="35">
                <a:solidFill>
                  <a:srgbClr val="F15A24"/>
                </a:solidFill>
                <a:latin typeface="Microsoft Sans Serif"/>
                <a:cs typeface="Microsoft Sans Serif"/>
              </a:rPr>
              <a:t>базе</a:t>
            </a:r>
            <a:r>
              <a:rPr dirty="0" sz="2850" spc="-180">
                <a:solidFill>
                  <a:srgbClr val="F15A24"/>
                </a:solidFill>
                <a:latin typeface="Microsoft Sans Serif"/>
                <a:cs typeface="Microsoft Sans Serif"/>
              </a:rPr>
              <a:t> </a:t>
            </a:r>
            <a:r>
              <a:rPr dirty="0" sz="2850" spc="145">
                <a:solidFill>
                  <a:srgbClr val="F15A24"/>
                </a:solidFill>
                <a:latin typeface="Microsoft Sans Serif"/>
                <a:cs typeface="Microsoft Sans Serif"/>
              </a:rPr>
              <a:t>с</a:t>
            </a:r>
            <a:r>
              <a:rPr dirty="0" sz="2850" spc="50">
                <a:solidFill>
                  <a:srgbClr val="F15A24"/>
                </a:solidFill>
                <a:latin typeface="Microsoft Sans Serif"/>
                <a:cs typeface="Microsoft Sans Serif"/>
              </a:rPr>
              <a:t>ай</a:t>
            </a:r>
            <a:r>
              <a:rPr dirty="0" sz="2850" spc="-25">
                <a:solidFill>
                  <a:srgbClr val="F15A24"/>
                </a:solidFill>
                <a:latin typeface="Microsoft Sans Serif"/>
                <a:cs typeface="Microsoft Sans Serif"/>
              </a:rPr>
              <a:t>т</a:t>
            </a:r>
            <a:r>
              <a:rPr dirty="0" sz="2850" spc="-50">
                <a:solidFill>
                  <a:srgbClr val="F15A24"/>
                </a:solidFill>
                <a:latin typeface="Microsoft Sans Serif"/>
                <a:cs typeface="Microsoft Sans Serif"/>
              </a:rPr>
              <a:t>а.  </a:t>
            </a:r>
            <a:r>
              <a:rPr dirty="0" sz="2850" spc="-150">
                <a:latin typeface="Microsoft Sans Serif"/>
                <a:cs typeface="Microsoft Sans Serif"/>
              </a:rPr>
              <a:t>В</a:t>
            </a:r>
            <a:r>
              <a:rPr dirty="0" sz="2850" spc="-180">
                <a:latin typeface="Microsoft Sans Serif"/>
                <a:cs typeface="Microsoft Sans Serif"/>
              </a:rPr>
              <a:t> </a:t>
            </a:r>
            <a:r>
              <a:rPr dirty="0" sz="2850" spc="105">
                <a:latin typeface="Microsoft Sans Serif"/>
                <a:cs typeface="Microsoft Sans Serif"/>
              </a:rPr>
              <a:t>э</a:t>
            </a:r>
            <a:r>
              <a:rPr dirty="0" sz="2850" spc="100">
                <a:latin typeface="Microsoft Sans Serif"/>
                <a:cs typeface="Microsoft Sans Serif"/>
              </a:rPr>
              <a:t>т</a:t>
            </a:r>
            <a:r>
              <a:rPr dirty="0" sz="2850" spc="10">
                <a:latin typeface="Microsoft Sans Serif"/>
                <a:cs typeface="Microsoft Sans Serif"/>
              </a:rPr>
              <a:t>ом</a:t>
            </a:r>
            <a:r>
              <a:rPr dirty="0" sz="2850" spc="-180">
                <a:latin typeface="Microsoft Sans Serif"/>
                <a:cs typeface="Microsoft Sans Serif"/>
              </a:rPr>
              <a:t> </a:t>
            </a:r>
            <a:r>
              <a:rPr dirty="0" sz="2850" spc="204">
                <a:latin typeface="Microsoft Sans Serif"/>
                <a:cs typeface="Microsoft Sans Serif"/>
              </a:rPr>
              <a:t>г</a:t>
            </a:r>
            <a:r>
              <a:rPr dirty="0" sz="2850" spc="60">
                <a:latin typeface="Microsoft Sans Serif"/>
                <a:cs typeface="Microsoft Sans Serif"/>
              </a:rPr>
              <a:t>о</a:t>
            </a:r>
            <a:r>
              <a:rPr dirty="0" sz="2850" spc="50">
                <a:latin typeface="Microsoft Sans Serif"/>
                <a:cs typeface="Microsoft Sans Serif"/>
              </a:rPr>
              <a:t>д</a:t>
            </a:r>
            <a:r>
              <a:rPr dirty="0" sz="2850" spc="65">
                <a:latin typeface="Microsoft Sans Serif"/>
                <a:cs typeface="Microsoft Sans Serif"/>
              </a:rPr>
              <a:t>у</a:t>
            </a:r>
            <a:r>
              <a:rPr dirty="0" sz="2850" spc="-185">
                <a:latin typeface="Microsoft Sans Serif"/>
                <a:cs typeface="Microsoft Sans Serif"/>
              </a:rPr>
              <a:t> </a:t>
            </a:r>
            <a:r>
              <a:rPr dirty="0" sz="2850" spc="50">
                <a:latin typeface="Microsoft Sans Serif"/>
                <a:cs typeface="Microsoft Sans Serif"/>
              </a:rPr>
              <a:t>появя</a:t>
            </a:r>
            <a:r>
              <a:rPr dirty="0" sz="2850" spc="10">
                <a:latin typeface="Microsoft Sans Serif"/>
                <a:cs typeface="Microsoft Sans Serif"/>
              </a:rPr>
              <a:t>т</a:t>
            </a:r>
            <a:r>
              <a:rPr dirty="0" sz="2850" spc="145">
                <a:latin typeface="Microsoft Sans Serif"/>
                <a:cs typeface="Microsoft Sans Serif"/>
              </a:rPr>
              <a:t>с</a:t>
            </a:r>
            <a:r>
              <a:rPr dirty="0" sz="2850" spc="20">
                <a:latin typeface="Microsoft Sans Serif"/>
                <a:cs typeface="Microsoft Sans Serif"/>
              </a:rPr>
              <a:t>я</a:t>
            </a:r>
            <a:r>
              <a:rPr dirty="0" sz="2850" spc="-185">
                <a:latin typeface="Microsoft Sans Serif"/>
                <a:cs typeface="Microsoft Sans Serif"/>
              </a:rPr>
              <a:t> </a:t>
            </a:r>
            <a:r>
              <a:rPr dirty="0" sz="2850" spc="15">
                <a:latin typeface="Microsoft Sans Serif"/>
                <a:cs typeface="Microsoft Sans Serif"/>
              </a:rPr>
              <a:t>мобил</a:t>
            </a:r>
            <a:r>
              <a:rPr dirty="0" sz="2850" spc="-35">
                <a:latin typeface="Microsoft Sans Serif"/>
                <a:cs typeface="Microsoft Sans Serif"/>
              </a:rPr>
              <a:t>ь</a:t>
            </a:r>
            <a:r>
              <a:rPr dirty="0" sz="2850" spc="-5">
                <a:latin typeface="Microsoft Sans Serif"/>
                <a:cs typeface="Microsoft Sans Serif"/>
              </a:rPr>
              <a:t>ные  </a:t>
            </a:r>
            <a:r>
              <a:rPr dirty="0" sz="2850" spc="25">
                <a:latin typeface="Microsoft Sans Serif"/>
                <a:cs typeface="Microsoft Sans Serif"/>
              </a:rPr>
              <a:t>приложения</a:t>
            </a:r>
            <a:r>
              <a:rPr dirty="0" sz="2850" spc="-180">
                <a:latin typeface="Microsoft Sans Serif"/>
                <a:cs typeface="Microsoft Sans Serif"/>
              </a:rPr>
              <a:t> </a:t>
            </a:r>
            <a:r>
              <a:rPr dirty="0" sz="2850" spc="150">
                <a:latin typeface="Microsoft Sans Serif"/>
                <a:cs typeface="Microsoft Sans Serif"/>
              </a:rPr>
              <a:t>с</a:t>
            </a:r>
            <a:r>
              <a:rPr dirty="0" sz="2850" spc="-185">
                <a:latin typeface="Microsoft Sans Serif"/>
                <a:cs typeface="Microsoft Sans Serif"/>
              </a:rPr>
              <a:t> </a:t>
            </a:r>
            <a:r>
              <a:rPr dirty="0" sz="2850" spc="40">
                <a:latin typeface="Microsoft Sans Serif"/>
                <a:cs typeface="Microsoft Sans Serif"/>
              </a:rPr>
              <a:t>возможностью</a:t>
            </a:r>
            <a:r>
              <a:rPr dirty="0" sz="2850" spc="-180">
                <a:latin typeface="Microsoft Sans Serif"/>
                <a:cs typeface="Microsoft Sans Serif"/>
              </a:rPr>
              <a:t> </a:t>
            </a:r>
            <a:r>
              <a:rPr dirty="0" sz="2850" spc="15">
                <a:latin typeface="Microsoft Sans Serif"/>
                <a:cs typeface="Microsoft Sans Serif"/>
              </a:rPr>
              <a:t>чата</a:t>
            </a:r>
            <a:endParaRPr sz="2850">
              <a:latin typeface="Microsoft Sans Serif"/>
              <a:cs typeface="Microsoft Sans Serif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dirty="0" sz="2850" spc="10">
                <a:latin typeface="Microsoft Sans Serif"/>
                <a:cs typeface="Microsoft Sans Serif"/>
              </a:rPr>
              <a:t>и</a:t>
            </a:r>
            <a:r>
              <a:rPr dirty="0" sz="2850" spc="-180">
                <a:latin typeface="Microsoft Sans Serif"/>
                <a:cs typeface="Microsoft Sans Serif"/>
              </a:rPr>
              <a:t> </a:t>
            </a:r>
            <a:r>
              <a:rPr dirty="0" sz="2850" spc="45">
                <a:latin typeface="Microsoft Sans Serif"/>
                <a:cs typeface="Microsoft Sans Serif"/>
              </a:rPr>
              <a:t>видеосвязи</a:t>
            </a:r>
            <a:r>
              <a:rPr dirty="0" sz="2850" spc="-180">
                <a:latin typeface="Microsoft Sans Serif"/>
                <a:cs typeface="Microsoft Sans Serif"/>
              </a:rPr>
              <a:t> </a:t>
            </a:r>
            <a:r>
              <a:rPr dirty="0" sz="2850" spc="150">
                <a:latin typeface="Microsoft Sans Serif"/>
                <a:cs typeface="Microsoft Sans Serif"/>
              </a:rPr>
              <a:t>с</a:t>
            </a:r>
            <a:r>
              <a:rPr dirty="0" sz="2850" spc="-185">
                <a:latin typeface="Microsoft Sans Serif"/>
                <a:cs typeface="Microsoft Sans Serif"/>
              </a:rPr>
              <a:t> </a:t>
            </a:r>
            <a:r>
              <a:rPr dirty="0" sz="2850" spc="5">
                <a:latin typeface="Microsoft Sans Serif"/>
                <a:cs typeface="Microsoft Sans Serif"/>
              </a:rPr>
              <a:t>врачом.</a:t>
            </a:r>
            <a:endParaRPr sz="285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049820" y="5985200"/>
            <a:ext cx="6206490" cy="1784985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90"/>
              </a:spcBef>
            </a:pPr>
            <a:r>
              <a:rPr dirty="0" sz="2850" spc="50">
                <a:solidFill>
                  <a:srgbClr val="F15A24"/>
                </a:solidFill>
                <a:latin typeface="Lucida Sans Unicode"/>
                <a:cs typeface="Lucida Sans Unicode"/>
              </a:rPr>
              <a:t>«Связь»</a:t>
            </a:r>
            <a:r>
              <a:rPr dirty="0" sz="2850" spc="-325">
                <a:solidFill>
                  <a:srgbClr val="F15A24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30">
                <a:solidFill>
                  <a:srgbClr val="F15A24"/>
                </a:solidFill>
                <a:latin typeface="Lucida Sans Unicode"/>
                <a:cs typeface="Lucida Sans Unicode"/>
              </a:rPr>
              <a:t>абсолютно</a:t>
            </a:r>
            <a:r>
              <a:rPr dirty="0" sz="2850" spc="-325">
                <a:solidFill>
                  <a:srgbClr val="F15A24"/>
                </a:solidFill>
                <a:latin typeface="Lucida Sans Unicode"/>
                <a:cs typeface="Lucida Sans Unicode"/>
              </a:rPr>
              <a:t> </a:t>
            </a:r>
            <a:r>
              <a:rPr dirty="0" sz="2850" spc="-35">
                <a:solidFill>
                  <a:srgbClr val="F15A24"/>
                </a:solidFill>
                <a:latin typeface="Lucida Sans Unicode"/>
                <a:cs typeface="Lucida Sans Unicode"/>
              </a:rPr>
              <a:t>бесплатна.  </a:t>
            </a:r>
            <a:r>
              <a:rPr dirty="0" sz="2850" spc="-40">
                <a:latin typeface="Lucida Sans Unicode"/>
                <a:cs typeface="Lucida Sans Unicode"/>
              </a:rPr>
              <a:t>Важно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>
                <a:latin typeface="Lucida Sans Unicode"/>
                <a:cs typeface="Lucida Sans Unicode"/>
              </a:rPr>
              <a:t>рассказывать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70">
                <a:latin typeface="Lucida Sans Unicode"/>
                <a:cs typeface="Lucida Sans Unicode"/>
              </a:rPr>
              <a:t>о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40">
                <a:latin typeface="Lucida Sans Unicode"/>
                <a:cs typeface="Lucida Sans Unicode"/>
              </a:rPr>
              <a:t>проекте  </a:t>
            </a:r>
            <a:r>
              <a:rPr dirty="0" sz="2850" spc="-70">
                <a:latin typeface="Lucida Sans Unicode"/>
                <a:cs typeface="Lucida Sans Unicode"/>
              </a:rPr>
              <a:t>пациентам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185">
                <a:latin typeface="Lucida Sans Unicode"/>
                <a:cs typeface="Lucida Sans Unicode"/>
              </a:rPr>
              <a:t>и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45">
                <a:latin typeface="Lucida Sans Unicode"/>
                <a:cs typeface="Lucida Sans Unicode"/>
              </a:rPr>
              <a:t>врачам,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50">
                <a:latin typeface="Lucida Sans Unicode"/>
                <a:cs typeface="Lucida Sans Unicode"/>
              </a:rPr>
              <a:t>чтоб</a:t>
            </a:r>
            <a:r>
              <a:rPr dirty="0" sz="2850" spc="-55">
                <a:latin typeface="Lucida Sans Unicode"/>
                <a:cs typeface="Lucida Sans Unicode"/>
              </a:rPr>
              <a:t>ы</a:t>
            </a:r>
            <a:r>
              <a:rPr dirty="0" sz="2850" spc="-330">
                <a:latin typeface="Lucida Sans Unicode"/>
                <a:cs typeface="Lucida Sans Unicode"/>
              </a:rPr>
              <a:t> </a:t>
            </a:r>
            <a:r>
              <a:rPr dirty="0" sz="2850">
                <a:latin typeface="Lucida Sans Unicode"/>
                <a:cs typeface="Lucida Sans Unicode"/>
              </a:rPr>
              <a:t>сделать  </a:t>
            </a:r>
            <a:r>
              <a:rPr dirty="0" sz="2850" spc="-220">
                <a:latin typeface="Lucida Sans Unicode"/>
                <a:cs typeface="Lucida Sans Unicode"/>
              </a:rPr>
              <a:t>их</a:t>
            </a:r>
            <a:r>
              <a:rPr dirty="0" sz="2850" spc="-325">
                <a:latin typeface="Lucida Sans Unicode"/>
                <a:cs typeface="Lucida Sans Unicode"/>
              </a:rPr>
              <a:t> </a:t>
            </a:r>
            <a:r>
              <a:rPr dirty="0" sz="2850" spc="-65">
                <a:latin typeface="Lucida Sans Unicode"/>
                <a:cs typeface="Lucida Sans Unicode"/>
              </a:rPr>
              <a:t>жизн</a:t>
            </a:r>
            <a:r>
              <a:rPr dirty="0" sz="2850" spc="-50">
                <a:latin typeface="Lucida Sans Unicode"/>
                <a:cs typeface="Lucida Sans Unicode"/>
              </a:rPr>
              <a:t>ь</a:t>
            </a:r>
            <a:r>
              <a:rPr dirty="0" sz="2850" spc="-330">
                <a:latin typeface="Lucida Sans Unicode"/>
                <a:cs typeface="Lucida Sans Unicode"/>
              </a:rPr>
              <a:t> </a:t>
            </a:r>
            <a:r>
              <a:rPr dirty="0" sz="2850" spc="-45">
                <a:latin typeface="Lucida Sans Unicode"/>
                <a:cs typeface="Lucida Sans Unicode"/>
              </a:rPr>
              <a:t>удобне</a:t>
            </a:r>
            <a:r>
              <a:rPr dirty="0" sz="2850" spc="-95">
                <a:latin typeface="Lucida Sans Unicode"/>
                <a:cs typeface="Lucida Sans Unicode"/>
              </a:rPr>
              <a:t>е</a:t>
            </a:r>
            <a:r>
              <a:rPr dirty="0" sz="2850" spc="-220">
                <a:latin typeface="Lucida Sans Unicode"/>
                <a:cs typeface="Lucida Sans Unicode"/>
              </a:rPr>
              <a:t>.</a:t>
            </a:r>
            <a:endParaRPr sz="28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0290" cy="11306175"/>
          </a:xfrm>
          <a:custGeom>
            <a:avLst/>
            <a:gdLst/>
            <a:ahLst/>
            <a:cxnLst/>
            <a:rect l="l" t="t" r="r" b="b"/>
            <a:pathLst>
              <a:path w="20100290" h="11306175">
                <a:moveTo>
                  <a:pt x="20100173" y="0"/>
                </a:moveTo>
                <a:lnTo>
                  <a:pt x="0" y="0"/>
                </a:lnTo>
                <a:lnTo>
                  <a:pt x="0" y="11305697"/>
                </a:lnTo>
                <a:lnTo>
                  <a:pt x="20100173" y="11305697"/>
                </a:lnTo>
                <a:lnTo>
                  <a:pt x="20100173" y="0"/>
                </a:lnTo>
                <a:close/>
              </a:path>
            </a:pathLst>
          </a:custGeom>
          <a:solidFill>
            <a:srgbClr val="F15A24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20100290" cy="11306175"/>
            <a:chOff x="0" y="0"/>
            <a:chExt cx="20100290" cy="113061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0100173" cy="1130569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41934" y="28097"/>
              <a:ext cx="19858355" cy="11277600"/>
            </a:xfrm>
            <a:custGeom>
              <a:avLst/>
              <a:gdLst/>
              <a:ahLst/>
              <a:cxnLst/>
              <a:rect l="l" t="t" r="r" b="b"/>
              <a:pathLst>
                <a:path w="19858355" h="11277600">
                  <a:moveTo>
                    <a:pt x="5672561" y="8144734"/>
                  </a:moveTo>
                  <a:lnTo>
                    <a:pt x="5625399" y="8144922"/>
                  </a:lnTo>
                  <a:lnTo>
                    <a:pt x="5578286" y="8146205"/>
                  </a:lnTo>
                  <a:lnTo>
                    <a:pt x="5476633" y="8147500"/>
                  </a:lnTo>
                  <a:lnTo>
                    <a:pt x="5375065" y="8150554"/>
                  </a:lnTo>
                  <a:lnTo>
                    <a:pt x="5273585" y="8155239"/>
                  </a:lnTo>
                  <a:lnTo>
                    <a:pt x="5172192" y="8161425"/>
                  </a:lnTo>
                  <a:lnTo>
                    <a:pt x="5070891" y="8168983"/>
                  </a:lnTo>
                  <a:lnTo>
                    <a:pt x="4919112" y="8182612"/>
                  </a:lnTo>
                  <a:lnTo>
                    <a:pt x="4818303" y="8194357"/>
                  </a:lnTo>
                  <a:lnTo>
                    <a:pt x="4717678" y="8207593"/>
                  </a:lnTo>
                  <a:lnTo>
                    <a:pt x="4617262" y="8222319"/>
                  </a:lnTo>
                  <a:lnTo>
                    <a:pt x="4517080" y="8238534"/>
                  </a:lnTo>
                  <a:lnTo>
                    <a:pt x="4417157" y="8256236"/>
                  </a:lnTo>
                  <a:lnTo>
                    <a:pt x="4317516" y="8275425"/>
                  </a:lnTo>
                  <a:lnTo>
                    <a:pt x="4218183" y="8296098"/>
                  </a:lnTo>
                  <a:lnTo>
                    <a:pt x="4119182" y="8318256"/>
                  </a:lnTo>
                  <a:lnTo>
                    <a:pt x="4020538" y="8341896"/>
                  </a:lnTo>
                  <a:lnTo>
                    <a:pt x="3922275" y="8367018"/>
                  </a:lnTo>
                  <a:lnTo>
                    <a:pt x="3824418" y="8393621"/>
                  </a:lnTo>
                  <a:lnTo>
                    <a:pt x="3726991" y="8421702"/>
                  </a:lnTo>
                  <a:lnTo>
                    <a:pt x="3630020" y="8451262"/>
                  </a:lnTo>
                  <a:lnTo>
                    <a:pt x="3533527" y="8482299"/>
                  </a:lnTo>
                  <a:lnTo>
                    <a:pt x="3437539" y="8514811"/>
                  </a:lnTo>
                  <a:lnTo>
                    <a:pt x="3342079" y="8548798"/>
                  </a:lnTo>
                  <a:lnTo>
                    <a:pt x="3247173" y="8584258"/>
                  </a:lnTo>
                  <a:lnTo>
                    <a:pt x="3152844" y="8621191"/>
                  </a:lnTo>
                  <a:lnTo>
                    <a:pt x="3059118" y="8659595"/>
                  </a:lnTo>
                  <a:lnTo>
                    <a:pt x="2966019" y="8699468"/>
                  </a:lnTo>
                  <a:lnTo>
                    <a:pt x="2873571" y="8740810"/>
                  </a:lnTo>
                  <a:lnTo>
                    <a:pt x="2781799" y="8783620"/>
                  </a:lnTo>
                  <a:lnTo>
                    <a:pt x="2690728" y="8827896"/>
                  </a:lnTo>
                  <a:lnTo>
                    <a:pt x="2645462" y="8850583"/>
                  </a:lnTo>
                  <a:lnTo>
                    <a:pt x="2600382" y="8873637"/>
                  </a:lnTo>
                  <a:lnTo>
                    <a:pt x="2555488" y="8897056"/>
                  </a:lnTo>
                  <a:lnTo>
                    <a:pt x="2510785" y="8920842"/>
                  </a:lnTo>
                  <a:lnTo>
                    <a:pt x="2466276" y="8944993"/>
                  </a:lnTo>
                  <a:lnTo>
                    <a:pt x="2421963" y="8969509"/>
                  </a:lnTo>
                  <a:lnTo>
                    <a:pt x="2333941" y="9019403"/>
                  </a:lnTo>
                  <a:lnTo>
                    <a:pt x="2246646" y="9070598"/>
                  </a:lnTo>
                  <a:lnTo>
                    <a:pt x="2203278" y="9096681"/>
                  </a:lnTo>
                  <a:lnTo>
                    <a:pt x="2160100" y="9123085"/>
                  </a:lnTo>
                  <a:lnTo>
                    <a:pt x="2117115" y="9149810"/>
                  </a:lnTo>
                  <a:lnTo>
                    <a:pt x="2074325" y="9176855"/>
                  </a:lnTo>
                  <a:lnTo>
                    <a:pt x="2031733" y="9204218"/>
                  </a:lnTo>
                  <a:lnTo>
                    <a:pt x="1989342" y="9231898"/>
                  </a:lnTo>
                  <a:lnTo>
                    <a:pt x="1947155" y="9259895"/>
                  </a:lnTo>
                  <a:lnTo>
                    <a:pt x="1905175" y="9288207"/>
                  </a:lnTo>
                  <a:lnTo>
                    <a:pt x="1863403" y="9316834"/>
                  </a:lnTo>
                  <a:lnTo>
                    <a:pt x="1821843" y="9345773"/>
                  </a:lnTo>
                  <a:lnTo>
                    <a:pt x="1780498" y="9375024"/>
                  </a:lnTo>
                  <a:lnTo>
                    <a:pt x="1739371" y="9404585"/>
                  </a:lnTo>
                  <a:lnTo>
                    <a:pt x="1698463" y="9434457"/>
                  </a:lnTo>
                  <a:lnTo>
                    <a:pt x="1657778" y="9464636"/>
                  </a:lnTo>
                  <a:lnTo>
                    <a:pt x="1617319" y="9495124"/>
                  </a:lnTo>
                  <a:lnTo>
                    <a:pt x="1577089" y="9525917"/>
                  </a:lnTo>
                  <a:lnTo>
                    <a:pt x="1537089" y="9557016"/>
                  </a:lnTo>
                  <a:lnTo>
                    <a:pt x="1497323" y="9588418"/>
                  </a:lnTo>
                  <a:lnTo>
                    <a:pt x="1457793" y="9620124"/>
                  </a:lnTo>
                  <a:lnTo>
                    <a:pt x="1418503" y="9652131"/>
                  </a:lnTo>
                  <a:lnTo>
                    <a:pt x="1379455" y="9684439"/>
                  </a:lnTo>
                  <a:lnTo>
                    <a:pt x="1340652" y="9717047"/>
                  </a:lnTo>
                  <a:lnTo>
                    <a:pt x="1302096" y="9749953"/>
                  </a:lnTo>
                  <a:lnTo>
                    <a:pt x="1263791" y="9783156"/>
                  </a:lnTo>
                  <a:lnTo>
                    <a:pt x="1225738" y="9816656"/>
                  </a:lnTo>
                  <a:lnTo>
                    <a:pt x="1187941" y="9850451"/>
                  </a:lnTo>
                  <a:lnTo>
                    <a:pt x="1150403" y="9884540"/>
                  </a:lnTo>
                  <a:lnTo>
                    <a:pt x="1113126" y="9918922"/>
                  </a:lnTo>
                  <a:lnTo>
                    <a:pt x="1076112" y="9953595"/>
                  </a:lnTo>
                  <a:lnTo>
                    <a:pt x="1039366" y="9988559"/>
                  </a:lnTo>
                  <a:lnTo>
                    <a:pt x="1002889" y="10023813"/>
                  </a:lnTo>
                  <a:lnTo>
                    <a:pt x="966684" y="10059355"/>
                  </a:lnTo>
                  <a:lnTo>
                    <a:pt x="930754" y="10095185"/>
                  </a:lnTo>
                  <a:lnTo>
                    <a:pt x="895101" y="10131300"/>
                  </a:lnTo>
                  <a:lnTo>
                    <a:pt x="859729" y="10167701"/>
                  </a:lnTo>
                  <a:lnTo>
                    <a:pt x="824640" y="10204386"/>
                  </a:lnTo>
                  <a:lnTo>
                    <a:pt x="789837" y="10241353"/>
                  </a:lnTo>
                  <a:lnTo>
                    <a:pt x="755322" y="10278603"/>
                  </a:lnTo>
                  <a:lnTo>
                    <a:pt x="721099" y="10316133"/>
                  </a:lnTo>
                  <a:lnTo>
                    <a:pt x="687170" y="10353942"/>
                  </a:lnTo>
                  <a:lnTo>
                    <a:pt x="653538" y="10392030"/>
                  </a:lnTo>
                  <a:lnTo>
                    <a:pt x="620205" y="10430396"/>
                  </a:lnTo>
                  <a:lnTo>
                    <a:pt x="587175" y="10469037"/>
                  </a:lnTo>
                  <a:lnTo>
                    <a:pt x="554449" y="10507953"/>
                  </a:lnTo>
                  <a:lnTo>
                    <a:pt x="522031" y="10547144"/>
                  </a:lnTo>
                  <a:lnTo>
                    <a:pt x="489924" y="10586607"/>
                  </a:lnTo>
                  <a:lnTo>
                    <a:pt x="458130" y="10626342"/>
                  </a:lnTo>
                  <a:lnTo>
                    <a:pt x="426652" y="10666348"/>
                  </a:lnTo>
                  <a:lnTo>
                    <a:pt x="395983" y="10705746"/>
                  </a:lnTo>
                  <a:lnTo>
                    <a:pt x="365604" y="10745381"/>
                  </a:lnTo>
                  <a:lnTo>
                    <a:pt x="335517" y="10785251"/>
                  </a:lnTo>
                  <a:lnTo>
                    <a:pt x="305723" y="10825355"/>
                  </a:lnTo>
                  <a:lnTo>
                    <a:pt x="276224" y="10865690"/>
                  </a:lnTo>
                  <a:lnTo>
                    <a:pt x="247021" y="10906253"/>
                  </a:lnTo>
                  <a:lnTo>
                    <a:pt x="218114" y="10947043"/>
                  </a:lnTo>
                  <a:lnTo>
                    <a:pt x="189507" y="10988057"/>
                  </a:lnTo>
                  <a:lnTo>
                    <a:pt x="161199" y="11029293"/>
                  </a:lnTo>
                  <a:lnTo>
                    <a:pt x="133192" y="11070749"/>
                  </a:lnTo>
                  <a:lnTo>
                    <a:pt x="105488" y="11112423"/>
                  </a:lnTo>
                  <a:lnTo>
                    <a:pt x="78088" y="11154312"/>
                  </a:lnTo>
                  <a:lnTo>
                    <a:pt x="50994" y="11196414"/>
                  </a:lnTo>
                  <a:lnTo>
                    <a:pt x="24206" y="11238728"/>
                  </a:lnTo>
                  <a:lnTo>
                    <a:pt x="0" y="11277600"/>
                  </a:lnTo>
                  <a:lnTo>
                    <a:pt x="716536" y="11277600"/>
                  </a:lnTo>
                  <a:lnTo>
                    <a:pt x="762381" y="11205835"/>
                  </a:lnTo>
                  <a:lnTo>
                    <a:pt x="810154" y="11133051"/>
                  </a:lnTo>
                  <a:lnTo>
                    <a:pt x="858823" y="11060866"/>
                  </a:lnTo>
                  <a:lnTo>
                    <a:pt x="908387" y="10989294"/>
                  </a:lnTo>
                  <a:lnTo>
                    <a:pt x="958840" y="10918344"/>
                  </a:lnTo>
                  <a:lnTo>
                    <a:pt x="1010179" y="10848028"/>
                  </a:lnTo>
                  <a:lnTo>
                    <a:pt x="1062402" y="10778358"/>
                  </a:lnTo>
                  <a:lnTo>
                    <a:pt x="1115504" y="10709345"/>
                  </a:lnTo>
                  <a:lnTo>
                    <a:pt x="1169482" y="10640999"/>
                  </a:lnTo>
                  <a:lnTo>
                    <a:pt x="1224334" y="10573332"/>
                  </a:lnTo>
                  <a:lnTo>
                    <a:pt x="1280054" y="10506356"/>
                  </a:lnTo>
                  <a:lnTo>
                    <a:pt x="1336640" y="10440081"/>
                  </a:lnTo>
                  <a:lnTo>
                    <a:pt x="1394089" y="10374519"/>
                  </a:lnTo>
                  <a:lnTo>
                    <a:pt x="1452397" y="10309681"/>
                  </a:lnTo>
                  <a:lnTo>
                    <a:pt x="1511560" y="10245578"/>
                  </a:lnTo>
                  <a:lnTo>
                    <a:pt x="1571575" y="10182222"/>
                  </a:lnTo>
                  <a:lnTo>
                    <a:pt x="1632439" y="10119623"/>
                  </a:lnTo>
                  <a:lnTo>
                    <a:pt x="1694149" y="10057794"/>
                  </a:lnTo>
                  <a:lnTo>
                    <a:pt x="1756700" y="9996745"/>
                  </a:lnTo>
                  <a:lnTo>
                    <a:pt x="1820089" y="9936487"/>
                  </a:lnTo>
                  <a:lnTo>
                    <a:pt x="1884314" y="9877031"/>
                  </a:lnTo>
                  <a:lnTo>
                    <a:pt x="1949370" y="9818390"/>
                  </a:lnTo>
                  <a:lnTo>
                    <a:pt x="2015254" y="9760574"/>
                  </a:lnTo>
                  <a:lnTo>
                    <a:pt x="2081963" y="9703594"/>
                  </a:lnTo>
                  <a:lnTo>
                    <a:pt x="2149493" y="9647462"/>
                  </a:lnTo>
                  <a:lnTo>
                    <a:pt x="2217840" y="9592188"/>
                  </a:lnTo>
                  <a:lnTo>
                    <a:pt x="2287002" y="9537785"/>
                  </a:lnTo>
                  <a:lnTo>
                    <a:pt x="2356975" y="9484263"/>
                  </a:lnTo>
                  <a:lnTo>
                    <a:pt x="2427756" y="9431633"/>
                  </a:lnTo>
                  <a:lnTo>
                    <a:pt x="2499340" y="9379908"/>
                  </a:lnTo>
                  <a:lnTo>
                    <a:pt x="2571725" y="9329097"/>
                  </a:lnTo>
                  <a:lnTo>
                    <a:pt x="2644907" y="9279213"/>
                  </a:lnTo>
                  <a:lnTo>
                    <a:pt x="2718883" y="9230266"/>
                  </a:lnTo>
                  <a:lnTo>
                    <a:pt x="2793649" y="9182268"/>
                  </a:lnTo>
                  <a:lnTo>
                    <a:pt x="2869202" y="9135229"/>
                  </a:lnTo>
                  <a:lnTo>
                    <a:pt x="2945539" y="9089162"/>
                  </a:lnTo>
                  <a:lnTo>
                    <a:pt x="3022655" y="9044078"/>
                  </a:lnTo>
                  <a:lnTo>
                    <a:pt x="3100548" y="8999987"/>
                  </a:lnTo>
                  <a:lnTo>
                    <a:pt x="3179215" y="8956901"/>
                  </a:lnTo>
                  <a:lnTo>
                    <a:pt x="3258650" y="8914831"/>
                  </a:lnTo>
                  <a:lnTo>
                    <a:pt x="3338853" y="8873788"/>
                  </a:lnTo>
                  <a:lnTo>
                    <a:pt x="3419817" y="8833784"/>
                  </a:lnTo>
                  <a:lnTo>
                    <a:pt x="3501542" y="8794830"/>
                  </a:lnTo>
                  <a:lnTo>
                    <a:pt x="3584022" y="8756937"/>
                  </a:lnTo>
                  <a:lnTo>
                    <a:pt x="3667255" y="8720116"/>
                  </a:lnTo>
                  <a:lnTo>
                    <a:pt x="3751237" y="8684379"/>
                  </a:lnTo>
                  <a:lnTo>
                    <a:pt x="3835964" y="8649737"/>
                  </a:lnTo>
                  <a:lnTo>
                    <a:pt x="3921434" y="8616201"/>
                  </a:lnTo>
                  <a:lnTo>
                    <a:pt x="4007642" y="8583781"/>
                  </a:lnTo>
                  <a:lnTo>
                    <a:pt x="4094586" y="8552491"/>
                  </a:lnTo>
                  <a:lnTo>
                    <a:pt x="4182261" y="8522340"/>
                  </a:lnTo>
                  <a:lnTo>
                    <a:pt x="4270665" y="8493340"/>
                  </a:lnTo>
                  <a:lnTo>
                    <a:pt x="4359795" y="8465502"/>
                  </a:lnTo>
                  <a:lnTo>
                    <a:pt x="4449645" y="8438838"/>
                  </a:lnTo>
                  <a:lnTo>
                    <a:pt x="4540214" y="8413358"/>
                  </a:lnTo>
                  <a:lnTo>
                    <a:pt x="4631498" y="8389075"/>
                  </a:lnTo>
                  <a:lnTo>
                    <a:pt x="4723493" y="8365998"/>
                  </a:lnTo>
                  <a:lnTo>
                    <a:pt x="4816195" y="8344140"/>
                  </a:lnTo>
                  <a:lnTo>
                    <a:pt x="4909603" y="8323511"/>
                  </a:lnTo>
                  <a:lnTo>
                    <a:pt x="5003711" y="8304123"/>
                  </a:lnTo>
                  <a:lnTo>
                    <a:pt x="5098516" y="8285987"/>
                  </a:lnTo>
                  <a:lnTo>
                    <a:pt x="5194016" y="8269115"/>
                  </a:lnTo>
                  <a:lnTo>
                    <a:pt x="5290207" y="8253517"/>
                  </a:lnTo>
                  <a:lnTo>
                    <a:pt x="5387084" y="8239205"/>
                  </a:lnTo>
                  <a:lnTo>
                    <a:pt x="5484646" y="8226190"/>
                  </a:lnTo>
                  <a:lnTo>
                    <a:pt x="5582888" y="8214483"/>
                  </a:lnTo>
                  <a:lnTo>
                    <a:pt x="5681807" y="8204096"/>
                  </a:lnTo>
                  <a:lnTo>
                    <a:pt x="5781399" y="8195039"/>
                  </a:lnTo>
                  <a:lnTo>
                    <a:pt x="5881661" y="8187324"/>
                  </a:lnTo>
                  <a:lnTo>
                    <a:pt x="5982590" y="8180963"/>
                  </a:lnTo>
                  <a:lnTo>
                    <a:pt x="6084183" y="8175966"/>
                  </a:lnTo>
                  <a:lnTo>
                    <a:pt x="6186435" y="8172344"/>
                  </a:lnTo>
                  <a:lnTo>
                    <a:pt x="6289343" y="8170110"/>
                  </a:lnTo>
                  <a:lnTo>
                    <a:pt x="6098042" y="8158670"/>
                  </a:lnTo>
                  <a:lnTo>
                    <a:pt x="6002757" y="8154253"/>
                  </a:lnTo>
                  <a:lnTo>
                    <a:pt x="5766968" y="8146622"/>
                  </a:lnTo>
                  <a:lnTo>
                    <a:pt x="5719756" y="8145386"/>
                  </a:lnTo>
                  <a:lnTo>
                    <a:pt x="5672561" y="8144734"/>
                  </a:lnTo>
                  <a:close/>
                </a:path>
                <a:path w="19858355" h="11277600">
                  <a:moveTo>
                    <a:pt x="15628267" y="76200"/>
                  </a:moveTo>
                  <a:lnTo>
                    <a:pt x="13048010" y="76200"/>
                  </a:lnTo>
                  <a:lnTo>
                    <a:pt x="12885986" y="114300"/>
                  </a:lnTo>
                  <a:lnTo>
                    <a:pt x="12832300" y="114300"/>
                  </a:lnTo>
                  <a:lnTo>
                    <a:pt x="12201337" y="266700"/>
                  </a:lnTo>
                  <a:lnTo>
                    <a:pt x="12149915" y="292100"/>
                  </a:lnTo>
                  <a:lnTo>
                    <a:pt x="12047633" y="317500"/>
                  </a:lnTo>
                  <a:lnTo>
                    <a:pt x="11996776" y="342900"/>
                  </a:lnTo>
                  <a:lnTo>
                    <a:pt x="11895638" y="368300"/>
                  </a:lnTo>
                  <a:lnTo>
                    <a:pt x="11845361" y="393700"/>
                  </a:lnTo>
                  <a:lnTo>
                    <a:pt x="11795281" y="406400"/>
                  </a:lnTo>
                  <a:lnTo>
                    <a:pt x="11745399" y="431800"/>
                  </a:lnTo>
                  <a:lnTo>
                    <a:pt x="11695718" y="444500"/>
                  </a:lnTo>
                  <a:lnTo>
                    <a:pt x="11646238" y="469900"/>
                  </a:lnTo>
                  <a:lnTo>
                    <a:pt x="11596963" y="482600"/>
                  </a:lnTo>
                  <a:lnTo>
                    <a:pt x="11547893" y="508000"/>
                  </a:lnTo>
                  <a:lnTo>
                    <a:pt x="11499030" y="520700"/>
                  </a:lnTo>
                  <a:lnTo>
                    <a:pt x="11401934" y="571500"/>
                  </a:lnTo>
                  <a:lnTo>
                    <a:pt x="11353703" y="584200"/>
                  </a:lnTo>
                  <a:lnTo>
                    <a:pt x="11210304" y="660400"/>
                  </a:lnTo>
                  <a:lnTo>
                    <a:pt x="11162941" y="673100"/>
                  </a:lnTo>
                  <a:lnTo>
                    <a:pt x="10883470" y="825500"/>
                  </a:lnTo>
                  <a:lnTo>
                    <a:pt x="10612338" y="977900"/>
                  </a:lnTo>
                  <a:lnTo>
                    <a:pt x="10567986" y="1016000"/>
                  </a:lnTo>
                  <a:lnTo>
                    <a:pt x="10436402" y="1092200"/>
                  </a:lnTo>
                  <a:lnTo>
                    <a:pt x="10393036" y="1130300"/>
                  </a:lnTo>
                  <a:lnTo>
                    <a:pt x="10307058" y="1181100"/>
                  </a:lnTo>
                  <a:lnTo>
                    <a:pt x="10264450" y="1219200"/>
                  </a:lnTo>
                  <a:lnTo>
                    <a:pt x="10180004" y="1270000"/>
                  </a:lnTo>
                  <a:lnTo>
                    <a:pt x="10138169" y="1308100"/>
                  </a:lnTo>
                  <a:lnTo>
                    <a:pt x="10096595" y="1333500"/>
                  </a:lnTo>
                  <a:lnTo>
                    <a:pt x="10055285" y="1371600"/>
                  </a:lnTo>
                  <a:lnTo>
                    <a:pt x="10014239" y="1397000"/>
                  </a:lnTo>
                  <a:lnTo>
                    <a:pt x="9973460" y="1435100"/>
                  </a:lnTo>
                  <a:lnTo>
                    <a:pt x="9932948" y="1460500"/>
                  </a:lnTo>
                  <a:lnTo>
                    <a:pt x="9852737" y="1536700"/>
                  </a:lnTo>
                  <a:lnTo>
                    <a:pt x="9813041" y="1562100"/>
                  </a:lnTo>
                  <a:lnTo>
                    <a:pt x="9734476" y="1638300"/>
                  </a:lnTo>
                  <a:lnTo>
                    <a:pt x="9695611" y="1663700"/>
                  </a:lnTo>
                  <a:lnTo>
                    <a:pt x="9657026" y="1701800"/>
                  </a:lnTo>
                  <a:lnTo>
                    <a:pt x="9580704" y="1778000"/>
                  </a:lnTo>
                  <a:lnTo>
                    <a:pt x="9542970" y="1803400"/>
                  </a:lnTo>
                  <a:lnTo>
                    <a:pt x="9468367" y="1879600"/>
                  </a:lnTo>
                  <a:lnTo>
                    <a:pt x="9394928" y="1955800"/>
                  </a:lnTo>
                  <a:lnTo>
                    <a:pt x="9322665" y="2032000"/>
                  </a:lnTo>
                  <a:lnTo>
                    <a:pt x="9251594" y="2108200"/>
                  </a:lnTo>
                  <a:lnTo>
                    <a:pt x="9181728" y="2184400"/>
                  </a:lnTo>
                  <a:lnTo>
                    <a:pt x="9113081" y="2260600"/>
                  </a:lnTo>
                  <a:lnTo>
                    <a:pt x="9079219" y="2298700"/>
                  </a:lnTo>
                  <a:lnTo>
                    <a:pt x="9045667" y="2336800"/>
                  </a:lnTo>
                  <a:lnTo>
                    <a:pt x="9012426" y="2374900"/>
                  </a:lnTo>
                  <a:lnTo>
                    <a:pt x="8979500" y="2413000"/>
                  </a:lnTo>
                  <a:lnTo>
                    <a:pt x="8946888" y="2463800"/>
                  </a:lnTo>
                  <a:lnTo>
                    <a:pt x="8914593" y="2501900"/>
                  </a:lnTo>
                  <a:lnTo>
                    <a:pt x="8882617" y="2540000"/>
                  </a:lnTo>
                  <a:lnTo>
                    <a:pt x="8850961" y="2578100"/>
                  </a:lnTo>
                  <a:lnTo>
                    <a:pt x="8819628" y="2628900"/>
                  </a:lnTo>
                  <a:lnTo>
                    <a:pt x="8788619" y="2667000"/>
                  </a:lnTo>
                  <a:lnTo>
                    <a:pt x="8757935" y="2705100"/>
                  </a:lnTo>
                  <a:lnTo>
                    <a:pt x="8727578" y="2755900"/>
                  </a:lnTo>
                  <a:lnTo>
                    <a:pt x="8697551" y="2794000"/>
                  </a:lnTo>
                  <a:lnTo>
                    <a:pt x="8667854" y="2832100"/>
                  </a:lnTo>
                  <a:lnTo>
                    <a:pt x="8638490" y="2882900"/>
                  </a:lnTo>
                  <a:lnTo>
                    <a:pt x="8609461" y="2921000"/>
                  </a:lnTo>
                  <a:lnTo>
                    <a:pt x="8580767" y="2971800"/>
                  </a:lnTo>
                  <a:lnTo>
                    <a:pt x="8552412" y="3009900"/>
                  </a:lnTo>
                  <a:lnTo>
                    <a:pt x="8524396" y="3048000"/>
                  </a:lnTo>
                  <a:lnTo>
                    <a:pt x="8496721" y="3098800"/>
                  </a:lnTo>
                  <a:lnTo>
                    <a:pt x="8469390" y="3136900"/>
                  </a:lnTo>
                  <a:lnTo>
                    <a:pt x="8442403" y="3187700"/>
                  </a:lnTo>
                  <a:lnTo>
                    <a:pt x="8415762" y="3238500"/>
                  </a:lnTo>
                  <a:lnTo>
                    <a:pt x="8389470" y="3276600"/>
                  </a:lnTo>
                  <a:lnTo>
                    <a:pt x="8363528" y="3327400"/>
                  </a:lnTo>
                  <a:lnTo>
                    <a:pt x="8337938" y="3365500"/>
                  </a:lnTo>
                  <a:lnTo>
                    <a:pt x="8312701" y="3416300"/>
                  </a:lnTo>
                  <a:lnTo>
                    <a:pt x="8287820" y="3467100"/>
                  </a:lnTo>
                  <a:lnTo>
                    <a:pt x="8263295" y="3505200"/>
                  </a:lnTo>
                  <a:lnTo>
                    <a:pt x="8239130" y="3556000"/>
                  </a:lnTo>
                  <a:lnTo>
                    <a:pt x="8215324" y="3606800"/>
                  </a:lnTo>
                  <a:lnTo>
                    <a:pt x="8191881" y="3644900"/>
                  </a:lnTo>
                  <a:lnTo>
                    <a:pt x="8168802" y="3695700"/>
                  </a:lnTo>
                  <a:lnTo>
                    <a:pt x="8146088" y="3746500"/>
                  </a:lnTo>
                  <a:lnTo>
                    <a:pt x="8123742" y="3797300"/>
                  </a:lnTo>
                  <a:lnTo>
                    <a:pt x="8101765" y="3835400"/>
                  </a:lnTo>
                  <a:lnTo>
                    <a:pt x="8080160" y="3886200"/>
                  </a:lnTo>
                  <a:lnTo>
                    <a:pt x="8058926" y="3937000"/>
                  </a:lnTo>
                  <a:lnTo>
                    <a:pt x="8038067" y="3987800"/>
                  </a:lnTo>
                  <a:lnTo>
                    <a:pt x="8017584" y="4038600"/>
                  </a:lnTo>
                  <a:lnTo>
                    <a:pt x="7997479" y="4089400"/>
                  </a:lnTo>
                  <a:lnTo>
                    <a:pt x="7977754" y="4127500"/>
                  </a:lnTo>
                  <a:lnTo>
                    <a:pt x="7958410" y="4178300"/>
                  </a:lnTo>
                  <a:lnTo>
                    <a:pt x="7939449" y="4229100"/>
                  </a:lnTo>
                  <a:lnTo>
                    <a:pt x="7920873" y="4279900"/>
                  </a:lnTo>
                  <a:lnTo>
                    <a:pt x="7902684" y="4330700"/>
                  </a:lnTo>
                  <a:lnTo>
                    <a:pt x="7884883" y="4381500"/>
                  </a:lnTo>
                  <a:lnTo>
                    <a:pt x="7867471" y="4432300"/>
                  </a:lnTo>
                  <a:lnTo>
                    <a:pt x="7850452" y="4483100"/>
                  </a:lnTo>
                  <a:lnTo>
                    <a:pt x="7833826" y="4533900"/>
                  </a:lnTo>
                  <a:lnTo>
                    <a:pt x="7817596" y="4584700"/>
                  </a:lnTo>
                  <a:lnTo>
                    <a:pt x="7801762" y="4635500"/>
                  </a:lnTo>
                  <a:lnTo>
                    <a:pt x="7786328" y="4686300"/>
                  </a:lnTo>
                  <a:lnTo>
                    <a:pt x="7771294" y="4737100"/>
                  </a:lnTo>
                  <a:lnTo>
                    <a:pt x="7756662" y="4787900"/>
                  </a:lnTo>
                  <a:lnTo>
                    <a:pt x="7742434" y="4838700"/>
                  </a:lnTo>
                  <a:lnTo>
                    <a:pt x="7728611" y="4889500"/>
                  </a:lnTo>
                  <a:lnTo>
                    <a:pt x="7715197" y="4953000"/>
                  </a:lnTo>
                  <a:lnTo>
                    <a:pt x="7702191" y="5003800"/>
                  </a:lnTo>
                  <a:lnTo>
                    <a:pt x="7689596" y="5054600"/>
                  </a:lnTo>
                  <a:lnTo>
                    <a:pt x="7677414" y="5105400"/>
                  </a:lnTo>
                  <a:lnTo>
                    <a:pt x="7665647" y="5156200"/>
                  </a:lnTo>
                  <a:lnTo>
                    <a:pt x="7654296" y="5207000"/>
                  </a:lnTo>
                  <a:lnTo>
                    <a:pt x="7643362" y="5270500"/>
                  </a:lnTo>
                  <a:lnTo>
                    <a:pt x="7632848" y="5321300"/>
                  </a:lnTo>
                  <a:lnTo>
                    <a:pt x="7622756" y="5372100"/>
                  </a:lnTo>
                  <a:lnTo>
                    <a:pt x="7613087" y="5422900"/>
                  </a:lnTo>
                  <a:lnTo>
                    <a:pt x="7603842" y="5486400"/>
                  </a:lnTo>
                  <a:lnTo>
                    <a:pt x="7595024" y="5537200"/>
                  </a:lnTo>
                  <a:lnTo>
                    <a:pt x="7586635" y="5588000"/>
                  </a:lnTo>
                  <a:lnTo>
                    <a:pt x="7578676" y="5638800"/>
                  </a:lnTo>
                  <a:lnTo>
                    <a:pt x="7571148" y="5702300"/>
                  </a:lnTo>
                  <a:lnTo>
                    <a:pt x="7564054" y="5753100"/>
                  </a:lnTo>
                  <a:lnTo>
                    <a:pt x="7557395" y="5803900"/>
                  </a:lnTo>
                  <a:lnTo>
                    <a:pt x="7551174" y="5867400"/>
                  </a:lnTo>
                  <a:lnTo>
                    <a:pt x="7545391" y="5918200"/>
                  </a:lnTo>
                  <a:lnTo>
                    <a:pt x="7540049" y="5969000"/>
                  </a:lnTo>
                  <a:lnTo>
                    <a:pt x="7535149" y="6032500"/>
                  </a:lnTo>
                  <a:lnTo>
                    <a:pt x="7530693" y="6083300"/>
                  </a:lnTo>
                  <a:lnTo>
                    <a:pt x="7526683" y="6134100"/>
                  </a:lnTo>
                  <a:lnTo>
                    <a:pt x="7523120" y="6197600"/>
                  </a:lnTo>
                  <a:lnTo>
                    <a:pt x="7520007" y="6248400"/>
                  </a:lnTo>
                  <a:lnTo>
                    <a:pt x="7517344" y="6311900"/>
                  </a:lnTo>
                  <a:lnTo>
                    <a:pt x="7515135" y="6362700"/>
                  </a:lnTo>
                  <a:lnTo>
                    <a:pt x="7513379" y="6426200"/>
                  </a:lnTo>
                  <a:lnTo>
                    <a:pt x="7512080" y="6477000"/>
                  </a:lnTo>
                  <a:lnTo>
                    <a:pt x="7511239" y="6540500"/>
                  </a:lnTo>
                  <a:lnTo>
                    <a:pt x="7510858" y="6591300"/>
                  </a:lnTo>
                  <a:lnTo>
                    <a:pt x="7510938" y="6642100"/>
                  </a:lnTo>
                  <a:lnTo>
                    <a:pt x="7511481" y="6705600"/>
                  </a:lnTo>
                  <a:lnTo>
                    <a:pt x="7512489" y="6756400"/>
                  </a:lnTo>
                  <a:lnTo>
                    <a:pt x="7544855" y="8255000"/>
                  </a:lnTo>
                  <a:lnTo>
                    <a:pt x="7537723" y="8940800"/>
                  </a:lnTo>
                  <a:lnTo>
                    <a:pt x="7516319" y="10896600"/>
                  </a:lnTo>
                  <a:lnTo>
                    <a:pt x="7512241" y="11277600"/>
                  </a:lnTo>
                  <a:lnTo>
                    <a:pt x="19858239" y="2286000"/>
                  </a:lnTo>
                  <a:lnTo>
                    <a:pt x="19827504" y="2260600"/>
                  </a:lnTo>
                  <a:lnTo>
                    <a:pt x="19751940" y="2184400"/>
                  </a:lnTo>
                  <a:lnTo>
                    <a:pt x="19675248" y="2108200"/>
                  </a:lnTo>
                  <a:lnTo>
                    <a:pt x="19597443" y="2032000"/>
                  </a:lnTo>
                  <a:lnTo>
                    <a:pt x="19478679" y="1917700"/>
                  </a:lnTo>
                  <a:lnTo>
                    <a:pt x="19357492" y="1803400"/>
                  </a:lnTo>
                  <a:lnTo>
                    <a:pt x="19316566" y="1765300"/>
                  </a:lnTo>
                  <a:lnTo>
                    <a:pt x="19275379" y="1739900"/>
                  </a:lnTo>
                  <a:lnTo>
                    <a:pt x="19192224" y="1663700"/>
                  </a:lnTo>
                  <a:lnTo>
                    <a:pt x="19150262" y="1638300"/>
                  </a:lnTo>
                  <a:lnTo>
                    <a:pt x="19065574" y="1562100"/>
                  </a:lnTo>
                  <a:lnTo>
                    <a:pt x="19022852" y="1536700"/>
                  </a:lnTo>
                  <a:lnTo>
                    <a:pt x="18936664" y="1460500"/>
                  </a:lnTo>
                  <a:lnTo>
                    <a:pt x="18893200" y="1435100"/>
                  </a:lnTo>
                  <a:lnTo>
                    <a:pt x="18849492" y="1397000"/>
                  </a:lnTo>
                  <a:lnTo>
                    <a:pt x="18805543" y="1371600"/>
                  </a:lnTo>
                  <a:lnTo>
                    <a:pt x="18761353" y="1333500"/>
                  </a:lnTo>
                  <a:lnTo>
                    <a:pt x="18716925" y="1308100"/>
                  </a:lnTo>
                  <a:lnTo>
                    <a:pt x="18672260" y="1270000"/>
                  </a:lnTo>
                  <a:lnTo>
                    <a:pt x="18582229" y="1219200"/>
                  </a:lnTo>
                  <a:lnTo>
                    <a:pt x="18536865" y="1181100"/>
                  </a:lnTo>
                  <a:lnTo>
                    <a:pt x="18445453" y="1130300"/>
                  </a:lnTo>
                  <a:lnTo>
                    <a:pt x="18399407" y="1092200"/>
                  </a:lnTo>
                  <a:lnTo>
                    <a:pt x="18259934" y="1016000"/>
                  </a:lnTo>
                  <a:lnTo>
                    <a:pt x="18213004" y="977900"/>
                  </a:lnTo>
                  <a:lnTo>
                    <a:pt x="17829921" y="774700"/>
                  </a:lnTo>
                  <a:lnTo>
                    <a:pt x="17633473" y="673100"/>
                  </a:lnTo>
                  <a:lnTo>
                    <a:pt x="17583870" y="660400"/>
                  </a:lnTo>
                  <a:lnTo>
                    <a:pt x="17433910" y="584200"/>
                  </a:lnTo>
                  <a:lnTo>
                    <a:pt x="17383546" y="571500"/>
                  </a:lnTo>
                  <a:lnTo>
                    <a:pt x="17282263" y="520700"/>
                  </a:lnTo>
                  <a:lnTo>
                    <a:pt x="17231348" y="508000"/>
                  </a:lnTo>
                  <a:lnTo>
                    <a:pt x="17180252" y="482600"/>
                  </a:lnTo>
                  <a:lnTo>
                    <a:pt x="17128978" y="469900"/>
                  </a:lnTo>
                  <a:lnTo>
                    <a:pt x="17077527" y="444500"/>
                  </a:lnTo>
                  <a:lnTo>
                    <a:pt x="17025902" y="431800"/>
                  </a:lnTo>
                  <a:lnTo>
                    <a:pt x="16974104" y="406400"/>
                  </a:lnTo>
                  <a:lnTo>
                    <a:pt x="16922134" y="393700"/>
                  </a:lnTo>
                  <a:lnTo>
                    <a:pt x="16869996" y="368300"/>
                  </a:lnTo>
                  <a:lnTo>
                    <a:pt x="16765218" y="342900"/>
                  </a:lnTo>
                  <a:lnTo>
                    <a:pt x="16712582" y="317500"/>
                  </a:lnTo>
                  <a:lnTo>
                    <a:pt x="16500438" y="266700"/>
                  </a:lnTo>
                  <a:lnTo>
                    <a:pt x="16447011" y="241300"/>
                  </a:lnTo>
                  <a:lnTo>
                    <a:pt x="16014239" y="139700"/>
                  </a:lnTo>
                  <a:lnTo>
                    <a:pt x="15959501" y="139700"/>
                  </a:lnTo>
                  <a:lnTo>
                    <a:pt x="15794474" y="101600"/>
                  </a:lnTo>
                  <a:lnTo>
                    <a:pt x="15739201" y="101600"/>
                  </a:lnTo>
                  <a:lnTo>
                    <a:pt x="15628267" y="76200"/>
                  </a:lnTo>
                  <a:close/>
                </a:path>
                <a:path w="19858355" h="11277600">
                  <a:moveTo>
                    <a:pt x="15516832" y="63500"/>
                  </a:moveTo>
                  <a:lnTo>
                    <a:pt x="13156813" y="63500"/>
                  </a:lnTo>
                  <a:lnTo>
                    <a:pt x="13102334" y="76200"/>
                  </a:lnTo>
                  <a:lnTo>
                    <a:pt x="15572611" y="76200"/>
                  </a:lnTo>
                  <a:lnTo>
                    <a:pt x="15516832" y="63500"/>
                  </a:lnTo>
                  <a:close/>
                </a:path>
                <a:path w="19858355" h="11277600">
                  <a:moveTo>
                    <a:pt x="15292510" y="38100"/>
                  </a:moveTo>
                  <a:lnTo>
                    <a:pt x="13321162" y="38100"/>
                  </a:lnTo>
                  <a:lnTo>
                    <a:pt x="13211445" y="63500"/>
                  </a:lnTo>
                  <a:lnTo>
                    <a:pt x="15460930" y="63500"/>
                  </a:lnTo>
                  <a:lnTo>
                    <a:pt x="15404908" y="50800"/>
                  </a:lnTo>
                  <a:lnTo>
                    <a:pt x="15348767" y="50800"/>
                  </a:lnTo>
                  <a:lnTo>
                    <a:pt x="15292510" y="38100"/>
                  </a:lnTo>
                  <a:close/>
                </a:path>
                <a:path w="19858355" h="11277600">
                  <a:moveTo>
                    <a:pt x="15179654" y="25400"/>
                  </a:moveTo>
                  <a:lnTo>
                    <a:pt x="13431472" y="25400"/>
                  </a:lnTo>
                  <a:lnTo>
                    <a:pt x="13376244" y="38100"/>
                  </a:lnTo>
                  <a:lnTo>
                    <a:pt x="15236139" y="38100"/>
                  </a:lnTo>
                  <a:lnTo>
                    <a:pt x="15179654" y="25400"/>
                  </a:lnTo>
                  <a:close/>
                </a:path>
                <a:path w="19858355" h="11277600">
                  <a:moveTo>
                    <a:pt x="15009541" y="12700"/>
                  </a:moveTo>
                  <a:lnTo>
                    <a:pt x="13598017" y="12700"/>
                  </a:lnTo>
                  <a:lnTo>
                    <a:pt x="13542361" y="25400"/>
                  </a:lnTo>
                  <a:lnTo>
                    <a:pt x="15066353" y="25400"/>
                  </a:lnTo>
                  <a:lnTo>
                    <a:pt x="15009541" y="12700"/>
                  </a:lnTo>
                  <a:close/>
                </a:path>
                <a:path w="19858355" h="11277600">
                  <a:moveTo>
                    <a:pt x="14276273" y="0"/>
                  </a:moveTo>
                  <a:lnTo>
                    <a:pt x="13765817" y="0"/>
                  </a:lnTo>
                  <a:lnTo>
                    <a:pt x="13709747" y="12700"/>
                  </a:lnTo>
                  <a:lnTo>
                    <a:pt x="14781252" y="12700"/>
                  </a:lnTo>
                  <a:lnTo>
                    <a:pt x="1427627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587375">
              <a:lnSpc>
                <a:spcPct val="100000"/>
              </a:lnSpc>
              <a:spcBef>
                <a:spcPts val="95"/>
              </a:spcBef>
            </a:pPr>
            <a:r>
              <a:rPr dirty="0" spc="110"/>
              <a:t>КА</a:t>
            </a:r>
            <a:r>
              <a:rPr dirty="0" spc="105"/>
              <a:t>К</a:t>
            </a:r>
            <a:r>
              <a:rPr dirty="0" spc="-1130"/>
              <a:t> </a:t>
            </a:r>
            <a:r>
              <a:rPr dirty="0" spc="-415"/>
              <a:t>У</a:t>
            </a:r>
            <a:r>
              <a:rPr dirty="0" spc="20"/>
              <a:t>СТРОЕН</a:t>
            </a:r>
            <a:r>
              <a:rPr dirty="0" spc="30"/>
              <a:t>А</a:t>
            </a:r>
            <a:r>
              <a:rPr dirty="0" spc="-969"/>
              <a:t> </a:t>
            </a:r>
            <a:r>
              <a:rPr dirty="0" spc="425"/>
              <a:t>«СВЯЗЬ»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dt" idx="6" sz="half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254"/>
              <a:t>2021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ftr" idx="5" sz="quarter"/>
          </p:nvPr>
        </p:nvSpPr>
        <p:spPr>
          <a:prstGeom prst="rect"/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pc="-125"/>
              <a:t>Bow</a:t>
            </a:r>
            <a:r>
              <a:rPr dirty="0" spc="-310"/>
              <a:t> </a:t>
            </a:r>
            <a:r>
              <a:rPr dirty="0" spc="-125"/>
              <a:t>Group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9003757" y="10239185"/>
            <a:ext cx="347980" cy="383540"/>
          </a:xfrm>
          <a:prstGeom prst="rect">
            <a:avLst/>
          </a:prstGeom>
        </p:spPr>
        <p:txBody>
          <a:bodyPr wrap="square" lIns="0" tIns="3111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245"/>
              </a:spcBef>
            </a:pPr>
            <a:r>
              <a:rPr dirty="0" sz="2050" spc="125">
                <a:solidFill>
                  <a:srgbClr val="231F20"/>
                </a:solidFill>
                <a:latin typeface="Microsoft Sans Serif"/>
                <a:cs typeface="Microsoft Sans Serif"/>
              </a:rPr>
              <a:t>09</a:t>
            </a:r>
            <a:endParaRPr sz="2050">
              <a:latin typeface="Microsoft Sans Serif"/>
              <a:cs typeface="Microsoft Sans Serif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связь 03 06</dc:title>
  <dcterms:created xsi:type="dcterms:W3CDTF">2022-04-11T10:03:40Z</dcterms:created>
  <dcterms:modified xsi:type="dcterms:W3CDTF">2022-04-11T10:03:40Z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2021-06-02T00:00:00Z</vt:filetime>
  </property>
  <property fmtid="{D5CDD505-2E9C-101B-9397-08002B2CF9AE}" pid="3" name="Creator">
    <vt:lpwstr>Adobe Illustrator 25.0 (Macintosh)</vt:lpwstr>
  </property>
  <property fmtid="{D5CDD505-2E9C-101B-9397-08002B2CF9AE}" pid="4" name="LastSaved">
    <vt:filetime>2022-04-11T00:00:00Z</vt:filetime>
  </property>
</Properties>
</file>