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sldIdLst>
    <p:sldId id="350" r:id="rId2"/>
    <p:sldId id="340" r:id="rId3"/>
    <p:sldId id="337" r:id="rId4"/>
    <p:sldId id="260" r:id="rId5"/>
    <p:sldId id="320" r:id="rId6"/>
    <p:sldId id="323" r:id="rId7"/>
    <p:sldId id="338" r:id="rId8"/>
    <p:sldId id="367" r:id="rId9"/>
    <p:sldId id="387" r:id="rId10"/>
    <p:sldId id="368" r:id="rId11"/>
    <p:sldId id="375" r:id="rId12"/>
    <p:sldId id="324" r:id="rId13"/>
    <p:sldId id="386" r:id="rId14"/>
    <p:sldId id="346" r:id="rId15"/>
    <p:sldId id="344" r:id="rId16"/>
    <p:sldId id="345" r:id="rId17"/>
    <p:sldId id="371" r:id="rId18"/>
    <p:sldId id="330" r:id="rId19"/>
    <p:sldId id="388" r:id="rId20"/>
    <p:sldId id="370" r:id="rId21"/>
    <p:sldId id="335" r:id="rId22"/>
    <p:sldId id="326" r:id="rId23"/>
    <p:sldId id="327" r:id="rId24"/>
    <p:sldId id="328" r:id="rId25"/>
    <p:sldId id="329" r:id="rId26"/>
    <p:sldId id="389" r:id="rId27"/>
    <p:sldId id="390" r:id="rId28"/>
    <p:sldId id="384" r:id="rId29"/>
    <p:sldId id="383" r:id="rId30"/>
    <p:sldId id="364" r:id="rId31"/>
    <p:sldId id="348" r:id="rId32"/>
    <p:sldId id="28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696"/>
    <a:srgbClr val="36684D"/>
    <a:srgbClr val="388E38"/>
    <a:srgbClr val="08D3FC"/>
    <a:srgbClr val="003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3819" autoAdjust="0"/>
    <p:restoredTop sz="94660"/>
  </p:normalViewPr>
  <p:slideViewPr>
    <p:cSldViewPr>
      <p:cViewPr varScale="1">
        <p:scale>
          <a:sx n="109" d="100"/>
          <a:sy n="109" d="100"/>
        </p:scale>
        <p:origin x="1296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D5755-3391-4EBE-B0F1-3CBBFD456C06}" type="datetimeFigureOut">
              <a:rPr lang="ru-RU" smtClean="0"/>
              <a:pPr/>
              <a:t>06.04.2022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80152-F7DE-4737-95AE-788CF269A0C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1409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80152-F7DE-4737-95AE-788CF269A0C5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06.04.2022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8918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06.04.2022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0559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06.04.2022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0720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06.04.2022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9248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06.04.2022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9817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06.04.2022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865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06.04.2022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32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06.04.2022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851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06.04.2022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8655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06.04.2022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1188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06.04.2022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466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5251F-21A0-4579-8671-BDECDB5E1671}" type="datetimeFigureOut">
              <a:rPr lang="ru-RU" smtClean="0"/>
              <a:pPr/>
              <a:t>06.04.2022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44079-0EF6-4BDF-BB5C-BF96449A0E8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39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8.emf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image" Target="../media/image29.emf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90.png"/><Relationship Id="rId7" Type="http://schemas.openxmlformats.org/officeDocument/2006/relationships/image" Target="../media/image89.png"/><Relationship Id="rId12" Type="http://schemas.openxmlformats.org/officeDocument/2006/relationships/image" Target="../media/image9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6.png"/><Relationship Id="rId5" Type="http://schemas.openxmlformats.org/officeDocument/2006/relationships/image" Target="../media/image92.png"/><Relationship Id="rId10" Type="http://schemas.openxmlformats.org/officeDocument/2006/relationships/image" Target="../media/image95.png"/><Relationship Id="rId4" Type="http://schemas.openxmlformats.org/officeDocument/2006/relationships/image" Target="../media/image91.png"/><Relationship Id="rId9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star.ru/" TargetMode="External"/><Relationship Id="rId2" Type="http://schemas.openxmlformats.org/officeDocument/2006/relationships/hyperlink" Target="mailto:pavlov@ristar.ru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8000"/>
            <a:ext cx="916305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Реабилитация 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88000"/>
            <a:ext cx="9144000" cy="6216399"/>
          </a:xfrm>
          <a:prstGeom prst="rect">
            <a:avLst/>
          </a:prstGeom>
        </p:spPr>
      </p:pic>
      <p:pic>
        <p:nvPicPr>
          <p:cNvPr id="13" name="Рисунок 12" descr="Реабилитация 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88000"/>
            <a:ext cx="9144000" cy="6216399"/>
          </a:xfrm>
          <a:prstGeom prst="rect">
            <a:avLst/>
          </a:prstGeom>
        </p:spPr>
      </p:pic>
      <p:pic>
        <p:nvPicPr>
          <p:cNvPr id="15" name="Рисунок 14" descr="Реабилитация 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88000"/>
            <a:ext cx="9144000" cy="6216399"/>
          </a:xfrm>
          <a:prstGeom prst="rect">
            <a:avLst/>
          </a:prstGeom>
        </p:spPr>
      </p:pic>
      <p:sp>
        <p:nvSpPr>
          <p:cNvPr id="19" name="Заголовок 4"/>
          <p:cNvSpPr txBox="1">
            <a:spLocks/>
          </p:cNvSpPr>
          <p:nvPr/>
        </p:nvSpPr>
        <p:spPr>
          <a:xfrm>
            <a:off x="176173" y="875221"/>
            <a:ext cx="3265475" cy="892671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6000" b="1" dirty="0" smtClean="0">
                <a:solidFill>
                  <a:schemeClr val="tx1"/>
                </a:solidFill>
              </a:rPr>
              <a:t>ЛЕЧЕНИЕ</a:t>
            </a:r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17" name="Заголовок 4"/>
          <p:cNvSpPr txBox="1">
            <a:spLocks/>
          </p:cNvSpPr>
          <p:nvPr/>
        </p:nvSpPr>
        <p:spPr>
          <a:xfrm>
            <a:off x="59991" y="88057"/>
            <a:ext cx="7968393" cy="892671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ВОССТАНОВИТЕЛЬНОЕ</a:t>
            </a:r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20" name="Заголовок 4"/>
          <p:cNvSpPr txBox="1">
            <a:spLocks/>
          </p:cNvSpPr>
          <p:nvPr/>
        </p:nvSpPr>
        <p:spPr>
          <a:xfrm>
            <a:off x="238129" y="908720"/>
            <a:ext cx="3253751" cy="892671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6000" b="1" dirty="0" smtClean="0">
                <a:solidFill>
                  <a:srgbClr val="92D050"/>
                </a:solidFill>
              </a:rPr>
              <a:t>ЛЕЧЕНИЕ</a:t>
            </a:r>
            <a:endParaRPr lang="ru-RU" sz="6000" b="1" dirty="0">
              <a:solidFill>
                <a:srgbClr val="92D050"/>
              </a:solidFill>
            </a:endParaRPr>
          </a:p>
        </p:txBody>
      </p:sp>
      <p:sp>
        <p:nvSpPr>
          <p:cNvPr id="18" name="Заголовок 4"/>
          <p:cNvSpPr txBox="1">
            <a:spLocks/>
          </p:cNvSpPr>
          <p:nvPr/>
        </p:nvSpPr>
        <p:spPr>
          <a:xfrm>
            <a:off x="118607" y="140078"/>
            <a:ext cx="7981785" cy="892671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6000" b="1" dirty="0" smtClean="0">
                <a:solidFill>
                  <a:srgbClr val="92D050"/>
                </a:solidFill>
              </a:rPr>
              <a:t>ВОССТАНОВИТЕЛЬНОЕ</a:t>
            </a:r>
            <a:endParaRPr lang="ru-RU" sz="6000" b="1" dirty="0">
              <a:solidFill>
                <a:srgbClr val="92D050"/>
              </a:solidFill>
            </a:endParaRPr>
          </a:p>
        </p:txBody>
      </p:sp>
      <p:sp>
        <p:nvSpPr>
          <p:cNvPr id="21" name="Заголовок 4"/>
          <p:cNvSpPr txBox="1">
            <a:spLocks/>
          </p:cNvSpPr>
          <p:nvPr/>
        </p:nvSpPr>
        <p:spPr>
          <a:xfrm>
            <a:off x="3599513" y="5883960"/>
            <a:ext cx="5555617" cy="936104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ru-RU" sz="6000" b="1" dirty="0" smtClean="0">
                <a:solidFill>
                  <a:schemeClr val="tx1"/>
                </a:solidFill>
              </a:rPr>
              <a:t>РЕАБИЛИТАЦИЯ</a:t>
            </a:r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22" name="Заголовок 4"/>
          <p:cNvSpPr txBox="1">
            <a:spLocks/>
          </p:cNvSpPr>
          <p:nvPr/>
        </p:nvSpPr>
        <p:spPr>
          <a:xfrm>
            <a:off x="3467372" y="5942808"/>
            <a:ext cx="5746526" cy="936104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ru-RU" sz="6000" b="1" dirty="0" smtClean="0">
                <a:solidFill>
                  <a:srgbClr val="00B050"/>
                </a:solidFill>
              </a:rPr>
              <a:t>РЕАБИЛИТАЦИЯ</a:t>
            </a:r>
            <a:endParaRPr lang="ru-RU" sz="60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/>
      <p:bldP spid="20" grpId="0"/>
      <p:bldP spid="18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5529" cy="6858000"/>
          </a:xfr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l">
              <a:defRPr/>
            </a:pPr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решения:</a:t>
            </a:r>
            <a:br>
              <a:rPr lang="ru-RU" sz="5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Особые режимы работы с расписанием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Специальные функции назначений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Структурированная электронная 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медицинская карта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Работа с МКФ и реабилитационными 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шкалами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Учет оплаты услуг с детализацией 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по каждой услуге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Развитые мобильные сервисы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Комплексная отчетность и аналитика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58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4" name="Picture 10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800" y="1670400"/>
            <a:ext cx="8758800" cy="51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5529" cy="1080000"/>
          </a:xfr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Особые режимы работы с расписанием.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08000" y="1124744"/>
            <a:ext cx="8892000" cy="504056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Создание направлений на весь курс:</a:t>
            </a:r>
            <a:endParaRPr lang="en-US" sz="3200" dirty="0" smtClean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9181" y="3383563"/>
            <a:ext cx="144018" cy="9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4090" y="3382392"/>
            <a:ext cx="144018" cy="9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7412" y="3382392"/>
            <a:ext cx="144018" cy="9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9621" y="3382392"/>
            <a:ext cx="144018" cy="9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620" y="3382392"/>
            <a:ext cx="144018" cy="9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1576" y="3382392"/>
            <a:ext cx="144018" cy="9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0135" y="3382392"/>
            <a:ext cx="144018" cy="9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7655" y="3382392"/>
            <a:ext cx="144018" cy="9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3040" y="3382392"/>
            <a:ext cx="144018" cy="9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1673" y="3382392"/>
            <a:ext cx="144018" cy="9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556124"/>
            <a:ext cx="2042445" cy="278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1617" y="4195688"/>
            <a:ext cx="2118741" cy="20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ая выноска 27"/>
          <p:cNvSpPr/>
          <p:nvPr/>
        </p:nvSpPr>
        <p:spPr>
          <a:xfrm flipH="1">
            <a:off x="1259632" y="2132856"/>
            <a:ext cx="4680520" cy="1080120"/>
          </a:xfrm>
          <a:prstGeom prst="wedgeRectCallout">
            <a:avLst>
              <a:gd name="adj1" fmla="val -20319"/>
              <a:gd name="adj2" fmla="val 641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1259632" y="2204864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Вариант 1: 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Вручную указать даты/время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2132856"/>
            <a:ext cx="7619653" cy="4346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1329" y="3372351"/>
            <a:ext cx="2016000" cy="10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5736" y="5361184"/>
            <a:ext cx="6505336" cy="1289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758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4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5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5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500"/>
                            </p:stCondLst>
                            <p:childTnLst>
                              <p:par>
                                <p:cTn id="6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500"/>
                            </p:stCondLst>
                            <p:childTnLst>
                              <p:par>
                                <p:cTn id="7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6000"/>
                            </p:stCondLst>
                            <p:childTnLst>
                              <p:par>
                                <p:cTn id="8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65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80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9500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5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 animBg="1"/>
      <p:bldP spid="28" grpId="1" animBg="1"/>
      <p:bldP spid="29" grpId="0"/>
      <p:bldP spid="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9" name="Picture 1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800" y="1670400"/>
            <a:ext cx="8758800" cy="51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5529" cy="1080000"/>
          </a:xfr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Особые режимы работы с расписанием.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08000" y="1196936"/>
            <a:ext cx="8892000" cy="43204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Создание направлений на весь курс:</a:t>
            </a:r>
            <a:endParaRPr lang="en-US" sz="3200" dirty="0" smtClean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645024"/>
            <a:ext cx="2052544" cy="279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9768" y="4365105"/>
            <a:ext cx="2064229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ая выноска 25"/>
          <p:cNvSpPr/>
          <p:nvPr/>
        </p:nvSpPr>
        <p:spPr>
          <a:xfrm>
            <a:off x="1463992" y="2492896"/>
            <a:ext cx="3972104" cy="1008112"/>
          </a:xfrm>
          <a:prstGeom prst="wedgeRectCallout">
            <a:avLst>
              <a:gd name="adj1" fmla="val -22342"/>
              <a:gd name="adj2" fmla="val 64008"/>
            </a:avLst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1523784" y="2493448"/>
            <a:ext cx="3696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Вариант 2: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«Размножить» запись.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8" name="Прямоугольная выноска 27"/>
          <p:cNvSpPr/>
          <p:nvPr/>
        </p:nvSpPr>
        <p:spPr>
          <a:xfrm rot="10800000">
            <a:off x="48128" y="3609112"/>
            <a:ext cx="4032448" cy="936104"/>
          </a:xfrm>
          <a:prstGeom prst="wedgeRectCallout">
            <a:avLst>
              <a:gd name="adj1" fmla="val -20833"/>
              <a:gd name="adj2" fmla="val 75353"/>
            </a:avLst>
          </a:prstGeom>
          <a:solidFill>
            <a:srgbClr val="FF9696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48128" y="3657240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Время , занятое У ПАЦИЕНТА </a:t>
            </a:r>
          </a:p>
          <a:p>
            <a:r>
              <a:rPr lang="ru-RU" sz="2400" b="1" dirty="0" smtClean="0"/>
              <a:t>На другие процедуры</a:t>
            </a:r>
            <a:endParaRPr lang="ru-RU" sz="2400" b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584" y="2636360"/>
            <a:ext cx="696277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5664" y="2636728"/>
            <a:ext cx="696277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06784" y="3370098"/>
            <a:ext cx="609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9752" y="2492896"/>
            <a:ext cx="441960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3416" y="1670400"/>
            <a:ext cx="8758800" cy="51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Прямоугольная выноска 37"/>
          <p:cNvSpPr/>
          <p:nvPr/>
        </p:nvSpPr>
        <p:spPr>
          <a:xfrm rot="10800000">
            <a:off x="3203848" y="4005064"/>
            <a:ext cx="3456384" cy="648072"/>
          </a:xfrm>
          <a:prstGeom prst="wedgeRectCallout">
            <a:avLst>
              <a:gd name="adj1" fmla="val 28432"/>
              <a:gd name="adj2" fmla="val 64356"/>
            </a:avLst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3203848" y="4077072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Записи других пациентов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2300" name="Picture 12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69600" y="3686400"/>
            <a:ext cx="2016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758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1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4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4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9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2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6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 animBg="1"/>
      <p:bldP spid="26" grpId="1" animBg="1"/>
      <p:bldP spid="27" grpId="0"/>
      <p:bldP spid="27" grpId="1"/>
      <p:bldP spid="28" grpId="0" animBg="1"/>
      <p:bldP spid="28" grpId="1" animBg="1"/>
      <p:bldP spid="29" grpId="0"/>
      <p:bldP spid="29" grpId="1"/>
      <p:bldP spid="38" grpId="0" animBg="1"/>
      <p:bldP spid="38" grpId="1" animBg="1"/>
      <p:bldP spid="40" grpId="0"/>
      <p:bldP spid="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9" name="Picture 1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670400"/>
            <a:ext cx="8758800" cy="51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5529" cy="1080000"/>
          </a:xfr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Особые режимы работы с расписанием.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08000" y="1196936"/>
            <a:ext cx="8892000" cy="43204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Создание направлений на весь курс:</a:t>
            </a:r>
            <a:endParaRPr lang="en-US" sz="3200" dirty="0" smtClean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4077329" y="3591019"/>
            <a:ext cx="3972104" cy="1008112"/>
          </a:xfrm>
          <a:prstGeom prst="wedgeRectCallout">
            <a:avLst>
              <a:gd name="adj1" fmla="val -22342"/>
              <a:gd name="adj2" fmla="val 64008"/>
            </a:avLst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4070240" y="3549603"/>
            <a:ext cx="3696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Вариант 3: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Выбрать назначение.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114" y="4801436"/>
            <a:ext cx="6244998" cy="17971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8759" y="5764493"/>
            <a:ext cx="5955708" cy="228375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2766" y="3694826"/>
            <a:ext cx="144018" cy="9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9472" y="2646235"/>
            <a:ext cx="696277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6466" y="2626262"/>
            <a:ext cx="696277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06784" y="3368380"/>
            <a:ext cx="609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76684" y="2487124"/>
            <a:ext cx="441960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1496" y="1411010"/>
            <a:ext cx="8758800" cy="51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999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75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750"/>
                            </p:stCondLst>
                            <p:childTnLst>
                              <p:par>
                                <p:cTn id="4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0.00625 -0.3081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75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2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75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7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 animBg="1"/>
      <p:bldP spid="26" grpId="1" animBg="1"/>
      <p:bldP spid="27" grpId="0"/>
      <p:bldP spid="2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800" y="1670400"/>
            <a:ext cx="8758800" cy="51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5529" cy="1080000"/>
          </a:xfr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Особые режимы работы с расписанием.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08000" y="1196752"/>
            <a:ext cx="8892000" cy="43204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Внесение изменений в курс лечения: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1372268" cy="187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81128"/>
            <a:ext cx="1388939" cy="12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341224"/>
            <a:ext cx="144018" cy="9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365104"/>
            <a:ext cx="1372268" cy="187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048" y="5769352"/>
            <a:ext cx="577215" cy="12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2420888"/>
            <a:ext cx="366712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1384" y="1670400"/>
            <a:ext cx="8758800" cy="51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747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1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1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1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1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1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5529" cy="1080000"/>
          </a:xfr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Особые режимы работы с расписанием.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08000" y="1099576"/>
            <a:ext cx="8892000" cy="504056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Автоматический контроль записи</a:t>
            </a:r>
            <a:endParaRPr lang="en-US" sz="3200" dirty="0" smtClean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44" y="1601808"/>
            <a:ext cx="8998196" cy="51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кругленный прямоугольник 20"/>
          <p:cNvSpPr/>
          <p:nvPr/>
        </p:nvSpPr>
        <p:spPr>
          <a:xfrm>
            <a:off x="1547664" y="2806464"/>
            <a:ext cx="5832648" cy="3096344"/>
          </a:xfrm>
          <a:prstGeom prst="roundRect">
            <a:avLst/>
          </a:prstGeom>
          <a:solidFill>
            <a:srgbClr val="00B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607272" y="2996952"/>
            <a:ext cx="58450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При любой записи выполняется контроль: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chemeClr val="bg1"/>
                </a:solidFill>
              </a:rPr>
              <a:t> Длительности процедур и наличия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достаточного времени в расписании;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chemeClr val="bg1"/>
                </a:solidFill>
              </a:rPr>
              <a:t> Резервированного времени в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расписании (перерывы и т.п.);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chemeClr val="bg1"/>
                </a:solidFill>
              </a:rPr>
              <a:t> Занятого времени у пациента;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      В реальном масштабе времени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94421"/>
            <a:ext cx="6506493" cy="496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779912" y="1664254"/>
            <a:ext cx="5220088" cy="50783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ПАРАЛЛЕЛЬНО ВЫПОЛНЯЕТСЯ КОНТРОЛЬ ВРЕМЕНИ, ЗАНЯТОГО У ДАННОГО ОБОРУДОВАНИЯ, ИСПОЛНИТЕЛЯ (МЕДСЕСТРЫ / ИНСТРУКТОРА) И / ИЛИ КАБИНЕТА (КУШЕТКИ).</a:t>
            </a:r>
          </a:p>
          <a:p>
            <a:endParaRPr lang="ru-RU" dirty="0" smtClean="0"/>
          </a:p>
          <a:p>
            <a:r>
              <a:rPr lang="ru-RU" dirty="0" smtClean="0"/>
              <a:t>Пример1, в кабинке кабинета физиотерапии 3 аппарата для разных процедур и 2 кушетки. Если заняты любые 2 аппарата (обе кушетки), запись к третьему автоматически блокируется.</a:t>
            </a:r>
          </a:p>
          <a:p>
            <a:endParaRPr lang="ru-RU" dirty="0" smtClean="0"/>
          </a:p>
          <a:p>
            <a:r>
              <a:rPr lang="ru-RU" dirty="0" smtClean="0"/>
              <a:t>Пример2, для размещения пациента на специальном тренажёре инструктору требуется до 10 минут – далее пациент в течение 20 минут занимается самостоятельно, инструктор свободен, далее инструктор опять занят – помогает пациенту сойти с тренажера. На время, когда инструктор занят, запись на другой тренажер, обслуживаемый тем же инструктором, блокируется.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747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  <p:bldP spid="22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5529" cy="1080000"/>
          </a:xfr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Особые режимы работы с расписанием.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08000" y="1100680"/>
            <a:ext cx="8892000" cy="9361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Расписание на месяц – для руководителя</a:t>
            </a:r>
            <a:endParaRPr lang="en-US" sz="3200" dirty="0" smtClean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очевидная визуализация нагрузки.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4" y="1988840"/>
            <a:ext cx="8365254" cy="48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758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5" name="Picture 1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424" y="2008500"/>
            <a:ext cx="7992000" cy="47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6" name="Picture 1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631175" y="4950692"/>
            <a:ext cx="5058000" cy="100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5529" cy="1080000"/>
          </a:xfr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Особые режимы работы с расписанием.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08000" y="1155187"/>
            <a:ext cx="8892000" cy="905661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32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Мастер» формирования направлений</a:t>
            </a: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Расчет маршрутного листа по назначениям.</a:t>
            </a:r>
            <a:endParaRPr lang="en-US" sz="2400" i="1" dirty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5301208"/>
            <a:ext cx="1303782" cy="89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ая выноска 10"/>
          <p:cNvSpPr/>
          <p:nvPr/>
        </p:nvSpPr>
        <p:spPr>
          <a:xfrm rot="10800000">
            <a:off x="755576" y="3573016"/>
            <a:ext cx="2376264" cy="360040"/>
          </a:xfrm>
          <a:prstGeom prst="wedgeRectCallout">
            <a:avLst>
              <a:gd name="adj1" fmla="val -21852"/>
              <a:gd name="adj2" fmla="val 926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03520" y="3540303"/>
            <a:ext cx="1968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Поиск пациента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358888" y="3380872"/>
            <a:ext cx="4213112" cy="430944"/>
          </a:xfrm>
          <a:prstGeom prst="wedgeRectCallout">
            <a:avLst>
              <a:gd name="adj1" fmla="val -22642"/>
              <a:gd name="adj2" fmla="val 1027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67544" y="3380320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Назначения выбранному пациенту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87824" y="5661248"/>
            <a:ext cx="158417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Расчет курса</a:t>
            </a:r>
            <a:endParaRPr lang="ru-RU" dirty="0"/>
          </a:p>
        </p:txBody>
      </p:sp>
      <p:pic>
        <p:nvPicPr>
          <p:cNvPr id="52238" name="Picture 14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008800"/>
            <a:ext cx="7992000" cy="47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ая выноска 19"/>
          <p:cNvSpPr/>
          <p:nvPr/>
        </p:nvSpPr>
        <p:spPr>
          <a:xfrm>
            <a:off x="3419872" y="4653136"/>
            <a:ext cx="3600400" cy="720000"/>
          </a:xfrm>
          <a:prstGeom prst="wedgeRectCallout">
            <a:avLst>
              <a:gd name="adj1" fmla="val 21941"/>
              <a:gd name="adj2" fmla="val -767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Настройка исполнения по дням курса</a:t>
            </a:r>
            <a:endParaRPr lang="ru-RU" dirty="0"/>
          </a:p>
        </p:txBody>
      </p:sp>
      <p:pic>
        <p:nvPicPr>
          <p:cNvPr id="52240" name="Picture 1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000" y="2008800"/>
            <a:ext cx="7992000" cy="47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ая выноска 22"/>
          <p:cNvSpPr/>
          <p:nvPr/>
        </p:nvSpPr>
        <p:spPr>
          <a:xfrm>
            <a:off x="3275856" y="4509120"/>
            <a:ext cx="2952328" cy="936104"/>
          </a:xfrm>
          <a:prstGeom prst="wedgeRectCallout">
            <a:avLst>
              <a:gd name="adj1" fmla="val -20833"/>
              <a:gd name="adj2" fmla="val -746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Общее количество дней и </a:t>
            </a:r>
            <a:r>
              <a:rPr lang="ru-RU" dirty="0" err="1" smtClean="0"/>
              <a:t>временнЫе</a:t>
            </a:r>
            <a:r>
              <a:rPr lang="ru-RU" dirty="0" smtClean="0"/>
              <a:t> интервалы (утро, день, вечер…) </a:t>
            </a:r>
            <a:endParaRPr lang="ru-RU" dirty="0"/>
          </a:p>
        </p:txBody>
      </p:sp>
      <p:pic>
        <p:nvPicPr>
          <p:cNvPr id="52241" name="Picture 17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000" y="2008800"/>
            <a:ext cx="7992000" cy="47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3" name="Picture 19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3" y="2008800"/>
            <a:ext cx="7992000" cy="47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6" y="2006847"/>
            <a:ext cx="6713593" cy="47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758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5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5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1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7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5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4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6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1" grpId="1" animBg="1"/>
      <p:bldP spid="12" grpId="0"/>
      <p:bldP spid="12" grpId="1"/>
      <p:bldP spid="13" grpId="0" animBg="1"/>
      <p:bldP spid="13" grpId="1" animBg="1"/>
      <p:bldP spid="14" grpId="0"/>
      <p:bldP spid="14" grpId="1"/>
      <p:bldP spid="15" grpId="0" animBg="1"/>
      <p:bldP spid="15" grpId="1" animBg="1"/>
      <p:bldP spid="20" grpId="0" animBg="1"/>
      <p:bldP spid="20" grpId="1" animBg="1"/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5529" cy="1080000"/>
          </a:xfr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Особые режимы работы с расписанием.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08000" y="1136592"/>
            <a:ext cx="8892000" cy="9361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Объединение расписания индивидуальных посещений и групповых занятий</a:t>
            </a:r>
          </a:p>
        </p:txBody>
      </p:sp>
      <p:pic>
        <p:nvPicPr>
          <p:cNvPr id="2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057680"/>
            <a:ext cx="828092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573016"/>
            <a:ext cx="446722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200" y="2045648"/>
            <a:ext cx="8280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045648"/>
            <a:ext cx="8280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Скругленный прямоугольник 16"/>
          <p:cNvSpPr/>
          <p:nvPr/>
        </p:nvSpPr>
        <p:spPr>
          <a:xfrm>
            <a:off x="491608" y="3440848"/>
            <a:ext cx="3744416" cy="720080"/>
          </a:xfrm>
          <a:prstGeom prst="roundRect">
            <a:avLst/>
          </a:prstGeom>
          <a:solidFill>
            <a:srgbClr val="FF0000">
              <a:alpha val="0"/>
            </a:srgbClr>
          </a:solidFill>
          <a:ln w="666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47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5529" cy="1080000"/>
          </a:xfr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Особые режимы работы с расписанием.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08000" y="1136592"/>
            <a:ext cx="8892000" cy="49220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Расписание групповых занятий на месяц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44824"/>
            <a:ext cx="8499234" cy="460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4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Заголовок 4"/>
          <p:cNvSpPr txBox="1">
            <a:spLocks/>
          </p:cNvSpPr>
          <p:nvPr/>
        </p:nvSpPr>
        <p:spPr>
          <a:xfrm>
            <a:off x="8244408" y="6560670"/>
            <a:ext cx="944488" cy="3421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1992 </a:t>
            </a:r>
            <a:endParaRPr lang="ru-RU" sz="1600" b="1" dirty="0"/>
          </a:p>
        </p:txBody>
      </p:sp>
      <p:sp>
        <p:nvSpPr>
          <p:cNvPr id="18" name="Заголовок 4"/>
          <p:cNvSpPr txBox="1">
            <a:spLocks/>
          </p:cNvSpPr>
          <p:nvPr/>
        </p:nvSpPr>
        <p:spPr>
          <a:xfrm>
            <a:off x="8244403" y="6324056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1993 </a:t>
            </a:r>
            <a:endParaRPr lang="ru-RU" sz="1600" b="1" dirty="0"/>
          </a:p>
        </p:txBody>
      </p:sp>
      <p:sp>
        <p:nvSpPr>
          <p:cNvPr id="19" name="Заголовок 4"/>
          <p:cNvSpPr txBox="1">
            <a:spLocks/>
          </p:cNvSpPr>
          <p:nvPr/>
        </p:nvSpPr>
        <p:spPr>
          <a:xfrm>
            <a:off x="8249879" y="6123372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1994 </a:t>
            </a:r>
            <a:endParaRPr lang="ru-RU" sz="1600" b="1" dirty="0"/>
          </a:p>
        </p:txBody>
      </p:sp>
      <p:sp>
        <p:nvSpPr>
          <p:cNvPr id="20" name="Заголовок 4"/>
          <p:cNvSpPr txBox="1">
            <a:spLocks/>
          </p:cNvSpPr>
          <p:nvPr/>
        </p:nvSpPr>
        <p:spPr>
          <a:xfrm>
            <a:off x="8244398" y="5922688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1995 </a:t>
            </a:r>
            <a:endParaRPr lang="ru-RU" sz="1600" b="1" dirty="0"/>
          </a:p>
        </p:txBody>
      </p:sp>
      <p:sp>
        <p:nvSpPr>
          <p:cNvPr id="21" name="Заголовок 4"/>
          <p:cNvSpPr txBox="1">
            <a:spLocks/>
          </p:cNvSpPr>
          <p:nvPr/>
        </p:nvSpPr>
        <p:spPr>
          <a:xfrm>
            <a:off x="8244403" y="5722004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1996 </a:t>
            </a:r>
            <a:endParaRPr lang="ru-RU" sz="1600" b="1" dirty="0"/>
          </a:p>
        </p:txBody>
      </p:sp>
      <p:sp>
        <p:nvSpPr>
          <p:cNvPr id="22" name="Заголовок 4"/>
          <p:cNvSpPr txBox="1">
            <a:spLocks/>
          </p:cNvSpPr>
          <p:nvPr/>
        </p:nvSpPr>
        <p:spPr>
          <a:xfrm>
            <a:off x="8249879" y="5521320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1997 </a:t>
            </a:r>
            <a:endParaRPr lang="ru-RU" sz="1600" b="1" dirty="0"/>
          </a:p>
        </p:txBody>
      </p:sp>
      <p:sp>
        <p:nvSpPr>
          <p:cNvPr id="23" name="Заголовок 4"/>
          <p:cNvSpPr txBox="1">
            <a:spLocks/>
          </p:cNvSpPr>
          <p:nvPr/>
        </p:nvSpPr>
        <p:spPr>
          <a:xfrm>
            <a:off x="8244403" y="5340858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1998 </a:t>
            </a:r>
            <a:endParaRPr lang="ru-RU" sz="1600" b="1" dirty="0"/>
          </a:p>
        </p:txBody>
      </p:sp>
      <p:sp>
        <p:nvSpPr>
          <p:cNvPr id="24" name="Заголовок 4"/>
          <p:cNvSpPr txBox="1">
            <a:spLocks/>
          </p:cNvSpPr>
          <p:nvPr/>
        </p:nvSpPr>
        <p:spPr>
          <a:xfrm>
            <a:off x="8244403" y="5146328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1999 </a:t>
            </a:r>
            <a:endParaRPr lang="ru-RU" sz="1600" b="1" dirty="0"/>
          </a:p>
        </p:txBody>
      </p:sp>
      <p:sp>
        <p:nvSpPr>
          <p:cNvPr id="25" name="Заголовок 4"/>
          <p:cNvSpPr txBox="1">
            <a:spLocks/>
          </p:cNvSpPr>
          <p:nvPr/>
        </p:nvSpPr>
        <p:spPr>
          <a:xfrm>
            <a:off x="8244000" y="4954436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2000 </a:t>
            </a:r>
            <a:endParaRPr lang="ru-RU" sz="1600" b="1" dirty="0"/>
          </a:p>
        </p:txBody>
      </p:sp>
      <p:sp>
        <p:nvSpPr>
          <p:cNvPr id="26" name="Заголовок 4"/>
          <p:cNvSpPr txBox="1">
            <a:spLocks/>
          </p:cNvSpPr>
          <p:nvPr/>
        </p:nvSpPr>
        <p:spPr>
          <a:xfrm>
            <a:off x="8244000" y="4762544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2001 </a:t>
            </a:r>
            <a:endParaRPr lang="ru-RU" sz="1600" b="1" dirty="0"/>
          </a:p>
        </p:txBody>
      </p:sp>
      <p:sp>
        <p:nvSpPr>
          <p:cNvPr id="27" name="Заголовок 4"/>
          <p:cNvSpPr txBox="1">
            <a:spLocks/>
          </p:cNvSpPr>
          <p:nvPr/>
        </p:nvSpPr>
        <p:spPr>
          <a:xfrm>
            <a:off x="8244408" y="4570652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2002 </a:t>
            </a:r>
            <a:endParaRPr lang="ru-RU" sz="1600" b="1" dirty="0"/>
          </a:p>
        </p:txBody>
      </p:sp>
      <p:sp>
        <p:nvSpPr>
          <p:cNvPr id="28" name="Заголовок 4"/>
          <p:cNvSpPr txBox="1">
            <a:spLocks/>
          </p:cNvSpPr>
          <p:nvPr/>
        </p:nvSpPr>
        <p:spPr>
          <a:xfrm>
            <a:off x="8244000" y="4387552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2003 </a:t>
            </a:r>
            <a:endParaRPr lang="ru-RU" sz="1600" b="1" dirty="0"/>
          </a:p>
        </p:txBody>
      </p:sp>
      <p:sp>
        <p:nvSpPr>
          <p:cNvPr id="29" name="Заголовок 4"/>
          <p:cNvSpPr txBox="1">
            <a:spLocks/>
          </p:cNvSpPr>
          <p:nvPr/>
        </p:nvSpPr>
        <p:spPr>
          <a:xfrm>
            <a:off x="8244408" y="4204452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2004 </a:t>
            </a:r>
            <a:endParaRPr lang="ru-RU" sz="1600" b="1" dirty="0"/>
          </a:p>
        </p:txBody>
      </p:sp>
      <p:sp>
        <p:nvSpPr>
          <p:cNvPr id="30" name="Заголовок 4"/>
          <p:cNvSpPr txBox="1">
            <a:spLocks/>
          </p:cNvSpPr>
          <p:nvPr/>
        </p:nvSpPr>
        <p:spPr>
          <a:xfrm>
            <a:off x="8244000" y="4012560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2005 </a:t>
            </a:r>
            <a:endParaRPr lang="ru-RU" sz="1600" b="1" dirty="0"/>
          </a:p>
        </p:txBody>
      </p:sp>
      <p:sp>
        <p:nvSpPr>
          <p:cNvPr id="31" name="Заголовок 4"/>
          <p:cNvSpPr txBox="1">
            <a:spLocks/>
          </p:cNvSpPr>
          <p:nvPr/>
        </p:nvSpPr>
        <p:spPr>
          <a:xfrm>
            <a:off x="8244408" y="3820668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2006 </a:t>
            </a:r>
            <a:endParaRPr lang="ru-RU" sz="1600" b="1" dirty="0"/>
          </a:p>
        </p:txBody>
      </p:sp>
      <p:sp>
        <p:nvSpPr>
          <p:cNvPr id="32" name="Заголовок 4"/>
          <p:cNvSpPr txBox="1">
            <a:spLocks/>
          </p:cNvSpPr>
          <p:nvPr/>
        </p:nvSpPr>
        <p:spPr>
          <a:xfrm>
            <a:off x="8244408" y="3637579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2007 </a:t>
            </a:r>
            <a:endParaRPr lang="ru-RU" sz="1600" b="1" dirty="0"/>
          </a:p>
        </p:txBody>
      </p:sp>
      <p:sp>
        <p:nvSpPr>
          <p:cNvPr id="33" name="Заголовок 4"/>
          <p:cNvSpPr txBox="1">
            <a:spLocks/>
          </p:cNvSpPr>
          <p:nvPr/>
        </p:nvSpPr>
        <p:spPr>
          <a:xfrm>
            <a:off x="8244408" y="3436888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2008 </a:t>
            </a:r>
            <a:endParaRPr lang="ru-RU" sz="1600" b="1" dirty="0"/>
          </a:p>
        </p:txBody>
      </p:sp>
      <p:sp>
        <p:nvSpPr>
          <p:cNvPr id="34" name="Заголовок 4"/>
          <p:cNvSpPr txBox="1">
            <a:spLocks/>
          </p:cNvSpPr>
          <p:nvPr/>
        </p:nvSpPr>
        <p:spPr>
          <a:xfrm>
            <a:off x="8244408" y="3253790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2009 </a:t>
            </a:r>
            <a:endParaRPr lang="ru-RU" sz="1600" b="1" dirty="0"/>
          </a:p>
        </p:txBody>
      </p:sp>
      <p:sp>
        <p:nvSpPr>
          <p:cNvPr id="35" name="Заголовок 4"/>
          <p:cNvSpPr txBox="1">
            <a:spLocks/>
          </p:cNvSpPr>
          <p:nvPr/>
        </p:nvSpPr>
        <p:spPr>
          <a:xfrm>
            <a:off x="8244408" y="3067175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2010 </a:t>
            </a:r>
            <a:endParaRPr lang="ru-RU" sz="1600" b="1" dirty="0"/>
          </a:p>
        </p:txBody>
      </p:sp>
      <p:sp>
        <p:nvSpPr>
          <p:cNvPr id="36" name="Заголовок 4"/>
          <p:cNvSpPr txBox="1">
            <a:spLocks/>
          </p:cNvSpPr>
          <p:nvPr/>
        </p:nvSpPr>
        <p:spPr>
          <a:xfrm>
            <a:off x="8244408" y="2877925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2011 </a:t>
            </a:r>
            <a:endParaRPr lang="ru-RU" sz="1600" b="1" dirty="0"/>
          </a:p>
        </p:txBody>
      </p:sp>
      <p:sp>
        <p:nvSpPr>
          <p:cNvPr id="37" name="Заголовок 4"/>
          <p:cNvSpPr txBox="1">
            <a:spLocks/>
          </p:cNvSpPr>
          <p:nvPr/>
        </p:nvSpPr>
        <p:spPr>
          <a:xfrm>
            <a:off x="8244408" y="2686029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2012 </a:t>
            </a:r>
            <a:endParaRPr lang="ru-RU" sz="1600" b="1" dirty="0"/>
          </a:p>
        </p:txBody>
      </p:sp>
      <p:sp>
        <p:nvSpPr>
          <p:cNvPr id="38" name="Заголовок 4"/>
          <p:cNvSpPr txBox="1">
            <a:spLocks/>
          </p:cNvSpPr>
          <p:nvPr/>
        </p:nvSpPr>
        <p:spPr>
          <a:xfrm>
            <a:off x="8244408" y="2479193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2013 </a:t>
            </a:r>
            <a:endParaRPr lang="ru-RU" sz="1600" b="1" dirty="0"/>
          </a:p>
        </p:txBody>
      </p:sp>
      <p:sp>
        <p:nvSpPr>
          <p:cNvPr id="39" name="Заголовок 4"/>
          <p:cNvSpPr txBox="1">
            <a:spLocks/>
          </p:cNvSpPr>
          <p:nvPr/>
        </p:nvSpPr>
        <p:spPr>
          <a:xfrm>
            <a:off x="8244408" y="2289937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2014 </a:t>
            </a:r>
            <a:endParaRPr lang="ru-RU" sz="1600" b="1" dirty="0"/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559" y="5950"/>
            <a:ext cx="817200" cy="81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трелка вправо 10"/>
          <p:cNvSpPr/>
          <p:nvPr/>
        </p:nvSpPr>
        <p:spPr>
          <a:xfrm rot="16200000">
            <a:off x="8640013" y="303088"/>
            <a:ext cx="180000" cy="61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>
            <a:off x="8713863" y="388671"/>
            <a:ext cx="180000" cy="61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Стрелка вправо 50"/>
          <p:cNvSpPr/>
          <p:nvPr/>
        </p:nvSpPr>
        <p:spPr>
          <a:xfrm rot="5400000">
            <a:off x="8638461" y="463204"/>
            <a:ext cx="180000" cy="61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Стрелка вправо 51"/>
          <p:cNvSpPr/>
          <p:nvPr/>
        </p:nvSpPr>
        <p:spPr>
          <a:xfrm rot="10800000">
            <a:off x="8561321" y="389800"/>
            <a:ext cx="180000" cy="61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Стрелка вправо 52"/>
          <p:cNvSpPr/>
          <p:nvPr/>
        </p:nvSpPr>
        <p:spPr>
          <a:xfrm>
            <a:off x="8716260" y="387997"/>
            <a:ext cx="180000" cy="61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Стрелка вправо 53"/>
          <p:cNvSpPr/>
          <p:nvPr/>
        </p:nvSpPr>
        <p:spPr>
          <a:xfrm rot="5400000">
            <a:off x="8638485" y="463220"/>
            <a:ext cx="180000" cy="61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Стрелка вправо 54"/>
          <p:cNvSpPr/>
          <p:nvPr/>
        </p:nvSpPr>
        <p:spPr>
          <a:xfrm rot="10800000">
            <a:off x="8561012" y="389816"/>
            <a:ext cx="180000" cy="61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Стрелка вправо 55"/>
          <p:cNvSpPr/>
          <p:nvPr/>
        </p:nvSpPr>
        <p:spPr>
          <a:xfrm>
            <a:off x="8713895" y="389800"/>
            <a:ext cx="180000" cy="61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5400000">
            <a:off x="8638485" y="463236"/>
            <a:ext cx="180000" cy="61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Стрелка вправо 57"/>
          <p:cNvSpPr/>
          <p:nvPr/>
        </p:nvSpPr>
        <p:spPr>
          <a:xfrm rot="10800000">
            <a:off x="8561012" y="387451"/>
            <a:ext cx="180000" cy="61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Заголовок 4"/>
          <p:cNvSpPr txBox="1">
            <a:spLocks/>
          </p:cNvSpPr>
          <p:nvPr/>
        </p:nvSpPr>
        <p:spPr>
          <a:xfrm>
            <a:off x="115888" y="44625"/>
            <a:ext cx="792088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Многолетний опыт работы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2065" name="Picture 17" descr="https://encrypted-tbn3.gstatic.com/images?q=tbn:ANd9GcQ01ZtrjnZZ0MQzhX6WqgGOB1kU-WPYVE0zqq7UrjpwMbrBBnn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9" y="699084"/>
            <a:ext cx="905587" cy="8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Заголовок 4"/>
          <p:cNvSpPr txBox="1">
            <a:spLocks/>
          </p:cNvSpPr>
          <p:nvPr/>
        </p:nvSpPr>
        <p:spPr>
          <a:xfrm>
            <a:off x="1295541" y="683347"/>
            <a:ext cx="5544616" cy="9223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400"/>
              </a:lnSpc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малыми частными медицинскими центрами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2067" name="Picture 19" descr="https://encrypted-tbn1.gstatic.com/images?q=tbn:ANd9GcQIcK5W9B17Dbp6voHvNWK1ilF17J43HO5skPaiO1BqT30bA9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1377781"/>
            <a:ext cx="1296144" cy="195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Заголовок 4"/>
          <p:cNvSpPr txBox="1">
            <a:spLocks/>
          </p:cNvSpPr>
          <p:nvPr/>
        </p:nvSpPr>
        <p:spPr>
          <a:xfrm>
            <a:off x="0" y="1511119"/>
            <a:ext cx="6588224" cy="1931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3400"/>
              </a:lnSpc>
            </a:pPr>
            <a:r>
              <a:rPr lang="ru-RU" sz="3200" b="1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3200" b="1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 федеральными государственными ЛПУ и многопрофильными медицинскими учреждениями</a:t>
            </a:r>
            <a:endParaRPr lang="ru-RU" sz="3200" b="1" dirty="0">
              <a:solidFill>
                <a:srgbClr val="00329B"/>
              </a:solidFill>
            </a:endParaRPr>
          </a:p>
        </p:txBody>
      </p:sp>
      <p:sp>
        <p:nvSpPr>
          <p:cNvPr id="64" name="Заголовок 4"/>
          <p:cNvSpPr txBox="1">
            <a:spLocks/>
          </p:cNvSpPr>
          <p:nvPr/>
        </p:nvSpPr>
        <p:spPr>
          <a:xfrm>
            <a:off x="-324544" y="4509443"/>
            <a:ext cx="8316416" cy="864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3000"/>
              </a:lnSpc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3200" b="1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 санаториями-профилакториями</a:t>
            </a:r>
            <a:r>
              <a:rPr lang="en-US" sz="3200" b="1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и спортивными организациями </a:t>
            </a:r>
          </a:p>
        </p:txBody>
      </p:sp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5" y="3293571"/>
            <a:ext cx="1557215" cy="123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Заголовок 4"/>
          <p:cNvSpPr txBox="1">
            <a:spLocks/>
          </p:cNvSpPr>
          <p:nvPr/>
        </p:nvSpPr>
        <p:spPr>
          <a:xfrm>
            <a:off x="2267744" y="3416260"/>
            <a:ext cx="5544616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400"/>
              </a:lnSpc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сетями частных и ведомственных клиник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Заголовок 4"/>
          <p:cNvSpPr txBox="1">
            <a:spLocks/>
          </p:cNvSpPr>
          <p:nvPr/>
        </p:nvSpPr>
        <p:spPr>
          <a:xfrm>
            <a:off x="-180528" y="5373216"/>
            <a:ext cx="8172400" cy="1484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0"/>
              </a:lnSpc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казывающими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услуги восстановительного лечения и реабилитации</a:t>
            </a:r>
          </a:p>
        </p:txBody>
      </p:sp>
      <p:sp>
        <p:nvSpPr>
          <p:cNvPr id="47" name="Заголовок 4"/>
          <p:cNvSpPr txBox="1">
            <a:spLocks/>
          </p:cNvSpPr>
          <p:nvPr/>
        </p:nvSpPr>
        <p:spPr>
          <a:xfrm>
            <a:off x="8249328" y="2094219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2015 </a:t>
            </a:r>
            <a:endParaRPr lang="ru-RU" sz="1600" b="1" dirty="0"/>
          </a:p>
        </p:txBody>
      </p:sp>
      <p:sp>
        <p:nvSpPr>
          <p:cNvPr id="49" name="Заголовок 4"/>
          <p:cNvSpPr txBox="1">
            <a:spLocks/>
          </p:cNvSpPr>
          <p:nvPr/>
        </p:nvSpPr>
        <p:spPr>
          <a:xfrm>
            <a:off x="8244416" y="1904098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2016 </a:t>
            </a:r>
            <a:endParaRPr lang="ru-RU" sz="1600" b="1" dirty="0"/>
          </a:p>
        </p:txBody>
      </p:sp>
      <p:sp>
        <p:nvSpPr>
          <p:cNvPr id="48" name="Заголовок 4"/>
          <p:cNvSpPr txBox="1">
            <a:spLocks/>
          </p:cNvSpPr>
          <p:nvPr/>
        </p:nvSpPr>
        <p:spPr>
          <a:xfrm>
            <a:off x="8244408" y="1698001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b="1" dirty="0"/>
          </a:p>
        </p:txBody>
      </p:sp>
      <p:sp>
        <p:nvSpPr>
          <p:cNvPr id="60" name="Заголовок 4"/>
          <p:cNvSpPr txBox="1">
            <a:spLocks/>
          </p:cNvSpPr>
          <p:nvPr/>
        </p:nvSpPr>
        <p:spPr>
          <a:xfrm>
            <a:off x="8248218" y="1498703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b="1" dirty="0"/>
          </a:p>
        </p:txBody>
      </p:sp>
      <p:sp>
        <p:nvSpPr>
          <p:cNvPr id="62" name="Заголовок 4"/>
          <p:cNvSpPr txBox="1">
            <a:spLocks/>
          </p:cNvSpPr>
          <p:nvPr/>
        </p:nvSpPr>
        <p:spPr>
          <a:xfrm>
            <a:off x="8259648" y="1315827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b="1" dirty="0"/>
          </a:p>
        </p:txBody>
      </p:sp>
      <p:sp>
        <p:nvSpPr>
          <p:cNvPr id="65" name="Заголовок 4"/>
          <p:cNvSpPr txBox="1">
            <a:spLocks/>
          </p:cNvSpPr>
          <p:nvPr/>
        </p:nvSpPr>
        <p:spPr>
          <a:xfrm>
            <a:off x="8254913" y="1116625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2020 </a:t>
            </a:r>
            <a:endParaRPr lang="ru-RU" sz="1600" b="1" dirty="0"/>
          </a:p>
        </p:txBody>
      </p:sp>
      <p:sp>
        <p:nvSpPr>
          <p:cNvPr id="68" name="Заголовок 4"/>
          <p:cNvSpPr txBox="1">
            <a:spLocks/>
          </p:cNvSpPr>
          <p:nvPr/>
        </p:nvSpPr>
        <p:spPr>
          <a:xfrm>
            <a:off x="8266641" y="935096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2021 </a:t>
            </a:r>
            <a:endParaRPr lang="ru-RU" sz="1600" b="1" dirty="0"/>
          </a:p>
        </p:txBody>
      </p:sp>
      <p:sp>
        <p:nvSpPr>
          <p:cNvPr id="70" name="Заголовок 4"/>
          <p:cNvSpPr txBox="1">
            <a:spLocks/>
          </p:cNvSpPr>
          <p:nvPr/>
        </p:nvSpPr>
        <p:spPr>
          <a:xfrm>
            <a:off x="8266641" y="749173"/>
            <a:ext cx="944488" cy="41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2022 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500"/>
                            </p:stCondLst>
                            <p:childTnLst>
                              <p:par>
                                <p:cTn id="1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50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7000"/>
                            </p:stCondLst>
                            <p:childTnLst>
                              <p:par>
                                <p:cTn id="2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7500"/>
                            </p:stCondLst>
                            <p:childTnLst>
                              <p:par>
                                <p:cTn id="2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8500"/>
                            </p:stCondLst>
                            <p:childTnLst>
                              <p:par>
                                <p:cTn id="2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9000"/>
                            </p:stCondLst>
                            <p:childTnLst>
                              <p:par>
                                <p:cTn id="2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9500"/>
                            </p:stCondLst>
                            <p:childTnLst>
                              <p:par>
                                <p:cTn id="2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11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/>
      <p:bldP spid="61" grpId="0"/>
      <p:bldP spid="63" grpId="0"/>
      <p:bldP spid="64" grpId="0"/>
      <p:bldP spid="69" grpId="0"/>
      <p:bldP spid="46" grpId="0"/>
      <p:bldP spid="47" grpId="0"/>
      <p:bldP spid="49" grpId="0"/>
      <p:bldP spid="48" grpId="0"/>
      <p:bldP spid="60" grpId="0"/>
      <p:bldP spid="62" grpId="0"/>
      <p:bldP spid="65" grpId="0"/>
      <p:bldP spid="68" grpId="0"/>
      <p:bldP spid="7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5529" cy="1080000"/>
          </a:xfr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Особые режимы работы с расписанием.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08000" y="1088464"/>
            <a:ext cx="8892000" cy="49220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Индикация возможных конфликтов</a:t>
            </a:r>
          </a:p>
        </p:txBody>
      </p:sp>
      <p:pic>
        <p:nvPicPr>
          <p:cNvPr id="2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96720"/>
            <a:ext cx="828092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ая выноска 8"/>
          <p:cNvSpPr/>
          <p:nvPr/>
        </p:nvSpPr>
        <p:spPr>
          <a:xfrm>
            <a:off x="983816" y="3380872"/>
            <a:ext cx="5028344" cy="624192"/>
          </a:xfrm>
          <a:prstGeom prst="wedgeRectCallout">
            <a:avLst>
              <a:gd name="adj1" fmla="val -53321"/>
              <a:gd name="adj2" fmla="val -219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15616" y="3332376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Требуется больше времени,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чем  выделено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1007512" y="3140968"/>
            <a:ext cx="5028344" cy="624192"/>
          </a:xfrm>
          <a:prstGeom prst="wedgeRectCallout">
            <a:avLst>
              <a:gd name="adj1" fmla="val -53321"/>
              <a:gd name="adj2" fmla="val -219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135664" y="3087720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Останется свободное время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(</a:t>
            </a:r>
            <a:r>
              <a:rPr lang="en-US" sz="2000" b="1" dirty="0" smtClean="0">
                <a:solidFill>
                  <a:schemeClr val="bg1"/>
                </a:solidFill>
              </a:rPr>
              <a:t>~</a:t>
            </a:r>
            <a:r>
              <a:rPr lang="ru-RU" sz="2000" b="1" dirty="0" smtClean="0">
                <a:solidFill>
                  <a:schemeClr val="bg1"/>
                </a:solidFill>
              </a:rPr>
              <a:t>четверть зарезервированного)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240" y="1700808"/>
            <a:ext cx="7603753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2339752" y="3284984"/>
            <a:ext cx="360040" cy="36004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1296" y="1688776"/>
            <a:ext cx="672064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Скругленный прямоугольник 15"/>
          <p:cNvSpPr/>
          <p:nvPr/>
        </p:nvSpPr>
        <p:spPr>
          <a:xfrm>
            <a:off x="6516216" y="4509120"/>
            <a:ext cx="1440160" cy="1224136"/>
          </a:xfrm>
          <a:prstGeom prst="roundRect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1594362"/>
            <a:ext cx="6984776" cy="497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Скругленный прямоугольник 19"/>
          <p:cNvSpPr/>
          <p:nvPr/>
        </p:nvSpPr>
        <p:spPr>
          <a:xfrm>
            <a:off x="3204032" y="3248888"/>
            <a:ext cx="216024" cy="144016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47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4500"/>
                            </p:stCondLst>
                            <p:childTnLst>
                              <p:par>
                                <p:cTn id="48" presetID="10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6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9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2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0"/>
                            </p:stCondLst>
                            <p:childTnLst>
                              <p:par>
                                <p:cTn id="64" presetID="10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6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9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2500"/>
                            </p:stCondLst>
                            <p:childTnLst>
                              <p:par>
                                <p:cTn id="7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4500"/>
                            </p:stCondLst>
                            <p:childTnLst>
                              <p:par>
                                <p:cTn id="83" presetID="10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 animBg="1"/>
      <p:bldP spid="10" grpId="0"/>
      <p:bldP spid="11" grpId="0" animBg="1"/>
      <p:bldP spid="11" grpId="1" animBg="1"/>
      <p:bldP spid="12" grpId="0"/>
      <p:bldP spid="12" grpId="1"/>
      <p:bldP spid="14" grpId="0" animBg="1"/>
      <p:bldP spid="14" grpId="1" animBg="1"/>
      <p:bldP spid="14" grpId="2" animBg="1"/>
      <p:bldP spid="16" grpId="0" animBg="1"/>
      <p:bldP spid="16" grpId="1" animBg="1"/>
      <p:bldP spid="16" grpId="2" animBg="1"/>
      <p:bldP spid="20" grpId="0" animBg="1"/>
      <p:bldP spid="20" grpId="1" animBg="1"/>
      <p:bldP spid="20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 txBox="1">
            <a:spLocks/>
          </p:cNvSpPr>
          <p:nvPr/>
        </p:nvSpPr>
        <p:spPr>
          <a:xfrm>
            <a:off x="108000" y="1052736"/>
            <a:ext cx="8892000" cy="151216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Специальные «инструменты» настройки программ (курсов) обследования, лечения, реабилитации</a:t>
            </a:r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179512" y="2636912"/>
          <a:ext cx="6115050" cy="398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Точечный рисунок" r:id="rId3" imgW="9733333" imgH="6342857" progId="PBrush">
                  <p:embed/>
                </p:oleObj>
              </mc:Choice>
              <mc:Fallback>
                <p:oleObj name="Точечный рисунок" r:id="rId3" imgW="9733333" imgH="6342857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2636912"/>
                        <a:ext cx="6115050" cy="398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Рисунок 1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2636912"/>
            <a:ext cx="5515949" cy="3928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4"/>
          <p:cNvSpPr txBox="1">
            <a:spLocks/>
          </p:cNvSpPr>
          <p:nvPr/>
        </p:nvSpPr>
        <p:spPr>
          <a:xfrm>
            <a:off x="0" y="-12700"/>
            <a:ext cx="9133200" cy="108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Предлагаемые решения</a:t>
            </a:r>
            <a:br>
              <a:rPr kumimoji="0" lang="ru-RU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ru-RU" sz="40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для врачей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33200" cy="1080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lnSpc>
                <a:spcPts val="4400"/>
              </a:lnSpc>
              <a:defRPr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</a:t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для врачей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252000" y="1052736"/>
            <a:ext cx="8496464" cy="100811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Дополнительные параметры при назначении </a:t>
            </a:r>
            <a:r>
              <a:rPr lang="ru-RU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(зоны и параметры воздействия)</a:t>
            </a:r>
            <a:endParaRPr lang="ru-RU" sz="3200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16467"/>
            <a:ext cx="6480720" cy="472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688408"/>
            <a:ext cx="26003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863" y="4748098"/>
            <a:ext cx="1080135" cy="12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830199"/>
            <a:ext cx="5593480" cy="277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2" y="2016467"/>
            <a:ext cx="6506484" cy="473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39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1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1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1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1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33200" cy="1080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lnSpc>
                <a:spcPts val="4400"/>
              </a:lnSpc>
              <a:defRPr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</a:t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для врачей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252000" y="1315502"/>
            <a:ext cx="8496464" cy="100811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Протоколы осмотра с автоматической загрузкой динамики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(из предыдущих протоколов)</a:t>
            </a:r>
            <a:endParaRPr lang="ru-RU" sz="3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170609" y="2657756"/>
            <a:ext cx="5256584" cy="4134927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Настраиваемые для каждого врача наборы контролируемых показателей используются для автоматического отображения в текущем протоколе значений из предыдущих протоколов</a:t>
            </a:r>
            <a:endParaRPr lang="ru-RU" sz="3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7838" y="2276872"/>
            <a:ext cx="3446950" cy="446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0530" y="5388887"/>
            <a:ext cx="3459600" cy="72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7965" y="6085305"/>
            <a:ext cx="3452400" cy="9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5337800" y="5278348"/>
            <a:ext cx="3520772" cy="144016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3617" y="6181210"/>
            <a:ext cx="3441600" cy="9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87772" y="6274395"/>
            <a:ext cx="3441600" cy="10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82372" y="5885435"/>
            <a:ext cx="3452400" cy="11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0849" y="2660650"/>
            <a:ext cx="8834392" cy="229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677" y="3331592"/>
            <a:ext cx="8640000" cy="26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4151" y="3594222"/>
            <a:ext cx="8654400" cy="2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5964" y="3848318"/>
            <a:ext cx="8614800" cy="24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8819" y="4085579"/>
            <a:ext cx="8636400" cy="242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1519" y="4326973"/>
            <a:ext cx="8622000" cy="20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8819" y="4581127"/>
            <a:ext cx="8640000" cy="21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753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078" y="2096760"/>
            <a:ext cx="8282685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33200" cy="1080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lnSpc>
                <a:spcPts val="4400"/>
              </a:lnSpc>
              <a:defRPr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</a:t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для врачей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252000" y="1101281"/>
            <a:ext cx="8496464" cy="100811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Визуализация и анализ динамики регистрируемых показателей: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93096"/>
            <a:ext cx="1572797" cy="1653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370" y="5151600"/>
            <a:ext cx="1374458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832" y="3165216"/>
            <a:ext cx="5019342" cy="34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834" y="3155354"/>
            <a:ext cx="5019344" cy="34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68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1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1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1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461" y="1640280"/>
            <a:ext cx="8857669" cy="502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33200" cy="1080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lnSpc>
                <a:spcPts val="4400"/>
              </a:lnSpc>
              <a:defRPr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</a:t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для врачей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252000" y="1137377"/>
            <a:ext cx="8496464" cy="491423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Анализ динамики в сравнении:</a:t>
            </a:r>
          </a:p>
        </p:txBody>
      </p:sp>
      <p:pic>
        <p:nvPicPr>
          <p:cNvPr id="3993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7366" y="2888664"/>
            <a:ext cx="6264000" cy="3492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072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33200" cy="1080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lnSpc>
                <a:spcPts val="4400"/>
              </a:lnSpc>
              <a:defRPr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</a:t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для врачей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252000" y="1137377"/>
            <a:ext cx="8496464" cy="491423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Работа с реабилитационным диагнозом:</a:t>
            </a:r>
            <a:endPara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628800"/>
            <a:ext cx="6480480" cy="5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6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33200" cy="1080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lnSpc>
                <a:spcPts val="4400"/>
              </a:lnSpc>
              <a:defRPr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</a:t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для врачей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252000" y="1137377"/>
            <a:ext cx="8496464" cy="491423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Работа с реабилитационным диагнозом:</a:t>
            </a:r>
            <a:endPara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1916832"/>
            <a:ext cx="872816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7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4"/>
          <p:cNvSpPr txBox="1">
            <a:spLocks/>
          </p:cNvSpPr>
          <p:nvPr/>
        </p:nvSpPr>
        <p:spPr>
          <a:xfrm>
            <a:off x="107504" y="2169484"/>
            <a:ext cx="8892000" cy="334774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b="1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Просмотр расписания и/или журнала записи.</a:t>
            </a:r>
          </a:p>
          <a:p>
            <a:pPr>
              <a:lnSpc>
                <a:spcPts val="3400"/>
              </a:lnSpc>
            </a:pPr>
            <a:r>
              <a:rPr lang="ru-RU" sz="3200" b="1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Выбор пациента, просмотр его назначений, записей в медицинской карте.</a:t>
            </a:r>
          </a:p>
          <a:p>
            <a:pPr>
              <a:lnSpc>
                <a:spcPts val="3400"/>
              </a:lnSpc>
            </a:pPr>
            <a:r>
              <a:rPr lang="ru-RU" sz="3200" b="1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Ввод данных об исполнении назначений (или отказе от исполнения с указанием причины)</a:t>
            </a:r>
          </a:p>
        </p:txBody>
      </p:sp>
      <p:sp>
        <p:nvSpPr>
          <p:cNvPr id="3" name="Заголовок 4"/>
          <p:cNvSpPr txBox="1">
            <a:spLocks/>
          </p:cNvSpPr>
          <p:nvPr/>
        </p:nvSpPr>
        <p:spPr>
          <a:xfrm>
            <a:off x="108000" y="1305388"/>
            <a:ext cx="8892000" cy="61144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b="1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Работа с расписанием и журналом записи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Заголовок 4"/>
          <p:cNvSpPr txBox="1">
            <a:spLocks/>
          </p:cNvSpPr>
          <p:nvPr/>
        </p:nvSpPr>
        <p:spPr>
          <a:xfrm>
            <a:off x="0" y="-8030"/>
            <a:ext cx="9133200" cy="123277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ts val="4400"/>
              </a:lnSpc>
              <a:spcBef>
                <a:spcPct val="0"/>
              </a:spcBef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Мобильные рабочие места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для врачей и среднего медперсонала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4" y="2137320"/>
            <a:ext cx="1768454" cy="3888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296" y="2137320"/>
            <a:ext cx="1768455" cy="3888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539" y="2132856"/>
            <a:ext cx="1768455" cy="38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782" y="2132856"/>
            <a:ext cx="1768455" cy="38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3703" y="2132856"/>
            <a:ext cx="1768455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  <p:bldP spid="18" grpId="1"/>
      <p:bldP spid="3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4"/>
          <p:cNvSpPr txBox="1">
            <a:spLocks/>
          </p:cNvSpPr>
          <p:nvPr/>
        </p:nvSpPr>
        <p:spPr>
          <a:xfrm>
            <a:off x="91741" y="2852936"/>
            <a:ext cx="8892000" cy="2304256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Возможность просмотра, «истории болезни»,поиска, добавления любой информации «вручную» (например, результатов приемов / исследований в другом ЛПУ).</a:t>
            </a:r>
            <a:endParaRPr lang="ru-RU" sz="3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Заголовок 4"/>
          <p:cNvSpPr txBox="1">
            <a:spLocks/>
          </p:cNvSpPr>
          <p:nvPr/>
        </p:nvSpPr>
        <p:spPr>
          <a:xfrm>
            <a:off x="108000" y="1475357"/>
            <a:ext cx="9036000" cy="57983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Работа с электронной медицинской картой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92896"/>
            <a:ext cx="3078343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14961">
            <a:off x="1584658" y="2587382"/>
            <a:ext cx="4427911" cy="3756306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2709272"/>
            <a:ext cx="3960440" cy="371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499992" y="2466024"/>
          <a:ext cx="3528392" cy="4065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7" name="Точечный рисунок" r:id="rId6" imgW="5723810" imgH="5485714" progId="PBrush">
                  <p:embed/>
                </p:oleObj>
              </mc:Choice>
              <mc:Fallback>
                <p:oleObj name="Точечный рисунок" r:id="rId6" imgW="5723810" imgH="5485714" progId="PBrush">
                  <p:embed/>
                  <p:pic>
                    <p:nvPicPr>
                      <p:cNvPr id="10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2466024"/>
                        <a:ext cx="3528392" cy="40654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2483756"/>
            <a:ext cx="2877058" cy="4218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4"/>
          <p:cNvSpPr txBox="1">
            <a:spLocks/>
          </p:cNvSpPr>
          <p:nvPr/>
        </p:nvSpPr>
        <p:spPr>
          <a:xfrm>
            <a:off x="0" y="8503"/>
            <a:ext cx="9133200" cy="123277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ts val="4400"/>
              </a:lnSpc>
              <a:spcBef>
                <a:spcPct val="0"/>
              </a:spcBef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Мобильные рабочие места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для врачей и среднего медперсонала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62" y="2420888"/>
            <a:ext cx="9087438" cy="441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Заголовок 4"/>
          <p:cNvSpPr txBox="1">
            <a:spLocks/>
          </p:cNvSpPr>
          <p:nvPr/>
        </p:nvSpPr>
        <p:spPr>
          <a:xfrm>
            <a:off x="82314" y="2780928"/>
            <a:ext cx="8892000" cy="234888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Причем, как в традиционном (компьютерном интерфейсе, так и с помощью персональных мобильных устройств («из дома», «в коридоре», в палате стационара и др. )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135" y="2276872"/>
            <a:ext cx="2270772" cy="44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21229" y="2276205"/>
            <a:ext cx="2269350" cy="44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88858" y="2276205"/>
            <a:ext cx="2270772" cy="44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7146" y="2276872"/>
            <a:ext cx="2268000" cy="44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872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5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0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0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000"/>
                            </p:stCondLst>
                            <p:childTnLst>
                              <p:par>
                                <p:cTn id="5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32277" cy="16288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Особенности работы учреждений восстановительного лечения и реабилитации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34770" y="1628800"/>
            <a:ext cx="8892000" cy="208823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Как правило, минимум </a:t>
            </a:r>
            <a:r>
              <a:rPr lang="ru-RU" sz="3200" b="1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разовых</a:t>
            </a: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 посещений и консультаций. Назначение врачом и прохождение пациентом </a:t>
            </a:r>
            <a:r>
              <a:rPr lang="ru-RU" sz="3200" b="1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протяженных</a:t>
            </a: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 программ (курсов) лечения / реабилитации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114300" y="3874441"/>
            <a:ext cx="8856984" cy="2722911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Каждый курс – это не только прием лекарств и  консультации / осмотры специалистов, но и периодические процедуры и манипуляции, планируемые на достаточно длительный срок и корректируемые по результатам оценки изменения состояния пациента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6000" cy="1080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lnSpc>
                <a:spcPts val="4400"/>
              </a:lnSpc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Формирование отчетов и анализ данных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396" y="1161583"/>
            <a:ext cx="8831547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278" y="3824209"/>
            <a:ext cx="5241600" cy="2221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9258" y="1885002"/>
            <a:ext cx="3513600" cy="422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611560" y="4005064"/>
            <a:ext cx="2160240" cy="1440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98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4063679"/>
            <a:ext cx="3168352" cy="224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2708920"/>
            <a:ext cx="2507158" cy="143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1680" y="1916832"/>
            <a:ext cx="5339408" cy="410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83359"/>
            <a:ext cx="7092391" cy="55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700000">
            <a:off x="1253031" y="1848406"/>
            <a:ext cx="3665265" cy="435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600000">
            <a:off x="1243914" y="1642271"/>
            <a:ext cx="6378111" cy="4618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757" y="1196752"/>
            <a:ext cx="4357663" cy="550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40000">
            <a:off x="1034847" y="1965739"/>
            <a:ext cx="7740751" cy="414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7" y="1136870"/>
            <a:ext cx="4896544" cy="556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180000">
            <a:off x="1171299" y="1339050"/>
            <a:ext cx="6732669" cy="523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20000">
            <a:off x="4039488" y="1185047"/>
            <a:ext cx="4890891" cy="55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32277" cy="1080000"/>
          </a:xfrm>
          <a:gradFill>
            <a:gsLst>
              <a:gs pos="0">
                <a:schemeClr val="bg1"/>
              </a:gs>
              <a:gs pos="50000">
                <a:srgbClr val="F3F7FF"/>
              </a:gs>
              <a:gs pos="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Что могут дать </a:t>
            </a:r>
            <a:br>
              <a:rPr lang="ru-RU" sz="3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3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предлагаемые решения</a:t>
            </a:r>
            <a:r>
              <a:rPr lang="en-US" sz="3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3800" b="1" dirty="0"/>
          </a:p>
        </p:txBody>
      </p:sp>
      <p:sp>
        <p:nvSpPr>
          <p:cNvPr id="13" name="Заголовок 4"/>
          <p:cNvSpPr txBox="1">
            <a:spLocks/>
          </p:cNvSpPr>
          <p:nvPr/>
        </p:nvSpPr>
        <p:spPr>
          <a:xfrm>
            <a:off x="578618" y="1787917"/>
            <a:ext cx="8081744" cy="32048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Специальные режимы работы с расписанием позволяют планировать загрузку оборудования и медицинского персонала, вести расписание не только персонала, но и кабинетов и оборудования, с учетом длительности процедур и их взаимного влияния.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Заголовок 4"/>
          <p:cNvSpPr txBox="1">
            <a:spLocks/>
          </p:cNvSpPr>
          <p:nvPr/>
        </p:nvSpPr>
        <p:spPr>
          <a:xfrm>
            <a:off x="582696" y="1787382"/>
            <a:ext cx="8081744" cy="321177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Мобильные рабочие места позволяют работать с собственным расписанием или использовать функцию «замена».</a:t>
            </a:r>
          </a:p>
          <a:p>
            <a:pPr marL="0" marR="0" lvl="0" indent="0" defTabSz="914400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Отмечать выполнение назначенных</a:t>
            </a:r>
            <a:r>
              <a:rPr kumimoji="0" lang="ru-RU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процедур, в том числе в палате стационара, в зале ЛФК, бассейне и т.п. </a:t>
            </a:r>
            <a:endParaRPr lang="ru-RU" sz="3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Работать с историей болезни пациента.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4"/>
          <p:cNvSpPr txBox="1">
            <a:spLocks/>
          </p:cNvSpPr>
          <p:nvPr/>
        </p:nvSpPr>
        <p:spPr>
          <a:xfrm>
            <a:off x="582984" y="1788685"/>
            <a:ext cx="8081744" cy="321177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Накопленные данные используются для формирования отчетов, финансового и медицинского анализа, а также позволяют получать КОЛИЧЕСТВЕННУЮ оценку КАЧЕСТВА медицинской помощи.</a:t>
            </a:r>
          </a:p>
          <a:p>
            <a:pPr marL="0" marR="0" lvl="0" indent="0" defTabSz="914400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-27384"/>
            <a:ext cx="9132277" cy="688538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6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6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Павлов Владимир Владимирович</a:t>
            </a:r>
            <a:br>
              <a:rPr lang="ru-RU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6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ООО «Ристар» </a:t>
            </a:r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м. +7 916 600 2132</a:t>
            </a:r>
            <a:br>
              <a:rPr lang="ru-RU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6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E-mail: </a:t>
            </a:r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pavlov@ristar.ru</a:t>
            </a:r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http://ristar.ru</a:t>
            </a: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6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365" y="3706536"/>
            <a:ext cx="9031635" cy="315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32277" cy="16288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Особенности работы учреждений восстановительного лечения и реабилитации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92512" y="1844824"/>
            <a:ext cx="8892000" cy="187220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6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Необходимость согласования времени, расписания, последовательности  и совместимости прохождения пациентом нескольких «пересекающихся» курсов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226856" y="4077072"/>
            <a:ext cx="8856984" cy="190282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Параллельный контроль изменения состояния больного лечащим врачом-куратором и несколькими врачами-специалистами</a:t>
            </a:r>
          </a:p>
          <a:p>
            <a:pPr>
              <a:lnSpc>
                <a:spcPts val="3400"/>
              </a:lnSpc>
            </a:pPr>
            <a:r>
              <a:rPr lang="ru-RU" sz="2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Например, врач ЛФК, физиотерапевт, невролог.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936" y="3959390"/>
            <a:ext cx="80200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32277" cy="16288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Особенности работы учреждений восстановительного лечения и реабилитации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34770" y="1684164"/>
            <a:ext cx="8901726" cy="224889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Планирование лечения с учетом загрузки кабинетов и оборудования </a:t>
            </a:r>
            <a:r>
              <a:rPr lang="ru-RU" sz="2800" i="1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(врач назначает, средний медперсонал контролирует время и «объем», а собственно «воздействие» осуществляется специальным оборудованием)</a:t>
            </a:r>
            <a:endParaRPr lang="ru-RU" sz="3200" i="1" dirty="0" smtClean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108000" y="4119488"/>
            <a:ext cx="8892000" cy="2664296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Назначение не только манипуляций, их количества и периодичности, но и указание их объема, зон воздействия, физических показателей </a:t>
            </a:r>
            <a:r>
              <a:rPr lang="ru-RU" sz="2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(Например, физиотерапия – место расположения электродов, сила тока, частота, длина волны, температура и т.п.)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32277" cy="16288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Особенности работы учреждений восстановительного лечения и реабилитации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34770" y="1766168"/>
            <a:ext cx="9117750" cy="223224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Постоянный мониторинг изменения состояния пациента и оценка результатов лечения / реабилитации. </a:t>
            </a: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Оперативная оценка и анализ изменения контролируемых показателей</a:t>
            </a:r>
            <a:r>
              <a:rPr lang="en-US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3200" dirty="0" smtClean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134770" y="4135784"/>
            <a:ext cx="9073008" cy="2664296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Необходимость постоянно отслеживать результаты лечения / реабилитации в динамике, причем по разным «наборам показателей» для каждого пациента</a:t>
            </a:r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оперативно вносить соответствующие изменения в ранее назначенный курс лечения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32277" cy="16288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Особенности работы учреждений восстановительного лечения и реабилитации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101890" y="1700808"/>
            <a:ext cx="8928496" cy="18002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Планирование как индивидуальных, так и групповых занятий и курсов групповых занятий  для нескольких пациентов одновременно (зал ЛФК и т.п.)</a:t>
            </a: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23082" y="3573016"/>
            <a:ext cx="8928496" cy="309634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 оказании платных услуг - курс лечения / реабилитации часто предлагается как комплексная услуга с собственной ценой, отличающейся от суммарной стоимости процедур, включенных в курс, причем форма оплаты может быть любой (Нал, Б/нал, аванс, рассрочка, договор и т.п.)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32277" cy="16288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Особенности работы учреждений восстановительного лечения и реабилитации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0" y="1568272"/>
            <a:ext cx="9324528" cy="57606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Контроль оплаты назначенных курсов лечения:</a:t>
            </a: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3204216" y="2168768"/>
            <a:ext cx="6084168" cy="17641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Единовременная предоплата за весь курс (внесение аванса через кассу или перечислением через банк)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0" y="3994504"/>
            <a:ext cx="9144000" cy="9386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Оплата по частям - за несколько процедур / манипуляций вперед</a:t>
            </a:r>
          </a:p>
        </p:txBody>
      </p:sp>
      <p:sp>
        <p:nvSpPr>
          <p:cNvPr id="9" name="Заголовок 4"/>
          <p:cNvSpPr txBox="1">
            <a:spLocks/>
          </p:cNvSpPr>
          <p:nvPr/>
        </p:nvSpPr>
        <p:spPr>
          <a:xfrm>
            <a:off x="0" y="4725328"/>
            <a:ext cx="9144000" cy="67628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Оплата каждого посещения в день обращения</a:t>
            </a:r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0" y="5301208"/>
            <a:ext cx="9144000" cy="59920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Покупка «абонемента»</a:t>
            </a:r>
          </a:p>
        </p:txBody>
      </p:sp>
      <p:sp>
        <p:nvSpPr>
          <p:cNvPr id="11" name="Заголовок 4"/>
          <p:cNvSpPr txBox="1">
            <a:spLocks/>
          </p:cNvSpPr>
          <p:nvPr/>
        </p:nvSpPr>
        <p:spPr>
          <a:xfrm>
            <a:off x="0" y="5877272"/>
            <a:ext cx="9144000" cy="969656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Произвольные комбинации схем оплаты Необходимый контроль авансов и лимитов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2084727"/>
            <a:ext cx="3203848" cy="186957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500"/>
                            </p:stCondLst>
                            <p:childTnLst>
                              <p:par>
                                <p:cTn id="36" presetID="53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6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32277" cy="16288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Особенности работы учреждений восстановительного лечения и реабилитации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0" y="1568272"/>
            <a:ext cx="9036496" cy="16447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Работа с </a:t>
            </a:r>
            <a:r>
              <a:rPr lang="ru-RU" sz="32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международной классификацией функционирования, ограничений жизнедеятельности и здоровья (МКФ - </a:t>
            </a:r>
            <a:r>
              <a:rPr lang="en-US" sz="32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ICF</a:t>
            </a: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3200" dirty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54260" y="3357072"/>
            <a:ext cx="9216008" cy="128359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Как </a:t>
            </a: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самостоятельно, так и в составе междисциплинарной реабилитационной бригады (МДРК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0" y="4725144"/>
            <a:ext cx="9144000" cy="1440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Автоматическое формирование полного реабилитационного диагноза на </a:t>
            </a:r>
            <a:r>
              <a:rPr lang="ru-RU" sz="32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основе соответствующих записей всех членов МДРК</a:t>
            </a:r>
          </a:p>
        </p:txBody>
      </p:sp>
      <p:sp>
        <p:nvSpPr>
          <p:cNvPr id="11" name="Заголовок 4"/>
          <p:cNvSpPr txBox="1">
            <a:spLocks/>
          </p:cNvSpPr>
          <p:nvPr/>
        </p:nvSpPr>
        <p:spPr>
          <a:xfrm>
            <a:off x="0" y="5877272"/>
            <a:ext cx="9144000" cy="969656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Работа с реабилитационными шкалами</a:t>
            </a:r>
          </a:p>
        </p:txBody>
      </p:sp>
    </p:spTree>
    <p:extLst>
      <p:ext uri="{BB962C8B-B14F-4D97-AF65-F5344CB8AC3E}">
        <p14:creationId xmlns:p14="http://schemas.microsoft.com/office/powerpoint/2010/main" val="18942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3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42920</TotalTime>
  <Words>1125</Words>
  <Application>Microsoft Office PowerPoint</Application>
  <PresentationFormat>Экран (4:3)</PresentationFormat>
  <Paragraphs>158</Paragraphs>
  <Slides>32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Calibri</vt:lpstr>
      <vt:lpstr>Тема Office</vt:lpstr>
      <vt:lpstr>Точечный рисунок</vt:lpstr>
      <vt:lpstr>Презентация PowerPoint</vt:lpstr>
      <vt:lpstr>Презентация PowerPoint</vt:lpstr>
      <vt:lpstr>Особенности работы учреждений восстановительного лечения и реабилитации</vt:lpstr>
      <vt:lpstr>Особенности работы учреждений восстановительного лечения и реабилитации</vt:lpstr>
      <vt:lpstr>Особенности работы учреждений восстановительного лечения и реабилитации</vt:lpstr>
      <vt:lpstr>Особенности работы учреждений восстановительного лечения и реабилитации</vt:lpstr>
      <vt:lpstr>Особенности работы учреждений восстановительного лечения и реабилитации</vt:lpstr>
      <vt:lpstr>Особенности работы учреждений восстановительного лечения и реабилитации</vt:lpstr>
      <vt:lpstr>Особенности работы учреждений восстановительного лечения и реабилитации</vt:lpstr>
      <vt:lpstr>Предлагаемые решения:  - Особые режимы работы с расписанием - Специальные функции назначений - Структурированная электронная    медицинская карта - Работа с МКФ и реабилитационными    шкалами - Учет оплаты услуг с детализацией    по каждой услуге - Развитые мобильные сервисы - Комплексная отчетность и аналитика</vt:lpstr>
      <vt:lpstr>Предлагаемые решения. Особые режимы работы с расписанием.</vt:lpstr>
      <vt:lpstr>Предлагаемые решения. Особые режимы работы с расписанием.</vt:lpstr>
      <vt:lpstr>Предлагаемые решения. Особые режимы работы с расписанием.</vt:lpstr>
      <vt:lpstr>Предлагаемые решения. Особые режимы работы с расписанием.</vt:lpstr>
      <vt:lpstr>Предлагаемые решения. Особые режимы работы с расписанием.</vt:lpstr>
      <vt:lpstr>Предлагаемые решения. Особые режимы работы с расписанием.</vt:lpstr>
      <vt:lpstr>Предлагаемые решения. Особые режимы работы с расписанием.</vt:lpstr>
      <vt:lpstr>Предлагаемые решения. Особые режимы работы с расписанием.</vt:lpstr>
      <vt:lpstr>Предлагаемые решения. Особые режимы работы с расписанием.</vt:lpstr>
      <vt:lpstr>Предлагаемые решения. Особые режимы работы с расписанием.</vt:lpstr>
      <vt:lpstr>Презентация PowerPoint</vt:lpstr>
      <vt:lpstr>Предлагаемые решения для врачей</vt:lpstr>
      <vt:lpstr>Предлагаемые решения для врачей</vt:lpstr>
      <vt:lpstr>Предлагаемые решения для врачей</vt:lpstr>
      <vt:lpstr>Предлагаемые решения для врачей</vt:lpstr>
      <vt:lpstr>Предлагаемые решения для врачей</vt:lpstr>
      <vt:lpstr>Предлагаемые решения для врачей</vt:lpstr>
      <vt:lpstr>Презентация PowerPoint</vt:lpstr>
      <vt:lpstr>Презентация PowerPoint</vt:lpstr>
      <vt:lpstr>Формирование отчетов и анализ данных</vt:lpstr>
      <vt:lpstr>Что могут дать  предлагаемые решения?</vt:lpstr>
      <vt:lpstr> Павлов Владимир Владимирович ООО «Ристар»  м. +7 916 600 2132 E-mail: pavlov@ristar.ru http://ristar.ru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ЧАСТНЫЙ МЕДЦЕНТР.  ОМС В ЧАСТНОМ ЛПУ.  ПЛАТНЫЕ МЕДИЦИНСКИЕ УСЛУГИ  В ГОСУДАРСТВЕННОМ ЛПУ.</dc:title>
  <dc:creator>Владимир Павлов</dc:creator>
  <cp:lastModifiedBy>Владимир Павлов</cp:lastModifiedBy>
  <cp:revision>2380</cp:revision>
  <dcterms:created xsi:type="dcterms:W3CDTF">2014-02-18T14:52:40Z</dcterms:created>
  <dcterms:modified xsi:type="dcterms:W3CDTF">2022-04-06T20:06:28Z</dcterms:modified>
</cp:coreProperties>
</file>