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9" r:id="rId2"/>
    <p:sldId id="350" r:id="rId3"/>
    <p:sldId id="345" r:id="rId4"/>
    <p:sldId id="351" r:id="rId5"/>
    <p:sldId id="352" r:id="rId6"/>
    <p:sldId id="353" r:id="rId7"/>
    <p:sldId id="348" r:id="rId8"/>
    <p:sldId id="341" r:id="rId9"/>
    <p:sldId id="342" r:id="rId10"/>
    <p:sldId id="343" r:id="rId11"/>
    <p:sldId id="344" r:id="rId12"/>
    <p:sldId id="354" r:id="rId13"/>
    <p:sldId id="359" r:id="rId14"/>
    <p:sldId id="355" r:id="rId15"/>
    <p:sldId id="356" r:id="rId16"/>
    <p:sldId id="357" r:id="rId17"/>
    <p:sldId id="358" r:id="rId18"/>
    <p:sldId id="347" r:id="rId19"/>
    <p:sldId id="304" r:id="rId20"/>
    <p:sldId id="334" r:id="rId21"/>
    <p:sldId id="349" r:id="rId22"/>
    <p:sldId id="338" r:id="rId23"/>
  </p:sldIdLst>
  <p:sldSz cx="12192000" cy="6858000"/>
  <p:notesSz cx="7772400" cy="14173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4F4F4"/>
    <a:srgbClr val="575757"/>
    <a:srgbClr val="FFC000"/>
    <a:srgbClr val="005FAB"/>
    <a:srgbClr val="878A91"/>
    <a:srgbClr val="AEAAAA"/>
    <a:srgbClr val="8EA9DB"/>
    <a:srgbClr val="FFD966"/>
    <a:srgbClr val="F4B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7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040" cy="711121"/>
          </a:xfrm>
          <a:prstGeom prst="rect">
            <a:avLst/>
          </a:prstGeom>
        </p:spPr>
        <p:txBody>
          <a:bodyPr vert="horz" lIns="125392" tIns="62696" rIns="125392" bIns="62696" rtlCol="0"/>
          <a:lstStyle>
            <a:lvl1pPr algn="l">
              <a:defRPr sz="1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402562" y="0"/>
            <a:ext cx="3368040" cy="711121"/>
          </a:xfrm>
          <a:prstGeom prst="rect">
            <a:avLst/>
          </a:prstGeom>
        </p:spPr>
        <p:txBody>
          <a:bodyPr vert="horz" lIns="125392" tIns="62696" rIns="125392" bIns="62696" rtlCol="0"/>
          <a:lstStyle>
            <a:lvl1pPr algn="r">
              <a:defRPr sz="1600"/>
            </a:lvl1pPr>
          </a:lstStyle>
          <a:p>
            <a:fld id="{47F69277-C53F-4910-9379-A7E36039B49B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365125" y="1771650"/>
            <a:ext cx="8502650" cy="4783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25392" tIns="62696" rIns="125392" bIns="626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77241" y="6820852"/>
            <a:ext cx="6217920" cy="5580698"/>
          </a:xfrm>
          <a:prstGeom prst="rect">
            <a:avLst/>
          </a:prstGeom>
        </p:spPr>
        <p:txBody>
          <a:bodyPr vert="horz" lIns="125392" tIns="62696" rIns="125392" bIns="6269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462083"/>
            <a:ext cx="3368040" cy="711119"/>
          </a:xfrm>
          <a:prstGeom prst="rect">
            <a:avLst/>
          </a:prstGeom>
        </p:spPr>
        <p:txBody>
          <a:bodyPr vert="horz" lIns="125392" tIns="62696" rIns="125392" bIns="62696" rtlCol="0" anchor="b"/>
          <a:lstStyle>
            <a:lvl1pPr algn="l">
              <a:defRPr sz="1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402562" y="13462083"/>
            <a:ext cx="3368040" cy="711119"/>
          </a:xfrm>
          <a:prstGeom prst="rect">
            <a:avLst/>
          </a:prstGeom>
        </p:spPr>
        <p:txBody>
          <a:bodyPr vert="horz" lIns="125392" tIns="62696" rIns="125392" bIns="62696" rtlCol="0" anchor="b"/>
          <a:lstStyle>
            <a:lvl1pPr algn="r">
              <a:defRPr sz="1600"/>
            </a:lvl1pPr>
          </a:lstStyle>
          <a:p>
            <a:fld id="{286640E3-7BAC-4FB4-97C1-0BE565C5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8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640E3-7BAC-4FB4-97C1-0BE565C5A9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9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640E3-7BAC-4FB4-97C1-0BE565C5A9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3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640E3-7BAC-4FB4-97C1-0BE565C5A9B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88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3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43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59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9" name="Google Shape;129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994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инструменты на каждом из этапов, этапы отбора, результаты из статьи по методологии</a:t>
            </a:r>
            <a:r>
              <a:rPr lang="en-US" dirty="0" smtClean="0"/>
              <a:t>+</a:t>
            </a:r>
            <a:r>
              <a:rPr lang="ru-RU" dirty="0" smtClean="0"/>
              <a:t>ИИ</a:t>
            </a:r>
            <a:r>
              <a:rPr lang="ru-RU" baseline="0" dirty="0" smtClean="0"/>
              <a:t> и необходимые надстройки/модули для реального </a:t>
            </a:r>
            <a:r>
              <a:rPr lang="ru-RU" baseline="0" dirty="0" err="1" smtClean="0"/>
              <a:t>применения+ИИ-баттл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640E3-7BAC-4FB4-97C1-0BE565C5A9B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05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640E3-7BAC-4FB4-97C1-0BE565C5A9B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3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+эпидемиологическая</a:t>
            </a:r>
            <a:r>
              <a:rPr lang="ru-RU" baseline="0" dirty="0" smtClean="0"/>
              <a:t> обстановка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3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s://mosmed.ai/" TargetMode="External"/><Relationship Id="rId13" Type="http://schemas.openxmlformats.org/officeDocument/2006/relationships/hyperlink" Target="https://t.me/MoscowRadiology" TargetMode="External"/><Relationship Id="rId3" Type="http://schemas.openxmlformats.org/officeDocument/2006/relationships/hyperlink" Target="http://ndkt.ru/" TargetMode="External"/><Relationship Id="rId7" Type="http://schemas.openxmlformats.org/officeDocument/2006/relationships/hyperlink" Target="http://mrororr.ru/" TargetMode="External"/><Relationship Id="rId12" Type="http://schemas.openxmlformats.org/officeDocument/2006/relationships/hyperlink" Target="https://www.instagram.com/medradiology.moscow/" TargetMode="External"/><Relationship Id="rId17" Type="http://schemas.openxmlformats.org/officeDocument/2006/relationships/image" Target="../media/image4.png"/><Relationship Id="rId2" Type="http://schemas.openxmlformats.org/officeDocument/2006/relationships/hyperlink" Target="http://&#1084;&#1077;&#1076;&#1088;&#1072;&#1076;&#1080;&#1086;&#1083;&#1086;&#1075;&#1080;&#1103;.&#1084;&#1086;&#1089;&#1082;&#1074;&#1072;/" TargetMode="External"/><Relationship Id="rId16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do.npcmr.ru/" TargetMode="External"/><Relationship Id="rId11" Type="http://schemas.openxmlformats.org/officeDocument/2006/relationships/hyperlink" Target="https://vk.com/npcmr" TargetMode="External"/><Relationship Id="rId5" Type="http://schemas.openxmlformats.org/officeDocument/2006/relationships/hyperlink" Target="http://www.pet-omc.ru/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s://www.youtube.com/channel/UCu5ER1JrdPILCaM9OD792tA" TargetMode="External"/><Relationship Id="rId4" Type="http://schemas.openxmlformats.org/officeDocument/2006/relationships/hyperlink" Target="http://&#1089;&#1082;&#1088;&#1080;&#1085;&#1080;&#1085;&#1075;&#1088;&#1072;&#1082;&#1072;.&#1088;&#1092;/" TargetMode="External"/><Relationship Id="rId9" Type="http://schemas.openxmlformats.org/officeDocument/2006/relationships/hyperlink" Target="https://www.facebook.com/medradiology.moscow/" TargetMode="External"/><Relationship Id="rId14" Type="http://schemas.openxmlformats.org/officeDocument/2006/relationships/hyperlink" Target="https://ok.ru/group/53492896301187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DC946D-7923-43C2-85E2-2935F11B0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4DED0E6A-2B10-4743-B6FC-40C6966099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415" y="374253"/>
            <a:ext cx="545205" cy="597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3.png">
            <a:extLst>
              <a:ext uri="{FF2B5EF4-FFF2-40B4-BE49-F238E27FC236}">
                <a16:creationId xmlns:a16="http://schemas.microsoft.com/office/drawing/2014/main" id="{B32891AF-39CD-4C29-8AA7-9C9AF52010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3697" y="245914"/>
            <a:ext cx="899241" cy="8341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2286A3D-E3B7-4502-B58E-564D14AF6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315" y="3315116"/>
            <a:ext cx="6624736" cy="1744597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rgbClr val="005FAB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D4B25C-0B52-439A-85B8-BB2DDCA5C4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83" y="374253"/>
            <a:ext cx="2261803" cy="5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8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3109B410-1A79-4B5F-B9DA-5E077A1A09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75843" y="6420679"/>
            <a:ext cx="1716157" cy="372759"/>
          </a:xfrm>
        </p:spPr>
        <p:txBody>
          <a:bodyPr vert="horz" lIns="91440" tIns="45720" rIns="91440" bIns="45720" rtlCol="0" anchor="ctr"/>
          <a:lstStyle>
            <a:lvl1pPr>
              <a:defRPr sz="1400" b="0"/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EA672B03-0AB8-4CEF-B868-68A1ED75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796"/>
            <a:ext cx="2743200" cy="365125"/>
          </a:xfrm>
        </p:spPr>
        <p:txBody>
          <a:bodyPr/>
          <a:lstStyle/>
          <a:p>
            <a:pPr>
              <a:defRPr/>
            </a:pPr>
            <a:fld id="{C9FD4E06-A1CB-408B-8218-E091D1497E1F}" type="datetime1">
              <a:rPr lang="ru-RU" sz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07.04.2022</a:t>
            </a:fld>
            <a:endParaRPr lang="ru-RU" sz="120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Нижний колонтитул 2">
            <a:extLst>
              <a:ext uri="{FF2B5EF4-FFF2-40B4-BE49-F238E27FC236}">
                <a16:creationId xmlns:a16="http://schemas.microsoft.com/office/drawing/2014/main" id="{F32DE269-D444-49B6-BF9A-F47756D8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1AAACD-6B19-497D-8241-01136669B4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0"/>
          <a:stretch/>
        </p:blipFill>
        <p:spPr>
          <a:xfrm>
            <a:off x="11496602" y="260269"/>
            <a:ext cx="497735" cy="430251"/>
          </a:xfrm>
          <a:prstGeom prst="rect">
            <a:avLst/>
          </a:prstGeom>
        </p:spPr>
      </p:pic>
      <p:pic>
        <p:nvPicPr>
          <p:cNvPr id="20" name="image2.png">
            <a:extLst>
              <a:ext uri="{FF2B5EF4-FFF2-40B4-BE49-F238E27FC236}">
                <a16:creationId xmlns:a16="http://schemas.microsoft.com/office/drawing/2014/main" id="{93D53EA5-D102-47D2-95EB-B46B83EBA2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3.png">
            <a:extLst>
              <a:ext uri="{FF2B5EF4-FFF2-40B4-BE49-F238E27FC236}">
                <a16:creationId xmlns:a16="http://schemas.microsoft.com/office/drawing/2014/main" id="{50EA66A8-3FCD-4F93-8FE1-0D5C77EEFF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74986" y="175892"/>
            <a:ext cx="639975" cy="59366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47C06F5-E629-49EC-9858-5711864152D6}"/>
              </a:ext>
            </a:extLst>
          </p:cNvPr>
          <p:cNvCxnSpPr/>
          <p:nvPr/>
        </p:nvCxnSpPr>
        <p:spPr>
          <a:xfrm>
            <a:off x="10121900" y="121552"/>
            <a:ext cx="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08CE73-4166-402F-8473-D8403C8D776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6"/>
            <a:ext cx="12194771" cy="4571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3980AE5-BD96-48D7-B5F5-6DE5F5D99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850" y="1"/>
            <a:ext cx="9079788" cy="875283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19F862-7F7D-4802-ADAD-288B645AF04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8"/>
            <a:ext cx="180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17EE-64C6-443A-B161-1F357CA88481}" type="datetime1">
              <a:rPr lang="ru-RU" smtClean="0"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tele-med.ai|mosmed.ai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9EFE9-8069-4BAD-B398-CB151B9AB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2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3109B410-1A79-4B5F-B9DA-5E077A1A09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75842" y="6420679"/>
            <a:ext cx="1716157" cy="372758"/>
          </a:xfrm>
        </p:spPr>
        <p:txBody>
          <a:bodyPr vert="horz" lIns="91440" tIns="45720" rIns="91440" bIns="45720" rtlCol="0" anchor="ctr"/>
          <a:lstStyle>
            <a:lvl1pPr>
              <a:defRPr sz="1400" b="0"/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EA672B03-0AB8-4CEF-B868-68A1ED75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79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8B7AA-839B-4E8A-AC9D-324A5BED2B1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Нижний колонтитул 2">
            <a:extLst>
              <a:ext uri="{FF2B5EF4-FFF2-40B4-BE49-F238E27FC236}">
                <a16:creationId xmlns:a16="http://schemas.microsoft.com/office/drawing/2014/main" id="{F32DE269-D444-49B6-BF9A-F47756D8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1AAACD-6B19-497D-8241-01136669B4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0"/>
          <a:stretch/>
        </p:blipFill>
        <p:spPr>
          <a:xfrm>
            <a:off x="11496600" y="260269"/>
            <a:ext cx="497735" cy="430251"/>
          </a:xfrm>
          <a:prstGeom prst="rect">
            <a:avLst/>
          </a:prstGeom>
        </p:spPr>
      </p:pic>
      <p:pic>
        <p:nvPicPr>
          <p:cNvPr id="20" name="image2.png">
            <a:extLst>
              <a:ext uri="{FF2B5EF4-FFF2-40B4-BE49-F238E27FC236}">
                <a16:creationId xmlns:a16="http://schemas.microsoft.com/office/drawing/2014/main" id="{93D53EA5-D102-47D2-95EB-B46B83EBA2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6973" y="260270"/>
            <a:ext cx="392898" cy="43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3.png">
            <a:extLst>
              <a:ext uri="{FF2B5EF4-FFF2-40B4-BE49-F238E27FC236}">
                <a16:creationId xmlns:a16="http://schemas.microsoft.com/office/drawing/2014/main" id="{50EA66A8-3FCD-4F93-8FE1-0D5C77EEFF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74986" y="175891"/>
            <a:ext cx="639974" cy="59366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47C06F5-E629-49EC-9858-5711864152D6}"/>
              </a:ext>
            </a:extLst>
          </p:cNvPr>
          <p:cNvCxnSpPr/>
          <p:nvPr/>
        </p:nvCxnSpPr>
        <p:spPr>
          <a:xfrm>
            <a:off x="10121900" y="121552"/>
            <a:ext cx="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08CE73-4166-402F-8473-D8403C8D776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3980AE5-BD96-48D7-B5F5-6DE5F5D99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2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CFF06D09-7755-42F7-B731-C6359816A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19F862-7F7D-4802-ADAD-288B645AF04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2CE17BD-164C-4D35-BD61-3F3990D62C76}"/>
              </a:ext>
            </a:extLst>
          </p:cNvPr>
          <p:cNvCxnSpPr/>
          <p:nvPr userDrawn="1"/>
        </p:nvCxnSpPr>
        <p:spPr>
          <a:xfrm>
            <a:off x="10121900" y="121552"/>
            <a:ext cx="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D3569C-9EC2-453B-8202-16CF413E87F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E767A3B-4B2E-4260-BE6F-A08BFCF00B08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0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111203-0912-4887-A3BD-7CE0E4BC7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89" y="270188"/>
            <a:ext cx="945280" cy="422953"/>
          </a:xfrm>
          <a:prstGeom prst="rect">
            <a:avLst/>
          </a:prstGeom>
        </p:spPr>
      </p:pic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3109B410-1A79-4B5F-B9DA-5E077A1A09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75842" y="6420679"/>
            <a:ext cx="1716157" cy="372758"/>
          </a:xfrm>
        </p:spPr>
        <p:txBody>
          <a:bodyPr vert="horz" lIns="91440" tIns="45720" rIns="91440" bIns="45720" rtlCol="0" anchor="ctr"/>
          <a:lstStyle>
            <a:lvl1pPr>
              <a:defRPr sz="1400" b="0"/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EA672B03-0AB8-4CEF-B868-68A1ED75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79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691E8-C451-47B6-AAEA-9D537941B6C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Нижний колонтитул 2">
            <a:extLst>
              <a:ext uri="{FF2B5EF4-FFF2-40B4-BE49-F238E27FC236}">
                <a16:creationId xmlns:a16="http://schemas.microsoft.com/office/drawing/2014/main" id="{F32DE269-D444-49B6-BF9A-F47756D8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1AAACD-6B19-497D-8241-01136669B4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0"/>
          <a:stretch/>
        </p:blipFill>
        <p:spPr>
          <a:xfrm>
            <a:off x="10358150" y="260269"/>
            <a:ext cx="497735" cy="430251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47C06F5-E629-49EC-9858-5711864152D6}"/>
              </a:ext>
            </a:extLst>
          </p:cNvPr>
          <p:cNvCxnSpPr/>
          <p:nvPr/>
        </p:nvCxnSpPr>
        <p:spPr>
          <a:xfrm>
            <a:off x="10121900" y="121552"/>
            <a:ext cx="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08CE73-4166-402F-8473-D8403C8D776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CFF06D09-7755-42F7-B731-C6359816A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C8D3954-6F6D-46D7-B2CE-7971E4DD2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2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D0F1EC-A94E-49D7-9D80-3666B2152B9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71CD214-B2F7-4FF9-A8CE-126C0236D3C5}"/>
              </a:ext>
            </a:extLst>
          </p:cNvPr>
          <p:cNvCxnSpPr/>
          <p:nvPr userDrawn="1"/>
        </p:nvCxnSpPr>
        <p:spPr>
          <a:xfrm>
            <a:off x="10121900" y="121552"/>
            <a:ext cx="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B46369-6E11-4924-9400-47BA4A3F483D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A200121-755E-4857-B2BB-4B6D30C7038F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5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0"/>
          <a:stretch/>
        </p:blipFill>
        <p:spPr>
          <a:xfrm>
            <a:off x="11496600" y="201010"/>
            <a:ext cx="497735" cy="430251"/>
          </a:xfrm>
          <a:prstGeom prst="rect">
            <a:avLst/>
          </a:prstGeom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86973" y="201011"/>
            <a:ext cx="392898" cy="430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74986" y="116632"/>
            <a:ext cx="639974" cy="59366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D25F7702-5FBE-444D-81F9-8C8AF17DF6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75842" y="6424495"/>
            <a:ext cx="1716157" cy="365125"/>
          </a:xfrm>
        </p:spPr>
        <p:txBody>
          <a:bodyPr vert="horz" lIns="91440" tIns="45720" rIns="91440" bIns="45720" rtlCol="0" anchor="ctr"/>
          <a:lstStyle>
            <a:lvl1pPr>
              <a:defRPr sz="1400" b="0"/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Дата 1">
            <a:extLst>
              <a:ext uri="{FF2B5EF4-FFF2-40B4-BE49-F238E27FC236}">
                <a16:creationId xmlns:a16="http://schemas.microsoft.com/office/drawing/2014/main" id="{FBBC2D16-A569-47F3-B040-6B8891FA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79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C92B2-E415-4CE9-BFCD-69832ADAA91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">
            <a:extLst>
              <a:ext uri="{FF2B5EF4-FFF2-40B4-BE49-F238E27FC236}">
                <a16:creationId xmlns:a16="http://schemas.microsoft.com/office/drawing/2014/main" id="{323314FC-A5AD-4891-86A7-12258537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EFB062-9D29-4608-BC7D-79C6946D6CF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42607B-219C-4E63-BE03-91DE70F564CE}"/>
              </a:ext>
            </a:extLst>
          </p:cNvPr>
          <p:cNvSpPr txBox="1"/>
          <p:nvPr/>
        </p:nvSpPr>
        <p:spPr>
          <a:xfrm>
            <a:off x="636849" y="1664413"/>
            <a:ext cx="10878109" cy="4037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76CFDB99-7783-4E42-B86A-F4DA830EE2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E5DFC35-BEEC-4B46-8D00-81228AB1DA2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FFCAF9-4C86-4E00-89AD-A72D68691AA3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8B4188-D743-417E-B418-C1B3CA6439C8}"/>
              </a:ext>
            </a:extLst>
          </p:cNvPr>
          <p:cNvPicPr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4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E224117F-34C4-43FE-870D-FDD47EFED0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75842" y="6424495"/>
            <a:ext cx="1716157" cy="365125"/>
          </a:xfrm>
        </p:spPr>
        <p:txBody>
          <a:bodyPr vert="horz" lIns="91440" tIns="45720" rIns="91440" bIns="45720" rtlCol="0" anchor="ctr"/>
          <a:lstStyle>
            <a:lvl1pPr>
              <a:defRPr sz="1400" b="0"/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Дата 1">
            <a:extLst>
              <a:ext uri="{FF2B5EF4-FFF2-40B4-BE49-F238E27FC236}">
                <a16:creationId xmlns:a16="http://schemas.microsoft.com/office/drawing/2014/main" id="{5A59D69F-FD73-4239-8188-056E51E9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79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2E136-1E2E-4C44-BA7A-D929556A94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Нижний колонтитул 2">
            <a:extLst>
              <a:ext uri="{FF2B5EF4-FFF2-40B4-BE49-F238E27FC236}">
                <a16:creationId xmlns:a16="http://schemas.microsoft.com/office/drawing/2014/main" id="{BB979635-96AC-4258-B68F-86113273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F22B87-83D2-491A-ACAA-A29646B6C53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EBEB18-E098-4605-AAAD-33EF6C614EDB}"/>
              </a:ext>
            </a:extLst>
          </p:cNvPr>
          <p:cNvSpPr txBox="1"/>
          <p:nvPr/>
        </p:nvSpPr>
        <p:spPr>
          <a:xfrm>
            <a:off x="636849" y="1664413"/>
            <a:ext cx="10878109" cy="4037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550824F8-3E70-4EF7-843D-58A3426DF2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849" y="1532282"/>
            <a:ext cx="10878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C94E6E0-043D-4D66-9939-99EEAA7C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2"/>
          </a:xfrm>
        </p:spPr>
        <p:txBody>
          <a:bodyPr tIns="36000" bIns="36000" anchor="ctr" anchorCtr="0">
            <a:noAutofit/>
          </a:bodyPr>
          <a:lstStyle>
            <a:lvl1pPr algn="l"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E7D9CA-5574-4160-9CA4-16B1364CE30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2A4D7B-CA12-4369-B768-B464CD9F1E18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6814285"/>
            <a:ext cx="12194771" cy="457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9E673E-92C2-4080-8AE4-5AE91F7FF1C6}"/>
              </a:ext>
            </a:extLst>
          </p:cNvPr>
          <p:cNvSpPr txBox="1"/>
          <p:nvPr userDrawn="1"/>
        </p:nvSpPr>
        <p:spPr>
          <a:xfrm>
            <a:off x="636849" y="1664413"/>
            <a:ext cx="10878109" cy="40377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C6E380-FD17-47B9-8236-45EAD6E1E3F9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852876"/>
            <a:ext cx="1800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1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497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D522B0E8-FECB-41EE-8CA6-72DD48E966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475842" y="6424495"/>
            <a:ext cx="1716157" cy="365125"/>
          </a:xfrm>
        </p:spPr>
        <p:txBody>
          <a:bodyPr vert="horz" lIns="91440" tIns="45720" rIns="91440" bIns="45720" rtlCol="0" anchor="ctr"/>
          <a:lstStyle>
            <a:lvl1pPr>
              <a:defRPr sz="1400" b="0"/>
            </a:lvl1pPr>
          </a:lstStyle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‹#›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Дата 1">
            <a:extLst>
              <a:ext uri="{FF2B5EF4-FFF2-40B4-BE49-F238E27FC236}">
                <a16:creationId xmlns:a16="http://schemas.microsoft.com/office/drawing/2014/main" id="{0DA87155-2417-4108-8581-F7970C19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79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D602-8816-4D0D-93FC-791CFCC32AC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B4145DF3-A89A-4A68-8821-4A71A822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7A0BB5-7CE0-49E0-8EB2-D990593C9C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889332"/>
            <a:ext cx="12192000" cy="695835"/>
          </a:xfrm>
        </p:spPr>
        <p:txBody>
          <a:bodyPr anchor="ctr" anchorCtr="0">
            <a:normAutofit/>
          </a:bodyPr>
          <a:lstStyle>
            <a:lvl1pPr algn="ctr">
              <a:defRPr sz="30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DD6D72-0522-4174-AD22-80F5655C8BF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3585167"/>
            <a:ext cx="12194771" cy="45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BAF523-8511-48C5-B065-9E831065875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4" y="3585167"/>
            <a:ext cx="12194771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3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529257" y="566281"/>
            <a:ext cx="3600400" cy="3600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u="sng" dirty="0">
                <a:solidFill>
                  <a:srgbClr val="3D98E3"/>
                </a:solidFill>
              </a:rPr>
              <a:t>info@npcmr.ru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+7 (495) 276 - 04 - 36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Ситуационный центр по ЛД: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+7 (495) 276 - 04 - 38</a:t>
            </a:r>
          </a:p>
          <a:p>
            <a:endParaRPr lang="ru-RU" dirty="0">
              <a:solidFill>
                <a:srgbClr val="005FAB"/>
              </a:solidFill>
            </a:endParaRPr>
          </a:p>
          <a:p>
            <a:r>
              <a:rPr lang="en-US" dirty="0">
                <a:solidFill>
                  <a:srgbClr val="005FAB"/>
                </a:solidFill>
                <a:hlinkClick r:id="rId2"/>
              </a:rPr>
              <a:t>http://</a:t>
            </a:r>
            <a:r>
              <a:rPr lang="ru-RU" dirty="0" err="1">
                <a:solidFill>
                  <a:srgbClr val="005FAB"/>
                </a:solidFill>
                <a:hlinkClick r:id="rId2"/>
              </a:rPr>
              <a:t>медрадиология.москва</a:t>
            </a:r>
            <a:r>
              <a:rPr lang="en-US" dirty="0">
                <a:solidFill>
                  <a:srgbClr val="005FAB"/>
                </a:solidFill>
                <a:hlinkClick r:id="rId2"/>
              </a:rPr>
              <a:t>/</a:t>
            </a:r>
            <a:r>
              <a:rPr lang="ru-RU" dirty="0">
                <a:solidFill>
                  <a:srgbClr val="005FAB"/>
                </a:solidFill>
              </a:rPr>
              <a:t/>
            </a:r>
            <a:br>
              <a:rPr lang="ru-RU" dirty="0">
                <a:solidFill>
                  <a:srgbClr val="005FAB"/>
                </a:solidFill>
              </a:rPr>
            </a:br>
            <a:r>
              <a:rPr lang="en-US" dirty="0">
                <a:solidFill>
                  <a:srgbClr val="005FAB"/>
                </a:solidFill>
                <a:hlinkClick r:id="rId3"/>
              </a:rPr>
              <a:t>http://ndkt.ru/</a:t>
            </a:r>
            <a:endParaRPr lang="ru-RU" dirty="0">
              <a:solidFill>
                <a:srgbClr val="005FAB"/>
              </a:solidFill>
            </a:endParaRPr>
          </a:p>
          <a:p>
            <a:r>
              <a:rPr lang="en-US" dirty="0">
                <a:solidFill>
                  <a:srgbClr val="005FAB"/>
                </a:solidFill>
                <a:hlinkClick r:id="rId4"/>
              </a:rPr>
              <a:t>http://</a:t>
            </a:r>
            <a:r>
              <a:rPr lang="ru-RU" dirty="0" err="1">
                <a:solidFill>
                  <a:srgbClr val="005FAB"/>
                </a:solidFill>
                <a:hlinkClick r:id="rId4"/>
              </a:rPr>
              <a:t>скрининграка.рф</a:t>
            </a:r>
            <a:endParaRPr lang="ru-RU" dirty="0">
              <a:solidFill>
                <a:srgbClr val="005FAB"/>
              </a:solidFill>
            </a:endParaRPr>
          </a:p>
          <a:p>
            <a:r>
              <a:rPr lang="en-US" dirty="0">
                <a:solidFill>
                  <a:srgbClr val="005FAB"/>
                </a:solidFill>
                <a:hlinkClick r:id="rId2"/>
              </a:rPr>
              <a:t>http://</a:t>
            </a:r>
            <a:r>
              <a:rPr lang="en-US" dirty="0">
                <a:solidFill>
                  <a:srgbClr val="005FAB"/>
                </a:solidFill>
                <a:hlinkClick r:id="rId5"/>
              </a:rPr>
              <a:t>pet-omc.ru</a:t>
            </a:r>
            <a:r>
              <a:rPr lang="en-US" dirty="0">
                <a:solidFill>
                  <a:srgbClr val="005FAB"/>
                </a:solidFill>
              </a:rPr>
              <a:t>/</a:t>
            </a:r>
            <a:r>
              <a:rPr lang="ru-RU" dirty="0">
                <a:solidFill>
                  <a:srgbClr val="005FAB"/>
                </a:solidFill>
              </a:rPr>
              <a:t> </a:t>
            </a:r>
            <a:br>
              <a:rPr lang="ru-RU" dirty="0">
                <a:solidFill>
                  <a:srgbClr val="005FAB"/>
                </a:solidFill>
              </a:rPr>
            </a:br>
            <a:r>
              <a:rPr lang="en-US" dirty="0">
                <a:solidFill>
                  <a:srgbClr val="005FAB"/>
                </a:solidFill>
                <a:hlinkClick r:id="rId6"/>
              </a:rPr>
              <a:t>http://sdo.npcmr.ru/</a:t>
            </a:r>
            <a:r>
              <a:rPr lang="ru-RU" dirty="0">
                <a:solidFill>
                  <a:srgbClr val="005FAB"/>
                </a:solidFill>
                <a:hlinkClick r:id="rId6"/>
              </a:rPr>
              <a:t> </a:t>
            </a:r>
            <a:r>
              <a:rPr lang="en-US" dirty="0">
                <a:solidFill>
                  <a:srgbClr val="005FAB"/>
                </a:solidFill>
              </a:rPr>
              <a:t/>
            </a:r>
            <a:br>
              <a:rPr lang="en-US" dirty="0">
                <a:solidFill>
                  <a:srgbClr val="005FAB"/>
                </a:solidFill>
              </a:rPr>
            </a:br>
            <a:r>
              <a:rPr lang="en-US" dirty="0">
                <a:solidFill>
                  <a:srgbClr val="005FAB"/>
                </a:solidFill>
                <a:hlinkClick r:id="rId7"/>
              </a:rPr>
              <a:t>http://mrororr.ru/</a:t>
            </a:r>
            <a:endParaRPr lang="ru-RU" dirty="0">
              <a:solidFill>
                <a:srgbClr val="005FAB"/>
              </a:solidFill>
            </a:endParaRPr>
          </a:p>
          <a:p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  <a:hlinkClick r:id="rId8"/>
              </a:rPr>
              <a:t>https://mosmed.ai/</a:t>
            </a:r>
            <a:endParaRPr lang="ru-RU" dirty="0">
              <a:solidFill>
                <a:srgbClr val="005FAB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28048" y="4358178"/>
            <a:ext cx="5299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Наши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соц.сети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ru-RU" dirty="0">
              <a:solidFill>
                <a:srgbClr val="005FAB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9"/>
              </a:rPr>
              <a:t>Facebook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Радиология Москвы</a:t>
            </a:r>
          </a:p>
          <a:p>
            <a:r>
              <a:rPr lang="en-US" dirty="0">
                <a:solidFill>
                  <a:schemeClr val="tx1"/>
                </a:solidFill>
                <a:hlinkClick r:id="rId10"/>
              </a:rPr>
              <a:t>YouTube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Радиология Москвы/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Radiology of Moscow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/>
                </a:solidFill>
                <a:hlinkClick r:id="rId11"/>
              </a:rPr>
              <a:t>ВК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НПЦ Медицинской радиологии ДЗМ</a:t>
            </a:r>
          </a:p>
          <a:p>
            <a:r>
              <a:rPr lang="en-US" dirty="0">
                <a:solidFill>
                  <a:schemeClr val="tx1"/>
                </a:solidFill>
                <a:hlinkClick r:id="rId12"/>
              </a:rPr>
              <a:t>Instagram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medradiology.Moscow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hlinkClick r:id="rId13"/>
              </a:rPr>
              <a:t>Telegram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MoscowRadiology</a:t>
            </a:r>
          </a:p>
          <a:p>
            <a:r>
              <a:rPr lang="ru-RU" dirty="0">
                <a:solidFill>
                  <a:schemeClr val="tx1"/>
                </a:solidFill>
                <a:hlinkClick r:id="rId14"/>
              </a:rPr>
              <a:t>Одноклассники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Радиология Москвы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9DBD6B-C5F3-47B6-8BDA-9A7E07329BB0}"/>
              </a:ext>
            </a:extLst>
          </p:cNvPr>
          <p:cNvSpPr txBox="1"/>
          <p:nvPr/>
        </p:nvSpPr>
        <p:spPr>
          <a:xfrm>
            <a:off x="780108" y="3303898"/>
            <a:ext cx="5747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5FA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БЛАГОДАРЮ ЗА ВНИМАНИЕ</a:t>
            </a:r>
          </a:p>
        </p:txBody>
      </p:sp>
      <p:pic>
        <p:nvPicPr>
          <p:cNvPr id="17" name="image2.png">
            <a:extLst>
              <a:ext uri="{FF2B5EF4-FFF2-40B4-BE49-F238E27FC236}">
                <a16:creationId xmlns:a16="http://schemas.microsoft.com/office/drawing/2014/main" id="{EEACA16E-5B9A-474F-AE25-A3BFD143447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93415" y="374253"/>
            <a:ext cx="545205" cy="597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3.png">
            <a:extLst>
              <a:ext uri="{FF2B5EF4-FFF2-40B4-BE49-F238E27FC236}">
                <a16:creationId xmlns:a16="http://schemas.microsoft.com/office/drawing/2014/main" id="{A9D38551-1C4D-4934-80B8-C81A3716988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33697" y="245914"/>
            <a:ext cx="899241" cy="83416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E94FFF-0756-4128-BA43-B65D024E197D}"/>
              </a:ext>
            </a:extLst>
          </p:cNvPr>
          <p:cNvSpPr/>
          <p:nvPr userDrawn="1"/>
        </p:nvSpPr>
        <p:spPr>
          <a:xfrm>
            <a:off x="6528048" y="4358178"/>
            <a:ext cx="5299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Наши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соц.сети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endParaRPr lang="ru-RU" dirty="0">
              <a:solidFill>
                <a:srgbClr val="005FAB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hlinkClick r:id="rId9"/>
              </a:rPr>
              <a:t>Facebook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Радиология Москвы</a:t>
            </a:r>
          </a:p>
          <a:p>
            <a:r>
              <a:rPr lang="en-US" dirty="0">
                <a:solidFill>
                  <a:schemeClr val="tx1"/>
                </a:solidFill>
                <a:hlinkClick r:id="rId10"/>
              </a:rPr>
              <a:t>YouTube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Радиология Москвы/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Radiology of Moscow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/>
                </a:solidFill>
                <a:hlinkClick r:id="rId11"/>
              </a:rPr>
              <a:t>ВК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НПЦ Медицинской радиологии ДЗМ</a:t>
            </a:r>
          </a:p>
          <a:p>
            <a:r>
              <a:rPr lang="en-US" dirty="0">
                <a:solidFill>
                  <a:schemeClr val="tx1"/>
                </a:solidFill>
                <a:hlinkClick r:id="rId12"/>
              </a:rPr>
              <a:t>Instagram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medradiology.Moscow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hlinkClick r:id="rId13"/>
              </a:rPr>
              <a:t>Telegram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MoscowRadiology</a:t>
            </a:r>
          </a:p>
          <a:p>
            <a:r>
              <a:rPr lang="ru-RU" dirty="0">
                <a:solidFill>
                  <a:schemeClr val="tx1"/>
                </a:solidFill>
                <a:hlinkClick r:id="rId14"/>
              </a:rPr>
              <a:t>Одноклассники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Радиология Москвы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F6D008-2CC3-4EEE-829E-898094928E2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83" y="374253"/>
            <a:ext cx="2261803" cy="5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90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Рисунок 7" descr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itle Text"/>
          <p:cNvSpPr txBox="1">
            <a:spLocks noGrp="1"/>
          </p:cNvSpPr>
          <p:nvPr>
            <p:ph type="title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pic>
        <p:nvPicPr>
          <p:cNvPr id="400" name="Рисунок 13" descr="Рисунок 13"/>
          <p:cNvPicPr>
            <a:picLocks noChangeAspect="1"/>
          </p:cNvPicPr>
          <p:nvPr/>
        </p:nvPicPr>
        <p:blipFill>
          <a:blip r:embed="rId4"/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2.png" descr="image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3.png" descr="image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1675967" y="6410286"/>
            <a:ext cx="478815" cy="365125"/>
          </a:xfrm>
        </p:spPr>
        <p:txBody>
          <a:bodyPr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EDE09-BB71-420A-A9D7-2BECD5B78100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51616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rgbClr val="151616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182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DD6031-85FD-436E-8D51-A7F76C8A995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07.04.2022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tele-med.ai|mosmed.ai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EDE09-BB71-420A-A9D7-2BECD5B781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5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3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mosmed.ai/datasets/" TargetMode="External"/><Relationship Id="rId7" Type="http://schemas.openxmlformats.org/officeDocument/2006/relationships/image" Target="../media/image49.png"/><Relationship Id="rId12" Type="http://schemas.microsoft.com/office/2007/relationships/hdphoto" Target="../media/hdphoto9.wdp"/><Relationship Id="rId2" Type="http://schemas.openxmlformats.org/officeDocument/2006/relationships/hyperlink" Target="https://reader-study.tele-med.a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1.png"/><Relationship Id="rId10" Type="http://schemas.microsoft.com/office/2007/relationships/hdphoto" Target="../media/hdphoto8.wdp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8.wdp"/><Relationship Id="rId2" Type="http://schemas.openxmlformats.org/officeDocument/2006/relationships/hyperlink" Target="https://roc-analysis.mosmed.a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10" Type="http://schemas.microsoft.com/office/2007/relationships/hdphoto" Target="../media/hdphoto12.wdp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4.png"/><Relationship Id="rId18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53.png"/><Relationship Id="rId17" Type="http://schemas.microsoft.com/office/2007/relationships/hdphoto" Target="../media/hdphoto15.wdp"/><Relationship Id="rId2" Type="http://schemas.openxmlformats.org/officeDocument/2006/relationships/image" Target="../media/image72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52.png"/><Relationship Id="rId5" Type="http://schemas.openxmlformats.org/officeDocument/2006/relationships/image" Target="../media/image75.png"/><Relationship Id="rId15" Type="http://schemas.microsoft.com/office/2007/relationships/hdphoto" Target="../media/hdphoto14.wdp"/><Relationship Id="rId10" Type="http://schemas.openxmlformats.org/officeDocument/2006/relationships/image" Target="../media/image51.png"/><Relationship Id="rId19" Type="http://schemas.microsoft.com/office/2007/relationships/hdphoto" Target="../media/hdphoto16.wdp"/><Relationship Id="rId4" Type="http://schemas.openxmlformats.org/officeDocument/2006/relationships/image" Target="../media/image74.png"/><Relationship Id="rId9" Type="http://schemas.microsoft.com/office/2007/relationships/hdphoto" Target="../media/hdphoto13.wdp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emf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png"/><Relationship Id="rId10" Type="http://schemas.openxmlformats.org/officeDocument/2006/relationships/image" Target="../media/image92.jpe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4423" y="2419189"/>
            <a:ext cx="11063883" cy="1744597"/>
          </a:xfrm>
        </p:spPr>
        <p:txBody>
          <a:bodyPr>
            <a:normAutofit/>
          </a:bodyPr>
          <a:lstStyle/>
          <a:p>
            <a:r>
              <a:rPr lang="ru-RU" dirty="0"/>
              <a:t>Технологии внедрения систем искусственного интеллекта в медицинскую диагностику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48406" y="5924168"/>
            <a:ext cx="10658476" cy="7200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Autofit/>
          </a:bodyPr>
          <a:lstStyle/>
          <a:p>
            <a:pPr lvl="0" defTabSz="914377" hangingPunct="1">
              <a:spcBef>
                <a:spcPct val="0"/>
              </a:spcBef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Arial"/>
              </a:rPr>
              <a:t>ГБУЗ «Научно-практический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Arial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Arial"/>
              </a:rPr>
              <a:t>клинический центр диагностики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Arial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Arial"/>
              </a:rPr>
              <a:t>и телемедицинских технологий ДЗМ»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Arial"/>
            </a:endParaRPr>
          </a:p>
          <a:p>
            <a:pPr lvl="0" defTabSz="914377" hangingPunct="1">
              <a:spcBef>
                <a:spcPct val="0"/>
              </a:spcBef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202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2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г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.,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г.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Москва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48405" y="4323896"/>
            <a:ext cx="10974139" cy="11532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Autofit/>
          </a:bodyPr>
          <a:lstStyle/>
          <a:p>
            <a:pPr lvl="0" defTabSz="914377" hangingPunct="1">
              <a:spcBef>
                <a:spcPct val="0"/>
              </a:spcBef>
              <a:defRPr/>
            </a:pPr>
            <a:r>
              <a:rPr lang="ru-RU" sz="1600" b="1" i="1" noProof="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Анна Е. Андрейченко, </a:t>
            </a:r>
            <a:r>
              <a:rPr lang="en-US" sz="1600" b="1" i="1" noProof="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PhD, </a:t>
            </a:r>
            <a:r>
              <a:rPr lang="ru-RU" sz="1600" b="1" i="1" noProof="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к.ф.-м.н</a:t>
            </a:r>
            <a:r>
              <a:rPr lang="ru-RU" sz="1600" b="1" i="1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.</a:t>
            </a:r>
          </a:p>
          <a:p>
            <a:pPr lvl="0" defTabSz="914377" hangingPunct="1">
              <a:spcBef>
                <a:spcPct val="0"/>
              </a:spcBef>
              <a:defRPr/>
            </a:pPr>
            <a:endParaRPr lang="ru-RU" sz="1600" i="1" noProof="0" dirty="0">
              <a:solidFill>
                <a:schemeClr val="tx1">
                  <a:lumMod val="75000"/>
                  <a:lumOff val="25000"/>
                </a:schemeClr>
              </a:solidFill>
              <a:sym typeface="Arial"/>
            </a:endParaRPr>
          </a:p>
          <a:p>
            <a:pPr lvl="0" defTabSz="914377" hangingPunct="1">
              <a:spcBef>
                <a:spcPct val="0"/>
              </a:spcBef>
              <a:defRPr/>
            </a:pPr>
            <a:r>
              <a:rPr kumimoji="0" lang="ru-RU" sz="1600" i="1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1. Старший научный сотрудник,</a:t>
            </a:r>
            <a:r>
              <a:rPr kumimoji="0" lang="ru-RU" sz="1600" i="1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р</a:t>
            </a:r>
            <a:r>
              <a:rPr kumimoji="0" lang="ru-RU" sz="1600" i="1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уководитель отдела</a:t>
            </a:r>
            <a:r>
              <a:rPr kumimoji="0" lang="ru-RU" sz="1600" i="1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</a:t>
            </a:r>
            <a:r>
              <a:rPr kumimoji="0" lang="ru-RU" sz="1600" i="1" u="none" strike="noStrike" kern="0" cap="none" spc="0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медицинской информатики, </a:t>
            </a:r>
            <a:r>
              <a:rPr kumimoji="0" lang="ru-RU" sz="1600" i="1" u="none" strike="noStrike" kern="0" cap="none" spc="0" normalizeH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радиомики</a:t>
            </a:r>
            <a:r>
              <a:rPr kumimoji="0" lang="ru-RU" sz="1600" i="1" u="none" strike="noStrike" kern="0" cap="none" spc="0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и </a:t>
            </a:r>
            <a:r>
              <a:rPr kumimoji="0" lang="ru-RU" sz="1600" i="1" u="none" strike="noStrike" kern="0" cap="none" spc="0" normalizeH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радиогеномики</a:t>
            </a:r>
            <a:r>
              <a:rPr kumimoji="0" lang="ru-RU" sz="1600" i="1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ГБУЗ «НПКЦ </a:t>
            </a:r>
            <a:r>
              <a:rPr kumimoji="0" lang="ru-RU" sz="1600" i="1" u="none" strike="noStrike" kern="0" cap="none" spc="0" normalizeH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ДиТ</a:t>
            </a:r>
            <a:r>
              <a:rPr kumimoji="0" lang="ru-RU" sz="1600" i="1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 ДЗМ»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sym typeface="Arial"/>
              </a:rPr>
              <a:t>, 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заместитель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главы комитета по искусственному интеллекту в лучевой диагностике МРО </a:t>
            </a:r>
            <a:r>
              <a:rPr lang="ru-RU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РОРР</a:t>
            </a:r>
          </a:p>
          <a:p>
            <a:pPr lvl="0" defTabSz="914377">
              <a:spcBef>
                <a:spcPct val="0"/>
              </a:spcBef>
              <a:defRPr/>
            </a:pPr>
            <a:r>
              <a:rPr kumimoji="0" lang="ru-RU" sz="1600" i="1" u="none" strike="noStrike" kern="0" cap="none" spc="0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/>
                <a:sym typeface="Arial"/>
              </a:rPr>
              <a:t>2. Ведущий научный сотрудник</a:t>
            </a:r>
            <a:r>
              <a:rPr lang="ru-RU" sz="1600" i="1" kern="0" dirty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, </a:t>
            </a:r>
            <a:r>
              <a:rPr lang="ru-RU" sz="1600" i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/>
              </a:rPr>
              <a:t>Физико-технический факультет, Университет ИТМО, г. Санкт-Петербург</a:t>
            </a:r>
            <a:endParaRPr kumimoji="0" lang="ru-RU" sz="1600" i="1" u="none" strike="noStrike" kern="0" cap="none" spc="0" normalizeH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sym typeface="Arial"/>
            </a:endParaRPr>
          </a:p>
          <a:p>
            <a:pPr lvl="0" defTabSz="914377" hangingPunct="1">
              <a:spcBef>
                <a:spcPct val="0"/>
              </a:spcBef>
              <a:defRPr/>
            </a:pPr>
            <a:endParaRPr kumimoji="0" lang="ru-RU" sz="1600" i="1" u="none" strike="noStrike" kern="0" cap="none" spc="0" normalizeH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sym typeface="Arial"/>
            </a:endParaRPr>
          </a:p>
          <a:p>
            <a:pPr lvl="0" defTabSz="914377" hangingPunct="1">
              <a:spcBef>
                <a:spcPct val="0"/>
              </a:spcBef>
              <a:defRPr/>
            </a:pPr>
            <a:endParaRPr kumimoji="0" lang="ru-RU" sz="160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8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E6A2FC-751B-430A-969F-BE607F1266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10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Google Shape;887;p38">
            <a:extLst>
              <a:ext uri="{FF2B5EF4-FFF2-40B4-BE49-F238E27FC236}">
                <a16:creationId xmlns:a16="http://schemas.microsoft.com/office/drawing/2014/main" id="{47662624-7091-4399-9F8F-8D45A4E6D76B}"/>
              </a:ext>
            </a:extLst>
          </p:cNvPr>
          <p:cNvSpPr/>
          <p:nvPr/>
        </p:nvSpPr>
        <p:spPr>
          <a:xfrm rot="-5400000">
            <a:off x="5725734" y="-2226387"/>
            <a:ext cx="732524" cy="121839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892;p38">
            <a:extLst>
              <a:ext uri="{FF2B5EF4-FFF2-40B4-BE49-F238E27FC236}">
                <a16:creationId xmlns:a16="http://schemas.microsoft.com/office/drawing/2014/main" id="{8114F958-D750-4240-9A8C-5E18C0E988BE}"/>
              </a:ext>
            </a:extLst>
          </p:cNvPr>
          <p:cNvSpPr/>
          <p:nvPr/>
        </p:nvSpPr>
        <p:spPr>
          <a:xfrm>
            <a:off x="4160878" y="2454944"/>
            <a:ext cx="24831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accent5"/>
              </a:buClr>
              <a:buSzPts val="1800"/>
            </a:pPr>
            <a:r>
              <a:rPr lang="ru-RU" b="1" dirty="0">
                <a:solidFill>
                  <a:schemeClr val="accent5"/>
                </a:solidFill>
                <a:ea typeface="Calibri"/>
                <a:cs typeface="Calibri"/>
              </a:rPr>
              <a:t>ИССЛЕДОВАНИЙ ПРОАНАЛИЗИРОВАНО</a:t>
            </a:r>
          </a:p>
        </p:txBody>
      </p:sp>
      <p:sp>
        <p:nvSpPr>
          <p:cNvPr id="13" name="Google Shape;893;p38">
            <a:extLst>
              <a:ext uri="{FF2B5EF4-FFF2-40B4-BE49-F238E27FC236}">
                <a16:creationId xmlns:a16="http://schemas.microsoft.com/office/drawing/2014/main" id="{3EF28736-5C86-4409-A351-9196FE3342C9}"/>
              </a:ext>
            </a:extLst>
          </p:cNvPr>
          <p:cNvSpPr/>
          <p:nvPr/>
        </p:nvSpPr>
        <p:spPr>
          <a:xfrm>
            <a:off x="6904446" y="2454944"/>
            <a:ext cx="210690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alibri"/>
              <a:buNone/>
            </a:pPr>
            <a:r>
              <a:rPr lang="ru-RU" b="1" dirty="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ИИ-СЕРВИСОВ</a:t>
            </a:r>
            <a:endParaRPr sz="1800" b="1" i="0" u="none" strike="noStrike" cap="none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894;p38">
            <a:extLst>
              <a:ext uri="{FF2B5EF4-FFF2-40B4-BE49-F238E27FC236}">
                <a16:creationId xmlns:a16="http://schemas.microsoft.com/office/drawing/2014/main" id="{DFAB5F1F-7369-40AC-9F13-794E4978555F}"/>
              </a:ext>
            </a:extLst>
          </p:cNvPr>
          <p:cNvSpPr/>
          <p:nvPr/>
        </p:nvSpPr>
        <p:spPr>
          <a:xfrm>
            <a:off x="9397468" y="2454944"/>
            <a:ext cx="13784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Calibri"/>
              <a:buNone/>
            </a:pPr>
            <a:r>
              <a:rPr lang="ru-RU" b="1" dirty="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КОМПАНИЯ</a:t>
            </a:r>
            <a:endParaRPr sz="1800" b="1" i="0" u="none" strike="noStrike" cap="none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895;p38">
            <a:extLst>
              <a:ext uri="{FF2B5EF4-FFF2-40B4-BE49-F238E27FC236}">
                <a16:creationId xmlns:a16="http://schemas.microsoft.com/office/drawing/2014/main" id="{D623A189-FF32-4A9E-B1E8-6B6628099B7A}"/>
              </a:ext>
            </a:extLst>
          </p:cNvPr>
          <p:cNvSpPr/>
          <p:nvPr/>
        </p:nvSpPr>
        <p:spPr>
          <a:xfrm>
            <a:off x="4160879" y="1950759"/>
            <a:ext cx="2273558" cy="61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&gt; 4 000 000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896;p38">
            <a:extLst>
              <a:ext uri="{FF2B5EF4-FFF2-40B4-BE49-F238E27FC236}">
                <a16:creationId xmlns:a16="http://schemas.microsoft.com/office/drawing/2014/main" id="{0C0F0DAD-1577-40D2-990B-6E6BD85A5F11}"/>
              </a:ext>
            </a:extLst>
          </p:cNvPr>
          <p:cNvSpPr/>
          <p:nvPr/>
        </p:nvSpPr>
        <p:spPr>
          <a:xfrm>
            <a:off x="6925529" y="1950759"/>
            <a:ext cx="1115378" cy="614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46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897;p38">
            <a:extLst>
              <a:ext uri="{FF2B5EF4-FFF2-40B4-BE49-F238E27FC236}">
                <a16:creationId xmlns:a16="http://schemas.microsoft.com/office/drawing/2014/main" id="{E02388C8-7154-465A-B66A-C4B7107F5BA5}"/>
              </a:ext>
            </a:extLst>
          </p:cNvPr>
          <p:cNvSpPr/>
          <p:nvPr/>
        </p:nvSpPr>
        <p:spPr>
          <a:xfrm>
            <a:off x="9405701" y="1950258"/>
            <a:ext cx="766999" cy="6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3200"/>
              <a:buFont typeface="Calibri"/>
              <a:buNone/>
            </a:pPr>
            <a:r>
              <a:rPr lang="en-US" sz="3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898;p38">
            <a:extLst>
              <a:ext uri="{FF2B5EF4-FFF2-40B4-BE49-F238E27FC236}">
                <a16:creationId xmlns:a16="http://schemas.microsoft.com/office/drawing/2014/main" id="{A676752E-EE19-4820-BEFF-5927042B14D7}"/>
              </a:ext>
            </a:extLst>
          </p:cNvPr>
          <p:cNvSpPr/>
          <p:nvPr/>
        </p:nvSpPr>
        <p:spPr>
          <a:xfrm>
            <a:off x="6904446" y="4587529"/>
            <a:ext cx="20333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7DE6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rgbClr val="3E7DE6"/>
                </a:solidFill>
                <a:latin typeface="Calibri"/>
                <a:ea typeface="Calibri"/>
                <a:cs typeface="Calibri"/>
                <a:sym typeface="Calibri"/>
              </a:rPr>
              <a:t>МЕДИЦИНСКИХ ОРГАНИЗАЦИЙ</a:t>
            </a:r>
            <a:endParaRPr sz="1800" b="1" i="0" u="none" strike="noStrike" cap="none" dirty="0">
              <a:solidFill>
                <a:srgbClr val="3E7D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899;p38">
            <a:extLst>
              <a:ext uri="{FF2B5EF4-FFF2-40B4-BE49-F238E27FC236}">
                <a16:creationId xmlns:a16="http://schemas.microsoft.com/office/drawing/2014/main" id="{79E14CC6-6FAC-4349-B476-5AECDD467E0D}"/>
              </a:ext>
            </a:extLst>
          </p:cNvPr>
          <p:cNvSpPr/>
          <p:nvPr/>
        </p:nvSpPr>
        <p:spPr>
          <a:xfrm>
            <a:off x="4160878" y="4864528"/>
            <a:ext cx="19907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7DE6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rgbClr val="3E7DE6"/>
                </a:solidFill>
                <a:latin typeface="Calibri"/>
                <a:ea typeface="Calibri"/>
                <a:cs typeface="Calibri"/>
                <a:sym typeface="Calibri"/>
              </a:rPr>
              <a:t>ВРАЧЕЙ</a:t>
            </a:r>
            <a:endParaRPr sz="1800" b="1" i="0" u="none" strike="noStrike" cap="none" dirty="0">
              <a:solidFill>
                <a:srgbClr val="3E7D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902;p38">
            <a:extLst>
              <a:ext uri="{FF2B5EF4-FFF2-40B4-BE49-F238E27FC236}">
                <a16:creationId xmlns:a16="http://schemas.microsoft.com/office/drawing/2014/main" id="{EB5B5066-224D-4196-A750-A713EDA63F67}"/>
              </a:ext>
            </a:extLst>
          </p:cNvPr>
          <p:cNvSpPr/>
          <p:nvPr/>
        </p:nvSpPr>
        <p:spPr>
          <a:xfrm>
            <a:off x="4019550" y="3629155"/>
            <a:ext cx="62716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lt1"/>
              </a:buClr>
              <a:buSzPts val="2400"/>
            </a:pPr>
            <a:r>
              <a:rPr lang="ru-RU" sz="2400" b="1" dirty="0">
                <a:solidFill>
                  <a:schemeClr val="lt1"/>
                </a:solidFill>
                <a:ea typeface="Calibri"/>
                <a:cs typeface="Calibri"/>
              </a:rPr>
              <a:t>КОМПЬЮТЕРНОЕ ЗРЕНИЕ</a:t>
            </a:r>
          </a:p>
        </p:txBody>
      </p:sp>
      <p:pic>
        <p:nvPicPr>
          <p:cNvPr id="23" name="Google Shape;903;p38">
            <a:extLst>
              <a:ext uri="{FF2B5EF4-FFF2-40B4-BE49-F238E27FC236}">
                <a16:creationId xmlns:a16="http://schemas.microsoft.com/office/drawing/2014/main" id="{681EF8FD-012E-4DBF-A356-E2D4DE20D8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263"/>
          <a:stretch/>
        </p:blipFill>
        <p:spPr>
          <a:xfrm>
            <a:off x="0" y="1449388"/>
            <a:ext cx="3512782" cy="4847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4" name="Google Shape;904;p38">
            <a:extLst>
              <a:ext uri="{FF2B5EF4-FFF2-40B4-BE49-F238E27FC236}">
                <a16:creationId xmlns:a16="http://schemas.microsoft.com/office/drawing/2014/main" id="{047797AD-13EF-4DDB-9A59-02B96503D611}"/>
              </a:ext>
            </a:extLst>
          </p:cNvPr>
          <p:cNvGrpSpPr/>
          <p:nvPr/>
        </p:nvGrpSpPr>
        <p:grpSpPr>
          <a:xfrm>
            <a:off x="4121150" y="2667000"/>
            <a:ext cx="5260332" cy="832345"/>
            <a:chOff x="3657600" y="1498600"/>
            <a:chExt cx="5260332" cy="2000746"/>
          </a:xfrm>
        </p:grpSpPr>
        <p:cxnSp>
          <p:nvCxnSpPr>
            <p:cNvPr id="25" name="Google Shape;905;p38">
              <a:extLst>
                <a:ext uri="{FF2B5EF4-FFF2-40B4-BE49-F238E27FC236}">
                  <a16:creationId xmlns:a16="http://schemas.microsoft.com/office/drawing/2014/main" id="{8F6C9CA6-A199-40A8-A429-4DAB13A67F3B}"/>
                </a:ext>
              </a:extLst>
            </p:cNvPr>
            <p:cNvCxnSpPr/>
            <p:nvPr/>
          </p:nvCxnSpPr>
          <p:spPr>
            <a:xfrm rot="10800000">
              <a:off x="3657600" y="1498600"/>
              <a:ext cx="0" cy="2000746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cxnSp>
          <p:nvCxnSpPr>
            <p:cNvPr id="26" name="Google Shape;906;p38">
              <a:extLst>
                <a:ext uri="{FF2B5EF4-FFF2-40B4-BE49-F238E27FC236}">
                  <a16:creationId xmlns:a16="http://schemas.microsoft.com/office/drawing/2014/main" id="{5EDFD320-425D-4A3F-90DB-E93B79684FAA}"/>
                </a:ext>
              </a:extLst>
            </p:cNvPr>
            <p:cNvCxnSpPr/>
            <p:nvPr/>
          </p:nvCxnSpPr>
          <p:spPr>
            <a:xfrm rot="10800000">
              <a:off x="6425579" y="1498600"/>
              <a:ext cx="0" cy="2000746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  <p:cxnSp>
          <p:nvCxnSpPr>
            <p:cNvPr id="27" name="Google Shape;907;p38">
              <a:extLst>
                <a:ext uri="{FF2B5EF4-FFF2-40B4-BE49-F238E27FC236}">
                  <a16:creationId xmlns:a16="http://schemas.microsoft.com/office/drawing/2014/main" id="{BA1EF276-235D-49E5-8BD3-B11896A1DEA7}"/>
                </a:ext>
              </a:extLst>
            </p:cNvPr>
            <p:cNvCxnSpPr/>
            <p:nvPr/>
          </p:nvCxnSpPr>
          <p:spPr>
            <a:xfrm rot="10800000">
              <a:off x="8917932" y="1498600"/>
              <a:ext cx="0" cy="2000746"/>
            </a:xfrm>
            <a:prstGeom prst="straightConnector1">
              <a:avLst/>
            </a:prstGeom>
            <a:noFill/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</p:grpSp>
      <p:sp>
        <p:nvSpPr>
          <p:cNvPr id="31" name="Google Shape;896;p38">
            <a:extLst>
              <a:ext uri="{FF2B5EF4-FFF2-40B4-BE49-F238E27FC236}">
                <a16:creationId xmlns:a16="http://schemas.microsoft.com/office/drawing/2014/main" id="{678AC97E-CA93-4000-B683-33CF45CB9380}"/>
              </a:ext>
            </a:extLst>
          </p:cNvPr>
          <p:cNvSpPr/>
          <p:nvPr/>
        </p:nvSpPr>
        <p:spPr>
          <a:xfrm>
            <a:off x="6910136" y="5121985"/>
            <a:ext cx="860313" cy="614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103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897;p38">
            <a:extLst>
              <a:ext uri="{FF2B5EF4-FFF2-40B4-BE49-F238E27FC236}">
                <a16:creationId xmlns:a16="http://schemas.microsoft.com/office/drawing/2014/main" id="{D5DBEDFA-4B6D-48D0-B6C3-3C4971148708}"/>
              </a:ext>
            </a:extLst>
          </p:cNvPr>
          <p:cNvSpPr/>
          <p:nvPr/>
        </p:nvSpPr>
        <p:spPr>
          <a:xfrm>
            <a:off x="4131498" y="5121484"/>
            <a:ext cx="1527207" cy="6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3200"/>
              <a:buFont typeface="Calibri"/>
              <a:buNone/>
            </a:pPr>
            <a:r>
              <a:rPr lang="ru-RU" sz="3200" b="1" dirty="0">
                <a:solidFill>
                  <a:srgbClr val="575757"/>
                </a:solidFill>
                <a:latin typeface="Calibri"/>
                <a:ea typeface="Calibri"/>
                <a:cs typeface="Calibri"/>
              </a:rPr>
              <a:t>1165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899;p38">
            <a:extLst>
              <a:ext uri="{FF2B5EF4-FFF2-40B4-BE49-F238E27FC236}">
                <a16:creationId xmlns:a16="http://schemas.microsoft.com/office/drawing/2014/main" id="{E2264C12-32CB-4C13-ABB7-C6A9E5C0D6B0}"/>
              </a:ext>
            </a:extLst>
          </p:cNvPr>
          <p:cNvSpPr/>
          <p:nvPr/>
        </p:nvSpPr>
        <p:spPr>
          <a:xfrm>
            <a:off x="9397468" y="4587529"/>
            <a:ext cx="19907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7DE6"/>
              </a:buClr>
              <a:buSzPts val="1800"/>
              <a:buFont typeface="Calibri"/>
              <a:buNone/>
            </a:pPr>
            <a:r>
              <a:rPr lang="ru-RU" b="1" dirty="0">
                <a:solidFill>
                  <a:srgbClr val="3E7DE6"/>
                </a:solidFill>
                <a:latin typeface="Calibri"/>
                <a:ea typeface="Calibri"/>
                <a:cs typeface="Calibri"/>
              </a:rPr>
              <a:t>НАПРАВЛЕНИЙ ИССЛЕДОВАНИЙ</a:t>
            </a:r>
            <a:endParaRPr sz="1800" b="1" i="0" u="none" strike="noStrike" cap="none" dirty="0">
              <a:solidFill>
                <a:srgbClr val="3E7DE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121149" y="4227937"/>
            <a:ext cx="5260333" cy="817762"/>
            <a:chOff x="4121149" y="4227937"/>
            <a:chExt cx="5260333" cy="548923"/>
          </a:xfrm>
        </p:grpSpPr>
        <p:grpSp>
          <p:nvGrpSpPr>
            <p:cNvPr id="28" name="Google Shape;908;p38">
              <a:extLst>
                <a:ext uri="{FF2B5EF4-FFF2-40B4-BE49-F238E27FC236}">
                  <a16:creationId xmlns:a16="http://schemas.microsoft.com/office/drawing/2014/main" id="{188DF656-F051-427D-939C-1C3C91129F2E}"/>
                </a:ext>
              </a:extLst>
            </p:cNvPr>
            <p:cNvGrpSpPr/>
            <p:nvPr/>
          </p:nvGrpSpPr>
          <p:grpSpPr>
            <a:xfrm rot="10800000" flipH="1">
              <a:off x="4121149" y="4227937"/>
              <a:ext cx="2767980" cy="548923"/>
              <a:chOff x="3657600" y="1362560"/>
              <a:chExt cx="2767980" cy="2000746"/>
            </a:xfrm>
          </p:grpSpPr>
          <p:cxnSp>
            <p:nvCxnSpPr>
              <p:cNvPr id="29" name="Google Shape;909;p38">
                <a:extLst>
                  <a:ext uri="{FF2B5EF4-FFF2-40B4-BE49-F238E27FC236}">
                    <a16:creationId xmlns:a16="http://schemas.microsoft.com/office/drawing/2014/main" id="{7546D251-C49D-4D2A-B385-0FD237D8D331}"/>
                  </a:ext>
                </a:extLst>
              </p:cNvPr>
              <p:cNvCxnSpPr/>
              <p:nvPr/>
            </p:nvCxnSpPr>
            <p:spPr>
              <a:xfrm rot="10800000">
                <a:off x="3657600" y="1362560"/>
                <a:ext cx="0" cy="2000746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E7DE6"/>
                </a:solidFill>
                <a:prstDash val="solid"/>
                <a:miter lim="800000"/>
                <a:headEnd type="none" w="sm" len="sm"/>
                <a:tailEnd type="oval" w="med" len="med"/>
              </a:ln>
            </p:spPr>
          </p:cxnSp>
          <p:cxnSp>
            <p:nvCxnSpPr>
              <p:cNvPr id="30" name="Google Shape;910;p38">
                <a:extLst>
                  <a:ext uri="{FF2B5EF4-FFF2-40B4-BE49-F238E27FC236}">
                    <a16:creationId xmlns:a16="http://schemas.microsoft.com/office/drawing/2014/main" id="{60610FF4-C98A-468C-BB9A-BA3EB519B866}"/>
                  </a:ext>
                </a:extLst>
              </p:cNvPr>
              <p:cNvCxnSpPr/>
              <p:nvPr/>
            </p:nvCxnSpPr>
            <p:spPr>
              <a:xfrm rot="10800000">
                <a:off x="6425580" y="1362560"/>
                <a:ext cx="0" cy="2000746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E7DE6"/>
                </a:solidFill>
                <a:prstDash val="solid"/>
                <a:miter lim="800000"/>
                <a:headEnd type="none" w="sm" len="sm"/>
                <a:tailEnd type="oval" w="med" len="med"/>
              </a:ln>
            </p:spPr>
          </p:cxnSp>
        </p:grpSp>
        <p:cxnSp>
          <p:nvCxnSpPr>
            <p:cNvPr id="36" name="Google Shape;910;p38">
              <a:extLst>
                <a:ext uri="{FF2B5EF4-FFF2-40B4-BE49-F238E27FC236}">
                  <a16:creationId xmlns:a16="http://schemas.microsoft.com/office/drawing/2014/main" id="{430D0BFF-203C-49F7-9BE3-AC2797CB6C0E}"/>
                </a:ext>
              </a:extLst>
            </p:cNvPr>
            <p:cNvCxnSpPr/>
            <p:nvPr/>
          </p:nvCxnSpPr>
          <p:spPr>
            <a:xfrm flipH="1">
              <a:off x="9381482" y="4227937"/>
              <a:ext cx="0" cy="548923"/>
            </a:xfrm>
            <a:prstGeom prst="straightConnector1">
              <a:avLst/>
            </a:prstGeom>
            <a:noFill/>
            <a:ln w="12700" cap="flat" cmpd="sng">
              <a:solidFill>
                <a:srgbClr val="3E7DE6"/>
              </a:solidFill>
              <a:prstDash val="solid"/>
              <a:miter lim="800000"/>
              <a:headEnd type="none" w="sm" len="sm"/>
              <a:tailEnd type="oval" w="med" len="med"/>
            </a:ln>
          </p:spPr>
        </p:cxnSp>
      </p:grpSp>
      <p:sp>
        <p:nvSpPr>
          <p:cNvPr id="37" name="Google Shape;897;p38">
            <a:extLst>
              <a:ext uri="{FF2B5EF4-FFF2-40B4-BE49-F238E27FC236}">
                <a16:creationId xmlns:a16="http://schemas.microsoft.com/office/drawing/2014/main" id="{45F538EE-9467-4EC5-913D-5C34546AC20F}"/>
              </a:ext>
            </a:extLst>
          </p:cNvPr>
          <p:cNvSpPr/>
          <p:nvPr/>
        </p:nvSpPr>
        <p:spPr>
          <a:xfrm>
            <a:off x="9405701" y="5121484"/>
            <a:ext cx="839349" cy="6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Нижний колонтитул 2">
            <a:extLst>
              <a:ext uri="{FF2B5EF4-FFF2-40B4-BE49-F238E27FC236}">
                <a16:creationId xmlns:a16="http://schemas.microsoft.com/office/drawing/2014/main" id="{1F95D2D9-04A2-42D0-AF54-59327FE0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Представленные ИТ-инструменты обеспечили сопровождение Эксперимента</a:t>
            </a:r>
          </a:p>
        </p:txBody>
      </p:sp>
    </p:spTree>
    <p:extLst>
      <p:ext uri="{BB962C8B-B14F-4D97-AF65-F5344CB8AC3E}">
        <p14:creationId xmlns:p14="http://schemas.microsoft.com/office/powerpoint/2010/main" val="248538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5"/>
    </mc:Choice>
    <mc:Fallback xmlns="">
      <p:transition spd="slow" advTm="2628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528320" y="1376363"/>
            <a:ext cx="3352293" cy="4677577"/>
          </a:xfrm>
          <a:custGeom>
            <a:avLst/>
            <a:gdLst>
              <a:gd name="connsiteX0" fmla="*/ 0 w 3337560"/>
              <a:gd name="connsiteY0" fmla="*/ 215907 h 4677577"/>
              <a:gd name="connsiteX1" fmla="*/ 215907 w 3337560"/>
              <a:gd name="connsiteY1" fmla="*/ 0 h 4677577"/>
              <a:gd name="connsiteX2" fmla="*/ 3121653 w 3337560"/>
              <a:gd name="connsiteY2" fmla="*/ 0 h 4677577"/>
              <a:gd name="connsiteX3" fmla="*/ 3337560 w 3337560"/>
              <a:gd name="connsiteY3" fmla="*/ 215907 h 4677577"/>
              <a:gd name="connsiteX4" fmla="*/ 3337560 w 3337560"/>
              <a:gd name="connsiteY4" fmla="*/ 4461670 h 4677577"/>
              <a:gd name="connsiteX5" fmla="*/ 3121653 w 3337560"/>
              <a:gd name="connsiteY5" fmla="*/ 4677577 h 4677577"/>
              <a:gd name="connsiteX6" fmla="*/ 215907 w 3337560"/>
              <a:gd name="connsiteY6" fmla="*/ 4677577 h 4677577"/>
              <a:gd name="connsiteX7" fmla="*/ 0 w 3337560"/>
              <a:gd name="connsiteY7" fmla="*/ 4461670 h 4677577"/>
              <a:gd name="connsiteX8" fmla="*/ 0 w 3337560"/>
              <a:gd name="connsiteY8" fmla="*/ 215907 h 4677577"/>
              <a:gd name="connsiteX0" fmla="*/ 0 w 3337560"/>
              <a:gd name="connsiteY0" fmla="*/ 215907 h 4677577"/>
              <a:gd name="connsiteX1" fmla="*/ 215907 w 3337560"/>
              <a:gd name="connsiteY1" fmla="*/ 0 h 4677577"/>
              <a:gd name="connsiteX2" fmla="*/ 3121653 w 3337560"/>
              <a:gd name="connsiteY2" fmla="*/ 0 h 4677577"/>
              <a:gd name="connsiteX3" fmla="*/ 3337560 w 3337560"/>
              <a:gd name="connsiteY3" fmla="*/ 215907 h 4677577"/>
              <a:gd name="connsiteX4" fmla="*/ 3332480 w 3337560"/>
              <a:gd name="connsiteY4" fmla="*/ 1072197 h 4677577"/>
              <a:gd name="connsiteX5" fmla="*/ 3337560 w 3337560"/>
              <a:gd name="connsiteY5" fmla="*/ 4461670 h 4677577"/>
              <a:gd name="connsiteX6" fmla="*/ 3121653 w 3337560"/>
              <a:gd name="connsiteY6" fmla="*/ 4677577 h 4677577"/>
              <a:gd name="connsiteX7" fmla="*/ 215907 w 3337560"/>
              <a:gd name="connsiteY7" fmla="*/ 4677577 h 4677577"/>
              <a:gd name="connsiteX8" fmla="*/ 0 w 3337560"/>
              <a:gd name="connsiteY8" fmla="*/ 4461670 h 4677577"/>
              <a:gd name="connsiteX9" fmla="*/ 0 w 3337560"/>
              <a:gd name="connsiteY9" fmla="*/ 215907 h 4677577"/>
              <a:gd name="connsiteX0" fmla="*/ 0 w 3352125"/>
              <a:gd name="connsiteY0" fmla="*/ 215907 h 4677577"/>
              <a:gd name="connsiteX1" fmla="*/ 215907 w 3352125"/>
              <a:gd name="connsiteY1" fmla="*/ 0 h 4677577"/>
              <a:gd name="connsiteX2" fmla="*/ 3121653 w 3352125"/>
              <a:gd name="connsiteY2" fmla="*/ 0 h 4677577"/>
              <a:gd name="connsiteX3" fmla="*/ 3337560 w 3352125"/>
              <a:gd name="connsiteY3" fmla="*/ 215907 h 4677577"/>
              <a:gd name="connsiteX4" fmla="*/ 3332480 w 3352125"/>
              <a:gd name="connsiteY4" fmla="*/ 1072197 h 4677577"/>
              <a:gd name="connsiteX5" fmla="*/ 3332480 w 3352125"/>
              <a:gd name="connsiteY5" fmla="*/ 1346517 h 4677577"/>
              <a:gd name="connsiteX6" fmla="*/ 3337560 w 3352125"/>
              <a:gd name="connsiteY6" fmla="*/ 4461670 h 4677577"/>
              <a:gd name="connsiteX7" fmla="*/ 3121653 w 3352125"/>
              <a:gd name="connsiteY7" fmla="*/ 4677577 h 4677577"/>
              <a:gd name="connsiteX8" fmla="*/ 215907 w 3352125"/>
              <a:gd name="connsiteY8" fmla="*/ 4677577 h 4677577"/>
              <a:gd name="connsiteX9" fmla="*/ 0 w 3352125"/>
              <a:gd name="connsiteY9" fmla="*/ 4461670 h 4677577"/>
              <a:gd name="connsiteX10" fmla="*/ 0 w 3352125"/>
              <a:gd name="connsiteY10" fmla="*/ 215907 h 4677577"/>
              <a:gd name="connsiteX0" fmla="*/ 0 w 3352293"/>
              <a:gd name="connsiteY0" fmla="*/ 215907 h 4677577"/>
              <a:gd name="connsiteX1" fmla="*/ 215907 w 3352293"/>
              <a:gd name="connsiteY1" fmla="*/ 0 h 4677577"/>
              <a:gd name="connsiteX2" fmla="*/ 3121653 w 3352293"/>
              <a:gd name="connsiteY2" fmla="*/ 0 h 4677577"/>
              <a:gd name="connsiteX3" fmla="*/ 3337560 w 3352293"/>
              <a:gd name="connsiteY3" fmla="*/ 215907 h 4677577"/>
              <a:gd name="connsiteX4" fmla="*/ 3332480 w 3352293"/>
              <a:gd name="connsiteY4" fmla="*/ 1072197 h 4677577"/>
              <a:gd name="connsiteX5" fmla="*/ 3327400 w 3352293"/>
              <a:gd name="connsiteY5" fmla="*/ 1219517 h 4677577"/>
              <a:gd name="connsiteX6" fmla="*/ 3332480 w 3352293"/>
              <a:gd name="connsiteY6" fmla="*/ 1346517 h 4677577"/>
              <a:gd name="connsiteX7" fmla="*/ 3337560 w 3352293"/>
              <a:gd name="connsiteY7" fmla="*/ 4461670 h 4677577"/>
              <a:gd name="connsiteX8" fmla="*/ 3121653 w 3352293"/>
              <a:gd name="connsiteY8" fmla="*/ 4677577 h 4677577"/>
              <a:gd name="connsiteX9" fmla="*/ 215907 w 3352293"/>
              <a:gd name="connsiteY9" fmla="*/ 4677577 h 4677577"/>
              <a:gd name="connsiteX10" fmla="*/ 0 w 3352293"/>
              <a:gd name="connsiteY10" fmla="*/ 4461670 h 4677577"/>
              <a:gd name="connsiteX11" fmla="*/ 0 w 3352293"/>
              <a:gd name="connsiteY11" fmla="*/ 215907 h 4677577"/>
              <a:gd name="connsiteX0" fmla="*/ 3327400 w 3418840"/>
              <a:gd name="connsiteY0" fmla="*/ 1219517 h 4677577"/>
              <a:gd name="connsiteX1" fmla="*/ 3332480 w 3418840"/>
              <a:gd name="connsiteY1" fmla="*/ 1346517 h 4677577"/>
              <a:gd name="connsiteX2" fmla="*/ 3337560 w 3418840"/>
              <a:gd name="connsiteY2" fmla="*/ 4461670 h 4677577"/>
              <a:gd name="connsiteX3" fmla="*/ 3121653 w 3418840"/>
              <a:gd name="connsiteY3" fmla="*/ 4677577 h 4677577"/>
              <a:gd name="connsiteX4" fmla="*/ 215907 w 3418840"/>
              <a:gd name="connsiteY4" fmla="*/ 4677577 h 4677577"/>
              <a:gd name="connsiteX5" fmla="*/ 0 w 3418840"/>
              <a:gd name="connsiteY5" fmla="*/ 4461670 h 4677577"/>
              <a:gd name="connsiteX6" fmla="*/ 0 w 3418840"/>
              <a:gd name="connsiteY6" fmla="*/ 215907 h 4677577"/>
              <a:gd name="connsiteX7" fmla="*/ 215907 w 3418840"/>
              <a:gd name="connsiteY7" fmla="*/ 0 h 4677577"/>
              <a:gd name="connsiteX8" fmla="*/ 3121653 w 3418840"/>
              <a:gd name="connsiteY8" fmla="*/ 0 h 4677577"/>
              <a:gd name="connsiteX9" fmla="*/ 3337560 w 3418840"/>
              <a:gd name="connsiteY9" fmla="*/ 215907 h 4677577"/>
              <a:gd name="connsiteX10" fmla="*/ 3332480 w 3418840"/>
              <a:gd name="connsiteY10" fmla="*/ 1072197 h 4677577"/>
              <a:gd name="connsiteX11" fmla="*/ 3418840 w 3418840"/>
              <a:gd name="connsiteY11" fmla="*/ 1310957 h 4677577"/>
              <a:gd name="connsiteX0" fmla="*/ 3332480 w 3418840"/>
              <a:gd name="connsiteY0" fmla="*/ 1346517 h 4677577"/>
              <a:gd name="connsiteX1" fmla="*/ 3337560 w 3418840"/>
              <a:gd name="connsiteY1" fmla="*/ 4461670 h 4677577"/>
              <a:gd name="connsiteX2" fmla="*/ 3121653 w 3418840"/>
              <a:gd name="connsiteY2" fmla="*/ 4677577 h 4677577"/>
              <a:gd name="connsiteX3" fmla="*/ 215907 w 3418840"/>
              <a:gd name="connsiteY3" fmla="*/ 4677577 h 4677577"/>
              <a:gd name="connsiteX4" fmla="*/ 0 w 3418840"/>
              <a:gd name="connsiteY4" fmla="*/ 4461670 h 4677577"/>
              <a:gd name="connsiteX5" fmla="*/ 0 w 3418840"/>
              <a:gd name="connsiteY5" fmla="*/ 215907 h 4677577"/>
              <a:gd name="connsiteX6" fmla="*/ 215907 w 3418840"/>
              <a:gd name="connsiteY6" fmla="*/ 0 h 4677577"/>
              <a:gd name="connsiteX7" fmla="*/ 3121653 w 3418840"/>
              <a:gd name="connsiteY7" fmla="*/ 0 h 4677577"/>
              <a:gd name="connsiteX8" fmla="*/ 3337560 w 3418840"/>
              <a:gd name="connsiteY8" fmla="*/ 215907 h 4677577"/>
              <a:gd name="connsiteX9" fmla="*/ 3332480 w 3418840"/>
              <a:gd name="connsiteY9" fmla="*/ 1072197 h 4677577"/>
              <a:gd name="connsiteX10" fmla="*/ 3418840 w 3418840"/>
              <a:gd name="connsiteY10" fmla="*/ 1310957 h 4677577"/>
              <a:gd name="connsiteX0" fmla="*/ 3332480 w 3352293"/>
              <a:gd name="connsiteY0" fmla="*/ 1346517 h 4677577"/>
              <a:gd name="connsiteX1" fmla="*/ 3337560 w 3352293"/>
              <a:gd name="connsiteY1" fmla="*/ 4461670 h 4677577"/>
              <a:gd name="connsiteX2" fmla="*/ 3121653 w 3352293"/>
              <a:gd name="connsiteY2" fmla="*/ 4677577 h 4677577"/>
              <a:gd name="connsiteX3" fmla="*/ 215907 w 3352293"/>
              <a:gd name="connsiteY3" fmla="*/ 4677577 h 4677577"/>
              <a:gd name="connsiteX4" fmla="*/ 0 w 3352293"/>
              <a:gd name="connsiteY4" fmla="*/ 4461670 h 4677577"/>
              <a:gd name="connsiteX5" fmla="*/ 0 w 3352293"/>
              <a:gd name="connsiteY5" fmla="*/ 215907 h 4677577"/>
              <a:gd name="connsiteX6" fmla="*/ 215907 w 3352293"/>
              <a:gd name="connsiteY6" fmla="*/ 0 h 4677577"/>
              <a:gd name="connsiteX7" fmla="*/ 3121653 w 3352293"/>
              <a:gd name="connsiteY7" fmla="*/ 0 h 4677577"/>
              <a:gd name="connsiteX8" fmla="*/ 3337560 w 3352293"/>
              <a:gd name="connsiteY8" fmla="*/ 215907 h 4677577"/>
              <a:gd name="connsiteX9" fmla="*/ 3332480 w 3352293"/>
              <a:gd name="connsiteY9" fmla="*/ 1072197 h 467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293" h="4677577">
                <a:moveTo>
                  <a:pt x="3332480" y="1346517"/>
                </a:moveTo>
                <a:cubicBezTo>
                  <a:pt x="3334173" y="1886876"/>
                  <a:pt x="3372698" y="3906493"/>
                  <a:pt x="3337560" y="4461670"/>
                </a:cubicBezTo>
                <a:cubicBezTo>
                  <a:pt x="3337560" y="4580912"/>
                  <a:pt x="3240895" y="4677577"/>
                  <a:pt x="3121653" y="4677577"/>
                </a:cubicBezTo>
                <a:lnTo>
                  <a:pt x="215907" y="4677577"/>
                </a:lnTo>
                <a:cubicBezTo>
                  <a:pt x="96665" y="4677577"/>
                  <a:pt x="0" y="4580912"/>
                  <a:pt x="0" y="4461670"/>
                </a:cubicBezTo>
                <a:lnTo>
                  <a:pt x="0" y="215907"/>
                </a:lnTo>
                <a:cubicBezTo>
                  <a:pt x="0" y="96665"/>
                  <a:pt x="96665" y="0"/>
                  <a:pt x="215907" y="0"/>
                </a:cubicBezTo>
                <a:lnTo>
                  <a:pt x="3121653" y="0"/>
                </a:lnTo>
                <a:cubicBezTo>
                  <a:pt x="3240895" y="0"/>
                  <a:pt x="3337560" y="96665"/>
                  <a:pt x="3337560" y="215907"/>
                </a:cubicBezTo>
                <a:cubicBezTo>
                  <a:pt x="3335867" y="501337"/>
                  <a:pt x="3334173" y="786767"/>
                  <a:pt x="3332480" y="1072197"/>
                </a:cubicBezTo>
              </a:path>
            </a:pathLst>
          </a:custGeom>
          <a:noFill/>
          <a:ln w="254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2" name="Google Shape;1352;p59"/>
          <p:cNvSpPr txBox="1">
            <a:spLocks noGrp="1"/>
          </p:cNvSpPr>
          <p:nvPr>
            <p:ph type="sldNum" sz="quarter" idx="2"/>
          </p:nvPr>
        </p:nvSpPr>
        <p:spPr>
          <a:xfrm>
            <a:off x="10383662" y="6420678"/>
            <a:ext cx="1716157" cy="37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fld id="{00000000-1234-1234-1234-123412341234}" type="slidenum">
              <a:rPr lang="ru-RU">
                <a:solidFill>
                  <a:srgbClr val="7F7F7F"/>
                </a:solidFill>
              </a:rPr>
              <a:t>11</a:t>
            </a:fld>
            <a:endParaRPr>
              <a:solidFill>
                <a:srgbClr val="7F7F7F"/>
              </a:solidFill>
            </a:endParaRPr>
          </a:p>
        </p:txBody>
      </p:sp>
      <p:sp>
        <p:nvSpPr>
          <p:cNvPr id="1327" name="Google Shape;1327;p59"/>
          <p:cNvSpPr/>
          <p:nvPr/>
        </p:nvSpPr>
        <p:spPr>
          <a:xfrm>
            <a:off x="1804168" y="3268775"/>
            <a:ext cx="231975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ОЦЕНКА </a:t>
            </a:r>
            <a:r>
              <a:rPr lang="ru-RU" sz="160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сервиса</a:t>
            </a:r>
          </a:p>
          <a:p>
            <a:pPr marL="177800" marR="0" lvl="0" indent="-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75757"/>
                </a:solidFill>
                <a:latin typeface="Calibri"/>
                <a:cs typeface="Calibri"/>
              </a:rPr>
              <a:t>диагностическая </a:t>
            </a:r>
            <a:r>
              <a:rPr lang="ru-RU" sz="1400" b="1" dirty="0">
                <a:solidFill>
                  <a:srgbClr val="575757"/>
                </a:solidFill>
                <a:latin typeface="Calibri"/>
                <a:cs typeface="Calibri"/>
              </a:rPr>
              <a:t>точность</a:t>
            </a:r>
          </a:p>
          <a:p>
            <a:pPr marL="177800" marR="0" lvl="0" indent="-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75757"/>
                </a:solidFill>
                <a:latin typeface="Calibri"/>
                <a:cs typeface="Calibri"/>
              </a:rPr>
              <a:t>соответствие базовым </a:t>
            </a:r>
            <a:r>
              <a:rPr lang="ru-RU" sz="1400" b="1" dirty="0">
                <a:solidFill>
                  <a:srgbClr val="575757"/>
                </a:solidFill>
                <a:latin typeface="Calibri"/>
                <a:cs typeface="Calibri"/>
              </a:rPr>
              <a:t>функциональным</a:t>
            </a:r>
            <a:r>
              <a:rPr lang="ru-RU" sz="1400" dirty="0">
                <a:solidFill>
                  <a:srgbClr val="575757"/>
                </a:solidFill>
                <a:latin typeface="Calibri"/>
                <a:cs typeface="Calibri"/>
              </a:rPr>
              <a:t> и </a:t>
            </a:r>
            <a:r>
              <a:rPr lang="ru-RU" sz="1400" b="1" dirty="0">
                <a:solidFill>
                  <a:srgbClr val="575757"/>
                </a:solidFill>
                <a:latin typeface="Calibri"/>
                <a:cs typeface="Calibri"/>
              </a:rPr>
              <a:t>диагностическим</a:t>
            </a:r>
            <a:r>
              <a:rPr lang="ru-RU" sz="1400" dirty="0">
                <a:solidFill>
                  <a:srgbClr val="575757"/>
                </a:solidFill>
                <a:latin typeface="Calibri"/>
                <a:cs typeface="Calibri"/>
              </a:rPr>
              <a:t> требованиям</a:t>
            </a:r>
            <a:endParaRPr dirty="0"/>
          </a:p>
        </p:txBody>
      </p:sp>
      <p:sp>
        <p:nvSpPr>
          <p:cNvPr id="82" name="Google Shape;1328;p59">
            <a:extLst>
              <a:ext uri="{FF2B5EF4-FFF2-40B4-BE49-F238E27FC236}">
                <a16:creationId xmlns:a16="http://schemas.microsoft.com/office/drawing/2014/main" id="{BA514C4D-30A3-49AF-AF55-6E7DB93FCD04}"/>
              </a:ext>
            </a:extLst>
          </p:cNvPr>
          <p:cNvSpPr/>
          <p:nvPr/>
        </p:nvSpPr>
        <p:spPr>
          <a:xfrm>
            <a:off x="574758" y="1651451"/>
            <a:ext cx="134177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dirty="0">
                <a:solidFill>
                  <a:srgbClr val="575757"/>
                </a:solidFill>
                <a:latin typeface="Calibri"/>
                <a:ea typeface="Calibri"/>
                <a:cs typeface="Calibri"/>
              </a:rPr>
              <a:t>РАЗРАБОТКА</a:t>
            </a:r>
            <a:endParaRPr sz="16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18B5D-2DC1-4132-8C48-E13D3E2F226F}"/>
              </a:ext>
            </a:extLst>
          </p:cNvPr>
          <p:cNvSpPr txBox="1"/>
          <p:nvPr/>
        </p:nvSpPr>
        <p:spPr>
          <a:xfrm>
            <a:off x="573281" y="6053116"/>
            <a:ext cx="258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</a:rPr>
              <a:t>Лабораторные условия</a:t>
            </a:r>
          </a:p>
        </p:txBody>
      </p:sp>
      <p:sp>
        <p:nvSpPr>
          <p:cNvPr id="86" name="Нижний колонтитул 2">
            <a:extLst>
              <a:ext uri="{FF2B5EF4-FFF2-40B4-BE49-F238E27FC236}">
                <a16:creationId xmlns:a16="http://schemas.microsoft.com/office/drawing/2014/main" id="{BAA0AD96-F9B2-49A1-93CC-FD7AF395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2163" y="6453337"/>
            <a:ext cx="4141237" cy="320688"/>
          </a:xfrm>
        </p:spPr>
        <p:txBody>
          <a:bodyPr/>
          <a:lstStyle/>
          <a:p>
            <a:pPr hangingPunct="1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93183" y="2142891"/>
            <a:ext cx="904924" cy="904922"/>
            <a:chOff x="358792" y="2095614"/>
            <a:chExt cx="1058726" cy="1058724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358792" y="2095614"/>
              <a:ext cx="1058726" cy="1058724"/>
              <a:chOff x="5355949" y="4301320"/>
              <a:chExt cx="1058726" cy="1058724"/>
            </a:xfrm>
          </p:grpSpPr>
          <p:sp>
            <p:nvSpPr>
              <p:cNvPr id="131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43" y="2366883"/>
              <a:ext cx="496907" cy="496907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2534808" y="2142891"/>
            <a:ext cx="904924" cy="904922"/>
            <a:chOff x="1836611" y="2095614"/>
            <a:chExt cx="1058726" cy="1058724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1836611" y="2095614"/>
              <a:ext cx="1058726" cy="1058724"/>
              <a:chOff x="5355949" y="4301320"/>
              <a:chExt cx="1058726" cy="1058724"/>
            </a:xfrm>
          </p:grpSpPr>
          <p:sp>
            <p:nvSpPr>
              <p:cNvPr id="87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114" y="2392813"/>
              <a:ext cx="549156" cy="473762"/>
            </a:xfrm>
            <a:prstGeom prst="rect">
              <a:avLst/>
            </a:prstGeom>
          </p:spPr>
        </p:pic>
      </p:grpSp>
      <p:cxnSp>
        <p:nvCxnSpPr>
          <p:cNvPr id="91" name="Google Shape;1350;p59"/>
          <p:cNvCxnSpPr/>
          <p:nvPr/>
        </p:nvCxnSpPr>
        <p:spPr>
          <a:xfrm>
            <a:off x="1250451" y="2000474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22" name="Прямая со стрелкой 21"/>
          <p:cNvCxnSpPr/>
          <p:nvPr/>
        </p:nvCxnSpPr>
        <p:spPr>
          <a:xfrm>
            <a:off x="1838772" y="2587112"/>
            <a:ext cx="579308" cy="0"/>
          </a:xfrm>
          <a:prstGeom prst="straightConnector1">
            <a:avLst/>
          </a:prstGeom>
          <a:ln w="38100">
            <a:solidFill>
              <a:schemeClr val="accent6"/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>
            <a:off x="3585022" y="2587112"/>
            <a:ext cx="579308" cy="0"/>
          </a:xfrm>
          <a:prstGeom prst="straightConnector1">
            <a:avLst/>
          </a:prstGeom>
          <a:ln w="38100">
            <a:gradFill>
              <a:gsLst>
                <a:gs pos="10000">
                  <a:schemeClr val="accent6"/>
                </a:gs>
                <a:gs pos="70000">
                  <a:schemeClr val="accent5">
                    <a:lumMod val="60000"/>
                    <a:lumOff val="40000"/>
                  </a:schemeClr>
                </a:gs>
              </a:gsLst>
              <a:lin ang="0" scaled="0"/>
            </a:gra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oogle Shape;1350;p59"/>
          <p:cNvCxnSpPr/>
          <p:nvPr/>
        </p:nvCxnSpPr>
        <p:spPr>
          <a:xfrm flipV="1">
            <a:off x="2989891" y="2991420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74248" y="-54940"/>
            <a:ext cx="8011094" cy="1104404"/>
          </a:xfrm>
        </p:spPr>
        <p:txBody>
          <a:bodyPr/>
          <a:lstStyle/>
          <a:p>
            <a:r>
              <a:rPr lang="ru-RU" sz="2400" dirty="0"/>
              <a:t>Жизненный цикл ИИ-Сервиса в медицинской диагностике</a:t>
            </a:r>
          </a:p>
        </p:txBody>
      </p:sp>
      <p:sp>
        <p:nvSpPr>
          <p:cNvPr id="1328" name="Google Shape;1328;p59"/>
          <p:cNvSpPr/>
          <p:nvPr/>
        </p:nvSpPr>
        <p:spPr>
          <a:xfrm>
            <a:off x="3862762" y="1651451"/>
            <a:ext cx="2372765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САМОТЕСТИРОВАНИЕ</a:t>
            </a:r>
            <a:endParaRPr sz="16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59"/>
          <p:cNvSpPr/>
          <p:nvPr/>
        </p:nvSpPr>
        <p:spPr>
          <a:xfrm>
            <a:off x="5245725" y="3233691"/>
            <a:ext cx="24678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ФУНКЦИОНАЛЬНОЕ</a:t>
            </a:r>
            <a:r>
              <a:rPr lang="ru-RU" sz="16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тестирование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0" name="Google Shape;1330;p59"/>
          <p:cNvSpPr/>
          <p:nvPr/>
        </p:nvSpPr>
        <p:spPr>
          <a:xfrm>
            <a:off x="6995334" y="1429852"/>
            <a:ext cx="243584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КАЛИБРОВОЧНОЕ</a:t>
            </a:r>
            <a:r>
              <a:rPr lang="ru-RU" sz="16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 тестирование</a:t>
            </a:r>
            <a:endParaRPr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59"/>
          <p:cNvSpPr/>
          <p:nvPr/>
        </p:nvSpPr>
        <p:spPr>
          <a:xfrm>
            <a:off x="8977345" y="5285229"/>
            <a:ext cx="197607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Клинический </a:t>
            </a: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МОНИТОРИНГ</a:t>
            </a:r>
            <a:endParaRPr sz="16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59"/>
          <p:cNvSpPr/>
          <p:nvPr/>
        </p:nvSpPr>
        <p:spPr>
          <a:xfrm>
            <a:off x="8965957" y="3233691"/>
            <a:ext cx="199470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rgbClr val="575757"/>
              </a:buClr>
              <a:buSzPts val="1800"/>
            </a:pPr>
            <a:r>
              <a:rPr lang="ru-RU" sz="1600" dirty="0">
                <a:solidFill>
                  <a:srgbClr val="575757"/>
                </a:solidFill>
                <a:ea typeface="Calibri"/>
                <a:cs typeface="Calibri"/>
              </a:rPr>
              <a:t>Технологический </a:t>
            </a:r>
            <a:r>
              <a:rPr lang="ru-RU" sz="1600" b="1" dirty="0">
                <a:solidFill>
                  <a:srgbClr val="575757"/>
                </a:solidFill>
                <a:ea typeface="Calibri"/>
                <a:cs typeface="Calibri"/>
              </a:rPr>
              <a:t>МОНИТОРИНГ</a:t>
            </a:r>
          </a:p>
        </p:txBody>
      </p:sp>
      <p:sp>
        <p:nvSpPr>
          <p:cNvPr id="58" name="Google Shape;1329;p59">
            <a:extLst>
              <a:ext uri="{FF2B5EF4-FFF2-40B4-BE49-F238E27FC236}">
                <a16:creationId xmlns:a16="http://schemas.microsoft.com/office/drawing/2014/main" id="{B0603F67-04F7-4C19-B3BB-DDB292B2117D}"/>
              </a:ext>
            </a:extLst>
          </p:cNvPr>
          <p:cNvSpPr/>
          <p:nvPr/>
        </p:nvSpPr>
        <p:spPr>
          <a:xfrm>
            <a:off x="7378365" y="5285229"/>
            <a:ext cx="166977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ОБРАТНАЯ СВЯЗЬ</a:t>
            </a:r>
            <a:endParaRPr lang="ru-RU" sz="16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329;p59">
            <a:extLst>
              <a:ext uri="{FF2B5EF4-FFF2-40B4-BE49-F238E27FC236}">
                <a16:creationId xmlns:a16="http://schemas.microsoft.com/office/drawing/2014/main" id="{906BC498-2D4C-4457-AB09-2D6DD850F52C}"/>
              </a:ext>
            </a:extLst>
          </p:cNvPr>
          <p:cNvSpPr/>
          <p:nvPr/>
        </p:nvSpPr>
        <p:spPr>
          <a:xfrm>
            <a:off x="5750064" y="5285229"/>
            <a:ext cx="143925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6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ДОРАБОТКА </a:t>
            </a:r>
            <a:r>
              <a:rPr lang="ru-RU" sz="160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сервиса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0ABE627-31EB-426E-A8EB-0A20BCD0B908}"/>
              </a:ext>
            </a:extLst>
          </p:cNvPr>
          <p:cNvSpPr txBox="1"/>
          <p:nvPr/>
        </p:nvSpPr>
        <p:spPr>
          <a:xfrm>
            <a:off x="4102097" y="6053116"/>
            <a:ext cx="4357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Реальные условия (Эксперимент КЗ)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759683" y="2142891"/>
            <a:ext cx="904924" cy="904922"/>
            <a:chOff x="6964383" y="2054838"/>
            <a:chExt cx="1058726" cy="1058724"/>
          </a:xfrm>
        </p:grpSpPr>
        <p:grpSp>
          <p:nvGrpSpPr>
            <p:cNvPr id="1318" name="Google Shape;1318;p59"/>
            <p:cNvGrpSpPr/>
            <p:nvPr/>
          </p:nvGrpSpPr>
          <p:grpSpPr>
            <a:xfrm>
              <a:off x="6964383" y="2054838"/>
              <a:ext cx="1058726" cy="1058724"/>
              <a:chOff x="585309" y="2150675"/>
              <a:chExt cx="1634016" cy="1634016"/>
            </a:xfrm>
          </p:grpSpPr>
          <p:sp>
            <p:nvSpPr>
              <p:cNvPr id="1319" name="Google Shape;1319;p59"/>
              <p:cNvSpPr/>
              <p:nvPr/>
            </p:nvSpPr>
            <p:spPr>
              <a:xfrm>
                <a:off x="585309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0" name="Google Shape;1320;p59"/>
              <p:cNvSpPr/>
              <p:nvPr/>
            </p:nvSpPr>
            <p:spPr>
              <a:xfrm>
                <a:off x="695325" y="2258686"/>
                <a:ext cx="1417993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341" name="Google Shape;1341;p5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56713" y="2363891"/>
              <a:ext cx="467238" cy="4672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6019385" y="4167561"/>
            <a:ext cx="904924" cy="904922"/>
            <a:chOff x="5355949" y="4301320"/>
            <a:chExt cx="1058726" cy="1058724"/>
          </a:xfrm>
        </p:grpSpPr>
        <p:sp>
          <p:nvSpPr>
            <p:cNvPr id="61" name="Google Shape;1316;p59">
              <a:extLst>
                <a:ext uri="{FF2B5EF4-FFF2-40B4-BE49-F238E27FC236}">
                  <a16:creationId xmlns:a16="http://schemas.microsoft.com/office/drawing/2014/main" id="{7F50A5E8-F478-4D72-B4B3-8096181DC8F1}"/>
                </a:ext>
              </a:extLst>
            </p:cNvPr>
            <p:cNvSpPr/>
            <p:nvPr/>
          </p:nvSpPr>
          <p:spPr>
            <a:xfrm>
              <a:off x="5355949" y="4301320"/>
              <a:ext cx="1058726" cy="1058724"/>
            </a:xfrm>
            <a:prstGeom prst="donut">
              <a:avLst>
                <a:gd name="adj" fmla="val 11179"/>
              </a:avLst>
            </a:prstGeom>
            <a:solidFill>
              <a:srgbClr val="3E7DE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317;p59">
              <a:extLst>
                <a:ext uri="{FF2B5EF4-FFF2-40B4-BE49-F238E27FC236}">
                  <a16:creationId xmlns:a16="http://schemas.microsoft.com/office/drawing/2014/main" id="{043A1202-0756-4489-BA85-D80DCE1373DC}"/>
                </a:ext>
              </a:extLst>
            </p:cNvPr>
            <p:cNvSpPr/>
            <p:nvPr/>
          </p:nvSpPr>
          <p:spPr>
            <a:xfrm>
              <a:off x="5427232" y="4371303"/>
              <a:ext cx="918758" cy="9187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2" name="Google Shape;1342;p5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40650" y="4580424"/>
              <a:ext cx="507620" cy="508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Группа 16"/>
          <p:cNvGrpSpPr/>
          <p:nvPr/>
        </p:nvGrpSpPr>
        <p:grpSpPr>
          <a:xfrm>
            <a:off x="4276433" y="2142891"/>
            <a:ext cx="904924" cy="904922"/>
            <a:chOff x="3280803" y="2054838"/>
            <a:chExt cx="1058726" cy="1058724"/>
          </a:xfrm>
        </p:grpSpPr>
        <p:grpSp>
          <p:nvGrpSpPr>
            <p:cNvPr id="1312" name="Google Shape;1312;p59"/>
            <p:cNvGrpSpPr/>
            <p:nvPr/>
          </p:nvGrpSpPr>
          <p:grpSpPr>
            <a:xfrm>
              <a:off x="3280803" y="2054838"/>
              <a:ext cx="1058726" cy="1058724"/>
              <a:chOff x="585309" y="2150675"/>
              <a:chExt cx="1634016" cy="1634016"/>
            </a:xfrm>
          </p:grpSpPr>
          <p:sp>
            <p:nvSpPr>
              <p:cNvPr id="1313" name="Google Shape;1313;p59"/>
              <p:cNvSpPr/>
              <p:nvPr/>
            </p:nvSpPr>
            <p:spPr>
              <a:xfrm>
                <a:off x="585309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59"/>
              <p:cNvSpPr/>
              <p:nvPr/>
            </p:nvSpPr>
            <p:spPr>
              <a:xfrm>
                <a:off x="695325" y="2258686"/>
                <a:ext cx="1417993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343" name="Google Shape;1343;p5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556356" y="2343700"/>
              <a:ext cx="507620" cy="5076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Группа 18"/>
          <p:cNvGrpSpPr/>
          <p:nvPr/>
        </p:nvGrpSpPr>
        <p:grpSpPr>
          <a:xfrm>
            <a:off x="9501308" y="2142891"/>
            <a:ext cx="904924" cy="904922"/>
            <a:chOff x="9743325" y="2054838"/>
            <a:chExt cx="1058726" cy="1058724"/>
          </a:xfrm>
        </p:grpSpPr>
        <p:grpSp>
          <p:nvGrpSpPr>
            <p:cNvPr id="1321" name="Google Shape;1321;p59"/>
            <p:cNvGrpSpPr/>
            <p:nvPr/>
          </p:nvGrpSpPr>
          <p:grpSpPr>
            <a:xfrm>
              <a:off x="9743325" y="2054838"/>
              <a:ext cx="1058726" cy="1058724"/>
              <a:chOff x="2031690" y="2150675"/>
              <a:chExt cx="1634016" cy="1634016"/>
            </a:xfrm>
          </p:grpSpPr>
          <p:sp>
            <p:nvSpPr>
              <p:cNvPr id="1322" name="Google Shape;1322;p59"/>
              <p:cNvSpPr/>
              <p:nvPr/>
            </p:nvSpPr>
            <p:spPr>
              <a:xfrm>
                <a:off x="2031690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3" name="Google Shape;1323;p59"/>
              <p:cNvSpPr/>
              <p:nvPr/>
            </p:nvSpPr>
            <p:spPr>
              <a:xfrm>
                <a:off x="2141707" y="2258686"/>
                <a:ext cx="1417992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344" name="Google Shape;1344;p5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054346" y="2343164"/>
              <a:ext cx="506546" cy="490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Группа 6"/>
          <p:cNvGrpSpPr/>
          <p:nvPr/>
        </p:nvGrpSpPr>
        <p:grpSpPr>
          <a:xfrm>
            <a:off x="7761992" y="4167561"/>
            <a:ext cx="904924" cy="904922"/>
            <a:chOff x="7129331" y="4301320"/>
            <a:chExt cx="1058726" cy="1058724"/>
          </a:xfrm>
        </p:grpSpPr>
        <p:sp>
          <p:nvSpPr>
            <p:cNvPr id="123" name="Google Shape;1316;p59">
              <a:extLst>
                <a:ext uri="{FF2B5EF4-FFF2-40B4-BE49-F238E27FC236}">
                  <a16:creationId xmlns:a16="http://schemas.microsoft.com/office/drawing/2014/main" id="{7F50A5E8-F478-4D72-B4B3-8096181DC8F1}"/>
                </a:ext>
              </a:extLst>
            </p:cNvPr>
            <p:cNvSpPr/>
            <p:nvPr/>
          </p:nvSpPr>
          <p:spPr>
            <a:xfrm>
              <a:off x="7129331" y="4301320"/>
              <a:ext cx="1058726" cy="1058724"/>
            </a:xfrm>
            <a:prstGeom prst="donut">
              <a:avLst>
                <a:gd name="adj" fmla="val 11179"/>
              </a:avLst>
            </a:prstGeom>
            <a:solidFill>
              <a:srgbClr val="3E7DE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17;p59">
              <a:extLst>
                <a:ext uri="{FF2B5EF4-FFF2-40B4-BE49-F238E27FC236}">
                  <a16:creationId xmlns:a16="http://schemas.microsoft.com/office/drawing/2014/main" id="{043A1202-0756-4489-BA85-D80DCE1373DC}"/>
                </a:ext>
              </a:extLst>
            </p:cNvPr>
            <p:cNvSpPr/>
            <p:nvPr/>
          </p:nvSpPr>
          <p:spPr>
            <a:xfrm>
              <a:off x="7200614" y="4371303"/>
              <a:ext cx="918758" cy="9187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895" y="4569692"/>
              <a:ext cx="499181" cy="500236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9515510" y="4167561"/>
            <a:ext cx="904924" cy="904922"/>
            <a:chOff x="9706276" y="4301320"/>
            <a:chExt cx="1058726" cy="1058724"/>
          </a:xfrm>
        </p:grpSpPr>
        <p:grpSp>
          <p:nvGrpSpPr>
            <p:cNvPr id="126" name="Группа 125"/>
            <p:cNvGrpSpPr/>
            <p:nvPr/>
          </p:nvGrpSpPr>
          <p:grpSpPr>
            <a:xfrm>
              <a:off x="9706276" y="4301320"/>
              <a:ext cx="1058726" cy="1058724"/>
              <a:chOff x="7129331" y="4301320"/>
              <a:chExt cx="1058726" cy="1058724"/>
            </a:xfrm>
          </p:grpSpPr>
          <p:sp>
            <p:nvSpPr>
              <p:cNvPr id="127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7129331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7200614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470" y="4542185"/>
              <a:ext cx="401885" cy="589763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6018058" y="2142891"/>
            <a:ext cx="904924" cy="904922"/>
            <a:chOff x="5197214" y="2055960"/>
            <a:chExt cx="1058726" cy="1058724"/>
          </a:xfrm>
        </p:grpSpPr>
        <p:grpSp>
          <p:nvGrpSpPr>
            <p:cNvPr id="134" name="Группа 133"/>
            <p:cNvGrpSpPr/>
            <p:nvPr/>
          </p:nvGrpSpPr>
          <p:grpSpPr>
            <a:xfrm>
              <a:off x="5197214" y="2055960"/>
              <a:ext cx="1058726" cy="1058724"/>
              <a:chOff x="5355949" y="4301320"/>
              <a:chExt cx="1058726" cy="1058724"/>
            </a:xfrm>
          </p:grpSpPr>
          <p:sp>
            <p:nvSpPr>
              <p:cNvPr id="135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485" y="2348408"/>
              <a:ext cx="502779" cy="503842"/>
            </a:xfrm>
            <a:prstGeom prst="rect">
              <a:avLst/>
            </a:prstGeom>
          </p:spPr>
        </p:pic>
      </p:grpSp>
      <p:cxnSp>
        <p:nvCxnSpPr>
          <p:cNvPr id="97" name="Google Shape;1350;p59"/>
          <p:cNvCxnSpPr/>
          <p:nvPr/>
        </p:nvCxnSpPr>
        <p:spPr>
          <a:xfrm>
            <a:off x="8206380" y="2000474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99" name="Google Shape;1350;p59"/>
          <p:cNvCxnSpPr/>
          <p:nvPr/>
        </p:nvCxnSpPr>
        <p:spPr>
          <a:xfrm>
            <a:off x="4746964" y="2000474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100" name="Google Shape;1350;p59"/>
          <p:cNvCxnSpPr/>
          <p:nvPr/>
        </p:nvCxnSpPr>
        <p:spPr>
          <a:xfrm flipV="1">
            <a:off x="6469691" y="2991420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101" name="Google Shape;1350;p59"/>
          <p:cNvCxnSpPr/>
          <p:nvPr/>
        </p:nvCxnSpPr>
        <p:spPr>
          <a:xfrm flipV="1">
            <a:off x="9962892" y="2991420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103" name="Прямая со стрелкой 102"/>
          <p:cNvCxnSpPr/>
          <p:nvPr/>
        </p:nvCxnSpPr>
        <p:spPr>
          <a:xfrm>
            <a:off x="5328732" y="2587112"/>
            <a:ext cx="579308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7061012" y="2587112"/>
            <a:ext cx="579308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/>
          <p:nvPr/>
        </p:nvCxnSpPr>
        <p:spPr>
          <a:xfrm>
            <a:off x="8818692" y="2587112"/>
            <a:ext cx="579308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flipH="1">
            <a:off x="8793292" y="4621812"/>
            <a:ext cx="579308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 flipH="1">
            <a:off x="7020372" y="4621812"/>
            <a:ext cx="579308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Дуга 27"/>
          <p:cNvSpPr/>
          <p:nvPr/>
        </p:nvSpPr>
        <p:spPr>
          <a:xfrm>
            <a:off x="9482191" y="2595351"/>
            <a:ext cx="2026461" cy="2026461"/>
          </a:xfrm>
          <a:prstGeom prst="arc">
            <a:avLst>
              <a:gd name="adj1" fmla="val 16200000"/>
              <a:gd name="adj2" fmla="val 5415012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Дуга 110"/>
          <p:cNvSpPr/>
          <p:nvPr/>
        </p:nvSpPr>
        <p:spPr>
          <a:xfrm flipH="1" flipV="1">
            <a:off x="4709160" y="1884758"/>
            <a:ext cx="2767777" cy="2727882"/>
          </a:xfrm>
          <a:prstGeom prst="arc">
            <a:avLst>
              <a:gd name="adj1" fmla="val 16696289"/>
              <a:gd name="adj2" fmla="val 188153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Дуга 113"/>
          <p:cNvSpPr/>
          <p:nvPr/>
        </p:nvSpPr>
        <p:spPr>
          <a:xfrm flipH="1" flipV="1">
            <a:off x="8579059" y="2888582"/>
            <a:ext cx="1621459" cy="1598087"/>
          </a:xfrm>
          <a:prstGeom prst="arc">
            <a:avLst>
              <a:gd name="adj1" fmla="val 16154337"/>
              <a:gd name="adj2" fmla="val 5380735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5" name="Google Shape;1350;p59"/>
          <p:cNvCxnSpPr/>
          <p:nvPr/>
        </p:nvCxnSpPr>
        <p:spPr>
          <a:xfrm flipV="1">
            <a:off x="9962892" y="5008180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116" name="Google Shape;1350;p59"/>
          <p:cNvCxnSpPr/>
          <p:nvPr/>
        </p:nvCxnSpPr>
        <p:spPr>
          <a:xfrm flipV="1">
            <a:off x="8230612" y="5008180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cxnSp>
        <p:nvCxnSpPr>
          <p:cNvPr id="117" name="Google Shape;1350;p59"/>
          <p:cNvCxnSpPr/>
          <p:nvPr/>
        </p:nvCxnSpPr>
        <p:spPr>
          <a:xfrm flipV="1">
            <a:off x="6467852" y="5008180"/>
            <a:ext cx="829" cy="237945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dot"/>
            <a:round/>
            <a:headEnd type="oval" w="med" len="med"/>
            <a:tailEnd type="none" w="sm" len="sm"/>
          </a:ln>
        </p:spPr>
      </p:cxnSp>
      <p:sp>
        <p:nvSpPr>
          <p:cNvPr id="121" name="Скругленный прямоугольник 120"/>
          <p:cNvSpPr/>
          <p:nvPr/>
        </p:nvSpPr>
        <p:spPr>
          <a:xfrm>
            <a:off x="3964304" y="1376363"/>
            <a:ext cx="7694295" cy="4677577"/>
          </a:xfrm>
          <a:custGeom>
            <a:avLst/>
            <a:gdLst>
              <a:gd name="connsiteX0" fmla="*/ 0 w 7691120"/>
              <a:gd name="connsiteY0" fmla="*/ 226395 h 4677577"/>
              <a:gd name="connsiteX1" fmla="*/ 226395 w 7691120"/>
              <a:gd name="connsiteY1" fmla="*/ 0 h 4677577"/>
              <a:gd name="connsiteX2" fmla="*/ 7464725 w 7691120"/>
              <a:gd name="connsiteY2" fmla="*/ 0 h 4677577"/>
              <a:gd name="connsiteX3" fmla="*/ 7691120 w 7691120"/>
              <a:gd name="connsiteY3" fmla="*/ 226395 h 4677577"/>
              <a:gd name="connsiteX4" fmla="*/ 7691120 w 7691120"/>
              <a:gd name="connsiteY4" fmla="*/ 4451182 h 4677577"/>
              <a:gd name="connsiteX5" fmla="*/ 7464725 w 7691120"/>
              <a:gd name="connsiteY5" fmla="*/ 4677577 h 4677577"/>
              <a:gd name="connsiteX6" fmla="*/ 226395 w 7691120"/>
              <a:gd name="connsiteY6" fmla="*/ 4677577 h 4677577"/>
              <a:gd name="connsiteX7" fmla="*/ 0 w 7691120"/>
              <a:gd name="connsiteY7" fmla="*/ 4451182 h 4677577"/>
              <a:gd name="connsiteX8" fmla="*/ 0 w 7691120"/>
              <a:gd name="connsiteY8" fmla="*/ 226395 h 4677577"/>
              <a:gd name="connsiteX0" fmla="*/ 0 w 7691120"/>
              <a:gd name="connsiteY0" fmla="*/ 226395 h 4677577"/>
              <a:gd name="connsiteX1" fmla="*/ 226395 w 7691120"/>
              <a:gd name="connsiteY1" fmla="*/ 0 h 4677577"/>
              <a:gd name="connsiteX2" fmla="*/ 7464725 w 7691120"/>
              <a:gd name="connsiteY2" fmla="*/ 0 h 4677577"/>
              <a:gd name="connsiteX3" fmla="*/ 7691120 w 7691120"/>
              <a:gd name="connsiteY3" fmla="*/ 226395 h 4677577"/>
              <a:gd name="connsiteX4" fmla="*/ 7691120 w 7691120"/>
              <a:gd name="connsiteY4" fmla="*/ 4451182 h 4677577"/>
              <a:gd name="connsiteX5" fmla="*/ 7464725 w 7691120"/>
              <a:gd name="connsiteY5" fmla="*/ 4677577 h 4677577"/>
              <a:gd name="connsiteX6" fmla="*/ 226395 w 7691120"/>
              <a:gd name="connsiteY6" fmla="*/ 4677577 h 4677577"/>
              <a:gd name="connsiteX7" fmla="*/ 0 w 7691120"/>
              <a:gd name="connsiteY7" fmla="*/ 4451182 h 4677577"/>
              <a:gd name="connsiteX8" fmla="*/ 0 w 7691120"/>
              <a:gd name="connsiteY8" fmla="*/ 1041717 h 4677577"/>
              <a:gd name="connsiteX9" fmla="*/ 0 w 7691120"/>
              <a:gd name="connsiteY9" fmla="*/ 226395 h 4677577"/>
              <a:gd name="connsiteX0" fmla="*/ 0 w 7691120"/>
              <a:gd name="connsiteY0" fmla="*/ 226395 h 4677577"/>
              <a:gd name="connsiteX1" fmla="*/ 226395 w 7691120"/>
              <a:gd name="connsiteY1" fmla="*/ 0 h 4677577"/>
              <a:gd name="connsiteX2" fmla="*/ 7464725 w 7691120"/>
              <a:gd name="connsiteY2" fmla="*/ 0 h 4677577"/>
              <a:gd name="connsiteX3" fmla="*/ 7691120 w 7691120"/>
              <a:gd name="connsiteY3" fmla="*/ 226395 h 4677577"/>
              <a:gd name="connsiteX4" fmla="*/ 7691120 w 7691120"/>
              <a:gd name="connsiteY4" fmla="*/ 4451182 h 4677577"/>
              <a:gd name="connsiteX5" fmla="*/ 7464725 w 7691120"/>
              <a:gd name="connsiteY5" fmla="*/ 4677577 h 4677577"/>
              <a:gd name="connsiteX6" fmla="*/ 226395 w 7691120"/>
              <a:gd name="connsiteY6" fmla="*/ 4677577 h 4677577"/>
              <a:gd name="connsiteX7" fmla="*/ 0 w 7691120"/>
              <a:gd name="connsiteY7" fmla="*/ 4451182 h 4677577"/>
              <a:gd name="connsiteX8" fmla="*/ 0 w 7691120"/>
              <a:gd name="connsiteY8" fmla="*/ 1361757 h 4677577"/>
              <a:gd name="connsiteX9" fmla="*/ 0 w 7691120"/>
              <a:gd name="connsiteY9" fmla="*/ 1041717 h 4677577"/>
              <a:gd name="connsiteX10" fmla="*/ 0 w 7691120"/>
              <a:gd name="connsiteY10" fmla="*/ 226395 h 4677577"/>
              <a:gd name="connsiteX0" fmla="*/ 5080 w 7696200"/>
              <a:gd name="connsiteY0" fmla="*/ 226395 h 4677577"/>
              <a:gd name="connsiteX1" fmla="*/ 231475 w 7696200"/>
              <a:gd name="connsiteY1" fmla="*/ 0 h 4677577"/>
              <a:gd name="connsiteX2" fmla="*/ 7469805 w 7696200"/>
              <a:gd name="connsiteY2" fmla="*/ 0 h 4677577"/>
              <a:gd name="connsiteX3" fmla="*/ 7696200 w 7696200"/>
              <a:gd name="connsiteY3" fmla="*/ 226395 h 4677577"/>
              <a:gd name="connsiteX4" fmla="*/ 7696200 w 7696200"/>
              <a:gd name="connsiteY4" fmla="*/ 4451182 h 4677577"/>
              <a:gd name="connsiteX5" fmla="*/ 7469805 w 7696200"/>
              <a:gd name="connsiteY5" fmla="*/ 4677577 h 4677577"/>
              <a:gd name="connsiteX6" fmla="*/ 231475 w 7696200"/>
              <a:gd name="connsiteY6" fmla="*/ 4677577 h 4677577"/>
              <a:gd name="connsiteX7" fmla="*/ 5080 w 7696200"/>
              <a:gd name="connsiteY7" fmla="*/ 4451182 h 4677577"/>
              <a:gd name="connsiteX8" fmla="*/ 5080 w 7696200"/>
              <a:gd name="connsiteY8" fmla="*/ 1361757 h 4677577"/>
              <a:gd name="connsiteX9" fmla="*/ 0 w 7696200"/>
              <a:gd name="connsiteY9" fmla="*/ 1178877 h 4677577"/>
              <a:gd name="connsiteX10" fmla="*/ 5080 w 7696200"/>
              <a:gd name="connsiteY10" fmla="*/ 1041717 h 4677577"/>
              <a:gd name="connsiteX11" fmla="*/ 5080 w 7696200"/>
              <a:gd name="connsiteY11" fmla="*/ 226395 h 4677577"/>
              <a:gd name="connsiteX0" fmla="*/ 0 w 7696200"/>
              <a:gd name="connsiteY0" fmla="*/ 1178877 h 4677577"/>
              <a:gd name="connsiteX1" fmla="*/ 5080 w 7696200"/>
              <a:gd name="connsiteY1" fmla="*/ 1041717 h 4677577"/>
              <a:gd name="connsiteX2" fmla="*/ 5080 w 7696200"/>
              <a:gd name="connsiteY2" fmla="*/ 226395 h 4677577"/>
              <a:gd name="connsiteX3" fmla="*/ 231475 w 7696200"/>
              <a:gd name="connsiteY3" fmla="*/ 0 h 4677577"/>
              <a:gd name="connsiteX4" fmla="*/ 7469805 w 7696200"/>
              <a:gd name="connsiteY4" fmla="*/ 0 h 4677577"/>
              <a:gd name="connsiteX5" fmla="*/ 7696200 w 7696200"/>
              <a:gd name="connsiteY5" fmla="*/ 226395 h 4677577"/>
              <a:gd name="connsiteX6" fmla="*/ 7696200 w 7696200"/>
              <a:gd name="connsiteY6" fmla="*/ 4451182 h 4677577"/>
              <a:gd name="connsiteX7" fmla="*/ 7469805 w 7696200"/>
              <a:gd name="connsiteY7" fmla="*/ 4677577 h 4677577"/>
              <a:gd name="connsiteX8" fmla="*/ 231475 w 7696200"/>
              <a:gd name="connsiteY8" fmla="*/ 4677577 h 4677577"/>
              <a:gd name="connsiteX9" fmla="*/ 5080 w 7696200"/>
              <a:gd name="connsiteY9" fmla="*/ 4451182 h 4677577"/>
              <a:gd name="connsiteX10" fmla="*/ 5080 w 7696200"/>
              <a:gd name="connsiteY10" fmla="*/ 1361757 h 4677577"/>
              <a:gd name="connsiteX11" fmla="*/ 91440 w 7696200"/>
              <a:gd name="connsiteY11" fmla="*/ 1270317 h 4677577"/>
              <a:gd name="connsiteX0" fmla="*/ 0 w 7696200"/>
              <a:gd name="connsiteY0" fmla="*/ 1178877 h 4677577"/>
              <a:gd name="connsiteX1" fmla="*/ 5080 w 7696200"/>
              <a:gd name="connsiteY1" fmla="*/ 1041717 h 4677577"/>
              <a:gd name="connsiteX2" fmla="*/ 5080 w 7696200"/>
              <a:gd name="connsiteY2" fmla="*/ 226395 h 4677577"/>
              <a:gd name="connsiteX3" fmla="*/ 231475 w 7696200"/>
              <a:gd name="connsiteY3" fmla="*/ 0 h 4677577"/>
              <a:gd name="connsiteX4" fmla="*/ 7469805 w 7696200"/>
              <a:gd name="connsiteY4" fmla="*/ 0 h 4677577"/>
              <a:gd name="connsiteX5" fmla="*/ 7696200 w 7696200"/>
              <a:gd name="connsiteY5" fmla="*/ 226395 h 4677577"/>
              <a:gd name="connsiteX6" fmla="*/ 7696200 w 7696200"/>
              <a:gd name="connsiteY6" fmla="*/ 4451182 h 4677577"/>
              <a:gd name="connsiteX7" fmla="*/ 7469805 w 7696200"/>
              <a:gd name="connsiteY7" fmla="*/ 4677577 h 4677577"/>
              <a:gd name="connsiteX8" fmla="*/ 231475 w 7696200"/>
              <a:gd name="connsiteY8" fmla="*/ 4677577 h 4677577"/>
              <a:gd name="connsiteX9" fmla="*/ 5080 w 7696200"/>
              <a:gd name="connsiteY9" fmla="*/ 4451182 h 4677577"/>
              <a:gd name="connsiteX10" fmla="*/ 5080 w 7696200"/>
              <a:gd name="connsiteY10" fmla="*/ 1361757 h 4677577"/>
              <a:gd name="connsiteX0" fmla="*/ 0 w 7691120"/>
              <a:gd name="connsiteY0" fmla="*/ 1041717 h 4677577"/>
              <a:gd name="connsiteX1" fmla="*/ 0 w 7691120"/>
              <a:gd name="connsiteY1" fmla="*/ 226395 h 4677577"/>
              <a:gd name="connsiteX2" fmla="*/ 226395 w 7691120"/>
              <a:gd name="connsiteY2" fmla="*/ 0 h 4677577"/>
              <a:gd name="connsiteX3" fmla="*/ 7464725 w 7691120"/>
              <a:gd name="connsiteY3" fmla="*/ 0 h 4677577"/>
              <a:gd name="connsiteX4" fmla="*/ 7691120 w 7691120"/>
              <a:gd name="connsiteY4" fmla="*/ 226395 h 4677577"/>
              <a:gd name="connsiteX5" fmla="*/ 7691120 w 7691120"/>
              <a:gd name="connsiteY5" fmla="*/ 4451182 h 4677577"/>
              <a:gd name="connsiteX6" fmla="*/ 7464725 w 7691120"/>
              <a:gd name="connsiteY6" fmla="*/ 4677577 h 4677577"/>
              <a:gd name="connsiteX7" fmla="*/ 226395 w 7691120"/>
              <a:gd name="connsiteY7" fmla="*/ 4677577 h 4677577"/>
              <a:gd name="connsiteX8" fmla="*/ 0 w 7691120"/>
              <a:gd name="connsiteY8" fmla="*/ 4451182 h 4677577"/>
              <a:gd name="connsiteX9" fmla="*/ 0 w 7691120"/>
              <a:gd name="connsiteY9" fmla="*/ 1361757 h 4677577"/>
              <a:gd name="connsiteX0" fmla="*/ 0 w 7694295"/>
              <a:gd name="connsiteY0" fmla="*/ 1054417 h 4677577"/>
              <a:gd name="connsiteX1" fmla="*/ 3175 w 7694295"/>
              <a:gd name="connsiteY1" fmla="*/ 226395 h 4677577"/>
              <a:gd name="connsiteX2" fmla="*/ 229570 w 7694295"/>
              <a:gd name="connsiteY2" fmla="*/ 0 h 4677577"/>
              <a:gd name="connsiteX3" fmla="*/ 7467900 w 7694295"/>
              <a:gd name="connsiteY3" fmla="*/ 0 h 4677577"/>
              <a:gd name="connsiteX4" fmla="*/ 7694295 w 7694295"/>
              <a:gd name="connsiteY4" fmla="*/ 226395 h 4677577"/>
              <a:gd name="connsiteX5" fmla="*/ 7694295 w 7694295"/>
              <a:gd name="connsiteY5" fmla="*/ 4451182 h 4677577"/>
              <a:gd name="connsiteX6" fmla="*/ 7467900 w 7694295"/>
              <a:gd name="connsiteY6" fmla="*/ 4677577 h 4677577"/>
              <a:gd name="connsiteX7" fmla="*/ 229570 w 7694295"/>
              <a:gd name="connsiteY7" fmla="*/ 4677577 h 4677577"/>
              <a:gd name="connsiteX8" fmla="*/ 3175 w 7694295"/>
              <a:gd name="connsiteY8" fmla="*/ 4451182 h 4677577"/>
              <a:gd name="connsiteX9" fmla="*/ 3175 w 7694295"/>
              <a:gd name="connsiteY9" fmla="*/ 1361757 h 467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94295" h="4677577">
                <a:moveTo>
                  <a:pt x="0" y="1054417"/>
                </a:moveTo>
                <a:cubicBezTo>
                  <a:pt x="1058" y="778410"/>
                  <a:pt x="2117" y="502402"/>
                  <a:pt x="3175" y="226395"/>
                </a:cubicBezTo>
                <a:cubicBezTo>
                  <a:pt x="3175" y="101360"/>
                  <a:pt x="104535" y="0"/>
                  <a:pt x="229570" y="0"/>
                </a:cubicBezTo>
                <a:lnTo>
                  <a:pt x="7467900" y="0"/>
                </a:lnTo>
                <a:cubicBezTo>
                  <a:pt x="7592935" y="0"/>
                  <a:pt x="7694295" y="101360"/>
                  <a:pt x="7694295" y="226395"/>
                </a:cubicBezTo>
                <a:lnTo>
                  <a:pt x="7694295" y="4451182"/>
                </a:lnTo>
                <a:cubicBezTo>
                  <a:pt x="7694295" y="4576217"/>
                  <a:pt x="7592935" y="4677577"/>
                  <a:pt x="7467900" y="4677577"/>
                </a:cubicBezTo>
                <a:lnTo>
                  <a:pt x="229570" y="4677577"/>
                </a:lnTo>
                <a:cubicBezTo>
                  <a:pt x="104535" y="4677577"/>
                  <a:pt x="3175" y="4576217"/>
                  <a:pt x="3175" y="4451182"/>
                </a:cubicBezTo>
                <a:lnTo>
                  <a:pt x="3175" y="1361757"/>
                </a:lnTo>
              </a:path>
            </a:pathLst>
          </a:custGeom>
          <a:noFill/>
          <a:ln w="254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1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6"/>
    </mc:Choice>
    <mc:Fallback xmlns="">
      <p:transition spd="slow" advTm="4023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76363"/>
            <a:ext cx="4495800" cy="544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AFB439-4518-4FD6-A60B-3718774B0E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D29D3ED-6D4A-44C4-93F3-AC19CF93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78" y="1504290"/>
            <a:ext cx="3363204" cy="511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Требуются для </a:t>
            </a:r>
            <a:r>
              <a:rPr lang="ru-RU" b="1" dirty="0">
                <a:solidFill>
                  <a:schemeClr val="bg1"/>
                </a:solidFill>
              </a:rPr>
              <a:t>этапов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8" name="Google Shape;1328;p59">
            <a:extLst>
              <a:ext uri="{FF2B5EF4-FFF2-40B4-BE49-F238E27FC236}">
                <a16:creationId xmlns:a16="http://schemas.microsoft.com/office/drawing/2014/main" id="{9E49E1D8-834C-4A9C-92F8-7677B6E472C7}"/>
              </a:ext>
            </a:extLst>
          </p:cNvPr>
          <p:cNvSpPr/>
          <p:nvPr/>
        </p:nvSpPr>
        <p:spPr>
          <a:xfrm>
            <a:off x="1655510" y="2372206"/>
            <a:ext cx="2372765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РАЗРАБОТКА</a:t>
            </a:r>
            <a:endParaRPr sz="18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328;p59">
            <a:extLst>
              <a:ext uri="{FF2B5EF4-FFF2-40B4-BE49-F238E27FC236}">
                <a16:creationId xmlns:a16="http://schemas.microsoft.com/office/drawing/2014/main" id="{4D95AB6A-5AB5-4FBA-A690-ED1CBF7DA404}"/>
              </a:ext>
            </a:extLst>
          </p:cNvPr>
          <p:cNvSpPr/>
          <p:nvPr/>
        </p:nvSpPr>
        <p:spPr>
          <a:xfrm>
            <a:off x="1655510" y="3488945"/>
            <a:ext cx="2372765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САМОТЕСТИРОВАНИЕ</a:t>
            </a:r>
            <a:endParaRPr sz="18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329;p59">
            <a:extLst>
              <a:ext uri="{FF2B5EF4-FFF2-40B4-BE49-F238E27FC236}">
                <a16:creationId xmlns:a16="http://schemas.microsoft.com/office/drawing/2014/main" id="{E418F6BE-3965-4FE5-8E32-522E00C4B588}"/>
              </a:ext>
            </a:extLst>
          </p:cNvPr>
          <p:cNvSpPr/>
          <p:nvPr/>
        </p:nvSpPr>
        <p:spPr>
          <a:xfrm>
            <a:off x="1655510" y="4473907"/>
            <a:ext cx="2467881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ФУНКЦИОНАЛЬНОЕ</a:t>
            </a:r>
            <a:r>
              <a:rPr lang="ru-RU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тестирование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0;p59">
            <a:extLst>
              <a:ext uri="{FF2B5EF4-FFF2-40B4-BE49-F238E27FC236}">
                <a16:creationId xmlns:a16="http://schemas.microsoft.com/office/drawing/2014/main" id="{AAC6FBC7-302C-4007-8D66-69C61112AE2A}"/>
              </a:ext>
            </a:extLst>
          </p:cNvPr>
          <p:cNvSpPr/>
          <p:nvPr/>
        </p:nvSpPr>
        <p:spPr>
          <a:xfrm>
            <a:off x="1655510" y="5615603"/>
            <a:ext cx="2435841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КАЛИБРОВОЧНОЕ</a:t>
            </a:r>
            <a:r>
              <a:rPr lang="ru-RU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тестирование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229;p53">
            <a:extLst>
              <a:ext uri="{FF2B5EF4-FFF2-40B4-BE49-F238E27FC236}">
                <a16:creationId xmlns:a16="http://schemas.microsoft.com/office/drawing/2014/main" id="{DDE76A52-D02A-440A-B073-A76F9CF8631C}"/>
              </a:ext>
            </a:extLst>
          </p:cNvPr>
          <p:cNvSpPr txBox="1"/>
          <p:nvPr/>
        </p:nvSpPr>
        <p:spPr>
          <a:xfrm>
            <a:off x="4919438" y="2385389"/>
            <a:ext cx="2633786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ПОДГОТОВЛЕНО: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113</a:t>
            </a:r>
            <a:r>
              <a:rPr lang="ru-RU" sz="20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наборов данных</a:t>
            </a:r>
            <a:r>
              <a:rPr lang="ru-RU" sz="1600" b="0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&gt;50 000 </a:t>
            </a:r>
            <a:r>
              <a:rPr lang="ru-RU" sz="16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исследований</a:t>
            </a:r>
            <a:endParaRPr sz="1600" b="1" i="0" u="none" strike="noStrike" cap="none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ru-RU" sz="1600" b="0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модальности</a:t>
            </a:r>
            <a:r>
              <a:rPr lang="ru-RU" sz="1600" b="0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ru-RU" sz="1600" b="0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РГ, ММГ, КТ/НДКТ и МРТ</a:t>
            </a: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ru-RU" sz="16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видов исследований</a:t>
            </a:r>
            <a:endParaRPr sz="1600" b="1" i="0" u="none" strike="noStrike" cap="none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Нижний колонтитул 2">
            <a:extLst>
              <a:ext uri="{FF2B5EF4-FFF2-40B4-BE49-F238E27FC236}">
                <a16:creationId xmlns:a16="http://schemas.microsoft.com/office/drawing/2014/main" id="{4E50E36C-1810-4BCA-AF3B-CA90DE886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dirty="0" err="1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mosmed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9" name="Google Shape;1229;p53">
            <a:extLst>
              <a:ext uri="{FF2B5EF4-FFF2-40B4-BE49-F238E27FC236}">
                <a16:creationId xmlns:a16="http://schemas.microsoft.com/office/drawing/2014/main" id="{BB61915C-8300-479E-BEC2-E88786056D16}"/>
              </a:ext>
            </a:extLst>
          </p:cNvPr>
          <p:cNvSpPr txBox="1"/>
          <p:nvPr/>
        </p:nvSpPr>
        <p:spPr>
          <a:xfrm>
            <a:off x="7712766" y="2385389"/>
            <a:ext cx="3940753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ru-RU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РАЗРАБОТАНА</a:t>
            </a:r>
            <a:br>
              <a:rPr lang="ru-RU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платформа экспертного пересмотра исследований: </a:t>
            </a:r>
          </a:p>
          <a:p>
            <a:pPr lvl="0">
              <a:buClr>
                <a:schemeClr val="lt1"/>
              </a:buClr>
              <a:buSzPts val="3200"/>
            </a:pPr>
            <a:r>
              <a:rPr lang="en-US" sz="1600" dirty="0">
                <a:solidFill>
                  <a:schemeClr val="bg1"/>
                </a:solidFill>
                <a:hlinkClick r:id="rId2"/>
              </a:rPr>
              <a:t>https://reader-study.tele-med.ai/</a:t>
            </a:r>
            <a:endParaRPr lang="ru-RU" sz="1600" dirty="0">
              <a:solidFill>
                <a:schemeClr val="bg1"/>
              </a:solidFill>
            </a:endParaRPr>
          </a:p>
          <a:p>
            <a:pPr lvl="0">
              <a:buClr>
                <a:schemeClr val="lt1"/>
              </a:buClr>
              <a:buSzPts val="3200"/>
            </a:pPr>
            <a:endParaRPr lang="ru-RU" sz="1600" dirty="0">
              <a:solidFill>
                <a:schemeClr val="bg1"/>
              </a:solidFill>
            </a:endParaRPr>
          </a:p>
          <a:p>
            <a:pPr lvl="0">
              <a:buClr>
                <a:schemeClr val="lt1"/>
              </a:buClr>
              <a:buSzPts val="1800"/>
            </a:pPr>
            <a:r>
              <a:rPr lang="ru-RU" sz="1600" b="1" dirty="0">
                <a:solidFill>
                  <a:schemeClr val="tx1"/>
                </a:solidFill>
                <a:ea typeface="Calibri"/>
                <a:cs typeface="Calibri"/>
              </a:rPr>
              <a:t>ОТКРЫТЫЕ НАБОРЫ ДАННЫХ </a:t>
            </a:r>
            <a:r>
              <a:rPr lang="ru-RU" sz="1600" dirty="0">
                <a:solidFill>
                  <a:schemeClr val="tx1"/>
                </a:solidFill>
                <a:ea typeface="Calibri"/>
                <a:cs typeface="Calibri"/>
              </a:rPr>
              <a:t>использованы российскими и зарубежными командами исследователей при разработке и </a:t>
            </a:r>
            <a:r>
              <a:rPr lang="ru-RU" sz="1600" dirty="0" err="1">
                <a:solidFill>
                  <a:schemeClr val="tx1"/>
                </a:solidFill>
                <a:ea typeface="Calibri"/>
                <a:cs typeface="Calibri"/>
              </a:rPr>
              <a:t>валидации</a:t>
            </a:r>
            <a:r>
              <a:rPr lang="ru-RU" sz="1600" dirty="0">
                <a:solidFill>
                  <a:schemeClr val="tx1"/>
                </a:solidFill>
                <a:ea typeface="Calibri"/>
                <a:cs typeface="Calibri"/>
              </a:rPr>
              <a:t> алгоритмов ИИ</a:t>
            </a:r>
          </a:p>
          <a:p>
            <a:pPr>
              <a:buClr>
                <a:schemeClr val="lt1"/>
              </a:buClr>
              <a:buSzPts val="1800"/>
            </a:pPr>
            <a:r>
              <a:rPr lang="en-US" sz="1600" dirty="0">
                <a:solidFill>
                  <a:schemeClr val="accent5"/>
                </a:solidFill>
                <a:hlinkClick r:id="rId3"/>
              </a:rPr>
              <a:t>https://mosmed.ai/datasets/</a:t>
            </a:r>
            <a:r>
              <a:rPr lang="ru-RU" sz="1600" dirty="0">
                <a:solidFill>
                  <a:schemeClr val="accent5"/>
                </a:solidFill>
              </a:rPr>
              <a:t> </a:t>
            </a:r>
            <a:endParaRPr lang="ru-RU" sz="1600" i="0" u="none" strike="noStrike" cap="none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71911F-AEC2-488B-AB41-13AECB4C2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766" y="5114291"/>
            <a:ext cx="3811720" cy="4772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6D607E-7E54-4CFA-8AA7-A0FF781904F3}"/>
              </a:ext>
            </a:extLst>
          </p:cNvPr>
          <p:cNvSpPr txBox="1"/>
          <p:nvPr/>
        </p:nvSpPr>
        <p:spPr>
          <a:xfrm>
            <a:off x="8108849" y="5662310"/>
            <a:ext cx="2248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Загружен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accent5"/>
                </a:solidFill>
              </a:rPr>
              <a:t>&gt;3333 </a:t>
            </a:r>
            <a:r>
              <a:rPr lang="ru-RU" sz="1600" dirty="0">
                <a:solidFill>
                  <a:schemeClr val="tx1"/>
                </a:solidFill>
              </a:rPr>
              <a:t>раз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665333" y="5369634"/>
            <a:ext cx="904924" cy="904922"/>
            <a:chOff x="6964383" y="2054838"/>
            <a:chExt cx="1058726" cy="1058724"/>
          </a:xfrm>
        </p:grpSpPr>
        <p:grpSp>
          <p:nvGrpSpPr>
            <p:cNvPr id="33" name="Google Shape;1318;p59"/>
            <p:cNvGrpSpPr/>
            <p:nvPr/>
          </p:nvGrpSpPr>
          <p:grpSpPr>
            <a:xfrm>
              <a:off x="6964383" y="2054838"/>
              <a:ext cx="1058726" cy="1058724"/>
              <a:chOff x="585309" y="2150675"/>
              <a:chExt cx="1634016" cy="1634016"/>
            </a:xfrm>
          </p:grpSpPr>
          <p:sp>
            <p:nvSpPr>
              <p:cNvPr id="35" name="Google Shape;1319;p59"/>
              <p:cNvSpPr/>
              <p:nvPr/>
            </p:nvSpPr>
            <p:spPr>
              <a:xfrm>
                <a:off x="585309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320;p59"/>
              <p:cNvSpPr/>
              <p:nvPr/>
            </p:nvSpPr>
            <p:spPr>
              <a:xfrm>
                <a:off x="695325" y="2258686"/>
                <a:ext cx="1417993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4" name="Google Shape;1341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56713" y="2363891"/>
              <a:ext cx="467238" cy="4672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665333" y="3190710"/>
            <a:ext cx="904924" cy="904922"/>
            <a:chOff x="3280803" y="2054838"/>
            <a:chExt cx="1058726" cy="1058724"/>
          </a:xfrm>
        </p:grpSpPr>
        <p:grpSp>
          <p:nvGrpSpPr>
            <p:cNvPr id="38" name="Google Shape;1312;p59"/>
            <p:cNvGrpSpPr/>
            <p:nvPr/>
          </p:nvGrpSpPr>
          <p:grpSpPr>
            <a:xfrm>
              <a:off x="3280803" y="2054838"/>
              <a:ext cx="1058726" cy="1058724"/>
              <a:chOff x="585309" y="2150675"/>
              <a:chExt cx="1634016" cy="1634016"/>
            </a:xfrm>
          </p:grpSpPr>
          <p:sp>
            <p:nvSpPr>
              <p:cNvPr id="40" name="Google Shape;1313;p59"/>
              <p:cNvSpPr/>
              <p:nvPr/>
            </p:nvSpPr>
            <p:spPr>
              <a:xfrm>
                <a:off x="585309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314;p59"/>
              <p:cNvSpPr/>
              <p:nvPr/>
            </p:nvSpPr>
            <p:spPr>
              <a:xfrm>
                <a:off x="695325" y="2258686"/>
                <a:ext cx="1417993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9" name="Google Shape;1343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56356" y="2343700"/>
              <a:ext cx="507620" cy="5076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Группа 41"/>
          <p:cNvGrpSpPr/>
          <p:nvPr/>
        </p:nvGrpSpPr>
        <p:grpSpPr>
          <a:xfrm>
            <a:off x="665333" y="2101248"/>
            <a:ext cx="904924" cy="904922"/>
            <a:chOff x="358792" y="2095614"/>
            <a:chExt cx="1058726" cy="1058724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58792" y="2095614"/>
              <a:ext cx="1058726" cy="1058724"/>
              <a:chOff x="5355949" y="4301320"/>
              <a:chExt cx="1058726" cy="1058724"/>
            </a:xfrm>
          </p:grpSpPr>
          <p:sp>
            <p:nvSpPr>
              <p:cNvPr id="45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43" y="2366883"/>
              <a:ext cx="496907" cy="49690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665333" y="4280172"/>
            <a:ext cx="904924" cy="904922"/>
            <a:chOff x="5197214" y="2055960"/>
            <a:chExt cx="1058726" cy="1058724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5197214" y="2055960"/>
              <a:ext cx="1058726" cy="1058724"/>
              <a:chOff x="5355949" y="4301320"/>
              <a:chExt cx="1058726" cy="1058724"/>
            </a:xfrm>
          </p:grpSpPr>
          <p:sp>
            <p:nvSpPr>
              <p:cNvPr id="50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485" y="2348408"/>
              <a:ext cx="502779" cy="503842"/>
            </a:xfrm>
            <a:prstGeom prst="rect">
              <a:avLst/>
            </a:prstGeom>
          </p:spPr>
        </p:pic>
      </p:grp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Наборы данных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85" y="5608570"/>
            <a:ext cx="350363" cy="3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0"/>
    </mc:Choice>
    <mc:Fallback xmlns="">
      <p:transition spd="slow" advTm="4295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13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Определение целевого значения точности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0" y="1543630"/>
            <a:ext cx="6391174" cy="3376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939" y="1079582"/>
            <a:ext cx="47815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AFB439-4518-4FD6-A60B-3718774B0E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3" name="Google Shape;1229;p53">
            <a:extLst>
              <a:ext uri="{FF2B5EF4-FFF2-40B4-BE49-F238E27FC236}">
                <a16:creationId xmlns:a16="http://schemas.microsoft.com/office/drawing/2014/main" id="{DDE76A52-D02A-440A-B073-A76F9CF8631C}"/>
              </a:ext>
            </a:extLst>
          </p:cNvPr>
          <p:cNvSpPr txBox="1"/>
          <p:nvPr/>
        </p:nvSpPr>
        <p:spPr>
          <a:xfrm>
            <a:off x="4923557" y="1996811"/>
            <a:ext cx="2852088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ПРОВЕДЕНО: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69</a:t>
            </a:r>
            <a:r>
              <a:rPr lang="ru-RU" sz="20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тестирований</a:t>
            </a:r>
            <a:r>
              <a:rPr lang="ru-RU" sz="16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6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с использованием разработанного инструмента </a:t>
            </a:r>
            <a:r>
              <a:rPr lang="en-US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ROC –</a:t>
            </a:r>
            <a:r>
              <a:rPr lang="ru-RU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анализа</a:t>
            </a:r>
          </a:p>
          <a:p>
            <a:pPr lvl="0">
              <a:buClr>
                <a:schemeClr val="lt1"/>
              </a:buClr>
              <a:buSzPts val="3200"/>
            </a:pPr>
            <a:r>
              <a:rPr lang="en-US" sz="1600" dirty="0">
                <a:solidFill>
                  <a:schemeClr val="bg1"/>
                </a:solidFill>
                <a:hlinkClick r:id="rId2"/>
              </a:rPr>
              <a:t>https://roc-analysis.mosmed.ai/</a:t>
            </a:r>
            <a:endParaRPr lang="ru-RU" sz="1600" dirty="0">
              <a:solidFill>
                <a:schemeClr val="bg1"/>
              </a:solidFill>
            </a:endParaRPr>
          </a:p>
          <a:p>
            <a:pPr lvl="0">
              <a:buClr>
                <a:schemeClr val="lt1"/>
              </a:buClr>
              <a:buSzPts val="3200"/>
            </a:pPr>
            <a:endParaRPr lang="ru-RU" sz="160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lt1"/>
              </a:buClr>
              <a:buSzPts val="3200"/>
            </a:pPr>
            <a:r>
              <a:rPr lang="ru-RU" sz="3600" b="1" dirty="0">
                <a:solidFill>
                  <a:schemeClr val="accent5"/>
                </a:solidFill>
                <a:ea typeface="Calibri"/>
                <a:cs typeface="Calibri"/>
              </a:rPr>
              <a:t>65</a:t>
            </a:r>
            <a:r>
              <a:rPr lang="ru-RU" sz="2400" b="1" dirty="0">
                <a:solidFill>
                  <a:schemeClr val="accent5"/>
                </a:solidFill>
                <a:ea typeface="Calibri"/>
                <a:cs typeface="Calibri"/>
              </a:rPr>
              <a:t> </a:t>
            </a:r>
            <a:r>
              <a:rPr lang="ru-RU" sz="1600" b="1" dirty="0">
                <a:solidFill>
                  <a:schemeClr val="accent5"/>
                </a:solidFill>
                <a:ea typeface="Calibri"/>
                <a:cs typeface="Calibri"/>
              </a:rPr>
              <a:t>функциональных тестирований</a:t>
            </a:r>
            <a:endParaRPr lang="ru-RU" sz="1600" dirty="0">
              <a:solidFill>
                <a:schemeClr val="accent5"/>
              </a:solidFill>
              <a:ea typeface="Calibri"/>
              <a:cs typeface="Calibri"/>
            </a:endParaRPr>
          </a:p>
          <a:p>
            <a:pPr lvl="0">
              <a:buClr>
                <a:schemeClr val="lt1"/>
              </a:buClr>
              <a:buSzPts val="3200"/>
            </a:pPr>
            <a:endParaRPr lang="ru-RU" sz="16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lt1"/>
              </a:buClr>
              <a:buSzPts val="3200"/>
            </a:pPr>
            <a:r>
              <a:rPr lang="ru-RU" sz="3200" b="1" dirty="0">
                <a:solidFill>
                  <a:schemeClr val="accent5"/>
                </a:solidFill>
                <a:ea typeface="Calibri"/>
                <a:cs typeface="Calibri"/>
              </a:rPr>
              <a:t>7</a:t>
            </a:r>
            <a:r>
              <a:rPr lang="ru-RU" sz="2000" b="1" dirty="0">
                <a:solidFill>
                  <a:schemeClr val="accent5"/>
                </a:solidFill>
                <a:ea typeface="Calibri"/>
                <a:cs typeface="Calibri"/>
              </a:rPr>
              <a:t> </a:t>
            </a:r>
            <a:r>
              <a:rPr lang="ru-RU" sz="1600" b="1" dirty="0">
                <a:solidFill>
                  <a:schemeClr val="accent5"/>
                </a:solidFill>
                <a:ea typeface="Calibri"/>
                <a:cs typeface="Calibri"/>
              </a:rPr>
              <a:t>тестирований</a:t>
            </a:r>
            <a:r>
              <a:rPr lang="ru-RU" sz="1600" b="1" dirty="0">
                <a:solidFill>
                  <a:schemeClr val="tx1"/>
                </a:solidFill>
                <a:ea typeface="Calibri"/>
                <a:cs typeface="Calibri"/>
              </a:rPr>
              <a:t/>
            </a:r>
            <a:br>
              <a:rPr lang="ru-RU" sz="1600" b="1" dirty="0">
                <a:solidFill>
                  <a:schemeClr val="tx1"/>
                </a:solidFill>
                <a:ea typeface="Calibri"/>
                <a:cs typeface="Calibri"/>
              </a:rPr>
            </a:br>
            <a:r>
              <a:rPr lang="ru-RU" sz="1600" dirty="0">
                <a:solidFill>
                  <a:schemeClr val="tx1"/>
                </a:solidFill>
                <a:ea typeface="Calibri"/>
                <a:cs typeface="Calibri"/>
              </a:rPr>
              <a:t>с использованием разработанной платформы смены версионности</a:t>
            </a:r>
            <a:endParaRPr sz="16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A90160A-CCF9-408A-ACEF-0C4772A3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003" y="2103438"/>
            <a:ext cx="3765674" cy="4106688"/>
          </a:xfrm>
          <a:prstGeom prst="rect">
            <a:avLst/>
          </a:prstGeom>
        </p:spPr>
      </p:pic>
      <p:sp>
        <p:nvSpPr>
          <p:cNvPr id="30" name="Нижний колонтитул 2">
            <a:extLst>
              <a:ext uri="{FF2B5EF4-FFF2-40B4-BE49-F238E27FC236}">
                <a16:creationId xmlns:a16="http://schemas.microsoft.com/office/drawing/2014/main" id="{69513A58-BAAD-4073-81F2-9FF1648B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dirty="0" err="1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mosmed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585C8F-AE10-4EB1-AE70-26E21DE4422E}"/>
              </a:ext>
            </a:extLst>
          </p:cNvPr>
          <p:cNvSpPr txBox="1"/>
          <p:nvPr/>
        </p:nvSpPr>
        <p:spPr>
          <a:xfrm rot="1794509">
            <a:off x="7989080" y="3572948"/>
            <a:ext cx="349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Протокол тестирования </a:t>
            </a:r>
          </a:p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©ГБУЗ «НПКЦ ДиТ ДЗМ»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Отбор и тестирование ИИ-Сервисов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376363"/>
            <a:ext cx="4495800" cy="544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бъект 4">
            <a:extLst>
              <a:ext uri="{FF2B5EF4-FFF2-40B4-BE49-F238E27FC236}">
                <a16:creationId xmlns:a16="http://schemas.microsoft.com/office/drawing/2014/main" id="{AD29D3ED-6D4A-44C4-93F3-AC19CF93F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78" y="1504290"/>
            <a:ext cx="3363204" cy="511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Требуются для </a:t>
            </a:r>
            <a:r>
              <a:rPr lang="ru-RU" b="1" dirty="0">
                <a:solidFill>
                  <a:schemeClr val="bg1"/>
                </a:solidFill>
              </a:rPr>
              <a:t>этапов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8" name="Google Shape;1328;p59">
            <a:extLst>
              <a:ext uri="{FF2B5EF4-FFF2-40B4-BE49-F238E27FC236}">
                <a16:creationId xmlns:a16="http://schemas.microsoft.com/office/drawing/2014/main" id="{4D95AB6A-5AB5-4FBA-A690-ED1CBF7DA404}"/>
              </a:ext>
            </a:extLst>
          </p:cNvPr>
          <p:cNvSpPr/>
          <p:nvPr/>
        </p:nvSpPr>
        <p:spPr>
          <a:xfrm>
            <a:off x="1655510" y="2401383"/>
            <a:ext cx="2372765" cy="34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САМОТЕСТИРОВАНИЕ</a:t>
            </a:r>
            <a:endParaRPr sz="18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329;p59">
            <a:extLst>
              <a:ext uri="{FF2B5EF4-FFF2-40B4-BE49-F238E27FC236}">
                <a16:creationId xmlns:a16="http://schemas.microsoft.com/office/drawing/2014/main" id="{E418F6BE-3965-4FE5-8E32-522E00C4B588}"/>
              </a:ext>
            </a:extLst>
          </p:cNvPr>
          <p:cNvSpPr/>
          <p:nvPr/>
        </p:nvSpPr>
        <p:spPr>
          <a:xfrm>
            <a:off x="1655510" y="3386345"/>
            <a:ext cx="2467881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ФУНКЦИОНАЛЬНОЕ</a:t>
            </a:r>
            <a:r>
              <a:rPr lang="ru-RU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тестирование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330;p59">
            <a:extLst>
              <a:ext uri="{FF2B5EF4-FFF2-40B4-BE49-F238E27FC236}">
                <a16:creationId xmlns:a16="http://schemas.microsoft.com/office/drawing/2014/main" id="{AAC6FBC7-302C-4007-8D66-69C61112AE2A}"/>
              </a:ext>
            </a:extLst>
          </p:cNvPr>
          <p:cNvSpPr/>
          <p:nvPr/>
        </p:nvSpPr>
        <p:spPr>
          <a:xfrm>
            <a:off x="1655510" y="4528041"/>
            <a:ext cx="2435841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КАЛИБРОВОЧНОЕ</a:t>
            </a:r>
            <a:r>
              <a:rPr lang="ru-RU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тестирование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665333" y="4282072"/>
            <a:ext cx="904924" cy="904922"/>
            <a:chOff x="6964383" y="2054838"/>
            <a:chExt cx="1058726" cy="1058724"/>
          </a:xfrm>
        </p:grpSpPr>
        <p:grpSp>
          <p:nvGrpSpPr>
            <p:cNvPr id="42" name="Google Shape;1318;p59"/>
            <p:cNvGrpSpPr/>
            <p:nvPr/>
          </p:nvGrpSpPr>
          <p:grpSpPr>
            <a:xfrm>
              <a:off x="6964383" y="2054838"/>
              <a:ext cx="1058726" cy="1058724"/>
              <a:chOff x="585309" y="2150675"/>
              <a:chExt cx="1634016" cy="1634016"/>
            </a:xfrm>
          </p:grpSpPr>
          <p:sp>
            <p:nvSpPr>
              <p:cNvPr id="44" name="Google Shape;1319;p59"/>
              <p:cNvSpPr/>
              <p:nvPr/>
            </p:nvSpPr>
            <p:spPr>
              <a:xfrm>
                <a:off x="585309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320;p59"/>
              <p:cNvSpPr/>
              <p:nvPr/>
            </p:nvSpPr>
            <p:spPr>
              <a:xfrm>
                <a:off x="695325" y="2258686"/>
                <a:ext cx="1417993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3" name="Google Shape;1341;p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56713" y="2363891"/>
              <a:ext cx="467238" cy="4672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Группа 45"/>
          <p:cNvGrpSpPr/>
          <p:nvPr/>
        </p:nvGrpSpPr>
        <p:grpSpPr>
          <a:xfrm>
            <a:off x="665333" y="2103148"/>
            <a:ext cx="904924" cy="904922"/>
            <a:chOff x="3280803" y="2054838"/>
            <a:chExt cx="1058726" cy="1058724"/>
          </a:xfrm>
        </p:grpSpPr>
        <p:grpSp>
          <p:nvGrpSpPr>
            <p:cNvPr id="47" name="Google Shape;1312;p59"/>
            <p:cNvGrpSpPr/>
            <p:nvPr/>
          </p:nvGrpSpPr>
          <p:grpSpPr>
            <a:xfrm>
              <a:off x="3280803" y="2054838"/>
              <a:ext cx="1058726" cy="1058724"/>
              <a:chOff x="585309" y="2150675"/>
              <a:chExt cx="1634016" cy="1634016"/>
            </a:xfrm>
          </p:grpSpPr>
          <p:sp>
            <p:nvSpPr>
              <p:cNvPr id="49" name="Google Shape;1313;p59"/>
              <p:cNvSpPr/>
              <p:nvPr/>
            </p:nvSpPr>
            <p:spPr>
              <a:xfrm>
                <a:off x="585309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314;p59"/>
              <p:cNvSpPr/>
              <p:nvPr/>
            </p:nvSpPr>
            <p:spPr>
              <a:xfrm>
                <a:off x="695325" y="2258686"/>
                <a:ext cx="1417993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48" name="Google Shape;1343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56356" y="2343700"/>
              <a:ext cx="507620" cy="5076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Группа 55"/>
          <p:cNvGrpSpPr/>
          <p:nvPr/>
        </p:nvGrpSpPr>
        <p:grpSpPr>
          <a:xfrm>
            <a:off x="665333" y="3192610"/>
            <a:ext cx="904924" cy="904922"/>
            <a:chOff x="5197214" y="2055960"/>
            <a:chExt cx="1058726" cy="1058724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5197214" y="2055960"/>
              <a:ext cx="1058726" cy="1058724"/>
              <a:chOff x="5355949" y="4301320"/>
              <a:chExt cx="1058726" cy="1058724"/>
            </a:xfrm>
          </p:grpSpPr>
          <p:sp>
            <p:nvSpPr>
              <p:cNvPr id="59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485" y="2348408"/>
              <a:ext cx="502779" cy="503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9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78"/>
    </mc:Choice>
    <mc:Fallback xmlns="">
      <p:transition spd="slow" advTm="3247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1376363"/>
            <a:ext cx="4495800" cy="544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668001" y="2103438"/>
            <a:ext cx="904924" cy="904922"/>
            <a:chOff x="9743325" y="2054838"/>
            <a:chExt cx="1058726" cy="1058724"/>
          </a:xfrm>
        </p:grpSpPr>
        <p:grpSp>
          <p:nvGrpSpPr>
            <p:cNvPr id="52" name="Google Shape;1321;p59"/>
            <p:cNvGrpSpPr/>
            <p:nvPr/>
          </p:nvGrpSpPr>
          <p:grpSpPr>
            <a:xfrm>
              <a:off x="9743325" y="2054838"/>
              <a:ext cx="1058726" cy="1058724"/>
              <a:chOff x="2031690" y="2150675"/>
              <a:chExt cx="1634016" cy="1634016"/>
            </a:xfrm>
          </p:grpSpPr>
          <p:sp>
            <p:nvSpPr>
              <p:cNvPr id="54" name="Google Shape;1322;p59"/>
              <p:cNvSpPr/>
              <p:nvPr/>
            </p:nvSpPr>
            <p:spPr>
              <a:xfrm>
                <a:off x="2031690" y="2150675"/>
                <a:ext cx="1634016" cy="1634016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323;p59"/>
              <p:cNvSpPr/>
              <p:nvPr/>
            </p:nvSpPr>
            <p:spPr>
              <a:xfrm>
                <a:off x="2141707" y="2258686"/>
                <a:ext cx="1417992" cy="141799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3" name="Google Shape;1344;p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054346" y="2343164"/>
              <a:ext cx="506546" cy="490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" name="Группа 55"/>
          <p:cNvGrpSpPr/>
          <p:nvPr/>
        </p:nvGrpSpPr>
        <p:grpSpPr>
          <a:xfrm>
            <a:off x="668001" y="3192320"/>
            <a:ext cx="904924" cy="904922"/>
            <a:chOff x="9706276" y="4301320"/>
            <a:chExt cx="1058726" cy="1058724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9706276" y="4301320"/>
              <a:ext cx="1058726" cy="1058724"/>
              <a:chOff x="7129331" y="4301320"/>
              <a:chExt cx="1058726" cy="1058724"/>
            </a:xfrm>
          </p:grpSpPr>
          <p:sp>
            <p:nvSpPr>
              <p:cNvPr id="59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7129331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7200614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470" y="4542185"/>
              <a:ext cx="401885" cy="589763"/>
            </a:xfrm>
            <a:prstGeom prst="rect">
              <a:avLst/>
            </a:prstGeom>
          </p:spPr>
        </p:pic>
      </p:grpSp>
      <p:sp>
        <p:nvSpPr>
          <p:cNvPr id="27" name="Объект 4">
            <a:extLst>
              <a:ext uri="{FF2B5EF4-FFF2-40B4-BE49-F238E27FC236}">
                <a16:creationId xmlns:a16="http://schemas.microsoft.com/office/drawing/2014/main" id="{AD29D3ED-6D4A-44C4-93F3-AC19CF93F8DB}"/>
              </a:ext>
            </a:extLst>
          </p:cNvPr>
          <p:cNvSpPr txBox="1">
            <a:spLocks/>
          </p:cNvSpPr>
          <p:nvPr/>
        </p:nvSpPr>
        <p:spPr>
          <a:xfrm>
            <a:off x="545978" y="1504290"/>
            <a:ext cx="3363204" cy="511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Требуются для </a:t>
            </a:r>
            <a:r>
              <a:rPr lang="ru-RU" b="1" dirty="0">
                <a:solidFill>
                  <a:schemeClr val="bg1"/>
                </a:solidFill>
              </a:rPr>
              <a:t>этапов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8" name="Google Shape;1328;p59">
            <a:extLst>
              <a:ext uri="{FF2B5EF4-FFF2-40B4-BE49-F238E27FC236}">
                <a16:creationId xmlns:a16="http://schemas.microsoft.com/office/drawing/2014/main" id="{4D95AB6A-5AB5-4FBA-A690-ED1CBF7DA404}"/>
              </a:ext>
            </a:extLst>
          </p:cNvPr>
          <p:cNvSpPr/>
          <p:nvPr/>
        </p:nvSpPr>
        <p:spPr>
          <a:xfrm>
            <a:off x="1655510" y="2307045"/>
            <a:ext cx="237276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</a:pPr>
            <a:r>
              <a:rPr lang="ru-RU" sz="180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Технологический</a:t>
            </a: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МОНИТОРИНГ</a:t>
            </a:r>
          </a:p>
        </p:txBody>
      </p:sp>
      <p:sp>
        <p:nvSpPr>
          <p:cNvPr id="31" name="Google Shape;1329;p59">
            <a:extLst>
              <a:ext uri="{FF2B5EF4-FFF2-40B4-BE49-F238E27FC236}">
                <a16:creationId xmlns:a16="http://schemas.microsoft.com/office/drawing/2014/main" id="{E418F6BE-3965-4FE5-8E32-522E00C4B588}"/>
              </a:ext>
            </a:extLst>
          </p:cNvPr>
          <p:cNvSpPr/>
          <p:nvPr/>
        </p:nvSpPr>
        <p:spPr>
          <a:xfrm>
            <a:off x="1655510" y="3386345"/>
            <a:ext cx="2467881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Clr>
                <a:srgbClr val="575757"/>
              </a:buClr>
              <a:buSzPts val="1800"/>
            </a:pPr>
            <a:r>
              <a:rPr lang="ru-RU" dirty="0">
                <a:solidFill>
                  <a:schemeClr val="bg1"/>
                </a:solidFill>
                <a:ea typeface="Calibri"/>
                <a:cs typeface="Calibri"/>
              </a:rPr>
              <a:t>Клинический</a:t>
            </a:r>
            <a:r>
              <a:rPr lang="ru-RU" b="1" dirty="0">
                <a:solidFill>
                  <a:schemeClr val="bg1"/>
                </a:solidFill>
                <a:ea typeface="Calibri"/>
                <a:cs typeface="Calibri"/>
              </a:rPr>
              <a:t/>
            </a:r>
            <a:br>
              <a:rPr lang="ru-RU" b="1" dirty="0">
                <a:solidFill>
                  <a:schemeClr val="bg1"/>
                </a:solidFill>
                <a:ea typeface="Calibri"/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ea typeface="Calibri"/>
                <a:cs typeface="Calibri"/>
              </a:rPr>
              <a:t>МОНИТОРИНГ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AFB439-4518-4FD6-A60B-3718774B0E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3" name="Google Shape;1229;p53">
            <a:extLst>
              <a:ext uri="{FF2B5EF4-FFF2-40B4-BE49-F238E27FC236}">
                <a16:creationId xmlns:a16="http://schemas.microsoft.com/office/drawing/2014/main" id="{DDE76A52-D02A-440A-B073-A76F9CF8631C}"/>
              </a:ext>
            </a:extLst>
          </p:cNvPr>
          <p:cNvSpPr txBox="1"/>
          <p:nvPr/>
        </p:nvSpPr>
        <p:spPr>
          <a:xfrm>
            <a:off x="4919579" y="1934401"/>
            <a:ext cx="32846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ru-RU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ПРОВЕДЕНО: </a:t>
            </a:r>
            <a:r>
              <a:rPr lang="ru-RU" sz="32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418</a:t>
            </a:r>
            <a:r>
              <a:rPr lang="ru-RU" sz="20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6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мониторингов работы </a:t>
            </a:r>
            <a:r>
              <a:rPr lang="ru-RU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ИИ-Сервисов</a:t>
            </a:r>
            <a:endParaRPr sz="16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382886" y="2094214"/>
            <a:ext cx="3676227" cy="4077695"/>
            <a:chOff x="8540366" y="2321431"/>
            <a:chExt cx="3676227" cy="407769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4E561C-6047-45E7-89A2-D39AA483A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0366" y="2321431"/>
              <a:ext cx="3346148" cy="40776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6EC9CB-C9C5-4A04-980A-63C2A8D1F4BC}"/>
                </a:ext>
              </a:extLst>
            </p:cNvPr>
            <p:cNvSpPr txBox="1"/>
            <p:nvPr/>
          </p:nvSpPr>
          <p:spPr>
            <a:xfrm rot="1794509">
              <a:off x="8564960" y="4273591"/>
              <a:ext cx="36516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</a:rPr>
                <a:t>Протокол мониторинга </a:t>
              </a:r>
            </a:p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</a:rPr>
                <a:t>©ГБУЗ «НПКЦ ДиТ ДЗМ»</a:t>
              </a:r>
            </a:p>
          </p:txBody>
        </p:sp>
      </p:grpSp>
      <p:sp>
        <p:nvSpPr>
          <p:cNvPr id="32" name="Нижний колонтитул 2">
            <a:extLst>
              <a:ext uri="{FF2B5EF4-FFF2-40B4-BE49-F238E27FC236}">
                <a16:creationId xmlns:a16="http://schemas.microsoft.com/office/drawing/2014/main" id="{F780A208-4A7B-4709-BE57-78960452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dirty="0" err="1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mosmed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867454" y="3013440"/>
            <a:ext cx="3307446" cy="3370446"/>
            <a:chOff x="4833346" y="2500028"/>
            <a:chExt cx="3198134" cy="3259052"/>
          </a:xfrm>
        </p:grpSpPr>
        <p:pic>
          <p:nvPicPr>
            <p:cNvPr id="1026" name="Picture 2" descr="https://lh3.googleusercontent.com/pj7ZM-ArFA12vD9ZXafciJevw9cCEMbW5PAapCQOA_Fe2ushz-G2DJWb2Ej9fAVF4lpeyiBs_adRODSJhrXzceKeO_c3GU6bt5gmHs7iZ0TsBTjjZ0iJToaD73VZJF6rjX5KjzGiithsi0ql2w">
              <a:extLst>
                <a:ext uri="{FF2B5EF4-FFF2-40B4-BE49-F238E27FC236}">
                  <a16:creationId xmlns:a16="http://schemas.microsoft.com/office/drawing/2014/main" id="{5B91EDEE-F70B-4B0E-8CA9-A4197C55B2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92" r="1201"/>
            <a:stretch/>
          </p:blipFill>
          <p:spPr bwMode="auto">
            <a:xfrm>
              <a:off x="4948093" y="3456513"/>
              <a:ext cx="3083387" cy="1957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DF6929-CECE-4C15-9E79-DA444D87B074}"/>
                </a:ext>
              </a:extLst>
            </p:cNvPr>
            <p:cNvSpPr txBox="1"/>
            <p:nvPr/>
          </p:nvSpPr>
          <p:spPr>
            <a:xfrm>
              <a:off x="4833346" y="5420526"/>
              <a:ext cx="29415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</a:rPr>
                <a:t>Платформа мониторинга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A83768-1CEE-48DA-883E-AFD0A7D17782}"/>
                </a:ext>
              </a:extLst>
            </p:cNvPr>
            <p:cNvSpPr txBox="1"/>
            <p:nvPr/>
          </p:nvSpPr>
          <p:spPr>
            <a:xfrm>
              <a:off x="4935256" y="2836787"/>
              <a:ext cx="3096224" cy="726556"/>
            </a:xfrm>
            <a:prstGeom prst="rect">
              <a:avLst/>
            </a:prstGeom>
            <a:solidFill>
              <a:srgbClr val="FFEBF2"/>
            </a:solidFill>
          </p:spPr>
          <p:txBody>
            <a:bodyPr wrap="square" rtlCol="0">
              <a:noAutofit/>
            </a:bodyPr>
            <a:lstStyle/>
            <a:p>
              <a:r>
                <a:rPr lang="ru-RU" sz="1600" b="1" dirty="0">
                  <a:solidFill>
                    <a:schemeClr val="tx1"/>
                  </a:solidFill>
                </a:rPr>
                <a:t>Проанализированы не все необходимые изображения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6B7FC0-44C2-4F85-9287-0D0FDF9F97F6}"/>
                </a:ext>
              </a:extLst>
            </p:cNvPr>
            <p:cNvSpPr txBox="1"/>
            <p:nvPr/>
          </p:nvSpPr>
          <p:spPr>
            <a:xfrm>
              <a:off x="4944363" y="2500028"/>
              <a:ext cx="3087117" cy="338554"/>
            </a:xfrm>
            <a:prstGeom prst="rect">
              <a:avLst/>
            </a:prstGeom>
            <a:solidFill>
              <a:srgbClr val="FFEBF2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tx1"/>
                  </a:solidFill>
                </a:rPr>
                <a:t>В3</a:t>
              </a: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Мониторинг работы ИИ-Сервисов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42736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6"/>
    </mc:Choice>
    <mc:Fallback xmlns="">
      <p:transition spd="slow" advTm="4135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Группа 71"/>
          <p:cNvGrpSpPr/>
          <p:nvPr/>
        </p:nvGrpSpPr>
        <p:grpSpPr>
          <a:xfrm>
            <a:off x="7684150" y="4612010"/>
            <a:ext cx="904924" cy="904922"/>
            <a:chOff x="7129331" y="4301320"/>
            <a:chExt cx="1058726" cy="1058724"/>
          </a:xfrm>
        </p:grpSpPr>
        <p:sp>
          <p:nvSpPr>
            <p:cNvPr id="73" name="Google Shape;1316;p59">
              <a:extLst>
                <a:ext uri="{FF2B5EF4-FFF2-40B4-BE49-F238E27FC236}">
                  <a16:creationId xmlns:a16="http://schemas.microsoft.com/office/drawing/2014/main" id="{7F50A5E8-F478-4D72-B4B3-8096181DC8F1}"/>
                </a:ext>
              </a:extLst>
            </p:cNvPr>
            <p:cNvSpPr/>
            <p:nvPr/>
          </p:nvSpPr>
          <p:spPr>
            <a:xfrm>
              <a:off x="7129331" y="4301320"/>
              <a:ext cx="1058726" cy="1058724"/>
            </a:xfrm>
            <a:prstGeom prst="donut">
              <a:avLst>
                <a:gd name="adj" fmla="val 11179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17;p59">
              <a:extLst>
                <a:ext uri="{FF2B5EF4-FFF2-40B4-BE49-F238E27FC236}">
                  <a16:creationId xmlns:a16="http://schemas.microsoft.com/office/drawing/2014/main" id="{043A1202-0756-4489-BA85-D80DCE1373DC}"/>
                </a:ext>
              </a:extLst>
            </p:cNvPr>
            <p:cNvSpPr/>
            <p:nvPr/>
          </p:nvSpPr>
          <p:spPr>
            <a:xfrm>
              <a:off x="7200614" y="4371302"/>
              <a:ext cx="918758" cy="91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684150" y="2879730"/>
            <a:ext cx="904924" cy="904922"/>
            <a:chOff x="7129331" y="4301320"/>
            <a:chExt cx="1058726" cy="1058724"/>
          </a:xfrm>
        </p:grpSpPr>
        <p:sp>
          <p:nvSpPr>
            <p:cNvPr id="70" name="Google Shape;1316;p59">
              <a:extLst>
                <a:ext uri="{FF2B5EF4-FFF2-40B4-BE49-F238E27FC236}">
                  <a16:creationId xmlns:a16="http://schemas.microsoft.com/office/drawing/2014/main" id="{7F50A5E8-F478-4D72-B4B3-8096181DC8F1}"/>
                </a:ext>
              </a:extLst>
            </p:cNvPr>
            <p:cNvSpPr/>
            <p:nvPr/>
          </p:nvSpPr>
          <p:spPr>
            <a:xfrm>
              <a:off x="7129331" y="4301320"/>
              <a:ext cx="1058726" cy="1058724"/>
            </a:xfrm>
            <a:prstGeom prst="donut">
              <a:avLst>
                <a:gd name="adj" fmla="val 11179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17;p59">
              <a:extLst>
                <a:ext uri="{FF2B5EF4-FFF2-40B4-BE49-F238E27FC236}">
                  <a16:creationId xmlns:a16="http://schemas.microsoft.com/office/drawing/2014/main" id="{043A1202-0756-4489-BA85-D80DCE1373DC}"/>
                </a:ext>
              </a:extLst>
            </p:cNvPr>
            <p:cNvSpPr/>
            <p:nvPr/>
          </p:nvSpPr>
          <p:spPr>
            <a:xfrm>
              <a:off x="7200614" y="4371302"/>
              <a:ext cx="918758" cy="9187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0" y="1501198"/>
            <a:ext cx="12180888" cy="72647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AFB439-4518-4FD6-A60B-3718774B0E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16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05CAA67A-F662-4E9D-AE9E-F13E59012663}"/>
              </a:ext>
            </a:extLst>
          </p:cNvPr>
          <p:cNvSpPr/>
          <p:nvPr/>
        </p:nvSpPr>
        <p:spPr>
          <a:xfrm>
            <a:off x="4254680" y="4143875"/>
            <a:ext cx="3103881" cy="191611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FF0000"/>
              </a:solidFill>
              <a:cs typeface="Courier New" panose="02070309020205020404" pitchFamily="49" charset="0"/>
            </a:endParaRP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…</a:t>
            </a:r>
            <a:r>
              <a:rPr lang="ru-RU" altLang="ru-RU" sz="1200" dirty="0" err="1">
                <a:solidFill>
                  <a:schemeClr val="tx1"/>
                </a:solidFill>
                <a:cs typeface="Courier New" panose="02070309020205020404" pitchFamily="49" charset="0"/>
              </a:rPr>
              <a:t>Мультилобулярный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 двухсторонний характер поражения.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Справа  / слева  до 25%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 Трахея и крупные бронхи  проходимы.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Плеврального выпота не выявлено…</a:t>
            </a:r>
            <a:b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</a:b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…</a:t>
            </a:r>
            <a:r>
              <a:rPr lang="ru-RU" altLang="ru-RU" sz="1600" b="1" dirty="0">
                <a:solidFill>
                  <a:schemeClr val="accent5"/>
                </a:solidFill>
                <a:cs typeface="Courier New" panose="02070309020205020404" pitchFamily="49" charset="0"/>
              </a:rPr>
              <a:t>КТ1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 – легкая… </a:t>
            </a:r>
          </a:p>
          <a:p>
            <a:pPr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1200" b="1" dirty="0">
              <a:solidFill>
                <a:srgbClr val="FF0000"/>
              </a:solidFill>
              <a:cs typeface="Courier New" panose="02070309020205020404" pitchFamily="49" charset="0"/>
            </a:endParaRPr>
          </a:p>
        </p:txBody>
      </p:sp>
      <p:sp>
        <p:nvSpPr>
          <p:cNvPr id="28" name="Rounded Rectangle 12">
            <a:extLst>
              <a:ext uri="{FF2B5EF4-FFF2-40B4-BE49-F238E27FC236}">
                <a16:creationId xmlns:a16="http://schemas.microsoft.com/office/drawing/2014/main" id="{B268DB2E-77B3-48EF-A1C8-813F11248D82}"/>
              </a:ext>
            </a:extLst>
          </p:cNvPr>
          <p:cNvSpPr/>
          <p:nvPr/>
        </p:nvSpPr>
        <p:spPr>
          <a:xfrm>
            <a:off x="7677259" y="4487896"/>
            <a:ext cx="901482" cy="114584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КТ-1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F0C931A0-7A08-4B1E-94AD-BFDFA410F34B}"/>
              </a:ext>
            </a:extLst>
          </p:cNvPr>
          <p:cNvSpPr/>
          <p:nvPr/>
        </p:nvSpPr>
        <p:spPr>
          <a:xfrm>
            <a:off x="4254681" y="2479067"/>
            <a:ext cx="3103881" cy="157141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 …дополнительных образований нет. Единичные </a:t>
            </a:r>
            <a:r>
              <a:rPr lang="ru-RU" altLang="ru-RU" sz="1200" dirty="0" err="1">
                <a:solidFill>
                  <a:schemeClr val="tx1"/>
                </a:solidFill>
                <a:cs typeface="Courier New" panose="02070309020205020404" pitchFamily="49" charset="0"/>
              </a:rPr>
              <a:t>обызвествленные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 </a:t>
            </a:r>
            <a:r>
              <a:rPr lang="ru-RU" altLang="ru-RU" sz="1600" b="1" dirty="0">
                <a:solidFill>
                  <a:schemeClr val="accent5"/>
                </a:solidFill>
                <a:cs typeface="Courier New" panose="02070309020205020404" pitchFamily="49" charset="0"/>
              </a:rPr>
              <a:t>очаги 2-3мм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; в верхней доле слева фиброзный </a:t>
            </a:r>
            <a:r>
              <a:rPr lang="ru-RU" altLang="ru-RU" sz="1600" b="1" dirty="0">
                <a:solidFill>
                  <a:schemeClr val="accent5"/>
                </a:solidFill>
                <a:cs typeface="Courier New" panose="02070309020205020404" pitchFamily="49" charset="0"/>
              </a:rPr>
              <a:t>очаг 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округлой формы</a:t>
            </a:r>
            <a:r>
              <a:rPr lang="ru-RU" altLang="ru-RU" sz="1600" dirty="0">
                <a:solidFill>
                  <a:schemeClr val="accent5"/>
                </a:solidFill>
                <a:cs typeface="Courier New" panose="02070309020205020404" pitchFamily="49" charset="0"/>
              </a:rPr>
              <a:t> </a:t>
            </a:r>
            <a:r>
              <a:rPr lang="ru-RU" altLang="ru-RU" sz="1600" b="1" dirty="0">
                <a:solidFill>
                  <a:schemeClr val="accent5"/>
                </a:solidFill>
                <a:cs typeface="Courier New" panose="02070309020205020404" pitchFamily="49" charset="0"/>
              </a:rPr>
              <a:t>5мм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. Отмечена единичная </a:t>
            </a:r>
            <a:r>
              <a:rPr lang="ru-RU" altLang="ru-RU" sz="1200" dirty="0" err="1">
                <a:solidFill>
                  <a:schemeClr val="tx1"/>
                </a:solidFill>
                <a:cs typeface="Courier New" panose="02070309020205020404" pitchFamily="49" charset="0"/>
              </a:rPr>
              <a:t>субплевральная</a:t>
            </a:r>
            <a:r>
              <a:rPr lang="ru-RU" altLang="ru-RU" sz="1200" dirty="0">
                <a:solidFill>
                  <a:schemeClr val="tx1"/>
                </a:solidFill>
                <a:cs typeface="Courier New" panose="02070309020205020404" pitchFamily="49" charset="0"/>
              </a:rPr>
              <a:t> воздушная булла верхней доли справа 10мм…</a:t>
            </a:r>
            <a:endParaRPr lang="ru-RU" altLang="ru-RU" sz="1200" dirty="0">
              <a:solidFill>
                <a:schemeClr val="tx1"/>
              </a:solidFill>
            </a:endParaRPr>
          </a:p>
        </p:txBody>
      </p:sp>
      <p:sp>
        <p:nvSpPr>
          <p:cNvPr id="32" name="Rounded Rectangle 28">
            <a:extLst>
              <a:ext uri="{FF2B5EF4-FFF2-40B4-BE49-F238E27FC236}">
                <a16:creationId xmlns:a16="http://schemas.microsoft.com/office/drawing/2014/main" id="{36A77069-5732-4229-A708-67B0A9C230DC}"/>
              </a:ext>
            </a:extLst>
          </p:cNvPr>
          <p:cNvSpPr/>
          <p:nvPr/>
        </p:nvSpPr>
        <p:spPr>
          <a:xfrm>
            <a:off x="7677259" y="2725712"/>
            <a:ext cx="901482" cy="114584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tx1"/>
                </a:solidFill>
                <a:cs typeface="Courier New" panose="02070309020205020404" pitchFamily="49" charset="0"/>
              </a:rPr>
              <a:t>о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ourier New" panose="02070309020205020404" pitchFamily="49" charset="0"/>
              </a:rPr>
              <a:t>чаг</a:t>
            </a:r>
          </a:p>
          <a:p>
            <a:pPr lvl="0" algn="ctr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>
                <a:solidFill>
                  <a:schemeClr val="tx1"/>
                </a:solidFill>
                <a:cs typeface="Courier New" panose="02070309020205020404" pitchFamily="49" charset="0"/>
              </a:rPr>
              <a:t>5</a:t>
            </a:r>
            <a:r>
              <a:rPr lang="ru-RU" altLang="ru-RU" sz="1600" b="1" dirty="0">
                <a:solidFill>
                  <a:schemeClr val="tx1"/>
                </a:solidFill>
                <a:cs typeface="Courier New" panose="02070309020205020404" pitchFamily="49" charset="0"/>
              </a:rPr>
              <a:t> мм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250B9E1-5849-41C8-891C-1306C4FD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9" y="2481048"/>
            <a:ext cx="3155632" cy="156943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EC5C26C-B987-4A73-AADF-A216C6FB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5" y="4143875"/>
            <a:ext cx="3163960" cy="1916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181F65-553D-48A5-970D-2CE6A3617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116" y="2951637"/>
            <a:ext cx="2700997" cy="25923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CA6AEC-53B9-4992-B679-BA9CCB7D8786}"/>
              </a:ext>
            </a:extLst>
          </p:cNvPr>
          <p:cNvSpPr txBox="1"/>
          <p:nvPr/>
        </p:nvSpPr>
        <p:spPr>
          <a:xfrm>
            <a:off x="9161138" y="6106707"/>
            <a:ext cx="2863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tx1"/>
                </a:solidFill>
              </a:rPr>
              <a:t>Проспективный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ROC-</a:t>
            </a:r>
            <a:r>
              <a:rPr lang="ru-RU" sz="1600" dirty="0">
                <a:solidFill>
                  <a:schemeClr val="tx1"/>
                </a:solidFill>
              </a:rPr>
              <a:t>анализ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302228-2641-4AB7-A58A-B921746022FA}"/>
              </a:ext>
            </a:extLst>
          </p:cNvPr>
          <p:cNvSpPr txBox="1"/>
          <p:nvPr/>
        </p:nvSpPr>
        <p:spPr>
          <a:xfrm>
            <a:off x="528263" y="6106707"/>
            <a:ext cx="303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Исходный текст протокола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512D3-7988-4418-BC03-7439CC0E2F4F}"/>
              </a:ext>
            </a:extLst>
          </p:cNvPr>
          <p:cNvSpPr txBox="1"/>
          <p:nvPr/>
        </p:nvSpPr>
        <p:spPr>
          <a:xfrm>
            <a:off x="4074982" y="6106707"/>
            <a:ext cx="303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Выделение ключевых слов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BEFCE3-DEED-4EA3-B636-A59D5BBA14EC}"/>
              </a:ext>
            </a:extLst>
          </p:cNvPr>
          <p:cNvSpPr txBox="1"/>
          <p:nvPr/>
        </p:nvSpPr>
        <p:spPr>
          <a:xfrm>
            <a:off x="7358561" y="6106707"/>
            <a:ext cx="1838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Результат работы</a:t>
            </a:r>
          </a:p>
        </p:txBody>
      </p:sp>
      <p:sp>
        <p:nvSpPr>
          <p:cNvPr id="47" name="Нижний колонтитул 2">
            <a:extLst>
              <a:ext uri="{FF2B5EF4-FFF2-40B4-BE49-F238E27FC236}">
                <a16:creationId xmlns:a16="http://schemas.microsoft.com/office/drawing/2014/main" id="{6B6FBFF4-C1E2-4FB3-90FB-B8F8E83D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dirty="0" err="1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mosmed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Клинический мониторинг работы ИИ-Сервисов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752774" y="1372896"/>
            <a:ext cx="904924" cy="904922"/>
            <a:chOff x="2527474" y="1251237"/>
            <a:chExt cx="904924" cy="904922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527474" y="1251237"/>
              <a:ext cx="904924" cy="904922"/>
              <a:chOff x="7129331" y="4301320"/>
              <a:chExt cx="1058726" cy="1058724"/>
            </a:xfrm>
          </p:grpSpPr>
          <p:sp>
            <p:nvSpPr>
              <p:cNvPr id="36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7129331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7200614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147" y="1460392"/>
              <a:ext cx="428428" cy="4523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9716637" y="1372896"/>
            <a:ext cx="904924" cy="904922"/>
            <a:chOff x="8039274" y="1251237"/>
            <a:chExt cx="904924" cy="904922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8039274" y="1251237"/>
              <a:ext cx="904924" cy="904922"/>
              <a:chOff x="7129331" y="4301320"/>
              <a:chExt cx="1058726" cy="1058724"/>
            </a:xfrm>
          </p:grpSpPr>
          <p:sp>
            <p:nvSpPr>
              <p:cNvPr id="53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7129331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7200614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8274050" y="1463888"/>
              <a:ext cx="473065" cy="577404"/>
              <a:chOff x="5570279" y="5432068"/>
              <a:chExt cx="473065" cy="577404"/>
            </a:xfrm>
          </p:grpSpPr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7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6629" y="5432068"/>
                <a:ext cx="380686" cy="368588"/>
              </a:xfrm>
              <a:prstGeom prst="rect">
                <a:avLst/>
              </a:prstGeom>
            </p:spPr>
          </p:pic>
          <p:sp>
            <p:nvSpPr>
              <p:cNvPr id="57" name="Прямоугольник 56"/>
              <p:cNvSpPr/>
              <p:nvPr/>
            </p:nvSpPr>
            <p:spPr>
              <a:xfrm>
                <a:off x="5570279" y="5763251"/>
                <a:ext cx="473065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ea typeface="Calibri"/>
                    <a:cs typeface="Calibri"/>
                  </a:rPr>
                  <a:t>ROC</a:t>
                </a:r>
                <a:endParaRPr lang="ru-RU" sz="10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5282243" y="1372896"/>
            <a:ext cx="904924" cy="904922"/>
            <a:chOff x="4445174" y="1251237"/>
            <a:chExt cx="904924" cy="904922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4445174" y="1251237"/>
              <a:ext cx="904924" cy="904922"/>
              <a:chOff x="7129331" y="4301320"/>
              <a:chExt cx="1058726" cy="1058724"/>
            </a:xfrm>
          </p:grpSpPr>
          <p:sp>
            <p:nvSpPr>
              <p:cNvPr id="48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7129331" y="4301320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7200614" y="4371303"/>
                <a:ext cx="918758" cy="9187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4557901" y="1417994"/>
              <a:ext cx="679469" cy="618218"/>
              <a:chOff x="8806864" y="5421145"/>
              <a:chExt cx="679469" cy="618218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C93584-4791-45DE-B0BD-0FFCE90ACE66}"/>
                  </a:ext>
                </a:extLst>
              </p:cNvPr>
              <p:cNvSpPr txBox="1"/>
              <p:nvPr/>
            </p:nvSpPr>
            <p:spPr>
              <a:xfrm>
                <a:off x="8806864" y="5793142"/>
                <a:ext cx="67946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>
                    <a:solidFill>
                      <a:schemeClr val="tx1"/>
                    </a:solidFill>
                  </a:rPr>
                  <a:t>Medlabel</a:t>
                </a:r>
                <a:endParaRPr lang="ru-RU" sz="1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9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5213" y="5421145"/>
                <a:ext cx="334290" cy="391384"/>
              </a:xfrm>
              <a:prstGeom prst="rect">
                <a:avLst/>
              </a:prstGeom>
            </p:spPr>
          </p:pic>
        </p:grpSp>
      </p:grpSp>
      <p:cxnSp>
        <p:nvCxnSpPr>
          <p:cNvPr id="61" name="Прямая со стрелкой 60"/>
          <p:cNvCxnSpPr/>
          <p:nvPr/>
        </p:nvCxnSpPr>
        <p:spPr>
          <a:xfrm>
            <a:off x="3574365" y="3338952"/>
            <a:ext cx="48083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3574365" y="5071232"/>
            <a:ext cx="48083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4172137" y="2479067"/>
            <a:ext cx="3072492" cy="1571419"/>
            <a:chOff x="4172137" y="2529867"/>
            <a:chExt cx="3072492" cy="1571419"/>
          </a:xfrm>
        </p:grpSpPr>
        <p:sp>
          <p:nvSpPr>
            <p:cNvPr id="14" name="Левая круглая скобка 13"/>
            <p:cNvSpPr/>
            <p:nvPr/>
          </p:nvSpPr>
          <p:spPr>
            <a:xfrm>
              <a:off x="4172137" y="2529867"/>
              <a:ext cx="165085" cy="1571419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Левая круглая скобка 74"/>
            <p:cNvSpPr/>
            <p:nvPr/>
          </p:nvSpPr>
          <p:spPr>
            <a:xfrm flipH="1">
              <a:off x="7079544" y="2529867"/>
              <a:ext cx="165085" cy="1571419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3" name="Прямая со стрелкой 62"/>
          <p:cNvCxnSpPr/>
          <p:nvPr/>
        </p:nvCxnSpPr>
        <p:spPr>
          <a:xfrm>
            <a:off x="7125285" y="3338952"/>
            <a:ext cx="48083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Группа 75"/>
          <p:cNvGrpSpPr/>
          <p:nvPr/>
        </p:nvGrpSpPr>
        <p:grpSpPr>
          <a:xfrm>
            <a:off x="4172137" y="4150387"/>
            <a:ext cx="3072492" cy="1909606"/>
            <a:chOff x="4172137" y="2529867"/>
            <a:chExt cx="3072492" cy="1571419"/>
          </a:xfrm>
        </p:grpSpPr>
        <p:sp>
          <p:nvSpPr>
            <p:cNvPr id="77" name="Левая круглая скобка 76"/>
            <p:cNvSpPr/>
            <p:nvPr/>
          </p:nvSpPr>
          <p:spPr>
            <a:xfrm>
              <a:off x="4172137" y="2529867"/>
              <a:ext cx="165085" cy="1571419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Левая круглая скобка 77"/>
            <p:cNvSpPr/>
            <p:nvPr/>
          </p:nvSpPr>
          <p:spPr>
            <a:xfrm flipH="1">
              <a:off x="7079544" y="2529867"/>
              <a:ext cx="165085" cy="1571419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4" name="Прямая со стрелкой 63"/>
          <p:cNvCxnSpPr/>
          <p:nvPr/>
        </p:nvCxnSpPr>
        <p:spPr>
          <a:xfrm>
            <a:off x="7125285" y="5071232"/>
            <a:ext cx="480833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9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8"/>
    </mc:Choice>
    <mc:Fallback xmlns="">
      <p:transition spd="slow" advTm="3921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1376363"/>
            <a:ext cx="4495800" cy="544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бъект 4">
            <a:extLst>
              <a:ext uri="{FF2B5EF4-FFF2-40B4-BE49-F238E27FC236}">
                <a16:creationId xmlns:a16="http://schemas.microsoft.com/office/drawing/2014/main" id="{AD29D3ED-6D4A-44C4-93F3-AC19CF93F8DB}"/>
              </a:ext>
            </a:extLst>
          </p:cNvPr>
          <p:cNvSpPr txBox="1">
            <a:spLocks/>
          </p:cNvSpPr>
          <p:nvPr/>
        </p:nvSpPr>
        <p:spPr>
          <a:xfrm>
            <a:off x="532124" y="1504290"/>
            <a:ext cx="3363204" cy="511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</a:rPr>
              <a:t>Требуются для </a:t>
            </a:r>
            <a:r>
              <a:rPr lang="ru-RU" b="1" dirty="0">
                <a:solidFill>
                  <a:schemeClr val="bg1"/>
                </a:solidFill>
              </a:rPr>
              <a:t>этапов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4F9102-8A75-4635-AF1D-769FC4B3F9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17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973449" y="2103438"/>
            <a:ext cx="3081655" cy="4173050"/>
            <a:chOff x="4247926" y="1604339"/>
            <a:chExt cx="3310961" cy="4413336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06D11F4-E99E-491A-A038-3C94663DB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8424" r="1553"/>
            <a:stretch/>
          </p:blipFill>
          <p:spPr>
            <a:xfrm>
              <a:off x="4247926" y="1604339"/>
              <a:ext cx="3310961" cy="164432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1965807-7B8A-41A1-A999-461637D36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7926" y="3111761"/>
              <a:ext cx="3310961" cy="116477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628F11D-C541-4ADB-84A1-00F212B36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7926" y="4273983"/>
              <a:ext cx="3310961" cy="103609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071D39E-77D7-406F-B9BB-0908BD426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942"/>
            <a:stretch/>
          </p:blipFill>
          <p:spPr>
            <a:xfrm>
              <a:off x="4247926" y="5278078"/>
              <a:ext cx="3310961" cy="739597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F9E42-1DD6-4994-91AE-EAE02E302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4797" y="3576545"/>
            <a:ext cx="3107243" cy="26999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3C3062-FF75-40EE-920C-306E08F7307E}"/>
              </a:ext>
            </a:extLst>
          </p:cNvPr>
          <p:cNvSpPr txBox="1"/>
          <p:nvPr/>
        </p:nvSpPr>
        <p:spPr>
          <a:xfrm>
            <a:off x="4905493" y="6245951"/>
            <a:ext cx="303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Актуальная информация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C22709-FBE2-4445-8334-A8837A5D89C2}"/>
              </a:ext>
            </a:extLst>
          </p:cNvPr>
          <p:cNvSpPr txBox="1"/>
          <p:nvPr/>
        </p:nvSpPr>
        <p:spPr>
          <a:xfrm>
            <a:off x="8366849" y="6245951"/>
            <a:ext cx="303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Статистика на карте</a:t>
            </a:r>
          </a:p>
        </p:txBody>
      </p:sp>
      <p:sp>
        <p:nvSpPr>
          <p:cNvPr id="24" name="Объект 4">
            <a:extLst>
              <a:ext uri="{FF2B5EF4-FFF2-40B4-BE49-F238E27FC236}">
                <a16:creationId xmlns:a16="http://schemas.microsoft.com/office/drawing/2014/main" id="{47A4A0FA-87A2-43CB-B3AD-606FE7645661}"/>
              </a:ext>
            </a:extLst>
          </p:cNvPr>
          <p:cNvSpPr txBox="1">
            <a:spLocks/>
          </p:cNvSpPr>
          <p:nvPr/>
        </p:nvSpPr>
        <p:spPr>
          <a:xfrm>
            <a:off x="4874481" y="1308012"/>
            <a:ext cx="6667724" cy="511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5"/>
                </a:solidFill>
              </a:rPr>
              <a:t>Mosmed.ai </a:t>
            </a:r>
            <a:r>
              <a:rPr lang="en-US" sz="1800" dirty="0"/>
              <a:t>– </a:t>
            </a:r>
            <a:r>
              <a:rPr lang="ru-RU" sz="1800" dirty="0"/>
              <a:t>единое информационное пространство</a:t>
            </a:r>
          </a:p>
        </p:txBody>
      </p:sp>
      <p:sp>
        <p:nvSpPr>
          <p:cNvPr id="25" name="Нижний колонтитул 2">
            <a:extLst>
              <a:ext uri="{FF2B5EF4-FFF2-40B4-BE49-F238E27FC236}">
                <a16:creationId xmlns:a16="http://schemas.microsoft.com/office/drawing/2014/main" id="{1D1EEBF2-6EBA-4528-B5DE-FAD1DDC2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dirty="0" err="1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mosmed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223803" y="1773157"/>
            <a:ext cx="3651040" cy="1743987"/>
            <a:chOff x="8243533" y="1580800"/>
            <a:chExt cx="4674165" cy="223270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73C401A-2048-4831-9554-2D2ED556D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634" t="20632" r="32511" b="9962"/>
            <a:stretch/>
          </p:blipFill>
          <p:spPr>
            <a:xfrm>
              <a:off x="8552061" y="1890376"/>
              <a:ext cx="3977116" cy="158644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07A29B-8354-4B52-9AB8-B7C3A8F9E47F}"/>
                </a:ext>
              </a:extLst>
            </p:cNvPr>
            <p:cNvSpPr txBox="1"/>
            <p:nvPr/>
          </p:nvSpPr>
          <p:spPr>
            <a:xfrm>
              <a:off x="8848030" y="1580800"/>
              <a:ext cx="2152157" cy="39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SLA, </a:t>
              </a:r>
              <a:r>
                <a:rPr lang="ru-RU" sz="1400" dirty="0">
                  <a:solidFill>
                    <a:schemeClr val="tx1"/>
                  </a:solidFill>
                </a:rPr>
                <a:t>минуты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2E94343-C41A-46AF-9822-3296ED8DAA37}"/>
                </a:ext>
              </a:extLst>
            </p:cNvPr>
            <p:cNvSpPr txBox="1"/>
            <p:nvPr/>
          </p:nvSpPr>
          <p:spPr>
            <a:xfrm>
              <a:off x="8243533" y="3257768"/>
              <a:ext cx="219770" cy="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F5FFD0-5717-4B1D-AD9D-58DFF0F75A76}"/>
                </a:ext>
              </a:extLst>
            </p:cNvPr>
            <p:cNvSpPr txBox="1"/>
            <p:nvPr/>
          </p:nvSpPr>
          <p:spPr>
            <a:xfrm>
              <a:off x="8243533" y="2185409"/>
              <a:ext cx="219770" cy="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EEE8D2-1082-442C-8BF8-6859BB382EED}"/>
                </a:ext>
              </a:extLst>
            </p:cNvPr>
            <p:cNvSpPr txBox="1"/>
            <p:nvPr/>
          </p:nvSpPr>
          <p:spPr>
            <a:xfrm>
              <a:off x="8848030" y="3458880"/>
              <a:ext cx="973267" cy="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1.09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53FE27C-34FE-4A7A-B5DC-5226B597EB68}"/>
                </a:ext>
              </a:extLst>
            </p:cNvPr>
            <p:cNvSpPr txBox="1"/>
            <p:nvPr/>
          </p:nvSpPr>
          <p:spPr>
            <a:xfrm>
              <a:off x="10442179" y="3458880"/>
              <a:ext cx="973267" cy="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2.09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55E0CD-C7AD-4F11-B294-56550766D844}"/>
                </a:ext>
              </a:extLst>
            </p:cNvPr>
            <p:cNvSpPr txBox="1"/>
            <p:nvPr/>
          </p:nvSpPr>
          <p:spPr>
            <a:xfrm>
              <a:off x="11944431" y="3458879"/>
              <a:ext cx="973267" cy="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3.09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2BC0673C-7F1E-4910-9FD9-AC4605974772}"/>
                </a:ext>
              </a:extLst>
            </p:cNvPr>
            <p:cNvCxnSpPr>
              <a:cxnSpLocks/>
            </p:cNvCxnSpPr>
            <p:nvPr/>
          </p:nvCxnSpPr>
          <p:spPr>
            <a:xfrm>
              <a:off x="8552062" y="2373085"/>
              <a:ext cx="397498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Выноска: изогнутая линия 39">
              <a:extLst>
                <a:ext uri="{FF2B5EF4-FFF2-40B4-BE49-F238E27FC236}">
                  <a16:creationId xmlns:a16="http://schemas.microsoft.com/office/drawing/2014/main" id="{372AFB06-2E22-4944-A595-59DD92A9EC52}"/>
                </a:ext>
              </a:extLst>
            </p:cNvPr>
            <p:cNvSpPr/>
            <p:nvPr/>
          </p:nvSpPr>
          <p:spPr>
            <a:xfrm>
              <a:off x="10955351" y="1993145"/>
              <a:ext cx="1571694" cy="277171"/>
            </a:xfrm>
            <a:prstGeom prst="borderCallout2">
              <a:avLst>
                <a:gd name="adj1" fmla="val 18750"/>
                <a:gd name="adj2" fmla="val -8333"/>
                <a:gd name="adj3" fmla="val 20217"/>
                <a:gd name="adj4" fmla="val -21193"/>
                <a:gd name="adj5" fmla="val 137431"/>
                <a:gd name="adj6" fmla="val -46150"/>
              </a:avLst>
            </a:prstGeom>
            <a:solidFill>
              <a:srgbClr val="E5EC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>
                  <a:solidFill>
                    <a:schemeClr val="tx1"/>
                  </a:solidFill>
                </a:rPr>
                <a:t>Допустимый</a:t>
              </a:r>
              <a:r>
                <a:rPr lang="en-US" sz="1100" dirty="0">
                  <a:solidFill>
                    <a:schemeClr val="tx1"/>
                  </a:solidFill>
                </a:rPr>
                <a:t> SLA</a:t>
              </a:r>
              <a:r>
                <a:rPr lang="ru-RU" sz="11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Аналитика работы ИИ-Сервиса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98" y="1801903"/>
            <a:ext cx="266596" cy="267728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578188" y="2096657"/>
            <a:ext cx="3499386" cy="2343263"/>
            <a:chOff x="3862762" y="1361796"/>
            <a:chExt cx="7795837" cy="5220258"/>
          </a:xfrm>
        </p:grpSpPr>
        <p:sp>
          <p:nvSpPr>
            <p:cNvPr id="43" name="Google Shape;1328;p59"/>
            <p:cNvSpPr/>
            <p:nvPr/>
          </p:nvSpPr>
          <p:spPr>
            <a:xfrm>
              <a:off x="3862762" y="1583393"/>
              <a:ext cx="2605089" cy="436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r>
                <a:rPr lang="ru-RU" sz="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САМОТЕСТИРОВАНИЕ</a:t>
              </a:r>
              <a:endParaRPr sz="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29;p59"/>
            <p:cNvSpPr/>
            <p:nvPr/>
          </p:nvSpPr>
          <p:spPr>
            <a:xfrm>
              <a:off x="5245725" y="3233691"/>
              <a:ext cx="2467880" cy="79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r>
                <a:rPr lang="ru-RU" sz="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ФУНКЦИОНАЛЬНОЕ</a:t>
              </a:r>
              <a:r>
                <a:rPr lang="ru-RU" sz="8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тестирование</a:t>
              </a:r>
              <a:endParaRPr sz="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30;p59"/>
            <p:cNvSpPr/>
            <p:nvPr/>
          </p:nvSpPr>
          <p:spPr>
            <a:xfrm>
              <a:off x="6995333" y="1361796"/>
              <a:ext cx="2435842" cy="737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r>
                <a:rPr lang="ru-RU" sz="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КАЛИБРОВОЧНОЕ</a:t>
              </a:r>
              <a:r>
                <a:rPr lang="ru-RU" sz="8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тестирование</a:t>
              </a:r>
              <a:endParaRPr sz="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331;p59"/>
            <p:cNvSpPr/>
            <p:nvPr/>
          </p:nvSpPr>
          <p:spPr>
            <a:xfrm>
              <a:off x="8977345" y="5285230"/>
              <a:ext cx="1976070" cy="737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r>
                <a:rPr lang="ru-RU" sz="8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Клинический </a:t>
              </a:r>
              <a:r>
                <a:rPr lang="ru-RU" sz="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МОНИТОРИНГ</a:t>
              </a:r>
              <a:endParaRPr sz="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32;p59"/>
            <p:cNvSpPr/>
            <p:nvPr/>
          </p:nvSpPr>
          <p:spPr>
            <a:xfrm>
              <a:off x="8780624" y="3233692"/>
              <a:ext cx="2310261" cy="674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90000"/>
                </a:lnSpc>
                <a:buClr>
                  <a:srgbClr val="575757"/>
                </a:buClr>
                <a:buSzPts val="1800"/>
              </a:pPr>
              <a:r>
                <a:rPr lang="ru-RU" sz="800" dirty="0">
                  <a:solidFill>
                    <a:schemeClr val="bg1"/>
                  </a:solidFill>
                  <a:ea typeface="Calibri"/>
                  <a:cs typeface="Calibri"/>
                </a:rPr>
                <a:t>Технологический </a:t>
              </a:r>
              <a:r>
                <a:rPr lang="ru-RU" sz="800" b="1" dirty="0">
                  <a:solidFill>
                    <a:schemeClr val="bg1"/>
                  </a:solidFill>
                  <a:ea typeface="Calibri"/>
                  <a:cs typeface="Calibri"/>
                </a:rPr>
                <a:t>МОНИТОРИНГ</a:t>
              </a:r>
            </a:p>
          </p:txBody>
        </p:sp>
        <p:sp>
          <p:nvSpPr>
            <p:cNvPr id="48" name="Google Shape;1329;p59">
              <a:extLst>
                <a:ext uri="{FF2B5EF4-FFF2-40B4-BE49-F238E27FC236}">
                  <a16:creationId xmlns:a16="http://schemas.microsoft.com/office/drawing/2014/main" id="{B0603F67-04F7-4C19-B3BB-DDB292B2117D}"/>
                </a:ext>
              </a:extLst>
            </p:cNvPr>
            <p:cNvSpPr/>
            <p:nvPr/>
          </p:nvSpPr>
          <p:spPr>
            <a:xfrm>
              <a:off x="7378366" y="5285230"/>
              <a:ext cx="1669778" cy="737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r>
                <a:rPr lang="ru-RU" sz="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ОБРАТНАЯ СВЯЗЬ</a:t>
              </a:r>
              <a:endParaRPr lang="ru-RU" sz="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329;p59">
              <a:extLst>
                <a:ext uri="{FF2B5EF4-FFF2-40B4-BE49-F238E27FC236}">
                  <a16:creationId xmlns:a16="http://schemas.microsoft.com/office/drawing/2014/main" id="{906BC498-2D4C-4457-AB09-2D6DD850F52C}"/>
                </a:ext>
              </a:extLst>
            </p:cNvPr>
            <p:cNvSpPr/>
            <p:nvPr/>
          </p:nvSpPr>
          <p:spPr>
            <a:xfrm>
              <a:off x="5589765" y="5285230"/>
              <a:ext cx="1770360" cy="674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800"/>
                <a:buFont typeface="Calibri"/>
                <a:buNone/>
              </a:pPr>
              <a:r>
                <a:rPr lang="ru-RU" sz="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ДОРАБОТКА </a:t>
              </a:r>
              <a:r>
                <a:rPr lang="ru-RU" sz="80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сервиса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ABE627-31EB-426E-A8EB-0A20BCD0B908}"/>
                </a:ext>
              </a:extLst>
            </p:cNvPr>
            <p:cNvSpPr txBox="1"/>
            <p:nvPr/>
          </p:nvSpPr>
          <p:spPr>
            <a:xfrm>
              <a:off x="4102095" y="6053117"/>
              <a:ext cx="4863862" cy="52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Реальные условия (Эксперимент КЗ)</a:t>
              </a: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7759683" y="2142892"/>
              <a:ext cx="904924" cy="904922"/>
              <a:chOff x="6964383" y="2054838"/>
              <a:chExt cx="1058726" cy="1058723"/>
            </a:xfrm>
          </p:grpSpPr>
          <p:grpSp>
            <p:nvGrpSpPr>
              <p:cNvPr id="96" name="Google Shape;1318;p59"/>
              <p:cNvGrpSpPr/>
              <p:nvPr/>
            </p:nvGrpSpPr>
            <p:grpSpPr>
              <a:xfrm>
                <a:off x="6964383" y="2054838"/>
                <a:ext cx="1058726" cy="1058723"/>
                <a:chOff x="585309" y="2150676"/>
                <a:chExt cx="1634016" cy="1634015"/>
              </a:xfrm>
            </p:grpSpPr>
            <p:sp>
              <p:nvSpPr>
                <p:cNvPr id="98" name="Google Shape;1319;p59"/>
                <p:cNvSpPr/>
                <p:nvPr/>
              </p:nvSpPr>
              <p:spPr>
                <a:xfrm>
                  <a:off x="585309" y="2150676"/>
                  <a:ext cx="1634016" cy="1634015"/>
                </a:xfrm>
                <a:prstGeom prst="donut">
                  <a:avLst>
                    <a:gd name="adj" fmla="val 11179"/>
                  </a:avLst>
                </a:prstGeom>
                <a:solidFill>
                  <a:srgbClr val="3E7DE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1320;p59"/>
                <p:cNvSpPr/>
                <p:nvPr/>
              </p:nvSpPr>
              <p:spPr>
                <a:xfrm>
                  <a:off x="695326" y="2258682"/>
                  <a:ext cx="1417992" cy="141799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7" name="Google Shape;1341;p59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256713" y="2363891"/>
                <a:ext cx="467238" cy="4672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Группа 51"/>
            <p:cNvGrpSpPr/>
            <p:nvPr/>
          </p:nvGrpSpPr>
          <p:grpSpPr>
            <a:xfrm>
              <a:off x="6019385" y="4167563"/>
              <a:ext cx="904924" cy="904923"/>
              <a:chOff x="5355949" y="4301318"/>
              <a:chExt cx="1058726" cy="1058724"/>
            </a:xfrm>
          </p:grpSpPr>
          <p:sp>
            <p:nvSpPr>
              <p:cNvPr id="93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5355949" y="4301318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5427232" y="4371298"/>
                <a:ext cx="918758" cy="91875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5" name="Google Shape;1342;p59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5640650" y="4580424"/>
                <a:ext cx="507620" cy="5086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4276433" y="2142892"/>
              <a:ext cx="904924" cy="904922"/>
              <a:chOff x="3280803" y="2054838"/>
              <a:chExt cx="1058726" cy="1058723"/>
            </a:xfrm>
          </p:grpSpPr>
          <p:grpSp>
            <p:nvGrpSpPr>
              <p:cNvPr id="89" name="Google Shape;1312;p59"/>
              <p:cNvGrpSpPr/>
              <p:nvPr/>
            </p:nvGrpSpPr>
            <p:grpSpPr>
              <a:xfrm>
                <a:off x="3280803" y="2054838"/>
                <a:ext cx="1058726" cy="1058723"/>
                <a:chOff x="585309" y="2150676"/>
                <a:chExt cx="1634016" cy="1634015"/>
              </a:xfrm>
            </p:grpSpPr>
            <p:sp>
              <p:nvSpPr>
                <p:cNvPr id="91" name="Google Shape;1313;p59"/>
                <p:cNvSpPr/>
                <p:nvPr/>
              </p:nvSpPr>
              <p:spPr>
                <a:xfrm>
                  <a:off x="585309" y="2150676"/>
                  <a:ext cx="1634016" cy="1634015"/>
                </a:xfrm>
                <a:prstGeom prst="donut">
                  <a:avLst>
                    <a:gd name="adj" fmla="val 11179"/>
                  </a:avLst>
                </a:prstGeom>
                <a:solidFill>
                  <a:srgbClr val="3E7DE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1314;p59"/>
                <p:cNvSpPr/>
                <p:nvPr/>
              </p:nvSpPr>
              <p:spPr>
                <a:xfrm>
                  <a:off x="695326" y="2258682"/>
                  <a:ext cx="1417992" cy="141799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90" name="Google Shape;1343;p59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556356" y="2343700"/>
                <a:ext cx="507620" cy="5076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501308" y="2142892"/>
              <a:ext cx="904924" cy="904922"/>
              <a:chOff x="9743325" y="2054838"/>
              <a:chExt cx="1058726" cy="1058723"/>
            </a:xfrm>
          </p:grpSpPr>
          <p:grpSp>
            <p:nvGrpSpPr>
              <p:cNvPr id="85" name="Google Shape;1321;p59"/>
              <p:cNvGrpSpPr/>
              <p:nvPr/>
            </p:nvGrpSpPr>
            <p:grpSpPr>
              <a:xfrm>
                <a:off x="9743325" y="2054838"/>
                <a:ext cx="1058726" cy="1058723"/>
                <a:chOff x="2031690" y="2150676"/>
                <a:chExt cx="1634016" cy="1634015"/>
              </a:xfrm>
            </p:grpSpPr>
            <p:sp>
              <p:nvSpPr>
                <p:cNvPr id="87" name="Google Shape;1322;p59"/>
                <p:cNvSpPr/>
                <p:nvPr/>
              </p:nvSpPr>
              <p:spPr>
                <a:xfrm>
                  <a:off x="2031690" y="2150676"/>
                  <a:ext cx="1634016" cy="1634015"/>
                </a:xfrm>
                <a:prstGeom prst="donut">
                  <a:avLst>
                    <a:gd name="adj" fmla="val 11179"/>
                  </a:avLst>
                </a:prstGeom>
                <a:solidFill>
                  <a:srgbClr val="3E7DE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" name="Google Shape;1323;p59"/>
                <p:cNvSpPr/>
                <p:nvPr/>
              </p:nvSpPr>
              <p:spPr>
                <a:xfrm>
                  <a:off x="2141707" y="2258682"/>
                  <a:ext cx="1417992" cy="141799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 dirty="0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86" name="Google Shape;1344;p59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10054346" y="2343164"/>
                <a:ext cx="506546" cy="4904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7761992" y="4167563"/>
              <a:ext cx="904924" cy="904923"/>
              <a:chOff x="7129331" y="4301318"/>
              <a:chExt cx="1058726" cy="1058724"/>
            </a:xfrm>
          </p:grpSpPr>
          <p:sp>
            <p:nvSpPr>
              <p:cNvPr id="82" name="Google Shape;1316;p59">
                <a:extLst>
                  <a:ext uri="{FF2B5EF4-FFF2-40B4-BE49-F238E27FC236}">
                    <a16:creationId xmlns:a16="http://schemas.microsoft.com/office/drawing/2014/main" id="{7F50A5E8-F478-4D72-B4B3-8096181DC8F1}"/>
                  </a:ext>
                </a:extLst>
              </p:cNvPr>
              <p:cNvSpPr/>
              <p:nvPr/>
            </p:nvSpPr>
            <p:spPr>
              <a:xfrm>
                <a:off x="7129331" y="4301318"/>
                <a:ext cx="1058726" cy="1058724"/>
              </a:xfrm>
              <a:prstGeom prst="donut">
                <a:avLst>
                  <a:gd name="adj" fmla="val 11179"/>
                </a:avLst>
              </a:prstGeom>
              <a:solidFill>
                <a:srgbClr val="3E7DE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317;p59">
                <a:extLst>
                  <a:ext uri="{FF2B5EF4-FFF2-40B4-BE49-F238E27FC236}">
                    <a16:creationId xmlns:a16="http://schemas.microsoft.com/office/drawing/2014/main" id="{043A1202-0756-4489-BA85-D80DCE1373DC}"/>
                  </a:ext>
                </a:extLst>
              </p:cNvPr>
              <p:cNvSpPr/>
              <p:nvPr/>
            </p:nvSpPr>
            <p:spPr>
              <a:xfrm>
                <a:off x="7200614" y="4371298"/>
                <a:ext cx="918758" cy="91875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14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895" y="4569692"/>
                <a:ext cx="499181" cy="500236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9515510" y="4167563"/>
              <a:ext cx="904924" cy="904923"/>
              <a:chOff x="9706276" y="4301318"/>
              <a:chExt cx="1058726" cy="1058724"/>
            </a:xfrm>
          </p:grpSpPr>
          <p:grpSp>
            <p:nvGrpSpPr>
              <p:cNvPr id="78" name="Группа 77"/>
              <p:cNvGrpSpPr/>
              <p:nvPr/>
            </p:nvGrpSpPr>
            <p:grpSpPr>
              <a:xfrm>
                <a:off x="9706276" y="4301318"/>
                <a:ext cx="1058726" cy="1058724"/>
                <a:chOff x="7129331" y="4301318"/>
                <a:chExt cx="1058726" cy="1058724"/>
              </a:xfrm>
            </p:grpSpPr>
            <p:sp>
              <p:nvSpPr>
                <p:cNvPr id="80" name="Google Shape;1316;p59">
                  <a:extLst>
                    <a:ext uri="{FF2B5EF4-FFF2-40B4-BE49-F238E27FC236}">
                      <a16:creationId xmlns:a16="http://schemas.microsoft.com/office/drawing/2014/main" id="{7F50A5E8-F478-4D72-B4B3-8096181DC8F1}"/>
                    </a:ext>
                  </a:extLst>
                </p:cNvPr>
                <p:cNvSpPr/>
                <p:nvPr/>
              </p:nvSpPr>
              <p:spPr>
                <a:xfrm>
                  <a:off x="7129331" y="4301318"/>
                  <a:ext cx="1058726" cy="1058724"/>
                </a:xfrm>
                <a:prstGeom prst="donut">
                  <a:avLst>
                    <a:gd name="adj" fmla="val 11179"/>
                  </a:avLst>
                </a:prstGeom>
                <a:solidFill>
                  <a:srgbClr val="3E7DE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 dirty="0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1317;p59">
                  <a:extLst>
                    <a:ext uri="{FF2B5EF4-FFF2-40B4-BE49-F238E27FC236}">
                      <a16:creationId xmlns:a16="http://schemas.microsoft.com/office/drawing/2014/main" id="{043A1202-0756-4489-BA85-D80DCE1373DC}"/>
                    </a:ext>
                  </a:extLst>
                </p:cNvPr>
                <p:cNvSpPr/>
                <p:nvPr/>
              </p:nvSpPr>
              <p:spPr>
                <a:xfrm>
                  <a:off x="7200614" y="4371298"/>
                  <a:ext cx="918758" cy="91875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 dirty="0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16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6470" y="4542185"/>
                <a:ext cx="401885" cy="589763"/>
              </a:xfrm>
              <a:prstGeom prst="rect">
                <a:avLst/>
              </a:prstGeom>
            </p:spPr>
          </p:pic>
        </p:grpSp>
        <p:grpSp>
          <p:nvGrpSpPr>
            <p:cNvPr id="57" name="Группа 56"/>
            <p:cNvGrpSpPr/>
            <p:nvPr/>
          </p:nvGrpSpPr>
          <p:grpSpPr>
            <a:xfrm>
              <a:off x="6018058" y="2142894"/>
              <a:ext cx="904924" cy="904923"/>
              <a:chOff x="5197214" y="2055961"/>
              <a:chExt cx="1058726" cy="1058724"/>
            </a:xfrm>
          </p:grpSpPr>
          <p:grpSp>
            <p:nvGrpSpPr>
              <p:cNvPr id="74" name="Группа 73"/>
              <p:cNvGrpSpPr/>
              <p:nvPr/>
            </p:nvGrpSpPr>
            <p:grpSpPr>
              <a:xfrm>
                <a:off x="5197214" y="2055961"/>
                <a:ext cx="1058726" cy="1058724"/>
                <a:chOff x="5355949" y="4301321"/>
                <a:chExt cx="1058726" cy="1058724"/>
              </a:xfrm>
            </p:grpSpPr>
            <p:sp>
              <p:nvSpPr>
                <p:cNvPr id="76" name="Google Shape;1316;p59">
                  <a:extLst>
                    <a:ext uri="{FF2B5EF4-FFF2-40B4-BE49-F238E27FC236}">
                      <a16:creationId xmlns:a16="http://schemas.microsoft.com/office/drawing/2014/main" id="{7F50A5E8-F478-4D72-B4B3-8096181DC8F1}"/>
                    </a:ext>
                  </a:extLst>
                </p:cNvPr>
                <p:cNvSpPr/>
                <p:nvPr/>
              </p:nvSpPr>
              <p:spPr>
                <a:xfrm>
                  <a:off x="5355949" y="4301321"/>
                  <a:ext cx="1058726" cy="1058724"/>
                </a:xfrm>
                <a:prstGeom prst="donut">
                  <a:avLst>
                    <a:gd name="adj" fmla="val 11179"/>
                  </a:avLst>
                </a:prstGeom>
                <a:solidFill>
                  <a:srgbClr val="3E7DE6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 dirty="0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1317;p59">
                  <a:extLst>
                    <a:ext uri="{FF2B5EF4-FFF2-40B4-BE49-F238E27FC236}">
                      <a16:creationId xmlns:a16="http://schemas.microsoft.com/office/drawing/2014/main" id="{043A1202-0756-4489-BA85-D80DCE1373DC}"/>
                    </a:ext>
                  </a:extLst>
                </p:cNvPr>
                <p:cNvSpPr/>
                <p:nvPr/>
              </p:nvSpPr>
              <p:spPr>
                <a:xfrm>
                  <a:off x="5427232" y="4371301"/>
                  <a:ext cx="918758" cy="91875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75757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 dirty="0">
                    <a:solidFill>
                      <a:srgbClr val="57575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18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5485" y="2348408"/>
                <a:ext cx="502779" cy="503842"/>
              </a:xfrm>
              <a:prstGeom prst="rect">
                <a:avLst/>
              </a:prstGeom>
            </p:spPr>
          </p:pic>
        </p:grpSp>
        <p:cxnSp>
          <p:nvCxnSpPr>
            <p:cNvPr id="58" name="Google Shape;1350;p59"/>
            <p:cNvCxnSpPr/>
            <p:nvPr/>
          </p:nvCxnSpPr>
          <p:spPr>
            <a:xfrm>
              <a:off x="8206380" y="2000474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cxnSp>
          <p:nvCxnSpPr>
            <p:cNvPr id="59" name="Google Shape;1350;p59"/>
            <p:cNvCxnSpPr/>
            <p:nvPr/>
          </p:nvCxnSpPr>
          <p:spPr>
            <a:xfrm>
              <a:off x="4746964" y="2000474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cxnSp>
          <p:nvCxnSpPr>
            <p:cNvPr id="60" name="Google Shape;1350;p59"/>
            <p:cNvCxnSpPr/>
            <p:nvPr/>
          </p:nvCxnSpPr>
          <p:spPr>
            <a:xfrm flipV="1">
              <a:off x="6469691" y="2991420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cxnSp>
          <p:nvCxnSpPr>
            <p:cNvPr id="61" name="Google Shape;1350;p59"/>
            <p:cNvCxnSpPr/>
            <p:nvPr/>
          </p:nvCxnSpPr>
          <p:spPr>
            <a:xfrm flipV="1">
              <a:off x="9962892" y="2991420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cxnSp>
          <p:nvCxnSpPr>
            <p:cNvPr id="62" name="Прямая со стрелкой 61"/>
            <p:cNvCxnSpPr/>
            <p:nvPr/>
          </p:nvCxnSpPr>
          <p:spPr>
            <a:xfrm>
              <a:off x="5328732" y="2587112"/>
              <a:ext cx="579308" cy="0"/>
            </a:xfrm>
            <a:prstGeom prst="straightConnector1">
              <a:avLst/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>
              <a:off x="7061012" y="2587112"/>
              <a:ext cx="579308" cy="0"/>
            </a:xfrm>
            <a:prstGeom prst="straightConnector1">
              <a:avLst/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>
              <a:off x="8818692" y="2587112"/>
              <a:ext cx="579308" cy="0"/>
            </a:xfrm>
            <a:prstGeom prst="straightConnector1">
              <a:avLst/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flipH="1">
              <a:off x="8793292" y="4621812"/>
              <a:ext cx="579308" cy="0"/>
            </a:xfrm>
            <a:prstGeom prst="straightConnector1">
              <a:avLst/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H="1">
              <a:off x="7020372" y="4621812"/>
              <a:ext cx="579308" cy="0"/>
            </a:xfrm>
            <a:prstGeom prst="straightConnector1">
              <a:avLst/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Дуга 66"/>
            <p:cNvSpPr/>
            <p:nvPr/>
          </p:nvSpPr>
          <p:spPr>
            <a:xfrm>
              <a:off x="9482191" y="2595351"/>
              <a:ext cx="2026461" cy="2026461"/>
            </a:xfrm>
            <a:prstGeom prst="arc">
              <a:avLst>
                <a:gd name="adj1" fmla="val 16200000"/>
                <a:gd name="adj2" fmla="val 5415012"/>
              </a:avLst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Дуга 67"/>
            <p:cNvSpPr/>
            <p:nvPr/>
          </p:nvSpPr>
          <p:spPr>
            <a:xfrm flipH="1" flipV="1">
              <a:off x="4709160" y="1884758"/>
              <a:ext cx="2767777" cy="2727882"/>
            </a:xfrm>
            <a:prstGeom prst="arc">
              <a:avLst>
                <a:gd name="adj1" fmla="val 16696289"/>
                <a:gd name="adj2" fmla="val 188153"/>
              </a:avLst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Дуга 68"/>
            <p:cNvSpPr/>
            <p:nvPr/>
          </p:nvSpPr>
          <p:spPr>
            <a:xfrm flipH="1" flipV="1">
              <a:off x="8579059" y="2888582"/>
              <a:ext cx="1621459" cy="1598087"/>
            </a:xfrm>
            <a:prstGeom prst="arc">
              <a:avLst>
                <a:gd name="adj1" fmla="val 16154337"/>
                <a:gd name="adj2" fmla="val 5380735"/>
              </a:avLst>
            </a:prstGeom>
            <a:ln w="12700">
              <a:solidFill>
                <a:schemeClr val="accent5">
                  <a:lumMod val="60000"/>
                  <a:lumOff val="40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0" name="Google Shape;1350;p59"/>
            <p:cNvCxnSpPr/>
            <p:nvPr/>
          </p:nvCxnSpPr>
          <p:spPr>
            <a:xfrm flipV="1">
              <a:off x="9962892" y="5008180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cxnSp>
          <p:nvCxnSpPr>
            <p:cNvPr id="71" name="Google Shape;1350;p59"/>
            <p:cNvCxnSpPr/>
            <p:nvPr/>
          </p:nvCxnSpPr>
          <p:spPr>
            <a:xfrm flipV="1">
              <a:off x="8230612" y="5008180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cxnSp>
          <p:nvCxnSpPr>
            <p:cNvPr id="72" name="Google Shape;1350;p59"/>
            <p:cNvCxnSpPr/>
            <p:nvPr/>
          </p:nvCxnSpPr>
          <p:spPr>
            <a:xfrm flipV="1">
              <a:off x="6467852" y="5008180"/>
              <a:ext cx="829" cy="237945"/>
            </a:xfrm>
            <a:prstGeom prst="straightConnector1">
              <a:avLst/>
            </a:prstGeom>
            <a:noFill/>
            <a:ln w="6350" cap="flat" cmpd="sng">
              <a:solidFill>
                <a:srgbClr val="A5A5A5"/>
              </a:solidFill>
              <a:prstDash val="dot"/>
              <a:round/>
              <a:headEnd type="oval" w="sm" len="sm"/>
              <a:tailEnd type="none" w="sm" len="sm"/>
            </a:ln>
          </p:spPr>
        </p:cxnSp>
        <p:sp>
          <p:nvSpPr>
            <p:cNvPr id="73" name="Скругленный прямоугольник 120"/>
            <p:cNvSpPr/>
            <p:nvPr/>
          </p:nvSpPr>
          <p:spPr>
            <a:xfrm>
              <a:off x="3964304" y="1376363"/>
              <a:ext cx="7694295" cy="4677577"/>
            </a:xfrm>
            <a:custGeom>
              <a:avLst/>
              <a:gdLst>
                <a:gd name="connsiteX0" fmla="*/ 0 w 7691120"/>
                <a:gd name="connsiteY0" fmla="*/ 226395 h 4677577"/>
                <a:gd name="connsiteX1" fmla="*/ 226395 w 7691120"/>
                <a:gd name="connsiteY1" fmla="*/ 0 h 4677577"/>
                <a:gd name="connsiteX2" fmla="*/ 7464725 w 7691120"/>
                <a:gd name="connsiteY2" fmla="*/ 0 h 4677577"/>
                <a:gd name="connsiteX3" fmla="*/ 7691120 w 7691120"/>
                <a:gd name="connsiteY3" fmla="*/ 226395 h 4677577"/>
                <a:gd name="connsiteX4" fmla="*/ 7691120 w 7691120"/>
                <a:gd name="connsiteY4" fmla="*/ 4451182 h 4677577"/>
                <a:gd name="connsiteX5" fmla="*/ 7464725 w 7691120"/>
                <a:gd name="connsiteY5" fmla="*/ 4677577 h 4677577"/>
                <a:gd name="connsiteX6" fmla="*/ 226395 w 7691120"/>
                <a:gd name="connsiteY6" fmla="*/ 4677577 h 4677577"/>
                <a:gd name="connsiteX7" fmla="*/ 0 w 7691120"/>
                <a:gd name="connsiteY7" fmla="*/ 4451182 h 4677577"/>
                <a:gd name="connsiteX8" fmla="*/ 0 w 7691120"/>
                <a:gd name="connsiteY8" fmla="*/ 226395 h 4677577"/>
                <a:gd name="connsiteX0" fmla="*/ 0 w 7691120"/>
                <a:gd name="connsiteY0" fmla="*/ 226395 h 4677577"/>
                <a:gd name="connsiteX1" fmla="*/ 226395 w 7691120"/>
                <a:gd name="connsiteY1" fmla="*/ 0 h 4677577"/>
                <a:gd name="connsiteX2" fmla="*/ 7464725 w 7691120"/>
                <a:gd name="connsiteY2" fmla="*/ 0 h 4677577"/>
                <a:gd name="connsiteX3" fmla="*/ 7691120 w 7691120"/>
                <a:gd name="connsiteY3" fmla="*/ 226395 h 4677577"/>
                <a:gd name="connsiteX4" fmla="*/ 7691120 w 7691120"/>
                <a:gd name="connsiteY4" fmla="*/ 4451182 h 4677577"/>
                <a:gd name="connsiteX5" fmla="*/ 7464725 w 7691120"/>
                <a:gd name="connsiteY5" fmla="*/ 4677577 h 4677577"/>
                <a:gd name="connsiteX6" fmla="*/ 226395 w 7691120"/>
                <a:gd name="connsiteY6" fmla="*/ 4677577 h 4677577"/>
                <a:gd name="connsiteX7" fmla="*/ 0 w 7691120"/>
                <a:gd name="connsiteY7" fmla="*/ 4451182 h 4677577"/>
                <a:gd name="connsiteX8" fmla="*/ 0 w 7691120"/>
                <a:gd name="connsiteY8" fmla="*/ 1041717 h 4677577"/>
                <a:gd name="connsiteX9" fmla="*/ 0 w 7691120"/>
                <a:gd name="connsiteY9" fmla="*/ 226395 h 4677577"/>
                <a:gd name="connsiteX0" fmla="*/ 0 w 7691120"/>
                <a:gd name="connsiteY0" fmla="*/ 226395 h 4677577"/>
                <a:gd name="connsiteX1" fmla="*/ 226395 w 7691120"/>
                <a:gd name="connsiteY1" fmla="*/ 0 h 4677577"/>
                <a:gd name="connsiteX2" fmla="*/ 7464725 w 7691120"/>
                <a:gd name="connsiteY2" fmla="*/ 0 h 4677577"/>
                <a:gd name="connsiteX3" fmla="*/ 7691120 w 7691120"/>
                <a:gd name="connsiteY3" fmla="*/ 226395 h 4677577"/>
                <a:gd name="connsiteX4" fmla="*/ 7691120 w 7691120"/>
                <a:gd name="connsiteY4" fmla="*/ 4451182 h 4677577"/>
                <a:gd name="connsiteX5" fmla="*/ 7464725 w 7691120"/>
                <a:gd name="connsiteY5" fmla="*/ 4677577 h 4677577"/>
                <a:gd name="connsiteX6" fmla="*/ 226395 w 7691120"/>
                <a:gd name="connsiteY6" fmla="*/ 4677577 h 4677577"/>
                <a:gd name="connsiteX7" fmla="*/ 0 w 7691120"/>
                <a:gd name="connsiteY7" fmla="*/ 4451182 h 4677577"/>
                <a:gd name="connsiteX8" fmla="*/ 0 w 7691120"/>
                <a:gd name="connsiteY8" fmla="*/ 1361757 h 4677577"/>
                <a:gd name="connsiteX9" fmla="*/ 0 w 7691120"/>
                <a:gd name="connsiteY9" fmla="*/ 1041717 h 4677577"/>
                <a:gd name="connsiteX10" fmla="*/ 0 w 7691120"/>
                <a:gd name="connsiteY10" fmla="*/ 226395 h 4677577"/>
                <a:gd name="connsiteX0" fmla="*/ 5080 w 7696200"/>
                <a:gd name="connsiteY0" fmla="*/ 226395 h 4677577"/>
                <a:gd name="connsiteX1" fmla="*/ 231475 w 7696200"/>
                <a:gd name="connsiteY1" fmla="*/ 0 h 4677577"/>
                <a:gd name="connsiteX2" fmla="*/ 7469805 w 7696200"/>
                <a:gd name="connsiteY2" fmla="*/ 0 h 4677577"/>
                <a:gd name="connsiteX3" fmla="*/ 7696200 w 7696200"/>
                <a:gd name="connsiteY3" fmla="*/ 226395 h 4677577"/>
                <a:gd name="connsiteX4" fmla="*/ 7696200 w 7696200"/>
                <a:gd name="connsiteY4" fmla="*/ 4451182 h 4677577"/>
                <a:gd name="connsiteX5" fmla="*/ 7469805 w 7696200"/>
                <a:gd name="connsiteY5" fmla="*/ 4677577 h 4677577"/>
                <a:gd name="connsiteX6" fmla="*/ 231475 w 7696200"/>
                <a:gd name="connsiteY6" fmla="*/ 4677577 h 4677577"/>
                <a:gd name="connsiteX7" fmla="*/ 5080 w 7696200"/>
                <a:gd name="connsiteY7" fmla="*/ 4451182 h 4677577"/>
                <a:gd name="connsiteX8" fmla="*/ 5080 w 7696200"/>
                <a:gd name="connsiteY8" fmla="*/ 1361757 h 4677577"/>
                <a:gd name="connsiteX9" fmla="*/ 0 w 7696200"/>
                <a:gd name="connsiteY9" fmla="*/ 1178877 h 4677577"/>
                <a:gd name="connsiteX10" fmla="*/ 5080 w 7696200"/>
                <a:gd name="connsiteY10" fmla="*/ 1041717 h 4677577"/>
                <a:gd name="connsiteX11" fmla="*/ 5080 w 7696200"/>
                <a:gd name="connsiteY11" fmla="*/ 226395 h 4677577"/>
                <a:gd name="connsiteX0" fmla="*/ 0 w 7696200"/>
                <a:gd name="connsiteY0" fmla="*/ 1178877 h 4677577"/>
                <a:gd name="connsiteX1" fmla="*/ 5080 w 7696200"/>
                <a:gd name="connsiteY1" fmla="*/ 1041717 h 4677577"/>
                <a:gd name="connsiteX2" fmla="*/ 5080 w 7696200"/>
                <a:gd name="connsiteY2" fmla="*/ 226395 h 4677577"/>
                <a:gd name="connsiteX3" fmla="*/ 231475 w 7696200"/>
                <a:gd name="connsiteY3" fmla="*/ 0 h 4677577"/>
                <a:gd name="connsiteX4" fmla="*/ 7469805 w 7696200"/>
                <a:gd name="connsiteY4" fmla="*/ 0 h 4677577"/>
                <a:gd name="connsiteX5" fmla="*/ 7696200 w 7696200"/>
                <a:gd name="connsiteY5" fmla="*/ 226395 h 4677577"/>
                <a:gd name="connsiteX6" fmla="*/ 7696200 w 7696200"/>
                <a:gd name="connsiteY6" fmla="*/ 4451182 h 4677577"/>
                <a:gd name="connsiteX7" fmla="*/ 7469805 w 7696200"/>
                <a:gd name="connsiteY7" fmla="*/ 4677577 h 4677577"/>
                <a:gd name="connsiteX8" fmla="*/ 231475 w 7696200"/>
                <a:gd name="connsiteY8" fmla="*/ 4677577 h 4677577"/>
                <a:gd name="connsiteX9" fmla="*/ 5080 w 7696200"/>
                <a:gd name="connsiteY9" fmla="*/ 4451182 h 4677577"/>
                <a:gd name="connsiteX10" fmla="*/ 5080 w 7696200"/>
                <a:gd name="connsiteY10" fmla="*/ 1361757 h 4677577"/>
                <a:gd name="connsiteX11" fmla="*/ 91440 w 7696200"/>
                <a:gd name="connsiteY11" fmla="*/ 1270317 h 4677577"/>
                <a:gd name="connsiteX0" fmla="*/ 0 w 7696200"/>
                <a:gd name="connsiteY0" fmla="*/ 1178877 h 4677577"/>
                <a:gd name="connsiteX1" fmla="*/ 5080 w 7696200"/>
                <a:gd name="connsiteY1" fmla="*/ 1041717 h 4677577"/>
                <a:gd name="connsiteX2" fmla="*/ 5080 w 7696200"/>
                <a:gd name="connsiteY2" fmla="*/ 226395 h 4677577"/>
                <a:gd name="connsiteX3" fmla="*/ 231475 w 7696200"/>
                <a:gd name="connsiteY3" fmla="*/ 0 h 4677577"/>
                <a:gd name="connsiteX4" fmla="*/ 7469805 w 7696200"/>
                <a:gd name="connsiteY4" fmla="*/ 0 h 4677577"/>
                <a:gd name="connsiteX5" fmla="*/ 7696200 w 7696200"/>
                <a:gd name="connsiteY5" fmla="*/ 226395 h 4677577"/>
                <a:gd name="connsiteX6" fmla="*/ 7696200 w 7696200"/>
                <a:gd name="connsiteY6" fmla="*/ 4451182 h 4677577"/>
                <a:gd name="connsiteX7" fmla="*/ 7469805 w 7696200"/>
                <a:gd name="connsiteY7" fmla="*/ 4677577 h 4677577"/>
                <a:gd name="connsiteX8" fmla="*/ 231475 w 7696200"/>
                <a:gd name="connsiteY8" fmla="*/ 4677577 h 4677577"/>
                <a:gd name="connsiteX9" fmla="*/ 5080 w 7696200"/>
                <a:gd name="connsiteY9" fmla="*/ 4451182 h 4677577"/>
                <a:gd name="connsiteX10" fmla="*/ 5080 w 7696200"/>
                <a:gd name="connsiteY10" fmla="*/ 1361757 h 4677577"/>
                <a:gd name="connsiteX0" fmla="*/ 0 w 7691120"/>
                <a:gd name="connsiteY0" fmla="*/ 1041717 h 4677577"/>
                <a:gd name="connsiteX1" fmla="*/ 0 w 7691120"/>
                <a:gd name="connsiteY1" fmla="*/ 226395 h 4677577"/>
                <a:gd name="connsiteX2" fmla="*/ 226395 w 7691120"/>
                <a:gd name="connsiteY2" fmla="*/ 0 h 4677577"/>
                <a:gd name="connsiteX3" fmla="*/ 7464725 w 7691120"/>
                <a:gd name="connsiteY3" fmla="*/ 0 h 4677577"/>
                <a:gd name="connsiteX4" fmla="*/ 7691120 w 7691120"/>
                <a:gd name="connsiteY4" fmla="*/ 226395 h 4677577"/>
                <a:gd name="connsiteX5" fmla="*/ 7691120 w 7691120"/>
                <a:gd name="connsiteY5" fmla="*/ 4451182 h 4677577"/>
                <a:gd name="connsiteX6" fmla="*/ 7464725 w 7691120"/>
                <a:gd name="connsiteY6" fmla="*/ 4677577 h 4677577"/>
                <a:gd name="connsiteX7" fmla="*/ 226395 w 7691120"/>
                <a:gd name="connsiteY7" fmla="*/ 4677577 h 4677577"/>
                <a:gd name="connsiteX8" fmla="*/ 0 w 7691120"/>
                <a:gd name="connsiteY8" fmla="*/ 4451182 h 4677577"/>
                <a:gd name="connsiteX9" fmla="*/ 0 w 7691120"/>
                <a:gd name="connsiteY9" fmla="*/ 1361757 h 4677577"/>
                <a:gd name="connsiteX0" fmla="*/ 0 w 7694295"/>
                <a:gd name="connsiteY0" fmla="*/ 1054417 h 4677577"/>
                <a:gd name="connsiteX1" fmla="*/ 3175 w 7694295"/>
                <a:gd name="connsiteY1" fmla="*/ 226395 h 4677577"/>
                <a:gd name="connsiteX2" fmla="*/ 229570 w 7694295"/>
                <a:gd name="connsiteY2" fmla="*/ 0 h 4677577"/>
                <a:gd name="connsiteX3" fmla="*/ 7467900 w 7694295"/>
                <a:gd name="connsiteY3" fmla="*/ 0 h 4677577"/>
                <a:gd name="connsiteX4" fmla="*/ 7694295 w 7694295"/>
                <a:gd name="connsiteY4" fmla="*/ 226395 h 4677577"/>
                <a:gd name="connsiteX5" fmla="*/ 7694295 w 7694295"/>
                <a:gd name="connsiteY5" fmla="*/ 4451182 h 4677577"/>
                <a:gd name="connsiteX6" fmla="*/ 7467900 w 7694295"/>
                <a:gd name="connsiteY6" fmla="*/ 4677577 h 4677577"/>
                <a:gd name="connsiteX7" fmla="*/ 229570 w 7694295"/>
                <a:gd name="connsiteY7" fmla="*/ 4677577 h 4677577"/>
                <a:gd name="connsiteX8" fmla="*/ 3175 w 7694295"/>
                <a:gd name="connsiteY8" fmla="*/ 4451182 h 4677577"/>
                <a:gd name="connsiteX9" fmla="*/ 3175 w 7694295"/>
                <a:gd name="connsiteY9" fmla="*/ 1361757 h 467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94295" h="4677577">
                  <a:moveTo>
                    <a:pt x="0" y="1054417"/>
                  </a:moveTo>
                  <a:cubicBezTo>
                    <a:pt x="1058" y="778410"/>
                    <a:pt x="2117" y="502402"/>
                    <a:pt x="3175" y="226395"/>
                  </a:cubicBezTo>
                  <a:cubicBezTo>
                    <a:pt x="3175" y="101360"/>
                    <a:pt x="104535" y="0"/>
                    <a:pt x="229570" y="0"/>
                  </a:cubicBezTo>
                  <a:lnTo>
                    <a:pt x="7467900" y="0"/>
                  </a:lnTo>
                  <a:cubicBezTo>
                    <a:pt x="7592935" y="0"/>
                    <a:pt x="7694295" y="101360"/>
                    <a:pt x="7694295" y="226395"/>
                  </a:cubicBezTo>
                  <a:lnTo>
                    <a:pt x="7694295" y="4451182"/>
                  </a:lnTo>
                  <a:cubicBezTo>
                    <a:pt x="7694295" y="4576217"/>
                    <a:pt x="7592935" y="4677577"/>
                    <a:pt x="7467900" y="4677577"/>
                  </a:cubicBezTo>
                  <a:lnTo>
                    <a:pt x="229570" y="4677577"/>
                  </a:lnTo>
                  <a:cubicBezTo>
                    <a:pt x="104535" y="4677577"/>
                    <a:pt x="3175" y="4576217"/>
                    <a:pt x="3175" y="4451182"/>
                  </a:cubicBezTo>
                  <a:lnTo>
                    <a:pt x="3175" y="1361757"/>
                  </a:lnTo>
                </a:path>
              </a:pathLst>
            </a:custGeom>
            <a:noFill/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9974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6"/>
    </mc:Choice>
    <mc:Fallback xmlns="">
      <p:transition spd="slow" advTm="3590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18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Методология и инструментарий Эксперимента – последовательный отбор и апробация ИИ решений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06" y="1227384"/>
            <a:ext cx="8095128" cy="43513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8714"/>
            <a:ext cx="3829912" cy="4445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420" y="6482009"/>
            <a:ext cx="7079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i="1" dirty="0"/>
              <a:t>https://www.medrxiv.org/content/10.1101/2022.02.12.22270663v1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9746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19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Жизненный цикл набора данных для медицинского ИИ*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81" y="1357670"/>
            <a:ext cx="6991661" cy="44286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973156" y="6268670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*адаптировано из </a:t>
            </a:r>
            <a:r>
              <a:rPr lang="nl-NL" dirty="0" smtClean="0"/>
              <a:t>CRISP-DM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02" y="1384021"/>
            <a:ext cx="2187955" cy="21879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597" y="6066736"/>
            <a:ext cx="4674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dirty="0"/>
              <a:t>Pavlov N.A., Andreychenko A.E., Vladzymyrskyy A.V., et al. Reference medical datasets (MosMedData) for independent external evaluation of algorithms based on artificial intelligence in diagnostics // Digital Diagnostics. - 2021. - Vol. 2. - N. 1. - P. 49-66. doi: 10.17816/DD60635</a:t>
            </a:r>
            <a:endParaRPr lang="ru-RU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115" y="3462896"/>
            <a:ext cx="2787595" cy="12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Медицинская визуализация - лидер по числу ИИ решений в здравоохранении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6397" y="6581001"/>
            <a:ext cx="3021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i="1" dirty="0"/>
              <a:t>https://doi.org/10.1038/s41746-020-00333-z</a:t>
            </a:r>
            <a:endParaRPr lang="ru-RU" sz="12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57585" y="6576387"/>
            <a:ext cx="2342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/>
              <a:t>*10.1016/S2589-7500(20)30160-6</a:t>
            </a:r>
            <a:endParaRPr lang="ru-RU" sz="1200" i="1" dirty="0"/>
          </a:p>
        </p:txBody>
      </p:sp>
      <p:pic>
        <p:nvPicPr>
          <p:cNvPr id="8" name="Picture 2" descr="Fig.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/>
          <a:stretch/>
        </p:blipFill>
        <p:spPr bwMode="auto">
          <a:xfrm>
            <a:off x="344792" y="777563"/>
            <a:ext cx="11455101" cy="5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3245" y="1399208"/>
            <a:ext cx="325751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только 0.1% опубликованных исследований (2012-2019), сравнивающих ИИ и врачей, должного качества для клинического внедрения*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599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8D928-3BB4-114C-B06F-D74C8D59E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656" y="1122208"/>
            <a:ext cx="8466667" cy="255693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n-lt"/>
              </a:rPr>
              <a:t>Порог срабатывания ИИ моделей может зависеть от оборудования</a:t>
            </a:r>
            <a:r>
              <a:rPr lang="en-US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и эпидемиологической обстановки</a:t>
            </a:r>
            <a:endParaRPr lang="ru-RU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E106E-422E-B64C-85D7-E60D8DD66DA0}"/>
              </a:ext>
            </a:extLst>
          </p:cNvPr>
          <p:cNvSpPr txBox="1"/>
          <p:nvPr/>
        </p:nvSpPr>
        <p:spPr>
          <a:xfrm>
            <a:off x="412681" y="2605200"/>
            <a:ext cx="3007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Chest CT – </a:t>
            </a:r>
          </a:p>
          <a:p>
            <a:r>
              <a:rPr lang="en-GB" sz="1400" b="1" dirty="0"/>
              <a:t>COVID-19 Related Findings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99B821-8CA8-904A-893D-6E1132E14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08" y="1187519"/>
            <a:ext cx="1835893" cy="137095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F7662-6E52-2049-B474-C47F9121B9F0}"/>
              </a:ext>
            </a:extLst>
          </p:cNvPr>
          <p:cNvCxnSpPr>
            <a:cxnSpLocks/>
          </p:cNvCxnSpPr>
          <p:nvPr/>
        </p:nvCxnSpPr>
        <p:spPr>
          <a:xfrm>
            <a:off x="4458585" y="1368056"/>
            <a:ext cx="0" cy="1842976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A2A244-0AA2-6D49-9F00-603BFC3A831D}"/>
              </a:ext>
            </a:extLst>
          </p:cNvPr>
          <p:cNvGrpSpPr/>
          <p:nvPr/>
        </p:nvGrpSpPr>
        <p:grpSpPr>
          <a:xfrm>
            <a:off x="3124108" y="1449640"/>
            <a:ext cx="615875" cy="319458"/>
            <a:chOff x="34150" y="2754277"/>
            <a:chExt cx="919918" cy="47716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52C552F-6C5C-9D4A-9A76-5932C769B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6900" y="2754277"/>
              <a:ext cx="477168" cy="4771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E00538-F04A-8E41-A2B6-6061FF5BA7B2}"/>
                </a:ext>
              </a:extLst>
            </p:cNvPr>
            <p:cNvSpPr txBox="1"/>
            <p:nvPr/>
          </p:nvSpPr>
          <p:spPr>
            <a:xfrm>
              <a:off x="34150" y="2754277"/>
              <a:ext cx="442750" cy="47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171450" indent="-171450">
                <a:buFont typeface="Arial" panose="020B0604020202020204" pitchFamily="34" charset="0"/>
                <a:buChar char="•"/>
                <a:defRPr sz="1100" b="1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GB" sz="1467" dirty="0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DBCE46-1150-5F44-BF74-34FC35421B1A}"/>
              </a:ext>
            </a:extLst>
          </p:cNvPr>
          <p:cNvGrpSpPr/>
          <p:nvPr/>
        </p:nvGrpSpPr>
        <p:grpSpPr>
          <a:xfrm>
            <a:off x="3124108" y="2724896"/>
            <a:ext cx="615875" cy="319458"/>
            <a:chOff x="34150" y="2754277"/>
            <a:chExt cx="919918" cy="477168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E02C1B4-47E3-EA47-8D18-6A12A2B1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6900" y="2754277"/>
              <a:ext cx="477168" cy="47716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503405-487F-4346-8E80-482A57617CC1}"/>
                </a:ext>
              </a:extLst>
            </p:cNvPr>
            <p:cNvSpPr txBox="1"/>
            <p:nvPr/>
          </p:nvSpPr>
          <p:spPr>
            <a:xfrm>
              <a:off x="34150" y="2754277"/>
              <a:ext cx="442750" cy="47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171450" indent="-171450">
                <a:buFont typeface="Arial" panose="020B0604020202020204" pitchFamily="34" charset="0"/>
                <a:buChar char="•"/>
                <a:defRPr sz="1100" b="1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US" sz="1467" dirty="0">
                  <a:solidFill>
                    <a:schemeClr val="accent4">
                      <a:lumMod val="75000"/>
                    </a:schemeClr>
                  </a:solidFill>
                </a:rPr>
                <a:t>E</a:t>
              </a:r>
              <a:endParaRPr lang="en-GB" sz="1467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8F5C90-9E43-F24E-8DE1-BB7E60823F9F}"/>
              </a:ext>
            </a:extLst>
          </p:cNvPr>
          <p:cNvGrpSpPr/>
          <p:nvPr/>
        </p:nvGrpSpPr>
        <p:grpSpPr>
          <a:xfrm>
            <a:off x="3124108" y="2398744"/>
            <a:ext cx="615875" cy="319458"/>
            <a:chOff x="34150" y="2754277"/>
            <a:chExt cx="919918" cy="477168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B2B7E3F-6594-B34B-986E-348308674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6900" y="2754277"/>
              <a:ext cx="477168" cy="47716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D3FA34-5C10-6645-8647-5F70F91CF25A}"/>
                </a:ext>
              </a:extLst>
            </p:cNvPr>
            <p:cNvSpPr txBox="1"/>
            <p:nvPr/>
          </p:nvSpPr>
          <p:spPr>
            <a:xfrm>
              <a:off x="34150" y="2754277"/>
              <a:ext cx="442750" cy="47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171450" indent="-171450">
                <a:buFont typeface="Arial" panose="020B0604020202020204" pitchFamily="34" charset="0"/>
                <a:buChar char="•"/>
                <a:defRPr sz="1100" b="1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US" sz="1467" dirty="0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en-GB" sz="1467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E0F75D-818D-5145-8B74-09A68CC355A9}"/>
              </a:ext>
            </a:extLst>
          </p:cNvPr>
          <p:cNvGrpSpPr/>
          <p:nvPr/>
        </p:nvGrpSpPr>
        <p:grpSpPr>
          <a:xfrm>
            <a:off x="3124108" y="2072591"/>
            <a:ext cx="615875" cy="319458"/>
            <a:chOff x="34150" y="2754277"/>
            <a:chExt cx="919918" cy="477168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5C603691-61DB-0A46-837C-5360AC21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6900" y="2754277"/>
              <a:ext cx="477168" cy="47716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7266B9-F775-594F-BA4B-E9777F2534FF}"/>
                </a:ext>
              </a:extLst>
            </p:cNvPr>
            <p:cNvSpPr txBox="1"/>
            <p:nvPr/>
          </p:nvSpPr>
          <p:spPr>
            <a:xfrm>
              <a:off x="34150" y="2754277"/>
              <a:ext cx="442750" cy="47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171450" indent="-171450">
                <a:buFont typeface="Arial" panose="020B0604020202020204" pitchFamily="34" charset="0"/>
                <a:buChar char="•"/>
                <a:defRPr sz="1100" b="1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GB" sz="1467" dirty="0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3D1E19-016F-354C-89D8-62D425C3C27A}"/>
              </a:ext>
            </a:extLst>
          </p:cNvPr>
          <p:cNvGrpSpPr/>
          <p:nvPr/>
        </p:nvGrpSpPr>
        <p:grpSpPr>
          <a:xfrm>
            <a:off x="3124108" y="1746437"/>
            <a:ext cx="615875" cy="319458"/>
            <a:chOff x="34150" y="2754277"/>
            <a:chExt cx="919918" cy="477168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C7440A24-54CC-BF4B-AA34-E628827BD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6900" y="2754277"/>
              <a:ext cx="477168" cy="47716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5F82A4-5197-3846-83AD-6BC28CD968FC}"/>
                </a:ext>
              </a:extLst>
            </p:cNvPr>
            <p:cNvSpPr txBox="1"/>
            <p:nvPr/>
          </p:nvSpPr>
          <p:spPr>
            <a:xfrm>
              <a:off x="34150" y="2754277"/>
              <a:ext cx="442750" cy="47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171450" indent="-171450">
                <a:buFont typeface="Arial" panose="020B0604020202020204" pitchFamily="34" charset="0"/>
                <a:buChar char="•"/>
                <a:defRPr sz="1100" b="1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US" sz="1467" dirty="0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en-GB" sz="1467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38F579C-11B6-0C41-8E3B-6D25362EF420}"/>
              </a:ext>
            </a:extLst>
          </p:cNvPr>
          <p:cNvSpPr txBox="1"/>
          <p:nvPr/>
        </p:nvSpPr>
        <p:spPr>
          <a:xfrm>
            <a:off x="6362278" y="3566510"/>
            <a:ext cx="27442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/>
              <a:t>Odds Ratio [95% confidence interval]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75381F5-6B71-944A-8276-D57D9331E93B}"/>
              </a:ext>
            </a:extLst>
          </p:cNvPr>
          <p:cNvSpPr txBox="1"/>
          <p:nvPr/>
        </p:nvSpPr>
        <p:spPr>
          <a:xfrm rot="16200000">
            <a:off x="2458494" y="2106926"/>
            <a:ext cx="114409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/>
              <a:t>Manufacturer</a:t>
            </a:r>
          </a:p>
        </p:txBody>
      </p:sp>
      <p:sp>
        <p:nvSpPr>
          <p:cNvPr id="126" name="Номер слайда 1">
            <a:extLst>
              <a:ext uri="{FF2B5EF4-FFF2-40B4-BE49-F238E27FC236}">
                <a16:creationId xmlns:a16="http://schemas.microsoft.com/office/drawing/2014/main" id="{A2BE5F88-9E18-8B40-955B-9BDC2DEF52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0314027" y="6420679"/>
            <a:ext cx="1716157" cy="372759"/>
          </a:xfrm>
        </p:spPr>
        <p:txBody>
          <a:bodyPr/>
          <a:lstStyle/>
          <a:p>
            <a:pPr algn="r"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algn="r" hangingPunct="1">
                <a:defRPr/>
              </a:pPr>
              <a:t>20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1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59771" y="3191860"/>
            <a:ext cx="2964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00" i="1" dirty="0" smtClean="0"/>
              <a:t>N</a:t>
            </a:r>
            <a:r>
              <a:rPr lang="nl-NL" sz="1000" i="1" dirty="0"/>
              <a:t>. Pavlov, </a:t>
            </a:r>
            <a:r>
              <a:rPr lang="nl-NL" sz="1000" i="1" dirty="0" smtClean="0"/>
              <a:t>et al  </a:t>
            </a:r>
            <a:r>
              <a:rPr lang="nl-NL" sz="1000" i="1" dirty="0"/>
              <a:t>Value of technical stratification of medical datasets for AI services . InsightsImaging (2021) 12(Suppl 2): 75 P216 DOI: 10.1186/s13244-021-01014-5</a:t>
            </a:r>
            <a:endParaRPr lang="ru-RU" sz="1000" i="1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5E2C5DF-2225-4A77-8C78-6B9A1D9AE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9983" y="4228830"/>
            <a:ext cx="3427627" cy="225296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A87E1D-59B9-4CBE-A56A-95FCA69860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0962" y="4278212"/>
            <a:ext cx="3591352" cy="2327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0" y="4050016"/>
            <a:ext cx="2487258" cy="2532239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7403092" y="4981421"/>
            <a:ext cx="331324" cy="652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7160882" y="4575099"/>
            <a:ext cx="152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COVID-19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21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Фабрика наборов данных</a:t>
            </a:r>
            <a:r>
              <a:rPr lang="en-US" dirty="0" smtClean="0"/>
              <a:t> </a:t>
            </a:r>
            <a:r>
              <a:rPr lang="ru-RU" dirty="0" smtClean="0"/>
              <a:t>для реализации потенциала ИИ в здравоохранении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950" y="1581476"/>
            <a:ext cx="9512099" cy="45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22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Тезисы доклада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6849" y="1114790"/>
            <a:ext cx="10878110" cy="3307085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ИИ в медицинской диагностике одно из самых динамично развивающихся направлений в здравоохранении</a:t>
            </a:r>
          </a:p>
          <a:p>
            <a:r>
              <a:rPr lang="ru-RU" sz="2400" dirty="0"/>
              <a:t>Т</a:t>
            </a:r>
            <a:r>
              <a:rPr lang="ru-RU" sz="2400" dirty="0" smtClean="0"/>
              <a:t>ребования к качеству и безопасности ИИ решений должны учитывать специфику отрасли: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 smtClean="0"/>
              <a:t>Необходимость валидированных, однозначно размеченных наборов медицинских данных и объективных требований к подходам оценки ИИ моделей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 smtClean="0"/>
              <a:t>Фабрика датасетов для обеспечения эволюции ИИ в медицинской диагностике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2000" dirty="0" smtClean="0"/>
              <a:t>Технологии обеспечения качества (</a:t>
            </a:r>
            <a:r>
              <a:rPr lang="en-US" sz="2000" dirty="0" smtClean="0"/>
              <a:t>QA/QC) </a:t>
            </a:r>
            <a:r>
              <a:rPr lang="ru-RU" sz="2000" dirty="0" smtClean="0"/>
              <a:t>практического применения ИИ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63894" y="4583876"/>
            <a:ext cx="4564049" cy="2274124"/>
          </a:xfrm>
          <a:prstGeom prst="rect">
            <a:avLst/>
          </a:prstGeom>
        </p:spPr>
        <p:txBody>
          <a:bodyPr vert="horz" lIns="91440" tIns="36000" rIns="91440" bIns="36000" rtlCol="0" anchor="ctr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70C0"/>
                </a:solidFill>
              </a:rPr>
              <a:t>Спасибо за внимание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000" i="1" dirty="0" smtClean="0">
                <a:solidFill>
                  <a:srgbClr val="0070C0"/>
                </a:solidFill>
              </a:rPr>
              <a:t>А.Е. Андрейченко, </a:t>
            </a:r>
            <a:r>
              <a:rPr lang="en-US" sz="2000" i="1" dirty="0" smtClean="0">
                <a:solidFill>
                  <a:srgbClr val="0070C0"/>
                </a:solidFill>
              </a:rPr>
              <a:t>PhD</a:t>
            </a:r>
            <a:br>
              <a:rPr lang="en-US" sz="2000" i="1" dirty="0" smtClean="0">
                <a:solidFill>
                  <a:srgbClr val="0070C0"/>
                </a:solidFill>
              </a:rPr>
            </a:br>
            <a:r>
              <a:rPr lang="ru-RU" sz="2000" i="1" dirty="0" smtClean="0">
                <a:solidFill>
                  <a:srgbClr val="0070C0"/>
                </a:solidFill>
              </a:rPr>
              <a:t/>
            </a:r>
            <a:br>
              <a:rPr lang="ru-RU" sz="2000" i="1" dirty="0" smtClean="0">
                <a:solidFill>
                  <a:srgbClr val="0070C0"/>
                </a:solidFill>
              </a:rPr>
            </a:br>
            <a:r>
              <a:rPr lang="en-US" sz="2000" i="1" dirty="0" smtClean="0">
                <a:solidFill>
                  <a:srgbClr val="0070C0"/>
                </a:solidFill>
              </a:rPr>
              <a:t>anna.ev.andreychenko@yandex.ru</a:t>
            </a:r>
          </a:p>
          <a:p>
            <a:r>
              <a:rPr lang="ru-RU" sz="2000" i="1" dirty="0" smtClean="0">
                <a:solidFill>
                  <a:srgbClr val="0070C0"/>
                </a:solidFill>
              </a:rPr>
              <a:t/>
            </a:r>
            <a:br>
              <a:rPr lang="ru-RU" sz="2000" i="1" dirty="0" smtClean="0">
                <a:solidFill>
                  <a:srgbClr val="0070C0"/>
                </a:solidFill>
              </a:rPr>
            </a:br>
            <a:r>
              <a:rPr lang="ru-RU" sz="2000" i="1" dirty="0" smtClean="0">
                <a:solidFill>
                  <a:srgbClr val="0070C0"/>
                </a:solidFill>
              </a:rPr>
              <a:t>8 916 321 2570</a:t>
            </a:r>
            <a:r>
              <a:rPr lang="en-US" sz="2000" i="1" dirty="0" smtClean="0">
                <a:solidFill>
                  <a:srgbClr val="0070C0"/>
                </a:solidFill>
              </a:rPr>
              <a:t/>
            </a:r>
            <a:br>
              <a:rPr lang="en-US" sz="2000" i="1" dirty="0" smtClean="0">
                <a:solidFill>
                  <a:srgbClr val="0070C0"/>
                </a:solidFill>
              </a:rPr>
            </a:br>
            <a:endParaRPr lang="ru-RU" sz="2000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6320" t="19366" r="27173" b="36826"/>
          <a:stretch/>
        </p:blipFill>
        <p:spPr>
          <a:xfrm>
            <a:off x="6909313" y="4057431"/>
            <a:ext cx="4810617" cy="25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3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Медицинская визуализация - лидер по числу ИИ решений в здравоохранении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6397" y="6581001"/>
            <a:ext cx="3021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i="1" dirty="0"/>
              <a:t>https://doi.org/10.1038/s41746-020-00333-z</a:t>
            </a:r>
            <a:endParaRPr lang="ru-RU" sz="12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57585" y="6576387"/>
            <a:ext cx="23423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/>
              <a:t>*10.1016/S2589-7500(20)30160-6</a:t>
            </a:r>
            <a:endParaRPr lang="ru-RU" sz="1200" i="1" dirty="0"/>
          </a:p>
        </p:txBody>
      </p:sp>
      <p:pic>
        <p:nvPicPr>
          <p:cNvPr id="8" name="Picture 2" descr="Fig.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8"/>
          <a:stretch/>
        </p:blipFill>
        <p:spPr bwMode="auto">
          <a:xfrm>
            <a:off x="344792" y="777563"/>
            <a:ext cx="11455101" cy="5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3245" y="1399208"/>
            <a:ext cx="325751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только 0.1% опубликованных исследований (2012-2019), сравнивающих ИИ и врачей, должного качества для клинического внедрения*</a:t>
            </a: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342" y="875283"/>
            <a:ext cx="4758157" cy="15551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2342" y="2528126"/>
            <a:ext cx="475815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Ни одна из 62 ИИ моделей не подходит для клинического применения из-за методологических недостатков и/или присущей необъективности.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4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Необходимость автоматизации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56945" y="1209764"/>
            <a:ext cx="10878110" cy="4351338"/>
          </a:xfrm>
        </p:spPr>
        <p:txBody>
          <a:bodyPr/>
          <a:lstStyle/>
          <a:p>
            <a:r>
              <a:rPr lang="ru-RU" dirty="0" smtClean="0"/>
              <a:t>к 2040 году 25,7 миллионов раковых заболеваний ежегодно</a:t>
            </a:r>
          </a:p>
          <a:p>
            <a:r>
              <a:rPr lang="ru-RU" dirty="0" smtClean="0"/>
              <a:t>количество проводимых лучевых исследований не компенсируется ростом числа диагностов</a:t>
            </a:r>
          </a:p>
          <a:p>
            <a:r>
              <a:rPr lang="ru-RU" dirty="0" smtClean="0"/>
              <a:t>ожидаемая нагрузка на рентгенологов: интерпретация новых изображений каждые 3-4 секунды</a:t>
            </a:r>
            <a:r>
              <a:rPr lang="en-US" dirty="0" smtClean="0"/>
              <a:t>*</a:t>
            </a:r>
            <a:r>
              <a:rPr lang="ru-RU" dirty="0" smtClean="0"/>
              <a:t> 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41462"/>
            <a:ext cx="29803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i="1" dirty="0" smtClean="0"/>
              <a:t>*https://doi.org/10.1016/j.acra.2015.05.007</a:t>
            </a:r>
            <a:endParaRPr lang="ru-RU" sz="12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1" y="2903513"/>
            <a:ext cx="4367858" cy="3194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04" y="2903513"/>
            <a:ext cx="4110038" cy="35498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8264" y="5883620"/>
            <a:ext cx="742950" cy="41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5946627"/>
            <a:ext cx="742950" cy="41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68091" y="2697991"/>
            <a:ext cx="742950" cy="41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5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Необходимость автоматизации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56945" y="1209764"/>
            <a:ext cx="10878110" cy="4351338"/>
          </a:xfrm>
        </p:spPr>
        <p:txBody>
          <a:bodyPr/>
          <a:lstStyle/>
          <a:p>
            <a:r>
              <a:rPr lang="ru-RU" dirty="0" smtClean="0"/>
              <a:t>к 2040 году 25 700 000 миллионов раковых заболеваний ежегодно</a:t>
            </a:r>
          </a:p>
          <a:p>
            <a:r>
              <a:rPr lang="ru-RU" dirty="0" smtClean="0"/>
              <a:t>количество проводимых лучевых исследований не компенсируется ростом числа диагностов</a:t>
            </a:r>
          </a:p>
          <a:p>
            <a:r>
              <a:rPr lang="ru-RU" dirty="0" smtClean="0"/>
              <a:t>ожидаемая нагрузка на рентгенологов: интерпретация новых изображений каждые 3-4 секунды</a:t>
            </a:r>
            <a:r>
              <a:rPr lang="en-US" dirty="0" smtClean="0"/>
              <a:t>*</a:t>
            </a:r>
            <a:r>
              <a:rPr lang="ru-RU" dirty="0" smtClean="0"/>
              <a:t> 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41462"/>
            <a:ext cx="29803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i="1" dirty="0" smtClean="0"/>
              <a:t>*https</a:t>
            </a:r>
            <a:r>
              <a:rPr lang="nl-NL" sz="1200" i="1" dirty="0"/>
              <a:t>://doi.org/10.1016/j.acra.2015.05.007</a:t>
            </a:r>
            <a:endParaRPr lang="ru-RU" sz="12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41" y="2903513"/>
            <a:ext cx="4367858" cy="3194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04" y="2903513"/>
            <a:ext cx="4110038" cy="35498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8264" y="5883620"/>
            <a:ext cx="742950" cy="41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5946627"/>
            <a:ext cx="742950" cy="41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68091" y="2697991"/>
            <a:ext cx="742950" cy="411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24731" y="970948"/>
            <a:ext cx="11828142" cy="557051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31" y="989218"/>
            <a:ext cx="4789757" cy="4159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1" y="5148744"/>
            <a:ext cx="7253812" cy="1002072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5224765" y="970948"/>
            <a:ext cx="6845206" cy="2066849"/>
            <a:chOff x="5239865" y="949619"/>
            <a:chExt cx="6845206" cy="206684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9865" y="949619"/>
              <a:ext cx="6845206" cy="1357726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/>
            <a:srcRect t="6942"/>
            <a:stretch/>
          </p:blipFill>
          <p:spPr>
            <a:xfrm>
              <a:off x="5239865" y="2336739"/>
              <a:ext cx="6728108" cy="679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673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ea typeface="+mj-ea"/>
                <a:cs typeface="+mj-cs"/>
              </a:rPr>
              <a:t>Качество ИИ = наборы данных/содержимое входных данных</a:t>
            </a:r>
            <a:endParaRPr lang="ru-RU" sz="2400" dirty="0"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5" y="1565998"/>
            <a:ext cx="5547538" cy="3232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97" y="1412969"/>
            <a:ext cx="5860338" cy="27376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25871" y="4150580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400" i="1">
                <a:solidFill>
                  <a:srgbClr val="80808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i="1" dirty="0" smtClean="0">
                <a:solidFill>
                  <a:srgbClr val="808080"/>
                </a:solidFill>
                <a:sym typeface="Helvetica"/>
              </a:rPr>
              <a:t>*</a:t>
            </a:r>
            <a:r>
              <a:rPr lang="nl-NL" sz="1400" dirty="0" smtClean="0">
                <a:sym typeface="Helvetica"/>
              </a:rPr>
              <a:t>Finlayson</a:t>
            </a:r>
            <a:r>
              <a:rPr lang="ru-RU" sz="1400" i="1" dirty="0">
                <a:sym typeface="Helvetica"/>
              </a:rPr>
              <a:t> </a:t>
            </a:r>
            <a:r>
              <a:rPr lang="en-US" sz="1400" i="1" dirty="0" smtClean="0">
                <a:sym typeface="Helvetica"/>
              </a:rPr>
              <a:t>et al. (2019)</a:t>
            </a:r>
            <a:endParaRPr lang="en-US" i="1" dirty="0">
              <a:solidFill>
                <a:srgbClr val="808080"/>
              </a:solidFill>
              <a:sym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8212" y="5016602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Спутывающие факторы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503229" y="1289003"/>
            <a:ext cx="2203743" cy="27699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" i="1" dirty="0">
                <a:solidFill>
                  <a:srgbClr val="4E5252"/>
                </a:solidFill>
              </a:rPr>
              <a:t>+ </a:t>
            </a:r>
            <a:r>
              <a:rPr lang="ru-RU" sz="1200" i="1" dirty="0" smtClean="0">
                <a:solidFill>
                  <a:srgbClr val="4E5252"/>
                </a:solidFill>
              </a:rPr>
              <a:t>состязательные атаки</a:t>
            </a:r>
            <a:endParaRPr lang="ru-RU" sz="1200" i="1" dirty="0">
              <a:solidFill>
                <a:srgbClr val="4E525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1501" y="4906424"/>
            <a:ext cx="372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Ошибки, несвойственные человеку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Вызовы/сложности применения ИИ в здравоохранении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ru-RU" sz="2400" dirty="0" smtClean="0"/>
              <a:t>Острая нехватка </a:t>
            </a:r>
            <a:r>
              <a:rPr lang="ru-RU" sz="2400" u="sng" dirty="0" smtClean="0"/>
              <a:t>качественных валидированных данных</a:t>
            </a:r>
            <a:r>
              <a:rPr lang="ru-RU" sz="2400" dirty="0" smtClean="0"/>
              <a:t>, всесторонне характеризующие решаемую с помощью ИИ задачу </a:t>
            </a:r>
            <a:endParaRPr lang="en-US" sz="2400" dirty="0" smtClean="0"/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ru-RU" sz="2400" dirty="0" smtClean="0"/>
              <a:t>Отсутствие </a:t>
            </a:r>
            <a:r>
              <a:rPr lang="ru-RU" sz="2400" u="sng" dirty="0" smtClean="0"/>
              <a:t>технологий, обеспечивающих формирование и устойчивое обновление наборов данных</a:t>
            </a:r>
            <a:endParaRPr lang="ru-RU" sz="2400" dirty="0" smtClean="0"/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ru-RU" sz="2400" dirty="0" smtClean="0"/>
              <a:t>Отсутствие локальных технологий для </a:t>
            </a:r>
            <a:r>
              <a:rPr lang="ru-RU" sz="2400" u="sng" dirty="0" smtClean="0"/>
              <a:t>развития и применения ИИ в медицинских учреждениях</a:t>
            </a:r>
            <a:endParaRPr lang="en-US" sz="2400" u="sng" dirty="0" smtClean="0"/>
          </a:p>
          <a:p>
            <a:pPr marL="342900" indent="-342900" algn="just">
              <a:lnSpc>
                <a:spcPct val="100000"/>
              </a:lnSpc>
              <a:buFont typeface="+mj-lt"/>
              <a:buAutoNum type="arabicPeriod"/>
            </a:pPr>
            <a:r>
              <a:rPr lang="ru-RU" sz="2400" dirty="0" smtClean="0"/>
              <a:t>Отсутствие </a:t>
            </a:r>
            <a:r>
              <a:rPr lang="ru-RU" sz="2400" u="sng" dirty="0" smtClean="0"/>
              <a:t>научно-доказательной базы для развития</a:t>
            </a:r>
            <a:r>
              <a:rPr lang="en-US" sz="2400" u="sng" dirty="0" smtClean="0"/>
              <a:t> </a:t>
            </a:r>
            <a:r>
              <a:rPr lang="ru-RU" sz="2400" u="sng" dirty="0" smtClean="0"/>
              <a:t>и применения</a:t>
            </a:r>
            <a:r>
              <a:rPr lang="ru-RU" sz="2400" dirty="0" smtClean="0"/>
              <a:t> ИИ в здравоохранении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BD9EFE9-8069-4BAD-B398-CB151B9ABCC2}" type="slidenum">
              <a:rPr lang="ru-RU" smtClean="0"/>
              <a:t>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887;p38">
            <a:extLst>
              <a:ext uri="{FF2B5EF4-FFF2-40B4-BE49-F238E27FC236}">
                <a16:creationId xmlns:a16="http://schemas.microsoft.com/office/drawing/2014/main" id="{6C6E3F77-29F0-4610-9FBD-34E7AEF08F72}"/>
              </a:ext>
            </a:extLst>
          </p:cNvPr>
          <p:cNvSpPr/>
          <p:nvPr/>
        </p:nvSpPr>
        <p:spPr>
          <a:xfrm rot="-5400000">
            <a:off x="5733742" y="-4341003"/>
            <a:ext cx="732524" cy="121839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2400"/>
              <a:buFont typeface="Calibri"/>
              <a:buNone/>
            </a:pPr>
            <a:r>
              <a:rPr lang="ru-RU" sz="24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rPr>
              <a:t>Эксперимент по применению компьютерного зрения в лучевой диагностике</a:t>
            </a:r>
            <a:endParaRPr sz="2400" b="1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4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>
                <a:solidFill>
                  <a:srgbClr val="888888"/>
                </a:solidFill>
              </a:rPr>
              <a:t>8</a:t>
            </a:fld>
            <a:endParaRPr/>
          </a:p>
        </p:txBody>
      </p:sp>
      <p:sp>
        <p:nvSpPr>
          <p:cNvPr id="995" name="Google Shape;995;p43"/>
          <p:cNvSpPr txBox="1"/>
          <p:nvPr/>
        </p:nvSpPr>
        <p:spPr>
          <a:xfrm>
            <a:off x="10552007" y="6315278"/>
            <a:ext cx="1305775" cy="24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lang="ru-RU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https://mosmed.ai</a:t>
            </a:r>
            <a:endParaRPr/>
          </a:p>
        </p:txBody>
      </p:sp>
      <p:sp>
        <p:nvSpPr>
          <p:cNvPr id="1008" name="Google Shape;1008;p43"/>
          <p:cNvSpPr txBox="1"/>
          <p:nvPr/>
        </p:nvSpPr>
        <p:spPr>
          <a:xfrm>
            <a:off x="572275" y="1470746"/>
            <a:ext cx="10913605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</a:pPr>
            <a:r>
              <a:rPr lang="ru-RU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ЦЕЛЬ: </a:t>
            </a:r>
            <a:r>
              <a:rPr lang="ru-RU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оценка возможности повышение качества и скорости работы службы лучевой диагностики с помощью сервисов на основе технологий искусственного интеллекта / компьютерного зрения</a:t>
            </a:r>
            <a:endParaRPr sz="1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Нижний колонтитул 2">
            <a:extLst>
              <a:ext uri="{FF2B5EF4-FFF2-40B4-BE49-F238E27FC236}">
                <a16:creationId xmlns:a16="http://schemas.microsoft.com/office/drawing/2014/main" id="{5F8D896D-B713-4B41-A69E-6A21A5A7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3336"/>
            <a:ext cx="4114800" cy="365125"/>
          </a:xfrm>
        </p:spPr>
        <p:txBody>
          <a:bodyPr/>
          <a:lstStyle/>
          <a:p>
            <a:pPr hangingPunct="1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26128" y="2289961"/>
            <a:ext cx="7608553" cy="1918213"/>
            <a:chOff x="626128" y="2198723"/>
            <a:chExt cx="6724829" cy="1695415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D690889-5000-4103-9A81-4CD1C0AF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128" y="2198723"/>
              <a:ext cx="2170962" cy="16947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6F53C5C-2201-4E25-A0A0-FC2E51F6E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50712" y="2198723"/>
              <a:ext cx="2259202" cy="1694183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очки, защитные о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79389108-5D25-4E08-BC0A-26984ECD8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7904" y="2198723"/>
              <a:ext cx="2173053" cy="1695415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23889" y="4258875"/>
            <a:ext cx="7610792" cy="2016245"/>
            <a:chOff x="623888" y="3932239"/>
            <a:chExt cx="8843759" cy="2342882"/>
          </a:xfrm>
        </p:grpSpPr>
        <p:pic>
          <p:nvPicPr>
            <p:cNvPr id="25" name="Рисунок 24" descr="Изображение выглядит как текст, человек, закрыть&#10;&#10;Автоматически созданное описание">
              <a:extLst>
                <a:ext uri="{FF2B5EF4-FFF2-40B4-BE49-F238E27FC236}">
                  <a16:creationId xmlns:a16="http://schemas.microsoft.com/office/drawing/2014/main" id="{B763A9A9-46DB-4D7A-A484-C31E5C889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3934125"/>
              <a:ext cx="1561256" cy="2340996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текст, пятно&#10;&#10;Автоматически созданное описание">
              <a:extLst>
                <a:ext uri="{FF2B5EF4-FFF2-40B4-BE49-F238E27FC236}">
                  <a16:creationId xmlns:a16="http://schemas.microsoft.com/office/drawing/2014/main" id="{41AFF6CF-B1EF-43CC-A810-C317FA55A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4171" y="3934125"/>
              <a:ext cx="2259203" cy="23396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A9A6F5B-28A1-417C-ABC7-BD1540779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2401" y="3932239"/>
              <a:ext cx="1160553" cy="2341562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0904A3C-40DF-414E-AA36-7C565A8E9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1981" y="3932239"/>
              <a:ext cx="3685666" cy="2341561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8892850" y="2818970"/>
            <a:ext cx="2264257" cy="2879809"/>
            <a:chOff x="8632500" y="2244641"/>
            <a:chExt cx="2518100" cy="320266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79B507D-870B-4729-BB35-B6EA1BC6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16637" y="3512222"/>
              <a:ext cx="861560" cy="98702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0841A09-6074-4057-8B67-6989A8B1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32500" y="2244641"/>
              <a:ext cx="2295863" cy="98071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2500" y="3526438"/>
              <a:ext cx="786600" cy="93339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2500" y="4789392"/>
              <a:ext cx="2518100" cy="657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39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"/>
    </mc:Choice>
    <mc:Fallback xmlns="">
      <p:transition spd="slow" advTm="2113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E8E702-5277-496A-83EF-4A3E30C123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hangingPunct="1">
              <a:defRPr/>
            </a:pPr>
            <a:fld id="{34BEDE09-BB71-420A-A9D7-2BECD5B78100}" type="slidenum">
              <a:rPr lang="ru-RU" kern="12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hangingPunct="1">
                <a:defRPr/>
              </a:pPr>
              <a:t>9</a:t>
            </a:fld>
            <a:endParaRPr lang="ru-RU" kern="12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Google Shape;320;p10">
            <a:extLst>
              <a:ext uri="{FF2B5EF4-FFF2-40B4-BE49-F238E27FC236}">
                <a16:creationId xmlns:a16="http://schemas.microsoft.com/office/drawing/2014/main" id="{D1615651-7EC1-4ADD-873C-CCA685BF882D}"/>
              </a:ext>
            </a:extLst>
          </p:cNvPr>
          <p:cNvSpPr txBox="1"/>
          <p:nvPr/>
        </p:nvSpPr>
        <p:spPr>
          <a:xfrm>
            <a:off x="328362" y="1283594"/>
            <a:ext cx="324983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r">
              <a:buClr>
                <a:srgbClr val="3E7DE6"/>
              </a:buClr>
              <a:buSzPts val="3200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диагностических устройств </a:t>
            </a:r>
            <a:r>
              <a:rPr lang="ru-RU" sz="2200" b="1" dirty="0">
                <a:solidFill>
                  <a:srgbClr val="4F2270"/>
                </a:solidFill>
                <a:ea typeface="Calibri"/>
                <a:cs typeface="Calibri"/>
              </a:rPr>
              <a:t>1 308</a:t>
            </a:r>
            <a:r>
              <a:rPr lang="ru-RU" sz="2200" dirty="0">
                <a:solidFill>
                  <a:srgbClr val="4F2270"/>
                </a:solidFill>
                <a:ea typeface="Calibri"/>
                <a:cs typeface="Calibri"/>
              </a:rPr>
              <a:t> </a:t>
            </a:r>
            <a:endParaRPr lang="ru-RU" sz="2200" b="0" i="0" u="none" strike="noStrike" cap="none" dirty="0">
              <a:solidFill>
                <a:srgbClr val="4F22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r">
              <a:buClr>
                <a:srgbClr val="3E7DE6"/>
              </a:buClr>
              <a:buSzPts val="3200"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медицинских организаций ДЗМ </a:t>
            </a:r>
            <a:r>
              <a:rPr lang="ru-RU" sz="2200" b="1" dirty="0">
                <a:solidFill>
                  <a:srgbClr val="4F2270"/>
                </a:solidFill>
                <a:ea typeface="Calibri"/>
                <a:cs typeface="Calibri"/>
              </a:rPr>
              <a:t>155</a:t>
            </a:r>
            <a:endParaRPr lang="ru-RU" sz="2200" dirty="0">
              <a:solidFill>
                <a:srgbClr val="4F22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21;p10">
            <a:extLst>
              <a:ext uri="{FF2B5EF4-FFF2-40B4-BE49-F238E27FC236}">
                <a16:creationId xmlns:a16="http://schemas.microsoft.com/office/drawing/2014/main" id="{4681275F-CC76-4D95-96A9-4B0A26ED44E6}"/>
              </a:ext>
            </a:extLst>
          </p:cNvPr>
          <p:cNvSpPr txBox="1"/>
          <p:nvPr/>
        </p:nvSpPr>
        <p:spPr>
          <a:xfrm>
            <a:off x="1115581" y="3708571"/>
            <a:ext cx="2462614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lvl="0" algn="r">
              <a:buClr>
                <a:srgbClr val="4F2270"/>
              </a:buClr>
              <a:buSzPts val="3200"/>
            </a:pPr>
            <a:r>
              <a:rPr lang="ru-RU" sz="1400" b="0" i="0" u="none" strike="noStrike" cap="none" dirty="0" err="1">
                <a:solidFill>
                  <a:srgbClr val="4E5252"/>
                </a:solidFill>
                <a:latin typeface="Calibri"/>
                <a:ea typeface="Calibri"/>
                <a:cs typeface="Calibri"/>
                <a:sym typeface="Calibri"/>
              </a:rPr>
              <a:t>рентгенолаборантов</a:t>
            </a:r>
            <a:r>
              <a:rPr lang="ru-RU" sz="1400" b="0" i="0" u="none" strike="noStrike" cap="none" dirty="0">
                <a:solidFill>
                  <a:srgbClr val="4E525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00" b="1" dirty="0">
                <a:solidFill>
                  <a:srgbClr val="4F2270"/>
                </a:solidFill>
                <a:ea typeface="Calibri"/>
                <a:cs typeface="Calibri"/>
              </a:rPr>
              <a:t>1 336</a:t>
            </a:r>
            <a:r>
              <a:rPr lang="ru-RU" sz="2200" dirty="0">
                <a:solidFill>
                  <a:srgbClr val="4F2270"/>
                </a:solidFill>
                <a:ea typeface="Calibri"/>
                <a:cs typeface="Calibri"/>
              </a:rPr>
              <a:t> </a:t>
            </a:r>
            <a:endParaRPr sz="2200" b="0" i="0" u="none" strike="noStrike" cap="none" dirty="0">
              <a:solidFill>
                <a:srgbClr val="4E525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r">
              <a:buClr>
                <a:srgbClr val="4F2270"/>
              </a:buClr>
              <a:buSzPts val="3200"/>
            </a:pPr>
            <a:r>
              <a:rPr lang="ru-RU" sz="1400" b="0" i="0" u="none" strike="noStrike" cap="none" dirty="0">
                <a:solidFill>
                  <a:srgbClr val="4E5252"/>
                </a:solidFill>
                <a:latin typeface="Calibri"/>
                <a:ea typeface="Calibri"/>
                <a:cs typeface="Calibri"/>
                <a:sym typeface="Calibri"/>
              </a:rPr>
              <a:t>рентгенологов </a:t>
            </a:r>
            <a:r>
              <a:rPr lang="ru-RU" sz="2200" b="1" dirty="0">
                <a:solidFill>
                  <a:srgbClr val="4F2270"/>
                </a:solidFill>
                <a:ea typeface="Calibri"/>
                <a:cs typeface="Calibri"/>
              </a:rPr>
              <a:t>1 470 </a:t>
            </a:r>
            <a:endParaRPr lang="ru-RU" sz="2200" b="0" i="0" u="none" strike="noStrike" cap="none" dirty="0">
              <a:solidFill>
                <a:srgbClr val="4E52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oogle Shape;322;p10">
            <a:extLst>
              <a:ext uri="{FF2B5EF4-FFF2-40B4-BE49-F238E27FC236}">
                <a16:creationId xmlns:a16="http://schemas.microsoft.com/office/drawing/2014/main" id="{3FC33FF6-FE76-473B-93FA-98E8996A0103}"/>
              </a:ext>
            </a:extLst>
          </p:cNvPr>
          <p:cNvGrpSpPr/>
          <p:nvPr/>
        </p:nvGrpSpPr>
        <p:grpSpPr>
          <a:xfrm>
            <a:off x="4499265" y="1813651"/>
            <a:ext cx="3409893" cy="2142523"/>
            <a:chOff x="4123758" y="2015831"/>
            <a:chExt cx="3800686" cy="2388068"/>
          </a:xfrm>
        </p:grpSpPr>
        <p:grpSp>
          <p:nvGrpSpPr>
            <p:cNvPr id="21" name="Google Shape;323;p10">
              <a:extLst>
                <a:ext uri="{FF2B5EF4-FFF2-40B4-BE49-F238E27FC236}">
                  <a16:creationId xmlns:a16="http://schemas.microsoft.com/office/drawing/2014/main" id="{FA4F138F-3C39-46C2-B48F-6100126DA1B3}"/>
                </a:ext>
              </a:extLst>
            </p:cNvPr>
            <p:cNvGrpSpPr/>
            <p:nvPr/>
          </p:nvGrpSpPr>
          <p:grpSpPr>
            <a:xfrm>
              <a:off x="4123758" y="2015831"/>
              <a:ext cx="3800686" cy="2388068"/>
              <a:chOff x="4178638" y="2015831"/>
              <a:chExt cx="3800686" cy="2388068"/>
            </a:xfrm>
          </p:grpSpPr>
          <p:pic>
            <p:nvPicPr>
              <p:cNvPr id="23" name="Google Shape;324;p10">
                <a:extLst>
                  <a:ext uri="{FF2B5EF4-FFF2-40B4-BE49-F238E27FC236}">
                    <a16:creationId xmlns:a16="http://schemas.microsoft.com/office/drawing/2014/main" id="{AE230A2D-2F30-4CCE-A7E9-FC3F7679713D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flipH="1">
                <a:off x="4178638" y="2113203"/>
                <a:ext cx="3601371" cy="22906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325;p10">
                <a:extLst>
                  <a:ext uri="{FF2B5EF4-FFF2-40B4-BE49-F238E27FC236}">
                    <a16:creationId xmlns:a16="http://schemas.microsoft.com/office/drawing/2014/main" id="{982C79D0-E1DE-4380-B6DF-04FB9974CDB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317383" y="2015831"/>
                <a:ext cx="3661941" cy="232922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5" name="Google Shape;326;p10">
                <a:extLst>
                  <a:ext uri="{FF2B5EF4-FFF2-40B4-BE49-F238E27FC236}">
                    <a16:creationId xmlns:a16="http://schemas.microsoft.com/office/drawing/2014/main" id="{5D19AED1-CE3D-4715-B107-40A5180CE6F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516" y="2065885"/>
                <a:ext cx="3496140" cy="222376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2" name="Google Shape;327;p10">
              <a:extLst>
                <a:ext uri="{FF2B5EF4-FFF2-40B4-BE49-F238E27FC236}">
                  <a16:creationId xmlns:a16="http://schemas.microsoft.com/office/drawing/2014/main" id="{6827E515-AC84-4919-ABF2-7C6F2CC6020E}"/>
                </a:ext>
              </a:extLst>
            </p:cNvPr>
            <p:cNvSpPr txBox="1"/>
            <p:nvPr/>
          </p:nvSpPr>
          <p:spPr>
            <a:xfrm>
              <a:off x="4581005" y="2603217"/>
              <a:ext cx="2507250" cy="1337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2000"/>
                <a:buFont typeface="Calibri"/>
                <a:buNone/>
              </a:pPr>
              <a:r>
                <a:rPr lang="ru-RU" b="1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ЕДИНОЕ ЦИФРОВОЕ ПРОСТРАНСТВО ЛУЧЕВОЙ ДИАГНОСТИКИ</a:t>
              </a:r>
              <a:endParaRPr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328;p10">
            <a:extLst>
              <a:ext uri="{FF2B5EF4-FFF2-40B4-BE49-F238E27FC236}">
                <a16:creationId xmlns:a16="http://schemas.microsoft.com/office/drawing/2014/main" id="{7114E455-BCD9-4592-8C34-EFBDB85A4591}"/>
              </a:ext>
            </a:extLst>
          </p:cNvPr>
          <p:cNvGrpSpPr/>
          <p:nvPr/>
        </p:nvGrpSpPr>
        <p:grpSpPr>
          <a:xfrm flipH="1">
            <a:off x="3622741" y="1373457"/>
            <a:ext cx="673127" cy="673127"/>
            <a:chOff x="7183226" y="1570051"/>
            <a:chExt cx="747776" cy="747776"/>
          </a:xfrm>
        </p:grpSpPr>
        <p:grpSp>
          <p:nvGrpSpPr>
            <p:cNvPr id="27" name="Google Shape;329;p10">
              <a:extLst>
                <a:ext uri="{FF2B5EF4-FFF2-40B4-BE49-F238E27FC236}">
                  <a16:creationId xmlns:a16="http://schemas.microsoft.com/office/drawing/2014/main" id="{F87E04EE-D61D-4F8B-AE01-34F8C3662BA7}"/>
                </a:ext>
              </a:extLst>
            </p:cNvPr>
            <p:cNvGrpSpPr/>
            <p:nvPr/>
          </p:nvGrpSpPr>
          <p:grpSpPr>
            <a:xfrm rot="10800000">
              <a:off x="7183226" y="1570051"/>
              <a:ext cx="747776" cy="747776"/>
              <a:chOff x="6895260" y="2069059"/>
              <a:chExt cx="747776" cy="747776"/>
            </a:xfrm>
          </p:grpSpPr>
          <p:sp>
            <p:nvSpPr>
              <p:cNvPr id="29" name="Google Shape;330;p10">
                <a:extLst>
                  <a:ext uri="{FF2B5EF4-FFF2-40B4-BE49-F238E27FC236}">
                    <a16:creationId xmlns:a16="http://schemas.microsoft.com/office/drawing/2014/main" id="{44772489-2150-4DE9-9F21-67D960D9ABEE}"/>
                  </a:ext>
                </a:extLst>
              </p:cNvPr>
              <p:cNvSpPr/>
              <p:nvPr/>
            </p:nvSpPr>
            <p:spPr>
              <a:xfrm>
                <a:off x="6895260" y="2069059"/>
                <a:ext cx="747776" cy="747776"/>
              </a:xfrm>
              <a:prstGeom prst="teardrop">
                <a:avLst>
                  <a:gd name="adj" fmla="val 100000"/>
                </a:avLst>
              </a:prstGeom>
              <a:solidFill>
                <a:srgbClr val="4F2270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31;p10">
                <a:extLst>
                  <a:ext uri="{FF2B5EF4-FFF2-40B4-BE49-F238E27FC236}">
                    <a16:creationId xmlns:a16="http://schemas.microsoft.com/office/drawing/2014/main" id="{C0FE4F2A-41EC-45B9-BE0D-A7B83B805D87}"/>
                  </a:ext>
                </a:extLst>
              </p:cNvPr>
              <p:cNvSpPr/>
              <p:nvPr/>
            </p:nvSpPr>
            <p:spPr>
              <a:xfrm>
                <a:off x="6967772" y="2147903"/>
                <a:ext cx="602031" cy="60203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8" name="Google Shape;332;p10">
              <a:extLst>
                <a:ext uri="{FF2B5EF4-FFF2-40B4-BE49-F238E27FC236}">
                  <a16:creationId xmlns:a16="http://schemas.microsoft.com/office/drawing/2014/main" id="{2AB24131-8EC5-4824-92A0-9B87B6072DA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06442" y="1767319"/>
              <a:ext cx="302559" cy="33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33;p10">
            <a:extLst>
              <a:ext uri="{FF2B5EF4-FFF2-40B4-BE49-F238E27FC236}">
                <a16:creationId xmlns:a16="http://schemas.microsoft.com/office/drawing/2014/main" id="{D19F5863-A0E1-4343-8B29-8236E8A0B0D3}"/>
              </a:ext>
            </a:extLst>
          </p:cNvPr>
          <p:cNvGrpSpPr/>
          <p:nvPr/>
        </p:nvGrpSpPr>
        <p:grpSpPr>
          <a:xfrm>
            <a:off x="3622741" y="3730498"/>
            <a:ext cx="673127" cy="673127"/>
            <a:chOff x="4802855" y="4480266"/>
            <a:chExt cx="747776" cy="747776"/>
          </a:xfrm>
        </p:grpSpPr>
        <p:grpSp>
          <p:nvGrpSpPr>
            <p:cNvPr id="32" name="Google Shape;334;p10">
              <a:extLst>
                <a:ext uri="{FF2B5EF4-FFF2-40B4-BE49-F238E27FC236}">
                  <a16:creationId xmlns:a16="http://schemas.microsoft.com/office/drawing/2014/main" id="{74EF2B2C-6E11-4260-96CD-3A178E02B585}"/>
                </a:ext>
              </a:extLst>
            </p:cNvPr>
            <p:cNvGrpSpPr/>
            <p:nvPr/>
          </p:nvGrpSpPr>
          <p:grpSpPr>
            <a:xfrm>
              <a:off x="4802855" y="4480266"/>
              <a:ext cx="747776" cy="747776"/>
              <a:chOff x="6895260" y="2069059"/>
              <a:chExt cx="747776" cy="747776"/>
            </a:xfrm>
          </p:grpSpPr>
          <p:sp>
            <p:nvSpPr>
              <p:cNvPr id="34" name="Google Shape;335;p10">
                <a:extLst>
                  <a:ext uri="{FF2B5EF4-FFF2-40B4-BE49-F238E27FC236}">
                    <a16:creationId xmlns:a16="http://schemas.microsoft.com/office/drawing/2014/main" id="{3854AC37-35F3-49A7-8638-8B9E01848AF9}"/>
                  </a:ext>
                </a:extLst>
              </p:cNvPr>
              <p:cNvSpPr/>
              <p:nvPr/>
            </p:nvSpPr>
            <p:spPr>
              <a:xfrm>
                <a:off x="6895260" y="2069059"/>
                <a:ext cx="747776" cy="747776"/>
              </a:xfrm>
              <a:prstGeom prst="teardrop">
                <a:avLst>
                  <a:gd name="adj" fmla="val 100000"/>
                </a:avLst>
              </a:prstGeom>
              <a:solidFill>
                <a:srgbClr val="4F2270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36;p10">
                <a:extLst>
                  <a:ext uri="{FF2B5EF4-FFF2-40B4-BE49-F238E27FC236}">
                    <a16:creationId xmlns:a16="http://schemas.microsoft.com/office/drawing/2014/main" id="{77DD9969-7312-459D-B767-A4A877F3DF5E}"/>
                  </a:ext>
                </a:extLst>
              </p:cNvPr>
              <p:cNvSpPr/>
              <p:nvPr/>
            </p:nvSpPr>
            <p:spPr>
              <a:xfrm>
                <a:off x="6967772" y="2143669"/>
                <a:ext cx="602031" cy="60203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3" name="Google Shape;337;p10">
              <a:extLst>
                <a:ext uri="{FF2B5EF4-FFF2-40B4-BE49-F238E27FC236}">
                  <a16:creationId xmlns:a16="http://schemas.microsoft.com/office/drawing/2014/main" id="{B645416D-5E37-44A6-AE62-0185DFB5F1D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22972" y="4688387"/>
              <a:ext cx="306820" cy="3239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369920" y="2406696"/>
            <a:ext cx="3208275" cy="941756"/>
            <a:chOff x="105924" y="2278075"/>
            <a:chExt cx="3208275" cy="941756"/>
          </a:xfrm>
        </p:grpSpPr>
        <p:sp>
          <p:nvSpPr>
            <p:cNvPr id="8" name="Google Shape;310;p10">
              <a:extLst>
                <a:ext uri="{FF2B5EF4-FFF2-40B4-BE49-F238E27FC236}">
                  <a16:creationId xmlns:a16="http://schemas.microsoft.com/office/drawing/2014/main" id="{CFC58071-38C8-4D22-90B3-5EA441AC1C21}"/>
                </a:ext>
              </a:extLst>
            </p:cNvPr>
            <p:cNvSpPr txBox="1"/>
            <p:nvPr/>
          </p:nvSpPr>
          <p:spPr>
            <a:xfrm>
              <a:off x="105924" y="2278075"/>
              <a:ext cx="3208275" cy="941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E5252"/>
                </a:buClr>
                <a:buSzPts val="1600"/>
                <a:buFont typeface="Calibri"/>
                <a:buNone/>
              </a:pPr>
              <a:r>
                <a:rPr lang="ru-RU" sz="1400" b="1" i="0" u="none" strike="noStrike" cap="none" dirty="0">
                  <a:solidFill>
                    <a:srgbClr val="4E5252"/>
                  </a:solidFill>
                  <a:latin typeface="Calibri"/>
                  <a:ea typeface="Calibri"/>
                  <a:cs typeface="Calibri"/>
                  <a:sym typeface="Calibri"/>
                </a:rPr>
                <a:t>Изображения, описания, заключения</a:t>
              </a:r>
              <a:endParaRPr sz="1400" b="1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r">
                <a:buClr>
                  <a:srgbClr val="4E5252"/>
                </a:buClr>
                <a:buSzPts val="1600"/>
              </a:pPr>
              <a:r>
                <a:rPr lang="ru-RU" sz="2200" b="1" dirty="0">
                  <a:solidFill>
                    <a:srgbClr val="4F2270"/>
                  </a:solidFill>
                  <a:latin typeface="Calibri"/>
                  <a:ea typeface="Calibri"/>
                  <a:cs typeface="Calibri"/>
                  <a:sym typeface="Calibri"/>
                </a:rPr>
                <a:t>&gt; 15 500 000</a:t>
              </a:r>
              <a:endParaRPr lang="en-US" sz="2200" b="1" dirty="0">
                <a:solidFill>
                  <a:srgbClr val="4F227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r" rtl="0">
                <a:lnSpc>
                  <a:spcPct val="100000"/>
                </a:lnSpc>
                <a:spcAft>
                  <a:spcPts val="0"/>
                </a:spcAft>
                <a:buClr>
                  <a:srgbClr val="4E5252"/>
                </a:buClr>
                <a:buSzPts val="1600"/>
                <a:buFont typeface="Calibri"/>
                <a:buNone/>
              </a:pPr>
              <a:r>
                <a:rPr lang="ru-RU" sz="1600" b="0" i="0" u="none" strike="noStrike" cap="none" dirty="0">
                  <a:solidFill>
                    <a:srgbClr val="4E525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2200" b="1" i="0" u="none" strike="noStrike" cap="none" dirty="0">
                  <a:solidFill>
                    <a:srgbClr val="4F2270"/>
                  </a:solidFill>
                  <a:latin typeface="Calibri"/>
                  <a:ea typeface="Calibri"/>
                  <a:cs typeface="Calibri"/>
                  <a:sym typeface="Calibri"/>
                </a:rPr>
                <a:t>&gt; 30 000</a:t>
              </a:r>
              <a:endParaRPr sz="2200" b="0" i="0" u="none" strike="noStrike" cap="none" dirty="0">
                <a:solidFill>
                  <a:srgbClr val="4F22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38;p10">
              <a:extLst>
                <a:ext uri="{FF2B5EF4-FFF2-40B4-BE49-F238E27FC236}">
                  <a16:creationId xmlns:a16="http://schemas.microsoft.com/office/drawing/2014/main" id="{1A60F15C-4E73-4445-9396-9687540AF09B}"/>
                </a:ext>
              </a:extLst>
            </p:cNvPr>
            <p:cNvSpPr/>
            <p:nvPr/>
          </p:nvSpPr>
          <p:spPr>
            <a:xfrm>
              <a:off x="430821" y="2872345"/>
              <a:ext cx="1879600" cy="2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6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исследований в день</a:t>
              </a:r>
              <a:endParaRPr sz="1400" dirty="0"/>
            </a:p>
          </p:txBody>
        </p:sp>
        <p:sp>
          <p:nvSpPr>
            <p:cNvPr id="37" name="Google Shape;339;p10">
              <a:extLst>
                <a:ext uri="{FF2B5EF4-FFF2-40B4-BE49-F238E27FC236}">
                  <a16:creationId xmlns:a16="http://schemas.microsoft.com/office/drawing/2014/main" id="{0D4C4BE3-5514-453F-8E08-80EFB31CD8FD}"/>
                </a:ext>
              </a:extLst>
            </p:cNvPr>
            <p:cNvSpPr/>
            <p:nvPr/>
          </p:nvSpPr>
          <p:spPr>
            <a:xfrm>
              <a:off x="1054867" y="2542402"/>
              <a:ext cx="776732" cy="275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75757"/>
                </a:buClr>
                <a:buSzPts val="1600"/>
                <a:buFont typeface="Calibri"/>
                <a:buNone/>
              </a:pPr>
              <a:r>
                <a:rPr lang="ru-RU" sz="1400" b="0" i="0" u="none" strike="noStrike" cap="none" dirty="0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rPr>
                <a:t>всего</a:t>
              </a:r>
              <a:endParaRPr sz="1400" b="0" i="0" u="none" strike="noStrike" cap="none" dirty="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3B02D4F-C18C-4488-9FE7-72FDE1AA531E}"/>
              </a:ext>
            </a:extLst>
          </p:cNvPr>
          <p:cNvSpPr txBox="1"/>
          <p:nvPr/>
        </p:nvSpPr>
        <p:spPr>
          <a:xfrm>
            <a:off x="8883668" y="1550782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AI</a:t>
            </a:r>
            <a:r>
              <a:rPr lang="ru-RU" sz="1400" dirty="0">
                <a:solidFill>
                  <a:schemeClr val="tx1"/>
                </a:solidFill>
              </a:rPr>
              <a:t>_1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E16A77-BC88-4FAE-925A-A9A5A72BDE9D}"/>
              </a:ext>
            </a:extLst>
          </p:cNvPr>
          <p:cNvSpPr txBox="1"/>
          <p:nvPr/>
        </p:nvSpPr>
        <p:spPr>
          <a:xfrm>
            <a:off x="8883668" y="2737642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AI</a:t>
            </a:r>
            <a:r>
              <a:rPr lang="ru-RU" sz="1400" dirty="0">
                <a:solidFill>
                  <a:schemeClr val="tx1"/>
                </a:solidFill>
              </a:rPr>
              <a:t>_2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D55A51-ACF4-4A6D-9F40-091C11971D48}"/>
              </a:ext>
            </a:extLst>
          </p:cNvPr>
          <p:cNvSpPr txBox="1"/>
          <p:nvPr/>
        </p:nvSpPr>
        <p:spPr>
          <a:xfrm>
            <a:off x="8883668" y="3895853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AI</a:t>
            </a:r>
            <a:r>
              <a:rPr lang="ru-RU" sz="1400" dirty="0">
                <a:solidFill>
                  <a:schemeClr val="tx1"/>
                </a:solidFill>
              </a:rPr>
              <a:t>_</a:t>
            </a:r>
            <a:r>
              <a:rPr lang="en-US" sz="1400" dirty="0">
                <a:solidFill>
                  <a:schemeClr val="tx1"/>
                </a:solidFill>
              </a:rPr>
              <a:t>n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875A953-5FFC-4918-8ED6-5E94790823E6}"/>
              </a:ext>
            </a:extLst>
          </p:cNvPr>
          <p:cNvSpPr/>
          <p:nvPr/>
        </p:nvSpPr>
        <p:spPr>
          <a:xfrm>
            <a:off x="9619109" y="1733854"/>
            <a:ext cx="215633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ИИ-СЕРВИС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специальное программное обеспечение на основе алгоритмов ИИ/компьютерного зрения для решения определенной медико-диагностической задачи в лучевой диагностике </a:t>
            </a:r>
            <a:endParaRPr lang="ru-RU" sz="1400" dirty="0">
              <a:solidFill>
                <a:schemeClr val="tx1"/>
              </a:solidFill>
            </a:endParaRPr>
          </a:p>
        </p:txBody>
      </p:sp>
      <p:grpSp>
        <p:nvGrpSpPr>
          <p:cNvPr id="9" name="Google Shape;311;p10">
            <a:extLst>
              <a:ext uri="{FF2B5EF4-FFF2-40B4-BE49-F238E27FC236}">
                <a16:creationId xmlns:a16="http://schemas.microsoft.com/office/drawing/2014/main" id="{661288DD-3B20-42C0-B8A2-A880DD112F68}"/>
              </a:ext>
            </a:extLst>
          </p:cNvPr>
          <p:cNvGrpSpPr/>
          <p:nvPr/>
        </p:nvGrpSpPr>
        <p:grpSpPr>
          <a:xfrm>
            <a:off x="3286177" y="2197007"/>
            <a:ext cx="1346254" cy="1346254"/>
            <a:chOff x="3383176" y="1590341"/>
            <a:chExt cx="1495552" cy="1495552"/>
          </a:xfrm>
        </p:grpSpPr>
        <p:grpSp>
          <p:nvGrpSpPr>
            <p:cNvPr id="10" name="Google Shape;312;p10">
              <a:extLst>
                <a:ext uri="{FF2B5EF4-FFF2-40B4-BE49-F238E27FC236}">
                  <a16:creationId xmlns:a16="http://schemas.microsoft.com/office/drawing/2014/main" id="{E41D6035-5394-417D-A7C9-27C5C3BE34D5}"/>
                </a:ext>
              </a:extLst>
            </p:cNvPr>
            <p:cNvGrpSpPr/>
            <p:nvPr/>
          </p:nvGrpSpPr>
          <p:grpSpPr>
            <a:xfrm rot="2700000">
              <a:off x="3602195" y="1809360"/>
              <a:ext cx="1057515" cy="1057515"/>
              <a:chOff x="4355994" y="1914189"/>
              <a:chExt cx="1057515" cy="1057515"/>
            </a:xfrm>
          </p:grpSpPr>
          <p:sp>
            <p:nvSpPr>
              <p:cNvPr id="12" name="Google Shape;313;p10">
                <a:extLst>
                  <a:ext uri="{FF2B5EF4-FFF2-40B4-BE49-F238E27FC236}">
                    <a16:creationId xmlns:a16="http://schemas.microsoft.com/office/drawing/2014/main" id="{4F7A2C7C-D71B-49A2-84E7-9110B89EF22D}"/>
                  </a:ext>
                </a:extLst>
              </p:cNvPr>
              <p:cNvSpPr/>
              <p:nvPr/>
            </p:nvSpPr>
            <p:spPr>
              <a:xfrm rot="2700000">
                <a:off x="4510863" y="2069059"/>
                <a:ext cx="747776" cy="747776"/>
              </a:xfrm>
              <a:prstGeom prst="teardrop">
                <a:avLst>
                  <a:gd name="adj" fmla="val 100000"/>
                </a:avLst>
              </a:prstGeom>
              <a:solidFill>
                <a:srgbClr val="4F2270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14;p10">
                <a:extLst>
                  <a:ext uri="{FF2B5EF4-FFF2-40B4-BE49-F238E27FC236}">
                    <a16:creationId xmlns:a16="http://schemas.microsoft.com/office/drawing/2014/main" id="{66C221DB-89D3-4995-AA81-E369CB5EE829}"/>
                  </a:ext>
                </a:extLst>
              </p:cNvPr>
              <p:cNvSpPr/>
              <p:nvPr/>
            </p:nvSpPr>
            <p:spPr>
              <a:xfrm>
                <a:off x="4581878" y="2142172"/>
                <a:ext cx="602031" cy="60203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1" name="Google Shape;315;p10">
              <a:extLst>
                <a:ext uri="{FF2B5EF4-FFF2-40B4-BE49-F238E27FC236}">
                  <a16:creationId xmlns:a16="http://schemas.microsoft.com/office/drawing/2014/main" id="{C6BF9F22-AF9C-4FCC-9D94-79ACB07B304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60147" y="2191443"/>
              <a:ext cx="349588" cy="303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887;p38">
            <a:extLst>
              <a:ext uri="{FF2B5EF4-FFF2-40B4-BE49-F238E27FC236}">
                <a16:creationId xmlns:a16="http://schemas.microsoft.com/office/drawing/2014/main" id="{6C6E3F77-29F0-4610-9FBD-34E7AEF08F72}"/>
              </a:ext>
            </a:extLst>
          </p:cNvPr>
          <p:cNvSpPr/>
          <p:nvPr/>
        </p:nvSpPr>
        <p:spPr>
          <a:xfrm rot="-5400000">
            <a:off x="5053504" y="-294467"/>
            <a:ext cx="2092999" cy="121839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5757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902;p38">
            <a:extLst>
              <a:ext uri="{FF2B5EF4-FFF2-40B4-BE49-F238E27FC236}">
                <a16:creationId xmlns:a16="http://schemas.microsoft.com/office/drawing/2014/main" id="{50085045-7D65-411E-B7B8-812FD31E799D}"/>
              </a:ext>
            </a:extLst>
          </p:cNvPr>
          <p:cNvSpPr/>
          <p:nvPr/>
        </p:nvSpPr>
        <p:spPr>
          <a:xfrm>
            <a:off x="1830548" y="4846152"/>
            <a:ext cx="842940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2400"/>
            </a:pPr>
            <a:r>
              <a:rPr lang="ru-RU" sz="2200" b="1" dirty="0">
                <a:solidFill>
                  <a:schemeClr val="lt1"/>
                </a:solidFill>
                <a:ea typeface="Calibri"/>
                <a:cs typeface="Calibri"/>
              </a:rPr>
              <a:t>ГБУЗ «НПКЦ ДиТ ДЗМ»: контроль</a:t>
            </a:r>
            <a:r>
              <a:rPr lang="en-US" sz="2200" b="1" dirty="0">
                <a:solidFill>
                  <a:schemeClr val="lt1"/>
                </a:solidFill>
                <a:ea typeface="Calibri"/>
                <a:cs typeface="Calibri"/>
              </a:rPr>
              <a:t> </a:t>
            </a:r>
            <a:r>
              <a:rPr lang="ru-RU" sz="2200" b="1" dirty="0">
                <a:solidFill>
                  <a:schemeClr val="lt1"/>
                </a:solidFill>
                <a:ea typeface="Calibri"/>
                <a:cs typeface="Calibri"/>
              </a:rPr>
              <a:t>и обеспечение качества </a:t>
            </a:r>
          </a:p>
        </p:txBody>
      </p:sp>
      <p:pic>
        <p:nvPicPr>
          <p:cNvPr id="60" name="Google Shape;1080;p45">
            <a:extLst>
              <a:ext uri="{FF2B5EF4-FFF2-40B4-BE49-F238E27FC236}">
                <a16:creationId xmlns:a16="http://schemas.microsoft.com/office/drawing/2014/main" id="{47702276-AA7D-4319-BDA1-C6BA8F73AE51}"/>
              </a:ext>
            </a:extLst>
          </p:cNvPr>
          <p:cNvPicPr preferRelativeResize="0"/>
          <p:nvPr/>
        </p:nvPicPr>
        <p:blipFill rotWithShape="1">
          <a:blip r:embed="rId8">
            <a:alphaModFix/>
            <a:biLevel thresh="25000"/>
          </a:blip>
          <a:srcRect/>
          <a:stretch/>
        </p:blipFill>
        <p:spPr>
          <a:xfrm>
            <a:off x="2848673" y="5432067"/>
            <a:ext cx="368590" cy="36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9FCC03-4C19-4D6D-864B-AF12C4B59F5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697" y="5449449"/>
            <a:ext cx="366583" cy="365809"/>
          </a:xfrm>
          <a:prstGeom prst="rect">
            <a:avLst/>
          </a:prstGeom>
        </p:spPr>
      </p:pic>
      <p:pic>
        <p:nvPicPr>
          <p:cNvPr id="70" name="Google Shape;1081;p45">
            <a:extLst>
              <a:ext uri="{FF2B5EF4-FFF2-40B4-BE49-F238E27FC236}">
                <a16:creationId xmlns:a16="http://schemas.microsoft.com/office/drawing/2014/main" id="{72F4426E-6B3B-49C3-9817-476DBC2D1F7C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biLevel thresh="25000"/>
          </a:blip>
          <a:srcRect/>
          <a:stretch/>
        </p:blipFill>
        <p:spPr>
          <a:xfrm>
            <a:off x="4363284" y="5436438"/>
            <a:ext cx="367813" cy="36781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339;p10">
            <a:extLst>
              <a:ext uri="{FF2B5EF4-FFF2-40B4-BE49-F238E27FC236}">
                <a16:creationId xmlns:a16="http://schemas.microsoft.com/office/drawing/2014/main" id="{C1C004D5-F49B-4D0D-AEFE-66E37A2B3F6B}"/>
              </a:ext>
            </a:extLst>
          </p:cNvPr>
          <p:cNvSpPr/>
          <p:nvPr/>
        </p:nvSpPr>
        <p:spPr>
          <a:xfrm>
            <a:off x="657787" y="5925517"/>
            <a:ext cx="1573559" cy="5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Платформа экспертной разметки исследований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339;p10">
            <a:extLst>
              <a:ext uri="{FF2B5EF4-FFF2-40B4-BE49-F238E27FC236}">
                <a16:creationId xmlns:a16="http://schemas.microsoft.com/office/drawing/2014/main" id="{97BE9884-D710-4CFE-B7FD-AA7410A39EB1}"/>
              </a:ext>
            </a:extLst>
          </p:cNvPr>
          <p:cNvSpPr/>
          <p:nvPr/>
        </p:nvSpPr>
        <p:spPr>
          <a:xfrm>
            <a:off x="2125235" y="5925517"/>
            <a:ext cx="1716156" cy="2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Наборы данных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339;p10">
            <a:extLst>
              <a:ext uri="{FF2B5EF4-FFF2-40B4-BE49-F238E27FC236}">
                <a16:creationId xmlns:a16="http://schemas.microsoft.com/office/drawing/2014/main" id="{B2FEA4A2-B9AF-481D-B197-6A82BC414BA0}"/>
              </a:ext>
            </a:extLst>
          </p:cNvPr>
          <p:cNvSpPr/>
          <p:nvPr/>
        </p:nvSpPr>
        <p:spPr>
          <a:xfrm>
            <a:off x="3638326" y="5925517"/>
            <a:ext cx="1716156" cy="5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Платформа тестирования при смене версионности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339;p10">
            <a:extLst>
              <a:ext uri="{FF2B5EF4-FFF2-40B4-BE49-F238E27FC236}">
                <a16:creationId xmlns:a16="http://schemas.microsoft.com/office/drawing/2014/main" id="{6199DE14-4CC9-46A7-B1BD-1FB850BB927F}"/>
              </a:ext>
            </a:extLst>
          </p:cNvPr>
          <p:cNvSpPr/>
          <p:nvPr/>
        </p:nvSpPr>
        <p:spPr>
          <a:xfrm>
            <a:off x="5396672" y="5925517"/>
            <a:ext cx="1716156" cy="40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Платформа </a:t>
            </a:r>
            <a:r>
              <a:rPr lang="en-US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ROC-</a:t>
            </a: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анализа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339;p10">
            <a:extLst>
              <a:ext uri="{FF2B5EF4-FFF2-40B4-BE49-F238E27FC236}">
                <a16:creationId xmlns:a16="http://schemas.microsoft.com/office/drawing/2014/main" id="{EC0302A8-A191-48CC-878B-9F84A879DCAE}"/>
              </a:ext>
            </a:extLst>
          </p:cNvPr>
          <p:cNvSpPr/>
          <p:nvPr/>
        </p:nvSpPr>
        <p:spPr>
          <a:xfrm>
            <a:off x="6849582" y="5925517"/>
            <a:ext cx="1716156" cy="40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Платформа мониторинга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339;p10">
            <a:extLst>
              <a:ext uri="{FF2B5EF4-FFF2-40B4-BE49-F238E27FC236}">
                <a16:creationId xmlns:a16="http://schemas.microsoft.com/office/drawing/2014/main" id="{DF7BBB45-F3FC-40D2-B819-83999C8E1BB1}"/>
              </a:ext>
            </a:extLst>
          </p:cNvPr>
          <p:cNvSpPr/>
          <p:nvPr/>
        </p:nvSpPr>
        <p:spPr>
          <a:xfrm>
            <a:off x="8565738" y="5925517"/>
            <a:ext cx="1716156" cy="56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Инструмент </a:t>
            </a:r>
            <a:r>
              <a:rPr lang="ru-RU" sz="1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анализа медицинских заключений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339;p10">
            <a:extLst>
              <a:ext uri="{FF2B5EF4-FFF2-40B4-BE49-F238E27FC236}">
                <a16:creationId xmlns:a16="http://schemas.microsoft.com/office/drawing/2014/main" id="{F19077BE-9B9F-4386-A458-1B6DE6ACDDDA}"/>
              </a:ext>
            </a:extLst>
          </p:cNvPr>
          <p:cNvSpPr/>
          <p:nvPr/>
        </p:nvSpPr>
        <p:spPr>
          <a:xfrm>
            <a:off x="10106715" y="5925517"/>
            <a:ext cx="1716156" cy="24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Calibri"/>
              <a:buNone/>
            </a:pPr>
            <a:r>
              <a:rPr lang="ru-RU" sz="12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Дэшборд</a:t>
            </a:r>
            <a:endParaRPr sz="12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Нижний колонтитул 2">
            <a:extLst>
              <a:ext uri="{FF2B5EF4-FFF2-40B4-BE49-F238E27FC236}">
                <a16:creationId xmlns:a16="http://schemas.microsoft.com/office/drawing/2014/main" id="{867FD5C2-4698-46DF-A77A-81C5857B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4631" y="6537312"/>
            <a:ext cx="4141237" cy="320688"/>
          </a:xfrm>
        </p:spPr>
        <p:txBody>
          <a:bodyPr/>
          <a:lstStyle/>
          <a:p>
            <a:pPr hangingPunct="1">
              <a:defRPr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t>tele-med.ai|mosmed.ai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575757"/>
                </a:solidFill>
                <a:ea typeface="Calibri"/>
                <a:cs typeface="Calibri"/>
                <a:sym typeface="Calibri"/>
              </a:rPr>
              <a:t>Эксперимент по применению компьютерного зрения в лучевой диагностике</a:t>
            </a:r>
            <a:endParaRPr lang="ru-RU" sz="2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8230385" y="1373457"/>
            <a:ext cx="673127" cy="673127"/>
            <a:chOff x="7875943" y="1373457"/>
            <a:chExt cx="673127" cy="673127"/>
          </a:xfrm>
        </p:grpSpPr>
        <p:grpSp>
          <p:nvGrpSpPr>
            <p:cNvPr id="81" name="Google Shape;329;p10">
              <a:extLst>
                <a:ext uri="{FF2B5EF4-FFF2-40B4-BE49-F238E27FC236}">
                  <a16:creationId xmlns:a16="http://schemas.microsoft.com/office/drawing/2014/main" id="{F87E04EE-D61D-4F8B-AE01-34F8C3662BA7}"/>
                </a:ext>
              </a:extLst>
            </p:cNvPr>
            <p:cNvGrpSpPr/>
            <p:nvPr/>
          </p:nvGrpSpPr>
          <p:grpSpPr>
            <a:xfrm rot="10800000">
              <a:off x="7875943" y="1373457"/>
              <a:ext cx="673127" cy="673127"/>
              <a:chOff x="6895260" y="2069059"/>
              <a:chExt cx="747776" cy="747776"/>
            </a:xfrm>
          </p:grpSpPr>
          <p:sp>
            <p:nvSpPr>
              <p:cNvPr id="83" name="Google Shape;330;p10">
                <a:extLst>
                  <a:ext uri="{FF2B5EF4-FFF2-40B4-BE49-F238E27FC236}">
                    <a16:creationId xmlns:a16="http://schemas.microsoft.com/office/drawing/2014/main" id="{44772489-2150-4DE9-9F21-67D960D9ABEE}"/>
                  </a:ext>
                </a:extLst>
              </p:cNvPr>
              <p:cNvSpPr/>
              <p:nvPr/>
            </p:nvSpPr>
            <p:spPr>
              <a:xfrm>
                <a:off x="6895260" y="2069059"/>
                <a:ext cx="747776" cy="747776"/>
              </a:xfrm>
              <a:prstGeom prst="teardrop">
                <a:avLst>
                  <a:gd name="adj" fmla="val 100000"/>
                </a:avLst>
              </a:prstGeom>
              <a:solidFill>
                <a:srgbClr val="3E7DE6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31;p10">
                <a:extLst>
                  <a:ext uri="{FF2B5EF4-FFF2-40B4-BE49-F238E27FC236}">
                    <a16:creationId xmlns:a16="http://schemas.microsoft.com/office/drawing/2014/main" id="{C0FE4F2A-41EC-45B9-BE0D-A7B83B805D87}"/>
                  </a:ext>
                </a:extLst>
              </p:cNvPr>
              <p:cNvSpPr/>
              <p:nvPr/>
            </p:nvSpPr>
            <p:spPr>
              <a:xfrm>
                <a:off x="6967772" y="2147903"/>
                <a:ext cx="602031" cy="60203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732" y="1544158"/>
              <a:ext cx="308567" cy="308567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8230385" y="2533571"/>
            <a:ext cx="673127" cy="673127"/>
            <a:chOff x="7875943" y="2481821"/>
            <a:chExt cx="673127" cy="673127"/>
          </a:xfrm>
        </p:grpSpPr>
        <p:grpSp>
          <p:nvGrpSpPr>
            <p:cNvPr id="85" name="Google Shape;329;p10">
              <a:extLst>
                <a:ext uri="{FF2B5EF4-FFF2-40B4-BE49-F238E27FC236}">
                  <a16:creationId xmlns:a16="http://schemas.microsoft.com/office/drawing/2014/main" id="{F87E04EE-D61D-4F8B-AE01-34F8C3662BA7}"/>
                </a:ext>
              </a:extLst>
            </p:cNvPr>
            <p:cNvGrpSpPr/>
            <p:nvPr/>
          </p:nvGrpSpPr>
          <p:grpSpPr>
            <a:xfrm rot="10800000">
              <a:off x="7875943" y="2481821"/>
              <a:ext cx="673127" cy="673127"/>
              <a:chOff x="6895260" y="2069059"/>
              <a:chExt cx="747776" cy="747776"/>
            </a:xfrm>
          </p:grpSpPr>
          <p:sp>
            <p:nvSpPr>
              <p:cNvPr id="97" name="Google Shape;330;p10">
                <a:extLst>
                  <a:ext uri="{FF2B5EF4-FFF2-40B4-BE49-F238E27FC236}">
                    <a16:creationId xmlns:a16="http://schemas.microsoft.com/office/drawing/2014/main" id="{44772489-2150-4DE9-9F21-67D960D9ABEE}"/>
                  </a:ext>
                </a:extLst>
              </p:cNvPr>
              <p:cNvSpPr/>
              <p:nvPr/>
            </p:nvSpPr>
            <p:spPr>
              <a:xfrm>
                <a:off x="6895260" y="2069059"/>
                <a:ext cx="747776" cy="747776"/>
              </a:xfrm>
              <a:prstGeom prst="teardrop">
                <a:avLst>
                  <a:gd name="adj" fmla="val 100000"/>
                </a:avLst>
              </a:prstGeom>
              <a:solidFill>
                <a:srgbClr val="3E7DE6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331;p10">
                <a:extLst>
                  <a:ext uri="{FF2B5EF4-FFF2-40B4-BE49-F238E27FC236}">
                    <a16:creationId xmlns:a16="http://schemas.microsoft.com/office/drawing/2014/main" id="{C0FE4F2A-41EC-45B9-BE0D-A7B83B805D87}"/>
                  </a:ext>
                </a:extLst>
              </p:cNvPr>
              <p:cNvSpPr/>
              <p:nvPr/>
            </p:nvSpPr>
            <p:spPr>
              <a:xfrm>
                <a:off x="6967772" y="2147903"/>
                <a:ext cx="602031" cy="60203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732" y="2657140"/>
              <a:ext cx="308567" cy="308567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8230385" y="3730498"/>
            <a:ext cx="673127" cy="673127"/>
            <a:chOff x="7875943" y="3585567"/>
            <a:chExt cx="673127" cy="673127"/>
          </a:xfrm>
        </p:grpSpPr>
        <p:grpSp>
          <p:nvGrpSpPr>
            <p:cNvPr id="102" name="Google Shape;329;p10">
              <a:extLst>
                <a:ext uri="{FF2B5EF4-FFF2-40B4-BE49-F238E27FC236}">
                  <a16:creationId xmlns:a16="http://schemas.microsoft.com/office/drawing/2014/main" id="{F87E04EE-D61D-4F8B-AE01-34F8C3662BA7}"/>
                </a:ext>
              </a:extLst>
            </p:cNvPr>
            <p:cNvGrpSpPr/>
            <p:nvPr/>
          </p:nvGrpSpPr>
          <p:grpSpPr>
            <a:xfrm rot="10800000" flipV="1">
              <a:off x="7875943" y="3585567"/>
              <a:ext cx="673127" cy="673127"/>
              <a:chOff x="6895260" y="2069059"/>
              <a:chExt cx="747776" cy="747776"/>
            </a:xfrm>
          </p:grpSpPr>
          <p:sp>
            <p:nvSpPr>
              <p:cNvPr id="103" name="Google Shape;330;p10">
                <a:extLst>
                  <a:ext uri="{FF2B5EF4-FFF2-40B4-BE49-F238E27FC236}">
                    <a16:creationId xmlns:a16="http://schemas.microsoft.com/office/drawing/2014/main" id="{44772489-2150-4DE9-9F21-67D960D9ABEE}"/>
                  </a:ext>
                </a:extLst>
              </p:cNvPr>
              <p:cNvSpPr/>
              <p:nvPr/>
            </p:nvSpPr>
            <p:spPr>
              <a:xfrm>
                <a:off x="6895260" y="2069059"/>
                <a:ext cx="747776" cy="747776"/>
              </a:xfrm>
              <a:prstGeom prst="teardrop">
                <a:avLst>
                  <a:gd name="adj" fmla="val 100000"/>
                </a:avLst>
              </a:prstGeom>
              <a:solidFill>
                <a:srgbClr val="3E7DE6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331;p10">
                <a:extLst>
                  <a:ext uri="{FF2B5EF4-FFF2-40B4-BE49-F238E27FC236}">
                    <a16:creationId xmlns:a16="http://schemas.microsoft.com/office/drawing/2014/main" id="{C0FE4F2A-41EC-45B9-BE0D-A7B83B805D87}"/>
                  </a:ext>
                </a:extLst>
              </p:cNvPr>
              <p:cNvSpPr/>
              <p:nvPr/>
            </p:nvSpPr>
            <p:spPr>
              <a:xfrm>
                <a:off x="6967772" y="2147903"/>
                <a:ext cx="602031" cy="602031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75757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575757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732" y="3779358"/>
              <a:ext cx="308567" cy="308567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83" y="5436437"/>
            <a:ext cx="387954" cy="3642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24" y="5435028"/>
            <a:ext cx="392158" cy="365627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5837230" y="5432068"/>
            <a:ext cx="778368" cy="368588"/>
            <a:chOff x="5626629" y="5432068"/>
            <a:chExt cx="778368" cy="368588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29" y="5432068"/>
              <a:ext cx="380686" cy="368588"/>
            </a:xfrm>
            <a:prstGeom prst="rect">
              <a:avLst/>
            </a:prstGeom>
          </p:spPr>
        </p:pic>
        <p:sp>
          <p:nvSpPr>
            <p:cNvPr id="43" name="Прямоугольник 42"/>
            <p:cNvSpPr/>
            <p:nvPr/>
          </p:nvSpPr>
          <p:spPr>
            <a:xfrm>
              <a:off x="5931932" y="5459255"/>
              <a:ext cx="47306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ea typeface="Calibri"/>
                  <a:cs typeface="Calibri"/>
                </a:rPr>
                <a:t>ROC</a:t>
              </a:r>
              <a:endParaRPr lang="ru-RU" sz="1000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896123" y="5421145"/>
            <a:ext cx="979459" cy="391384"/>
            <a:chOff x="8939813" y="5421145"/>
            <a:chExt cx="979459" cy="391384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BC93584-4791-45DE-B0BD-0FFCE90ACE66}"/>
                </a:ext>
              </a:extLst>
            </p:cNvPr>
            <p:cNvSpPr txBox="1"/>
            <p:nvPr/>
          </p:nvSpPr>
          <p:spPr>
            <a:xfrm>
              <a:off x="9239803" y="5556291"/>
              <a:ext cx="6794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Medlabel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813" y="5421145"/>
              <a:ext cx="334290" cy="391384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261889" y="1441400"/>
            <a:ext cx="1042463" cy="1042463"/>
            <a:chOff x="7249189" y="1441400"/>
            <a:chExt cx="1042463" cy="1042463"/>
          </a:xfrm>
        </p:grpSpPr>
        <p:sp>
          <p:nvSpPr>
            <p:cNvPr id="49" name="Дуга 48"/>
            <p:cNvSpPr/>
            <p:nvPr/>
          </p:nvSpPr>
          <p:spPr>
            <a:xfrm>
              <a:off x="7249189" y="1441400"/>
              <a:ext cx="1042463" cy="1042463"/>
            </a:xfrm>
            <a:prstGeom prst="arc">
              <a:avLst>
                <a:gd name="adj1" fmla="val 10874044"/>
                <a:gd name="adj2" fmla="val 19032414"/>
              </a:avLst>
            </a:prstGeom>
            <a:ln w="22225">
              <a:solidFill>
                <a:schemeClr val="bg1">
                  <a:lumMod val="50000"/>
                </a:schemeClr>
              </a:solidFill>
              <a:prstDash val="sysDot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Дуга 106"/>
            <p:cNvSpPr/>
            <p:nvPr/>
          </p:nvSpPr>
          <p:spPr>
            <a:xfrm>
              <a:off x="7391587" y="1581150"/>
              <a:ext cx="764236" cy="764234"/>
            </a:xfrm>
            <a:prstGeom prst="arc">
              <a:avLst>
                <a:gd name="adj1" fmla="val 10492808"/>
                <a:gd name="adj2" fmla="val 20439757"/>
              </a:avLst>
            </a:prstGeom>
            <a:ln w="22225">
              <a:solidFill>
                <a:schemeClr val="bg1">
                  <a:lumMod val="50000"/>
                </a:schemeClr>
              </a:solidFill>
              <a:prstDash val="sysDot"/>
              <a:headEnd type="arrow" w="lg" len="sm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8" name="Группа 107"/>
          <p:cNvGrpSpPr/>
          <p:nvPr/>
        </p:nvGrpSpPr>
        <p:grpSpPr>
          <a:xfrm flipV="1">
            <a:off x="7261889" y="3307924"/>
            <a:ext cx="1042463" cy="1042463"/>
            <a:chOff x="7249189" y="1441400"/>
            <a:chExt cx="1042463" cy="1042463"/>
          </a:xfrm>
        </p:grpSpPr>
        <p:sp>
          <p:nvSpPr>
            <p:cNvPr id="110" name="Дуга 109"/>
            <p:cNvSpPr/>
            <p:nvPr/>
          </p:nvSpPr>
          <p:spPr>
            <a:xfrm>
              <a:off x="7249189" y="1441400"/>
              <a:ext cx="1042463" cy="1042463"/>
            </a:xfrm>
            <a:prstGeom prst="arc">
              <a:avLst>
                <a:gd name="adj1" fmla="val 10874044"/>
                <a:gd name="adj2" fmla="val 19032414"/>
              </a:avLst>
            </a:prstGeom>
            <a:ln w="22225">
              <a:solidFill>
                <a:schemeClr val="bg1">
                  <a:lumMod val="50000"/>
                </a:schemeClr>
              </a:solidFill>
              <a:prstDash val="sysDot"/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Дуга 110"/>
            <p:cNvSpPr/>
            <p:nvPr/>
          </p:nvSpPr>
          <p:spPr>
            <a:xfrm>
              <a:off x="7391587" y="1581150"/>
              <a:ext cx="764236" cy="764234"/>
            </a:xfrm>
            <a:prstGeom prst="arc">
              <a:avLst>
                <a:gd name="adj1" fmla="val 10492808"/>
                <a:gd name="adj2" fmla="val 20477318"/>
              </a:avLst>
            </a:prstGeom>
            <a:ln w="22225">
              <a:solidFill>
                <a:schemeClr val="bg1">
                  <a:lumMod val="50000"/>
                </a:schemeClr>
              </a:solidFill>
              <a:prstDash val="sysDot"/>
              <a:headEnd type="arrow" w="lg" len="sm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4" name="Дуга 113"/>
          <p:cNvSpPr/>
          <p:nvPr/>
        </p:nvSpPr>
        <p:spPr>
          <a:xfrm>
            <a:off x="7693633" y="2410259"/>
            <a:ext cx="764236" cy="764234"/>
          </a:xfrm>
          <a:prstGeom prst="arc">
            <a:avLst>
              <a:gd name="adj1" fmla="val 12566155"/>
              <a:gd name="adj2" fmla="val 18956800"/>
            </a:avLst>
          </a:prstGeom>
          <a:ln w="22225">
            <a:solidFill>
              <a:schemeClr val="bg1">
                <a:lumMod val="50000"/>
              </a:schemeClr>
            </a:solidFill>
            <a:prstDash val="sysDot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Дуга 114"/>
          <p:cNvSpPr/>
          <p:nvPr/>
        </p:nvSpPr>
        <p:spPr>
          <a:xfrm>
            <a:off x="7737467" y="2568393"/>
            <a:ext cx="720402" cy="720400"/>
          </a:xfrm>
          <a:prstGeom prst="arc">
            <a:avLst>
              <a:gd name="adj1" fmla="val 13703597"/>
              <a:gd name="adj2" fmla="val 17962109"/>
            </a:avLst>
          </a:prstGeom>
          <a:ln w="22225">
            <a:solidFill>
              <a:schemeClr val="bg1">
                <a:lumMod val="50000"/>
              </a:schemeClr>
            </a:solidFill>
            <a:prstDash val="sysDot"/>
            <a:headEnd type="none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9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02"/>
    </mc:Choice>
    <mc:Fallback xmlns="">
      <p:transition spd="slow" advTm="6690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KC_2020_new">
  <a:themeElements>
    <a:clrScheme name="Другая 8">
      <a:dk1>
        <a:srgbClr val="575757"/>
      </a:dk1>
      <a:lt1>
        <a:srgbClr val="FFFFFF"/>
      </a:lt1>
      <a:dk2>
        <a:srgbClr val="00AB80"/>
      </a:dk2>
      <a:lt2>
        <a:srgbClr val="FFFFFF"/>
      </a:lt2>
      <a:accent1>
        <a:srgbClr val="005CA9"/>
      </a:accent1>
      <a:accent2>
        <a:srgbClr val="F7A600"/>
      </a:accent2>
      <a:accent3>
        <a:srgbClr val="0089CB"/>
      </a:accent3>
      <a:accent4>
        <a:srgbClr val="E17B00"/>
      </a:accent4>
      <a:accent5>
        <a:srgbClr val="123C84"/>
      </a:accent5>
      <a:accent6>
        <a:srgbClr val="FEC827"/>
      </a:accent6>
      <a:hlink>
        <a:srgbClr val="3D98E3"/>
      </a:hlink>
      <a:folHlink>
        <a:srgbClr val="97CE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KC_2020_new" id="{A54CBF27-0184-4A2C-B200-98C3FAF37D1C}" vid="{87CFD92E-5A36-49F5-9F76-C3CC3F9CE3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8158</TotalTime>
  <Words>973</Words>
  <Application>Microsoft Office PowerPoint</Application>
  <PresentationFormat>Широкоэкранный</PresentationFormat>
  <Paragraphs>246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Noto Sans Symbols</vt:lpstr>
      <vt:lpstr>Times New Roman</vt:lpstr>
      <vt:lpstr>Wingdings</vt:lpstr>
      <vt:lpstr>NPKC_2020_new</vt:lpstr>
      <vt:lpstr>Технологии внедрения систем искусственного интеллекта в медицинскую диагностику</vt:lpstr>
      <vt:lpstr>Медицинская визуализация - лидер по числу ИИ решений в здравоохранении</vt:lpstr>
      <vt:lpstr>Медицинская визуализация - лидер по числу ИИ решений в здравоохранении</vt:lpstr>
      <vt:lpstr>Необходимость автоматизации</vt:lpstr>
      <vt:lpstr>Необходимость автоматизации</vt:lpstr>
      <vt:lpstr>Качество ИИ = наборы данных/содержимое входных данных</vt:lpstr>
      <vt:lpstr>Вызовы/сложности применения ИИ в здравоохранении</vt:lpstr>
      <vt:lpstr>Эксперимент по применению компьютерного зрения в лучевой диагностике</vt:lpstr>
      <vt:lpstr>Эксперимент по применению компьютерного зрения в лучевой диагностике</vt:lpstr>
      <vt:lpstr>Представленные ИТ-инструменты обеспечили сопровождение Эксперимента</vt:lpstr>
      <vt:lpstr>Жизненный цикл ИИ-Сервиса в медицинской диагностике</vt:lpstr>
      <vt:lpstr>Наборы данных</vt:lpstr>
      <vt:lpstr>Определение целевого значения точности</vt:lpstr>
      <vt:lpstr>Отбор и тестирование ИИ-Сервисов</vt:lpstr>
      <vt:lpstr>Мониторинг работы ИИ-Сервисов</vt:lpstr>
      <vt:lpstr>Клинический мониторинг работы ИИ-Сервисов</vt:lpstr>
      <vt:lpstr>Аналитика работы ИИ-Сервиса</vt:lpstr>
      <vt:lpstr>Методология и инструментарий Эксперимента – последовательный отбор и апробация ИИ решений</vt:lpstr>
      <vt:lpstr>Жизненный цикл набора данных для медицинского ИИ*</vt:lpstr>
      <vt:lpstr>Порог срабатывания ИИ моделей может зависеть от оборудования и эпидемиологической обстановки</vt:lpstr>
      <vt:lpstr>Фабрика наборов данных для реализации потенциала ИИ в здравоохранении</vt:lpstr>
      <vt:lpstr>Тезисы доклада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Сценарии научного сотрудничества</dc:title>
  <dc:creator>Anna Andreychenko</dc:creator>
  <cp:lastModifiedBy>User</cp:lastModifiedBy>
  <cp:revision>424</cp:revision>
  <cp:lastPrinted>2022-04-07T05:55:01Z</cp:lastPrinted>
  <dcterms:created xsi:type="dcterms:W3CDTF">2021-02-09T09:11:29Z</dcterms:created>
  <dcterms:modified xsi:type="dcterms:W3CDTF">2022-04-07T05:56:02Z</dcterms:modified>
</cp:coreProperties>
</file>