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0" r:id="rId1"/>
  </p:sldMasterIdLst>
  <p:notesMasterIdLst>
    <p:notesMasterId r:id="rId21"/>
  </p:notesMasterIdLst>
  <p:handoutMasterIdLst>
    <p:handoutMasterId r:id="rId22"/>
  </p:handoutMasterIdLst>
  <p:sldIdLst>
    <p:sldId id="719" r:id="rId2"/>
    <p:sldId id="272" r:id="rId3"/>
    <p:sldId id="261" r:id="rId4"/>
    <p:sldId id="270" r:id="rId5"/>
    <p:sldId id="271" r:id="rId6"/>
    <p:sldId id="274" r:id="rId7"/>
    <p:sldId id="1097" r:id="rId8"/>
    <p:sldId id="1114" r:id="rId9"/>
    <p:sldId id="1115" r:id="rId10"/>
    <p:sldId id="1110" r:id="rId11"/>
    <p:sldId id="1119" r:id="rId12"/>
    <p:sldId id="1111" r:id="rId13"/>
    <p:sldId id="1116" r:id="rId14"/>
    <p:sldId id="1113" r:id="rId15"/>
    <p:sldId id="1112" r:id="rId16"/>
    <p:sldId id="1109" r:id="rId17"/>
    <p:sldId id="1118" r:id="rId18"/>
    <p:sldId id="1117" r:id="rId19"/>
    <p:sldId id="875" r:id="rId20"/>
  </p:sldIdLst>
  <p:sldSz cx="12192000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9D4"/>
    <a:srgbClr val="000099"/>
    <a:srgbClr val="000066"/>
    <a:srgbClr val="FFFF99"/>
    <a:srgbClr val="FF9933"/>
    <a:srgbClr val="CCFF99"/>
    <a:srgbClr val="FD602F"/>
    <a:srgbClr val="0033CC"/>
    <a:srgbClr val="F1F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9598" autoAdjust="0"/>
  </p:normalViewPr>
  <p:slideViewPr>
    <p:cSldViewPr>
      <p:cViewPr varScale="1">
        <p:scale>
          <a:sx n="90" d="100"/>
          <a:sy n="90" d="100"/>
        </p:scale>
        <p:origin x="5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054"/>
    </p:cViewPr>
  </p:sorterViewPr>
  <p:notesViewPr>
    <p:cSldViewPr>
      <p:cViewPr varScale="1">
        <p:scale>
          <a:sx n="112" d="100"/>
          <a:sy n="112" d="100"/>
        </p:scale>
        <p:origin x="-5106" y="-96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1" tIns="47745" rIns="95491" bIns="4774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44F8DD0-ADD4-401F-A58F-15BB3D631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229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36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491" tIns="47745" rIns="95491" bIns="47745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5263" y="0"/>
            <a:ext cx="52070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491" tIns="47745" rIns="95491" bIns="47745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4788" y="788988"/>
            <a:ext cx="6742112" cy="3792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899025"/>
            <a:ext cx="300672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491" tIns="47745" rIns="95491" bIns="4774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/>
              <a:t>Щелчок правит 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975850"/>
            <a:ext cx="1936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491" tIns="47745" rIns="95491" bIns="47745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81788" y="9979025"/>
            <a:ext cx="3841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5491" tIns="47745" rIns="95491" bIns="47745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300"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E961DA-B329-468F-9116-E31465AFC2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9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>
                  <a:solidFill>
                    <a:srgbClr val="000000"/>
                  </a:solidFill>
                  <a:latin typeface="Times New Roman" panose="02020603050405020304" pitchFamily="18" charset="0"/>
                  <a:cs typeface="+mn-cs"/>
                </a:endParaRPr>
              </a:p>
            </p:txBody>
          </p:sp>
        </p:grpSp>
      </p:grpSp>
      <p:sp>
        <p:nvSpPr>
          <p:cNvPr id="2498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98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4B1D45-1FF9-47A9-B1A7-D54076D88B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251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01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895600" cy="54181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457200"/>
            <a:ext cx="8483600" cy="54181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2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89138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88000" y="1989138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0" y="4008438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88000" y="4008438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2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457200"/>
            <a:ext cx="11582400" cy="54181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5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89138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588000" y="1989138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588000" y="4008438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28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0302875" y="6626225"/>
            <a:ext cx="1889125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0000FF"/>
                </a:solidFill>
                <a:latin typeface="Tahoma" pitchFamily="34" charset="0"/>
                <a:cs typeface="+mn-cs"/>
              </a:rPr>
              <a:t> ВЦЭРМ </a:t>
            </a:r>
            <a:r>
              <a:rPr lang="ru-RU" sz="800" dirty="0" err="1">
                <a:solidFill>
                  <a:srgbClr val="0000FF"/>
                </a:solidFill>
                <a:latin typeface="Tahoma" pitchFamily="34" charset="0"/>
                <a:cs typeface="+mn-cs"/>
              </a:rPr>
              <a:t>им.А.М.Никифорова</a:t>
            </a:r>
            <a:r>
              <a:rPr lang="ru-RU" sz="800" dirty="0">
                <a:solidFill>
                  <a:srgbClr val="0000FF"/>
                </a:solidFill>
                <a:latin typeface="Tahoma" pitchFamily="34" charset="0"/>
                <a:cs typeface="+mn-cs"/>
              </a:rPr>
              <a:t>  </a:t>
            </a:r>
            <a:r>
              <a:rPr lang="ru-RU" sz="800" dirty="0">
                <a:solidFill>
                  <a:srgbClr val="0000FF"/>
                </a:solidFill>
                <a:latin typeface="Tahoma" pitchFamily="34" charset="0"/>
              </a:rPr>
              <a:t>• 2022</a:t>
            </a: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563563" y="0"/>
            <a:ext cx="11628437" cy="409575"/>
            <a:chOff x="258" y="1207"/>
            <a:chExt cx="5502" cy="258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0" y="1292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8" y="1292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5" y="1207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5" y="1292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58" y="1378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9999CC"/>
                </a:solidFill>
                <a:cs typeface="+mn-cs"/>
              </a:endParaRPr>
            </a:p>
          </p:txBody>
        </p:sp>
      </p:grpSp>
      <p:graphicFrame>
        <p:nvGraphicFramePr>
          <p:cNvPr id="12" name="Object 27"/>
          <p:cNvGraphicFramePr>
            <a:graphicFrameLocks noChangeAspect="1"/>
          </p:cNvGraphicFramePr>
          <p:nvPr userDrawn="1"/>
        </p:nvGraphicFramePr>
        <p:xfrm>
          <a:off x="0" y="0"/>
          <a:ext cx="5635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6" name="Фотография Photo Editor" r:id="rId3" imgW="2371429" imgH="2762636" progId="">
                  <p:embed/>
                </p:oleObj>
              </mc:Choice>
              <mc:Fallback>
                <p:oleObj name="Фотография Photo Editor" r:id="rId3" imgW="2371429" imgH="27626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635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2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8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89138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88000" y="1989138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81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9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8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4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76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6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21"/>
          <p:cNvGrpSpPr>
            <a:grpSpLocks/>
          </p:cNvGrpSpPr>
          <p:nvPr/>
        </p:nvGrpSpPr>
        <p:grpSpPr bwMode="auto">
          <a:xfrm>
            <a:off x="563563" y="0"/>
            <a:ext cx="11628437" cy="409575"/>
            <a:chOff x="258" y="1207"/>
            <a:chExt cx="5502" cy="258"/>
          </a:xfrm>
        </p:grpSpPr>
        <p:sp>
          <p:nvSpPr>
            <p:cNvPr id="2056" name="Rectangle 6"/>
            <p:cNvSpPr>
              <a:spLocks noChangeArrowheads="1"/>
            </p:cNvSpPr>
            <p:nvPr/>
          </p:nvSpPr>
          <p:spPr bwMode="auto">
            <a:xfrm>
              <a:off x="260" y="1292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057" name="Rectangle 7"/>
            <p:cNvSpPr>
              <a:spLocks noChangeArrowheads="1"/>
            </p:cNvSpPr>
            <p:nvPr/>
          </p:nvSpPr>
          <p:spPr bwMode="auto">
            <a:xfrm>
              <a:off x="258" y="1292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345" y="1207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666699"/>
                </a:solidFill>
                <a:cs typeface="+mn-cs"/>
              </a:endParaRPr>
            </a:p>
          </p:txBody>
        </p:sp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345" y="1292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9999CC"/>
                </a:solidFill>
                <a:cs typeface="+mn-cs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58" y="1378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>
                <a:solidFill>
                  <a:srgbClr val="9999CC"/>
                </a:solidFill>
                <a:cs typeface="+mn-cs"/>
              </a:endParaRPr>
            </a:p>
          </p:txBody>
        </p:sp>
      </p:grpSp>
      <p:sp>
        <p:nvSpPr>
          <p:cNvPr id="104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4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989138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488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0" y="0"/>
          <a:ext cx="56356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Фотография Photo Editor" r:id="rId18" imgW="2371429" imgH="2762636" progId="">
                  <p:embed/>
                </p:oleObj>
              </mc:Choice>
              <mc:Fallback>
                <p:oleObj name="Фотография Photo Editor" r:id="rId18" imgW="2371429" imgH="2762636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6356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0302875" y="6626225"/>
            <a:ext cx="1889125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0000FF"/>
                </a:solidFill>
                <a:latin typeface="Tahoma" pitchFamily="34" charset="0"/>
                <a:cs typeface="+mn-cs"/>
              </a:rPr>
              <a:t> ВЦЭРМ </a:t>
            </a:r>
            <a:r>
              <a:rPr lang="ru-RU" sz="800" dirty="0" err="1">
                <a:solidFill>
                  <a:srgbClr val="0000FF"/>
                </a:solidFill>
                <a:latin typeface="Tahoma" pitchFamily="34" charset="0"/>
                <a:cs typeface="+mn-cs"/>
              </a:rPr>
              <a:t>им.А.М.Никифорова</a:t>
            </a:r>
            <a:r>
              <a:rPr lang="ru-RU" sz="800" dirty="0">
                <a:solidFill>
                  <a:srgbClr val="0000FF"/>
                </a:solidFill>
                <a:latin typeface="Tahoma" pitchFamily="34" charset="0"/>
                <a:cs typeface="+mn-cs"/>
              </a:rPr>
              <a:t>  </a:t>
            </a:r>
            <a:r>
              <a:rPr lang="ru-RU" sz="800" dirty="0">
                <a:solidFill>
                  <a:srgbClr val="0000FF"/>
                </a:solidFill>
                <a:latin typeface="Tahoma" pitchFamily="34" charset="0"/>
              </a:rPr>
              <a:t>•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67213" y="260350"/>
            <a:ext cx="7175500" cy="1439863"/>
          </a:xfrm>
        </p:spPr>
        <p:txBody>
          <a:bodyPr/>
          <a:lstStyle/>
          <a:p>
            <a:pPr algn="ctr" eaLnBrk="1" hangingPunct="1"/>
            <a:r>
              <a:rPr lang="ru-RU" altLang="ru-RU" sz="1400" b="1">
                <a:solidFill>
                  <a:srgbClr val="0000FF"/>
                </a:solidFill>
                <a:latin typeface="Tahoma" pitchFamily="34" charset="0"/>
              </a:rPr>
              <a:t>Федеральное государственное бюджетное учреждение</a:t>
            </a:r>
            <a:br>
              <a:rPr lang="ru-RU" altLang="ru-RU" sz="1400" b="1">
                <a:solidFill>
                  <a:srgbClr val="0000FF"/>
                </a:solidFill>
                <a:latin typeface="Tahoma" pitchFamily="34" charset="0"/>
              </a:rPr>
            </a:br>
            <a:r>
              <a:rPr lang="ru-RU" altLang="ru-RU" sz="1400" b="1">
                <a:solidFill>
                  <a:srgbClr val="0000FF"/>
                </a:solidFill>
                <a:latin typeface="Tahoma" pitchFamily="34" charset="0"/>
              </a:rPr>
              <a:t>«Всероссийский центр экстренной и радиационной медицины</a:t>
            </a:r>
            <a:br>
              <a:rPr lang="ru-RU" altLang="ru-RU" sz="1400" b="1">
                <a:solidFill>
                  <a:srgbClr val="0000FF"/>
                </a:solidFill>
                <a:latin typeface="Tahoma" pitchFamily="34" charset="0"/>
              </a:rPr>
            </a:br>
            <a:r>
              <a:rPr lang="ru-RU" altLang="ru-RU" sz="1400" b="1">
                <a:solidFill>
                  <a:srgbClr val="0000FF"/>
                </a:solidFill>
                <a:latin typeface="Tahoma" pitchFamily="34" charset="0"/>
              </a:rPr>
              <a:t>им. А.М.Никифорова» МЧС России</a:t>
            </a:r>
          </a:p>
        </p:txBody>
      </p:sp>
      <p:sp>
        <p:nvSpPr>
          <p:cNvPr id="4108" name="Line 3"/>
          <p:cNvSpPr>
            <a:spLocks noChangeShapeType="1"/>
          </p:cNvSpPr>
          <p:nvPr/>
        </p:nvSpPr>
        <p:spPr bwMode="auto">
          <a:xfrm>
            <a:off x="2135188" y="5229225"/>
            <a:ext cx="94075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1055688" y="5492750"/>
          <a:ext cx="9048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Фотография Photo Editor" r:id="rId3" imgW="1819529" imgH="1704762" progId="">
                  <p:embed/>
                </p:oleObj>
              </mc:Choice>
              <mc:Fallback>
                <p:oleObj name="Фотография Photo Editor" r:id="rId3" imgW="1819529" imgH="1704762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8" y="5492750"/>
                        <a:ext cx="9048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5"/>
          <p:cNvSpPr txBox="1">
            <a:spLocks noChangeArrowheads="1"/>
          </p:cNvSpPr>
          <p:nvPr/>
        </p:nvSpPr>
        <p:spPr bwMode="auto">
          <a:xfrm>
            <a:off x="4440238" y="5335588"/>
            <a:ext cx="7102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ru-RU" altLang="ru-RU" sz="1200">
                <a:solidFill>
                  <a:srgbClr val="000000"/>
                </a:solidFill>
                <a:latin typeface="Tahoma" pitchFamily="34" charset="0"/>
              </a:rPr>
              <a:t>Центр, сотрудничающий со Всемирной организацией здравоохранения</a:t>
            </a:r>
            <a:br>
              <a:rPr lang="ru-RU" altLang="ru-RU" sz="12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200">
                <a:solidFill>
                  <a:srgbClr val="000000"/>
                </a:solidFill>
                <a:latin typeface="Tahoma" pitchFamily="34" charset="0"/>
              </a:rPr>
              <a:t>по проблемам лечения и реабилитации участников ликвидации ядерных</a:t>
            </a:r>
            <a:br>
              <a:rPr lang="ru-RU" altLang="ru-RU" sz="12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200">
                <a:solidFill>
                  <a:srgbClr val="000000"/>
                </a:solidFill>
                <a:latin typeface="Tahoma" pitchFamily="34" charset="0"/>
              </a:rPr>
              <a:t>и других аварий и катастроф</a:t>
            </a:r>
          </a:p>
        </p:txBody>
      </p:sp>
      <p:sp>
        <p:nvSpPr>
          <p:cNvPr id="4110" name="Text Box 6"/>
          <p:cNvSpPr txBox="1">
            <a:spLocks noChangeArrowheads="1"/>
          </p:cNvSpPr>
          <p:nvPr/>
        </p:nvSpPr>
        <p:spPr bwMode="auto">
          <a:xfrm>
            <a:off x="4440238" y="6092825"/>
            <a:ext cx="71024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ru-RU" altLang="ru-RU" sz="1200">
                <a:solidFill>
                  <a:srgbClr val="000000"/>
                </a:solidFill>
                <a:latin typeface="Tahoma" pitchFamily="34" charset="0"/>
              </a:rPr>
              <a:t>Центр Международной системы медицинской готовности</a:t>
            </a:r>
            <a:br>
              <a:rPr lang="ru-RU" altLang="ru-RU" sz="1200">
                <a:solidFill>
                  <a:srgbClr val="000000"/>
                </a:solidFill>
                <a:latin typeface="Tahoma" pitchFamily="34" charset="0"/>
              </a:rPr>
            </a:br>
            <a:r>
              <a:rPr lang="ru-RU" altLang="ru-RU" sz="1200">
                <a:solidFill>
                  <a:srgbClr val="000000"/>
                </a:solidFill>
                <a:latin typeface="Tahoma" pitchFamily="34" charset="0"/>
              </a:rPr>
              <a:t>к чрезвычайным радиационным ситуациям </a:t>
            </a:r>
            <a:r>
              <a:rPr lang="en-US" altLang="ru-RU" sz="1200">
                <a:solidFill>
                  <a:srgbClr val="000000"/>
                </a:solidFill>
                <a:latin typeface="Tahoma" pitchFamily="34" charset="0"/>
              </a:rPr>
              <a:t>(REMPAN)</a:t>
            </a:r>
            <a:endParaRPr lang="ru-RU" altLang="ru-RU" sz="12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4111" name="Picture 7" descr="Logo_звезда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692150"/>
            <a:ext cx="171608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9"/>
          <p:cNvSpPr txBox="1">
            <a:spLocks noChangeArrowheads="1"/>
          </p:cNvSpPr>
          <p:nvPr/>
        </p:nvSpPr>
        <p:spPr bwMode="auto">
          <a:xfrm>
            <a:off x="4473598" y="1832165"/>
            <a:ext cx="7073900" cy="22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ru-RU" altLang="ru-RU" sz="2800" b="1" dirty="0">
                <a:solidFill>
                  <a:srgbClr val="FFFFFF"/>
                </a:solidFill>
              </a:rPr>
              <a:t>БУМАЖНОЕ РАБСТВО ОТМЕНИЛИ!</a:t>
            </a:r>
          </a:p>
          <a:p>
            <a:pPr algn="ctr">
              <a:lnSpc>
                <a:spcPct val="130000"/>
              </a:lnSpc>
            </a:pPr>
            <a:r>
              <a:rPr lang="ru-RU" altLang="ru-RU" sz="2800" b="1" dirty="0">
                <a:solidFill>
                  <a:srgbClr val="FFFFFF"/>
                </a:solidFill>
              </a:rPr>
              <a:t>НО ПОЧЕМУ</a:t>
            </a:r>
            <a:br>
              <a:rPr lang="ru-RU" altLang="ru-RU" sz="2800" b="1" dirty="0">
                <a:solidFill>
                  <a:srgbClr val="FFFFFF"/>
                </a:solidFill>
              </a:rPr>
            </a:br>
            <a:r>
              <a:rPr lang="ru-RU" altLang="ru-RU" sz="2800" b="1" dirty="0">
                <a:solidFill>
                  <a:srgbClr val="FFFFFF"/>
                </a:solidFill>
              </a:rPr>
              <a:t>МЫ ПРОДОЛЖАЕМ ХОДИТЬ</a:t>
            </a:r>
            <a:br>
              <a:rPr lang="ru-RU" altLang="ru-RU" sz="2800" b="1" dirty="0">
                <a:solidFill>
                  <a:srgbClr val="FFFFFF"/>
                </a:solidFill>
              </a:rPr>
            </a:br>
            <a:r>
              <a:rPr lang="ru-RU" altLang="ru-RU" sz="2800" b="1" dirty="0">
                <a:solidFill>
                  <a:srgbClr val="FFFFFF"/>
                </a:solidFill>
              </a:rPr>
              <a:t>В ЧЕРНИЛЬНЫХ КАНДАЛАХ!?</a:t>
            </a:r>
          </a:p>
        </p:txBody>
      </p:sp>
      <p:sp>
        <p:nvSpPr>
          <p:cNvPr id="4113" name="Text Box 9"/>
          <p:cNvSpPr txBox="1">
            <a:spLocks noChangeArrowheads="1"/>
          </p:cNvSpPr>
          <p:nvPr/>
        </p:nvSpPr>
        <p:spPr bwMode="auto">
          <a:xfrm>
            <a:off x="4440238" y="4183063"/>
            <a:ext cx="71024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altLang="ru-RU" sz="2000" b="1">
                <a:solidFill>
                  <a:srgbClr val="0000FF"/>
                </a:solidFill>
                <a:latin typeface="Tahoma" pitchFamily="34" charset="0"/>
              </a:rPr>
              <a:t>М.Ю.БАХТИН</a:t>
            </a:r>
          </a:p>
          <a:p>
            <a:pPr algn="ctr"/>
            <a:r>
              <a:rPr lang="ru-RU" altLang="ru-RU" sz="1600">
                <a:solidFill>
                  <a:srgbClr val="0000FF"/>
                </a:solidFill>
              </a:rPr>
              <a:t>помощник директора по медицинским</a:t>
            </a:r>
            <a:br>
              <a:rPr lang="ru-RU" altLang="ru-RU" sz="1600">
                <a:solidFill>
                  <a:srgbClr val="0000FF"/>
                </a:solidFill>
              </a:rPr>
            </a:br>
            <a:r>
              <a:rPr lang="ru-RU" altLang="ru-RU" sz="1600">
                <a:solidFill>
                  <a:srgbClr val="0000FF"/>
                </a:solidFill>
              </a:rPr>
              <a:t>информационным технологиям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8975725" y="3141663"/>
            <a:ext cx="86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ru-RU" altLang="ru-RU" sz="72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8E6E7574-EBCE-42CA-BA6C-547A10CB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318DA9-2C73-48BE-848B-6131C3A7C9DC}"/>
              </a:ext>
            </a:extLst>
          </p:cNvPr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1514109-F12E-4067-B249-138B2859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811877"/>
            <a:ext cx="9791700" cy="130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800" dirty="0"/>
              <a:t>ЛПУ свое дело сделало!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800" dirty="0"/>
              <a:t>МЗ РФ свое дело сделало!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C9B6121-9807-443D-A572-F086DDD3E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3602059"/>
            <a:ext cx="9791700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>
              <a:lnSpc>
                <a:spcPct val="150000"/>
              </a:lnSpc>
            </a:pPr>
            <a:r>
              <a:rPr lang="ru-RU" altLang="ru-RU" sz="3200" dirty="0"/>
              <a:t>Чего же нам всем не хватает!???</a:t>
            </a:r>
          </a:p>
        </p:txBody>
      </p:sp>
    </p:spTree>
    <p:extLst>
      <p:ext uri="{BB962C8B-B14F-4D97-AF65-F5344CB8AC3E}">
        <p14:creationId xmlns:p14="http://schemas.microsoft.com/office/powerpoint/2010/main" val="309610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8975725" y="3141663"/>
            <a:ext cx="86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ru-RU" altLang="ru-RU" sz="72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8E6E7574-EBCE-42CA-BA6C-547A10CB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НЕ МЕШАЕТ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318DA9-2C73-48BE-848B-6131C3A7C9DC}"/>
              </a:ext>
            </a:extLst>
          </p:cNvPr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1514109-F12E-4067-B249-138B2859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484313"/>
            <a:ext cx="9791700" cy="234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>
              <a:lnSpc>
                <a:spcPct val="150000"/>
              </a:lnSpc>
            </a:pPr>
            <a:r>
              <a:rPr lang="ru-RU" altLang="ru-RU" sz="2000" dirty="0"/>
              <a:t>Документы с подписью пациента: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Договоры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Согласия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Реестры оказанных услуг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Акты выполненных работ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C9B6121-9807-443D-A572-F086DDD3E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4064993"/>
            <a:ext cx="9791700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>
              <a:lnSpc>
                <a:spcPct val="150000"/>
              </a:lnSpc>
            </a:pPr>
            <a:r>
              <a:rPr lang="ru-RU" altLang="ru-RU" sz="2000" dirty="0"/>
              <a:t>Их УДОБНО хранить в медкарте (истории болезни), </a:t>
            </a:r>
          </a:p>
          <a:p>
            <a:pPr marL="0" indent="0" eaLnBrk="0" hangingPunct="0">
              <a:lnSpc>
                <a:spcPct val="150000"/>
              </a:lnSpc>
            </a:pPr>
            <a:r>
              <a:rPr lang="ru-RU" altLang="ru-RU" sz="2000" dirty="0"/>
              <a:t>Это финансовая и юридическая документация</a:t>
            </a:r>
          </a:p>
          <a:p>
            <a:pPr marL="0" indent="0" eaLnBrk="0" hangingPunct="0">
              <a:lnSpc>
                <a:spcPct val="150000"/>
              </a:lnSpc>
            </a:pPr>
            <a:r>
              <a:rPr lang="ru-RU" altLang="ru-RU" sz="2000" dirty="0"/>
              <a:t>но это НЕ медицинская документация</a:t>
            </a:r>
          </a:p>
        </p:txBody>
      </p:sp>
    </p:spTree>
    <p:extLst>
      <p:ext uri="{BB962C8B-B14F-4D97-AF65-F5344CB8AC3E}">
        <p14:creationId xmlns:p14="http://schemas.microsoft.com/office/powerpoint/2010/main" val="407029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8975725" y="3141663"/>
            <a:ext cx="86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ru-RU" altLang="ru-RU" sz="72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8E6E7574-EBCE-42CA-BA6C-547A10CB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НЕ СПОСОБСТВУЕТ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318DA9-2C73-48BE-848B-6131C3A7C9DC}"/>
              </a:ext>
            </a:extLst>
          </p:cNvPr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1514109-F12E-4067-B249-138B2859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484313"/>
            <a:ext cx="10008418" cy="2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>
              <a:lnSpc>
                <a:spcPct val="150000"/>
              </a:lnSpc>
            </a:pPr>
            <a:r>
              <a:rPr lang="ru-RU" altLang="ru-RU" sz="2000" dirty="0"/>
              <a:t>ПРИВЫЧКА работать с бумажным томом: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Внутренние эксперты (потому что читать ЭТО будут внешние эксперты)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Внешние эксперты (страховые компании) (а кто их будет учить работе с МИС?)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Судебно-медицинские эксперты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МВД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Пациенты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C9B6121-9807-443D-A572-F086DDD3E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4508120"/>
            <a:ext cx="9791700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>
              <a:lnSpc>
                <a:spcPct val="150000"/>
              </a:lnSpc>
            </a:pPr>
            <a:r>
              <a:rPr lang="ru-RU" altLang="ru-RU" sz="2000" dirty="0"/>
              <a:t>Бумажная визуализация электронных документов</a:t>
            </a:r>
          </a:p>
          <a:p>
            <a:pPr marL="0" indent="0" eaLnBrk="0" hangingPunct="0">
              <a:lnSpc>
                <a:spcPct val="150000"/>
              </a:lnSpc>
            </a:pPr>
            <a:r>
              <a:rPr lang="en-US" altLang="ru-RU" sz="2000" dirty="0"/>
              <a:t>PDF </a:t>
            </a:r>
            <a:r>
              <a:rPr lang="ru-RU" altLang="ru-RU" sz="2000" dirty="0"/>
              <a:t>с квадратиком – это НЕ электронный документ</a:t>
            </a:r>
          </a:p>
        </p:txBody>
      </p:sp>
    </p:spTree>
    <p:extLst>
      <p:ext uri="{BB962C8B-B14F-4D97-AF65-F5344CB8AC3E}">
        <p14:creationId xmlns:p14="http://schemas.microsoft.com/office/powerpoint/2010/main" val="35760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8975725" y="3141663"/>
            <a:ext cx="86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ru-RU" altLang="ru-RU" sz="72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8E6E7574-EBCE-42CA-BA6C-547A10CB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НЕ СПОСОБСТВУЕТ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318DA9-2C73-48BE-848B-6131C3A7C9DC}"/>
              </a:ext>
            </a:extLst>
          </p:cNvPr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1514109-F12E-4067-B249-138B2859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484313"/>
            <a:ext cx="979170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>
              <a:lnSpc>
                <a:spcPct val="150000"/>
              </a:lnSpc>
            </a:pPr>
            <a:r>
              <a:rPr lang="ru-RU" altLang="ru-RU" sz="2000" dirty="0"/>
              <a:t>ПРИВЫЧКА клеить стикеры – «ДА, мы сделали ЭТО!»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4C9B6121-9807-443D-A572-F086DDD3E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5877272"/>
            <a:ext cx="979170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>
              <a:lnSpc>
                <a:spcPct val="150000"/>
              </a:lnSpc>
            </a:pPr>
            <a:r>
              <a:rPr lang="en-US" altLang="ru-RU" sz="2000" dirty="0"/>
              <a:t>NFT </a:t>
            </a:r>
            <a:r>
              <a:rPr lang="ru-RU" altLang="ru-RU" sz="2000" dirty="0"/>
              <a:t>в помощь!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03C0F61-A692-428C-A60E-7257214A66BC}"/>
              </a:ext>
            </a:extLst>
          </p:cNvPr>
          <p:cNvGrpSpPr/>
          <p:nvPr/>
        </p:nvGrpSpPr>
        <p:grpSpPr>
          <a:xfrm>
            <a:off x="6312024" y="2173026"/>
            <a:ext cx="2951634" cy="3524680"/>
            <a:chOff x="6312024" y="2066700"/>
            <a:chExt cx="2951634" cy="352468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EB3CF60-FD99-4880-9BBA-F8E7FC623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6025501" y="2353223"/>
              <a:ext cx="3524680" cy="2951634"/>
            </a:xfrm>
            <a:prstGeom prst="rect">
              <a:avLst/>
            </a:prstGeom>
          </p:spPr>
        </p:pic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5096364-72F9-414A-A8C0-CC98975D4DF4}"/>
                </a:ext>
              </a:extLst>
            </p:cNvPr>
            <p:cNvSpPr/>
            <p:nvPr/>
          </p:nvSpPr>
          <p:spPr bwMode="auto">
            <a:xfrm rot="303386">
              <a:off x="6709110" y="2999429"/>
              <a:ext cx="1303291" cy="410500"/>
            </a:xfrm>
            <a:prstGeom prst="rect">
              <a:avLst/>
            </a:prstGeom>
            <a:solidFill>
              <a:srgbClr val="DBD9D4">
                <a:alpha val="96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C9D3E3-7599-443A-8F59-B45044E954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55377" y="2573062"/>
            <a:ext cx="360838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44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8975725" y="3141663"/>
            <a:ext cx="86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ru-RU" altLang="ru-RU" sz="72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8E6E7574-EBCE-42CA-BA6C-547A10CB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НЕ СПОСОБСТВУЕТ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318DA9-2C73-48BE-848B-6131C3A7C9DC}"/>
              </a:ext>
            </a:extLst>
          </p:cNvPr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1514109-F12E-4067-B249-138B2859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484313"/>
            <a:ext cx="9791700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>
              <a:lnSpc>
                <a:spcPct val="150000"/>
              </a:lnSpc>
            </a:pPr>
            <a:r>
              <a:rPr lang="ru-RU" altLang="ru-RU" sz="2000" dirty="0"/>
              <a:t>ПРИВЫЧКА оформлять документы «задним числом»</a:t>
            </a:r>
          </a:p>
          <a:p>
            <a:pPr marL="0" indent="0" eaLnBrk="0" hangingPunct="0">
              <a:lnSpc>
                <a:spcPct val="150000"/>
              </a:lnSpc>
            </a:pPr>
            <a:endParaRPr lang="ru-RU" altLang="ru-RU" sz="2000" dirty="0"/>
          </a:p>
          <a:p>
            <a:pPr marL="0" indent="0" eaLnBrk="0" hangingPunct="0">
              <a:lnSpc>
                <a:spcPct val="150000"/>
              </a:lnSpc>
            </a:pPr>
            <a:r>
              <a:rPr lang="ru-RU" altLang="ru-RU" sz="2000" dirty="0"/>
              <a:t>Сложившаяся канцелярская практика регистрации документа</a:t>
            </a:r>
            <a:br>
              <a:rPr lang="ru-RU" altLang="ru-RU" sz="2000" dirty="0"/>
            </a:br>
            <a:r>
              <a:rPr lang="ru-RU" altLang="ru-RU" sz="2000" dirty="0"/>
              <a:t>(дата и номер) ПОСЛЕ его подписания </a:t>
            </a:r>
          </a:p>
        </p:txBody>
      </p:sp>
    </p:spTree>
    <p:extLst>
      <p:ext uri="{BB962C8B-B14F-4D97-AF65-F5344CB8AC3E}">
        <p14:creationId xmlns:p14="http://schemas.microsoft.com/office/powerpoint/2010/main" val="1150404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8975725" y="3141663"/>
            <a:ext cx="86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ru-RU" altLang="ru-RU" sz="72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8E6E7574-EBCE-42CA-BA6C-547A10CB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СИЛЬНО МЕШАЕТ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318DA9-2C73-48BE-848B-6131C3A7C9DC}"/>
              </a:ext>
            </a:extLst>
          </p:cNvPr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1514109-F12E-4067-B249-138B2859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484313"/>
            <a:ext cx="9791700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>
              <a:lnSpc>
                <a:spcPct val="150000"/>
              </a:lnSpc>
            </a:pPr>
            <a:r>
              <a:rPr lang="ru-RU" altLang="ru-RU" sz="2000" dirty="0"/>
              <a:t>Записи о назначении и введении наркотических и психотропных средств!</a:t>
            </a:r>
          </a:p>
          <a:p>
            <a:pPr marL="0" indent="0" eaLnBrk="0" hangingPunct="0">
              <a:lnSpc>
                <a:spcPct val="150000"/>
              </a:lnSpc>
            </a:pPr>
            <a:r>
              <a:rPr lang="ru-RU" altLang="ru-RU" sz="2000" dirty="0"/>
              <a:t>«Мы будем проверять вас как всегда!»</a:t>
            </a:r>
          </a:p>
          <a:p>
            <a:pPr marL="0" indent="0" eaLnBrk="0" hangingPunct="0">
              <a:lnSpc>
                <a:spcPct val="150000"/>
              </a:lnSpc>
            </a:pPr>
            <a:r>
              <a:rPr lang="ru-RU" altLang="ru-RU" sz="2000" dirty="0"/>
              <a:t>«Электронные записи? УКЭП?  Нет – не слышали!»</a:t>
            </a:r>
          </a:p>
        </p:txBody>
      </p:sp>
      <p:pic>
        <p:nvPicPr>
          <p:cNvPr id="3" name="Рисунок 2" descr="Изображение выглядит как текст, документ, квитанция&#10;&#10;Автоматически созданное описание">
            <a:extLst>
              <a:ext uri="{FF2B5EF4-FFF2-40B4-BE49-F238E27FC236}">
                <a16:creationId xmlns:a16="http://schemas.microsoft.com/office/drawing/2014/main" id="{DB720C51-FB4B-4C1F-A665-0FE1E557DC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 r="2561" b="53733"/>
          <a:stretch/>
        </p:blipFill>
        <p:spPr>
          <a:xfrm>
            <a:off x="6127994" y="3139588"/>
            <a:ext cx="4104456" cy="3172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0493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8975725" y="3141663"/>
            <a:ext cx="86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ru-RU" altLang="ru-RU" sz="72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8E6E7574-EBCE-42CA-BA6C-547A10CB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СПОСОБСТВУЕТ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318DA9-2C73-48BE-848B-6131C3A7C9DC}"/>
              </a:ext>
            </a:extLst>
          </p:cNvPr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1514109-F12E-4067-B249-138B2859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484313"/>
            <a:ext cx="9791700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Казначейство – сертификаты УКЭП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ФРМО / ФРМР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ЭЛН</a:t>
            </a:r>
          </a:p>
        </p:txBody>
      </p:sp>
    </p:spTree>
    <p:extLst>
      <p:ext uri="{BB962C8B-B14F-4D97-AF65-F5344CB8AC3E}">
        <p14:creationId xmlns:p14="http://schemas.microsoft.com/office/powerpoint/2010/main" val="318708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8975725" y="3141663"/>
            <a:ext cx="86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ru-RU" altLang="ru-RU" sz="72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8E6E7574-EBCE-42CA-BA6C-547A10CB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МОГ БЫ ПОСПОСОБСТВОВАТЬ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318DA9-2C73-48BE-848B-6131C3A7C9DC}"/>
              </a:ext>
            </a:extLst>
          </p:cNvPr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1514109-F12E-4067-B249-138B2859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484313"/>
            <a:ext cx="9791700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Перевод портала ВМП на работу не со сканами, а с электронными документами</a:t>
            </a:r>
          </a:p>
        </p:txBody>
      </p:sp>
    </p:spTree>
    <p:extLst>
      <p:ext uri="{BB962C8B-B14F-4D97-AF65-F5344CB8AC3E}">
        <p14:creationId xmlns:p14="http://schemas.microsoft.com/office/powerpoint/2010/main" val="93115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8975725" y="3141663"/>
            <a:ext cx="86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ru-RU" altLang="ru-RU" sz="720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8E6E7574-EBCE-42CA-BA6C-547A10CB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ТАКИМ ОБРАЗОМ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318DA9-2C73-48BE-848B-6131C3A7C9DC}"/>
              </a:ext>
            </a:extLst>
          </p:cNvPr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1514109-F12E-4067-B249-138B2859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484313"/>
            <a:ext cx="9791700" cy="280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Что есть медицинская карта (история болезни)!???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Собрать все требования к медицинской документации в одном месте</a:t>
            </a:r>
            <a:br>
              <a:rPr lang="ru-RU" altLang="ru-RU" sz="2000" dirty="0"/>
            </a:br>
            <a:r>
              <a:rPr lang="ru-RU" altLang="ru-RU" sz="2000" dirty="0"/>
              <a:t>(по аналогии с Пр. МЗ № 1030 от 1980 г.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Формировать новые привычки!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ru-RU" altLang="ru-RU" sz="2000" dirty="0"/>
              <a:t>Методическая работа по направлению межведомственного взаимодействия!</a:t>
            </a:r>
            <a:br>
              <a:rPr lang="ru-RU" altLang="ru-RU" sz="2000" dirty="0"/>
            </a:br>
            <a:r>
              <a:rPr lang="ru-RU" altLang="ru-RU" sz="2000" dirty="0"/>
              <a:t>В первую очередь МВД - наркотики</a:t>
            </a:r>
          </a:p>
        </p:txBody>
      </p:sp>
    </p:spTree>
    <p:extLst>
      <p:ext uri="{BB962C8B-B14F-4D97-AF65-F5344CB8AC3E}">
        <p14:creationId xmlns:p14="http://schemas.microsoft.com/office/powerpoint/2010/main" val="563855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13" descr="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1628775"/>
            <a:ext cx="56134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2135188" y="765175"/>
            <a:ext cx="8229600" cy="523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58372" name="TextBox 1"/>
          <p:cNvSpPr txBox="1">
            <a:spLocks noChangeArrowheads="1"/>
          </p:cNvSpPr>
          <p:nvPr/>
        </p:nvSpPr>
        <p:spPr bwMode="auto">
          <a:xfrm>
            <a:off x="3455988" y="5516563"/>
            <a:ext cx="5588000" cy="1062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Бахтин Михаил Юрьевич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8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ФГБУ ВЦЭРМ </a:t>
            </a:r>
            <a:r>
              <a:rPr lang="ru-RU" altLang="ru-RU" sz="1800" b="1" dirty="0" err="1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им.А.М.Никифорова</a:t>
            </a:r>
            <a:r>
              <a:rPr lang="en-US" altLang="ru-RU" sz="18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18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МЧС России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ru-RU" sz="1800" b="1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cmio@nrcerm.ru</a:t>
            </a:r>
            <a:endParaRPr lang="ru-RU" altLang="ru-RU" sz="1800" b="1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Спойлер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9"/>
          <a:stretch>
            <a:fillRect/>
          </a:stretch>
        </p:blipFill>
        <p:spPr bwMode="auto">
          <a:xfrm>
            <a:off x="936625" y="1772816"/>
            <a:ext cx="34925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5C19104-3C0E-490B-8CA6-771372356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9186" y="1772816"/>
            <a:ext cx="58061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00B050"/>
                </a:solidFill>
              </a:rPr>
              <a:t>Да</a:t>
            </a:r>
            <a:r>
              <a:rPr lang="en-US" altLang="ru-RU" sz="2000" b="1" dirty="0">
                <a:solidFill>
                  <a:srgbClr val="00B050"/>
                </a:solidFill>
              </a:rPr>
              <a:t>, </a:t>
            </a:r>
            <a:r>
              <a:rPr lang="ru-RU" altLang="ru-RU" sz="2000" dirty="0">
                <a:solidFill>
                  <a:srgbClr val="00B050"/>
                </a:solidFill>
              </a:rPr>
              <a:t>мы сделали </a:t>
            </a:r>
            <a:r>
              <a:rPr lang="ru-RU" altLang="ru-RU" sz="2000" dirty="0"/>
              <a:t>полноценную электронную медицинскую карту (историю болезни).</a:t>
            </a:r>
            <a:endParaRPr lang="en-US" altLang="ru-RU" sz="2000" dirty="0"/>
          </a:p>
        </p:txBody>
      </p:sp>
      <p:pic>
        <p:nvPicPr>
          <p:cNvPr id="3" name="Рисунок 2" descr="Изображение выглядит как стена, внутренний, кровать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0D711A7B-B3EB-4E94-ABD3-413A233579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7570" r="12988" b="19514"/>
          <a:stretch/>
        </p:blipFill>
        <p:spPr>
          <a:xfrm>
            <a:off x="7248128" y="3645024"/>
            <a:ext cx="3492500" cy="2491378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08E326BF-F09B-4F27-9827-CB096E2FC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19786"/>
            <a:ext cx="68170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Нет</a:t>
            </a:r>
            <a:r>
              <a:rPr lang="en-US" altLang="ru-RU" sz="2000" b="1" dirty="0">
                <a:solidFill>
                  <a:srgbClr val="FF0000"/>
                </a:solidFill>
              </a:rPr>
              <a:t>, </a:t>
            </a:r>
            <a:r>
              <a:rPr lang="ru-RU" altLang="ru-RU" sz="2000" dirty="0">
                <a:solidFill>
                  <a:srgbClr val="FF0000"/>
                </a:solidFill>
              </a:rPr>
              <a:t>мы не перестали </a:t>
            </a:r>
            <a:r>
              <a:rPr lang="ru-RU" altLang="ru-RU" sz="2000" dirty="0"/>
              <a:t>делать бумажную копию электронной медицинской карты.</a:t>
            </a:r>
            <a:endParaRPr lang="en-US" alt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>
                <a:solidFill>
                  <a:srgbClr val="000099"/>
                </a:solidFill>
              </a:rPr>
              <a:t>ФГБУ ВЦЭРМ им.А.М.Никифорова МЧС России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82947" name="Picture 3" descr="Лучшее фото общего плана ВЦЭРМ на материа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560513"/>
            <a:ext cx="6527800" cy="427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Box 1"/>
          <p:cNvSpPr txBox="1">
            <a:spLocks noChangeArrowheads="1"/>
          </p:cNvSpPr>
          <p:nvPr/>
        </p:nvSpPr>
        <p:spPr bwMode="auto">
          <a:xfrm>
            <a:off x="1128713" y="1560513"/>
            <a:ext cx="3194050" cy="4464050"/>
          </a:xfrm>
          <a:prstGeom prst="rect">
            <a:avLst/>
          </a:prstGeom>
          <a:solidFill>
            <a:schemeClr val="bg1">
              <a:alpha val="6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0" tIns="108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</a:rPr>
              <a:t>2 стационара и поликлиника</a:t>
            </a:r>
          </a:p>
          <a:p>
            <a:endParaRPr lang="ru-RU" altLang="ru-RU" sz="20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</a:rPr>
              <a:t>900 врачей и медсестер</a:t>
            </a:r>
          </a:p>
          <a:p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</a:rPr>
              <a:t>530 коек</a:t>
            </a:r>
          </a:p>
          <a:p>
            <a:endParaRPr lang="ru-RU" altLang="ru-RU" sz="20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</a:rPr>
              <a:t>За 2020 год:</a:t>
            </a:r>
          </a:p>
          <a:p>
            <a:endParaRPr lang="ru-RU" altLang="ru-RU" sz="2000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</a:rPr>
              <a:t>   11</a:t>
            </a:r>
            <a:r>
              <a:rPr lang="en-US" altLang="ru-RU" sz="2000" b="1">
                <a:solidFill>
                  <a:srgbClr val="002060"/>
                </a:solidFill>
                <a:latin typeface="Calibri" pitchFamily="34" charset="0"/>
              </a:rPr>
              <a:t>’</a:t>
            </a:r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</a:rPr>
              <a:t>500+  стационарных   пациентов</a:t>
            </a:r>
          </a:p>
          <a:p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</a:rPr>
              <a:t>   10</a:t>
            </a:r>
            <a:r>
              <a:rPr lang="en-US" altLang="ru-RU" sz="2000" b="1">
                <a:solidFill>
                  <a:srgbClr val="002060"/>
                </a:solidFill>
                <a:latin typeface="Calibri" pitchFamily="34" charset="0"/>
              </a:rPr>
              <a:t>’</a:t>
            </a:r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</a:rPr>
              <a:t>000+  операций</a:t>
            </a:r>
          </a:p>
          <a:p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</a:rPr>
              <a:t>130</a:t>
            </a:r>
            <a:r>
              <a:rPr lang="en-US" altLang="ru-RU" sz="2000" b="1">
                <a:solidFill>
                  <a:srgbClr val="002060"/>
                </a:solidFill>
                <a:latin typeface="Calibri" pitchFamily="34" charset="0"/>
              </a:rPr>
              <a:t>’</a:t>
            </a:r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</a:rPr>
              <a:t>000+ амбулаторных посещений</a:t>
            </a:r>
          </a:p>
          <a:p>
            <a:endParaRPr lang="ru-RU" alt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>
                <a:solidFill>
                  <a:srgbClr val="000099"/>
                </a:solidFill>
              </a:rPr>
              <a:t>2001 – 2010  </a:t>
            </a:r>
            <a:r>
              <a:rPr lang="en-US" altLang="ru-RU" sz="3200" b="1">
                <a:solidFill>
                  <a:srgbClr val="000099"/>
                </a:solidFill>
              </a:rPr>
              <a:t>MedTrak &amp; LabTrak</a:t>
            </a:r>
            <a:endParaRPr lang="ru-RU" altLang="ru-RU" sz="3200" b="1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83971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543050"/>
            <a:ext cx="6159500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>
                <a:solidFill>
                  <a:srgbClr val="000099"/>
                </a:solidFill>
              </a:rPr>
              <a:t>20</a:t>
            </a:r>
            <a:r>
              <a:rPr lang="en-US" altLang="ru-RU" sz="3200" b="1">
                <a:solidFill>
                  <a:srgbClr val="000099"/>
                </a:solidFill>
              </a:rPr>
              <a:t>10</a:t>
            </a:r>
            <a:r>
              <a:rPr lang="ru-RU" altLang="ru-RU" sz="3200" b="1">
                <a:solidFill>
                  <a:srgbClr val="000099"/>
                </a:solidFill>
              </a:rPr>
              <a:t> – по настоящее время</a:t>
            </a:r>
            <a:r>
              <a:rPr lang="en-US" altLang="ru-RU" sz="3200" b="1">
                <a:solidFill>
                  <a:srgbClr val="000099"/>
                </a:solidFill>
              </a:rPr>
              <a:t> </a:t>
            </a:r>
            <a:r>
              <a:rPr lang="ru-RU" altLang="ru-RU" sz="3200" b="1">
                <a:solidFill>
                  <a:srgbClr val="000099"/>
                </a:solidFill>
              </a:rPr>
              <a:t>– МИС </a:t>
            </a:r>
            <a:r>
              <a:rPr lang="en-US" altLang="ru-RU" sz="3200" b="1">
                <a:solidFill>
                  <a:srgbClr val="000099"/>
                </a:solidFill>
              </a:rPr>
              <a:t>qMS</a:t>
            </a:r>
            <a:endParaRPr lang="ru-RU" altLang="ru-RU" sz="3200" b="1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84995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506538"/>
            <a:ext cx="60483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Заголовок 12"/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ru-RU" altLang="ru-RU" sz="3200" b="1" dirty="0">
                <a:solidFill>
                  <a:srgbClr val="000099"/>
                </a:solidFill>
              </a:rPr>
              <a:t>ЭМК движется за пациентом. ЭМК там где нужно!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4051300"/>
            <a:ext cx="21336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3" descr="C:\Users\Домашний\Desktop\20130116 Стойка в операционной\IMAG11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2276475"/>
            <a:ext cx="202565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1489075"/>
            <a:ext cx="4151312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4051300"/>
            <a:ext cx="25336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D:\Документы BMYu\BMYu\PPT\20180411 Опыт получения HIMSS\EMRAM Stage 6 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395413"/>
            <a:ext cx="4392612" cy="52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8975725" y="3141663"/>
            <a:ext cx="865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ru-RU" altLang="ru-RU" sz="720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0825" y="1468438"/>
            <a:ext cx="4319588" cy="50292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8E6E7574-EBCE-42CA-BA6C-547A10CBE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88"/>
            <a:ext cx="10515600" cy="923925"/>
          </a:xfrm>
        </p:spPr>
        <p:txBody>
          <a:bodyPr anchor="b"/>
          <a:lstStyle/>
          <a:p>
            <a:r>
              <a:rPr lang="en-US" altLang="ru-RU" sz="3200" b="1" dirty="0">
                <a:solidFill>
                  <a:srgbClr val="000099"/>
                </a:solidFill>
              </a:rPr>
              <a:t>HIMSS ● EMRAM</a:t>
            </a:r>
            <a:endParaRPr lang="ru-RU" altLang="ru-RU" sz="3200" b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D318DA9-2C73-48BE-848B-6131C3A7C9DC}"/>
              </a:ext>
            </a:extLst>
          </p:cNvPr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Box 1">
            <a:extLst>
              <a:ext uri="{FF2B5EF4-FFF2-40B4-BE49-F238E27FC236}">
                <a16:creationId xmlns:a16="http://schemas.microsoft.com/office/drawing/2014/main" id="{703A9F87-951C-4566-B45D-5B93F7B82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2138055"/>
            <a:ext cx="9001000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ClrTx/>
              <a:buSzTx/>
              <a:buNone/>
            </a:pPr>
            <a:r>
              <a:rPr lang="ru-RU" altLang="ru-RU" sz="2800" dirty="0"/>
              <a:t>Приказ МЗ РФ от 07.09.2020 г. № 947н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/>
              <a:t>«Об утверждении Порядка организации системы документооборота в сфере охраны здоровья в части ведения медицинской документации в форме электронных документов»</a:t>
            </a:r>
          </a:p>
          <a:p>
            <a:pPr>
              <a:spcBef>
                <a:spcPts val="900"/>
              </a:spcBef>
              <a:buClrTx/>
              <a:buSzTx/>
              <a:buNone/>
            </a:pPr>
            <a:r>
              <a:rPr lang="ru-RU" altLang="ru-RU" sz="2400" dirty="0"/>
              <a:t>Вступил в силу с 1 февраля 2021 г. </a:t>
            </a:r>
          </a:p>
        </p:txBody>
      </p:sp>
      <p:sp>
        <p:nvSpPr>
          <p:cNvPr id="5" name="Заголовок 12">
            <a:extLst>
              <a:ext uri="{FF2B5EF4-FFF2-40B4-BE49-F238E27FC236}">
                <a16:creationId xmlns:a16="http://schemas.microsoft.com/office/drawing/2014/main" id="{B327341C-5B44-438D-B033-34ED2167744A}"/>
              </a:ext>
            </a:extLst>
          </p:cNvPr>
          <p:cNvSpPr txBox="1">
            <a:spLocks/>
          </p:cNvSpPr>
          <p:nvPr/>
        </p:nvSpPr>
        <p:spPr bwMode="auto">
          <a:xfrm>
            <a:off x="838200" y="280988"/>
            <a:ext cx="1051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200" b="1" dirty="0">
                <a:solidFill>
                  <a:srgbClr val="000099"/>
                </a:solidFill>
              </a:rPr>
              <a:t>Главное событие 2021 года</a:t>
            </a:r>
            <a:endParaRPr lang="ru-RU" altLang="ru-RU" sz="3200" b="1" kern="0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6578ECF-7A93-4E25-B4D3-11BED8025AAD}"/>
              </a:ext>
            </a:extLst>
          </p:cNvPr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Box 1">
            <a:extLst>
              <a:ext uri="{FF2B5EF4-FFF2-40B4-BE49-F238E27FC236}">
                <a16:creationId xmlns:a16="http://schemas.microsoft.com/office/drawing/2014/main" id="{0A57DE45-5F37-4F43-B7AC-A196BC8A0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840" y="2068800"/>
            <a:ext cx="6192688" cy="284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ClrTx/>
              <a:buSzTx/>
              <a:buNone/>
            </a:pPr>
            <a:r>
              <a:rPr lang="ru-RU" altLang="ru-RU" sz="2800" dirty="0"/>
              <a:t>Методические рекомендации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/>
              <a:t>«По переходу на ведение медицинской документации в форме электронных документов»</a:t>
            </a:r>
          </a:p>
          <a:p>
            <a:pPr>
              <a:spcBef>
                <a:spcPts val="900"/>
              </a:spcBef>
              <a:buClrTx/>
              <a:buSzTx/>
              <a:buNone/>
            </a:pPr>
            <a:r>
              <a:rPr lang="ru-RU" altLang="ru-RU" sz="2400" dirty="0"/>
              <a:t>Утверждено 5 августа 2021 г. </a:t>
            </a:r>
          </a:p>
        </p:txBody>
      </p:sp>
      <p:graphicFrame>
        <p:nvGraphicFramePr>
          <p:cNvPr id="68613" name="Объект 2">
            <a:extLst>
              <a:ext uri="{FF2B5EF4-FFF2-40B4-BE49-F238E27FC236}">
                <a16:creationId xmlns:a16="http://schemas.microsoft.com/office/drawing/2014/main" id="{57CC9A86-CDBE-406D-86A4-76F9BF9CB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175071"/>
              </p:ext>
            </p:extLst>
          </p:nvPr>
        </p:nvGraphicFramePr>
        <p:xfrm>
          <a:off x="1236770" y="2068801"/>
          <a:ext cx="2726630" cy="390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6" r:id="rId3" imgW="5076190" imgH="7276190" progId="">
                  <p:embed/>
                </p:oleObj>
              </mc:Choice>
              <mc:Fallback>
                <p:oleObj r:id="rId3" imgW="5076190" imgH="7276190" progId="">
                  <p:embed/>
                  <p:pic>
                    <p:nvPicPr>
                      <p:cNvPr id="68613" name="Объект 2">
                        <a:extLst>
                          <a:ext uri="{FF2B5EF4-FFF2-40B4-BE49-F238E27FC236}">
                            <a16:creationId xmlns:a16="http://schemas.microsoft.com/office/drawing/2014/main" id="{57CC9A86-CDBE-406D-86A4-76F9BF9CB2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770" y="2068801"/>
                        <a:ext cx="2726630" cy="3907292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2">
            <a:extLst>
              <a:ext uri="{FF2B5EF4-FFF2-40B4-BE49-F238E27FC236}">
                <a16:creationId xmlns:a16="http://schemas.microsoft.com/office/drawing/2014/main" id="{F4DC53EA-A3C3-4306-A94C-835C314A0E16}"/>
              </a:ext>
            </a:extLst>
          </p:cNvPr>
          <p:cNvSpPr txBox="1">
            <a:spLocks/>
          </p:cNvSpPr>
          <p:nvPr/>
        </p:nvSpPr>
        <p:spPr bwMode="auto">
          <a:xfrm>
            <a:off x="838200" y="280988"/>
            <a:ext cx="1051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200" b="1" dirty="0">
                <a:solidFill>
                  <a:srgbClr val="000099"/>
                </a:solidFill>
              </a:rPr>
              <a:t>Развитие главного события 2021 года</a:t>
            </a:r>
            <a:endParaRPr lang="ru-RU" altLang="ru-RU" sz="3200" b="1" kern="0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D19425-0598-4B13-A945-DA5F03B85A61}"/>
              </a:ext>
            </a:extLst>
          </p:cNvPr>
          <p:cNvSpPr/>
          <p:nvPr/>
        </p:nvSpPr>
        <p:spPr>
          <a:xfrm>
            <a:off x="936625" y="1204913"/>
            <a:ext cx="3033713" cy="44450"/>
          </a:xfrm>
          <a:prstGeom prst="rect">
            <a:avLst/>
          </a:prstGeom>
          <a:solidFill>
            <a:srgbClr val="21B6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17266</TotalTime>
  <Words>534</Words>
  <Application>Microsoft Office PowerPoint</Application>
  <PresentationFormat>Широкоэкранный</PresentationFormat>
  <Paragraphs>91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Tahoma</vt:lpstr>
      <vt:lpstr>Times New Roman</vt:lpstr>
      <vt:lpstr>Wingdings</vt:lpstr>
      <vt:lpstr>1_Пиксел</vt:lpstr>
      <vt:lpstr>Фотография Photo Editor</vt:lpstr>
      <vt:lpstr>Федеральное государственное бюджетное учреждение «Всероссийский центр экстренной и радиационной медицины им. А.М.Никифорова» МЧС России</vt:lpstr>
      <vt:lpstr>Спойлер</vt:lpstr>
      <vt:lpstr>ФГБУ ВЦЭРМ им.А.М.Никифорова МЧС России</vt:lpstr>
      <vt:lpstr>2001 – 2010  MedTrak &amp; LabTrak</vt:lpstr>
      <vt:lpstr>2010 – по настоящее время – МИС qMS</vt:lpstr>
      <vt:lpstr>ЭМК движется за пациентом. ЭМК там где нужно!</vt:lpstr>
      <vt:lpstr>HIMSS ● EMRAM</vt:lpstr>
      <vt:lpstr>Презентация PowerPoint</vt:lpstr>
      <vt:lpstr>Презентация PowerPoint</vt:lpstr>
      <vt:lpstr>?</vt:lpstr>
      <vt:lpstr>НЕ МЕШАЕТ</vt:lpstr>
      <vt:lpstr>НЕ СПОСОБСТВУЕТ</vt:lpstr>
      <vt:lpstr>НЕ СПОСОБСТВУЕТ</vt:lpstr>
      <vt:lpstr>НЕ СПОСОБСТВУЕТ</vt:lpstr>
      <vt:lpstr>СИЛЬНО МЕШАЕТ</vt:lpstr>
      <vt:lpstr>СПОСОБСТВУЕТ</vt:lpstr>
      <vt:lpstr>МОГ БЫ ПОСПОСОБСТВОВАТЬ</vt:lpstr>
      <vt:lpstr>ТАКИМ ОБРАЗОМ</vt:lpstr>
      <vt:lpstr>Презентация PowerPoint</vt:lpstr>
    </vt:vector>
  </TitlesOfParts>
  <Company>ВЦЭРМ МЧС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директора</dc:title>
  <dc:creator>bmyu home</dc:creator>
  <cp:lastModifiedBy>User</cp:lastModifiedBy>
  <cp:revision>684</cp:revision>
  <cp:lastPrinted>2013-05-16T22:42:03Z</cp:lastPrinted>
  <dcterms:created xsi:type="dcterms:W3CDTF">1999-06-16T09:36:30Z</dcterms:created>
  <dcterms:modified xsi:type="dcterms:W3CDTF">2022-04-06T06:40:37Z</dcterms:modified>
</cp:coreProperties>
</file>