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04" r:id="rId1"/>
  </p:sldMasterIdLst>
  <p:notesMasterIdLst>
    <p:notesMasterId r:id="rId9"/>
  </p:notesMasterIdLst>
  <p:handoutMasterIdLst>
    <p:handoutMasterId r:id="rId10"/>
  </p:handoutMasterIdLst>
  <p:sldIdLst>
    <p:sldId id="256" r:id="rId2"/>
    <p:sldId id="395" r:id="rId3"/>
    <p:sldId id="396" r:id="rId4"/>
    <p:sldId id="397" r:id="rId5"/>
    <p:sldId id="398" r:id="rId6"/>
    <p:sldId id="399" r:id="rId7"/>
    <p:sldId id="284" r:id="rId8"/>
  </p:sldIdLst>
  <p:sldSz cx="12192000" cy="6858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3" orient="horz" pos="3884" userDrawn="1">
          <p15:clr>
            <a:srgbClr val="A4A3A4"/>
          </p15:clr>
        </p15:guide>
        <p15:guide id="6" pos="7673" userDrawn="1">
          <p15:clr>
            <a:srgbClr val="A4A3A4"/>
          </p15:clr>
        </p15:guide>
        <p15:guide id="9" pos="7219" userDrawn="1">
          <p15:clr>
            <a:srgbClr val="A4A3A4"/>
          </p15:clr>
        </p15:guide>
        <p15:guide id="10" pos="461" userDrawn="1">
          <p15:clr>
            <a:srgbClr val="A4A3A4"/>
          </p15:clr>
        </p15:guide>
        <p15:guide id="12" orient="horz" pos="867" userDrawn="1">
          <p15:clr>
            <a:srgbClr val="A4A3A4"/>
          </p15:clr>
        </p15:guide>
        <p15:guide id="13" pos="3840" userDrawn="1">
          <p15:clr>
            <a:srgbClr val="F26B43"/>
          </p15:clr>
        </p15:guide>
        <p15:guide id="14" orient="horz" pos="2341" userDrawn="1">
          <p15:clr>
            <a:srgbClr val="F26B43"/>
          </p15:clr>
        </p15:guide>
        <p15:guide id="15" pos="1300" userDrawn="1">
          <p15:clr>
            <a:srgbClr val="A4A3A4"/>
          </p15:clr>
        </p15:guide>
        <p15:guide id="16" pos="7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севолод Курганов" initials="ВК" lastIdx="1" clrIdx="0">
    <p:extLst>
      <p:ext uri="{19B8F6BF-5375-455C-9EA6-DF929625EA0E}">
        <p15:presenceInfo xmlns:p15="http://schemas.microsoft.com/office/powerpoint/2012/main" userId="Всеволод Курганов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80"/>
    <a:srgbClr val="0066AA"/>
    <a:srgbClr val="9A0000"/>
    <a:srgbClr val="DA0000"/>
    <a:srgbClr val="E1EBFB"/>
    <a:srgbClr val="3D98E3"/>
    <a:srgbClr val="DBDCDB"/>
    <a:srgbClr val="98C7EC"/>
    <a:srgbClr val="FEC827"/>
    <a:srgbClr val="123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5427" autoAdjust="0"/>
  </p:normalViewPr>
  <p:slideViewPr>
    <p:cSldViewPr snapToGrid="0" showGuides="1">
      <p:cViewPr>
        <p:scale>
          <a:sx n="75" d="100"/>
          <a:sy n="75" d="100"/>
        </p:scale>
        <p:origin x="883" y="43"/>
      </p:cViewPr>
      <p:guideLst>
        <p:guide orient="horz" pos="3884"/>
        <p:guide pos="7673"/>
        <p:guide pos="7219"/>
        <p:guide pos="461"/>
        <p:guide orient="horz" pos="867"/>
        <p:guide pos="3840"/>
        <p:guide orient="horz" pos="2341"/>
        <p:guide pos="1300"/>
        <p:guide pos="7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30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23EEF-67C5-499E-A045-181A00DB87C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A0E5F-757C-4464-83AD-C0051A029B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478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9" name="Shape 349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Развитие программной платформы учебного</a:t>
            </a:r>
            <a:r>
              <a:rPr lang="ru-RU" baseline="0" dirty="0"/>
              <a:t> центра было стихийным, поэтому долгое время существовали отдельные ресурсы для очного и дистанционного обучения. Были использованы разные платежные сервисы разные для разных услуг. </a:t>
            </a:r>
          </a:p>
          <a:p>
            <a:r>
              <a:rPr lang="ru-RU" baseline="0" dirty="0"/>
              <a:t>Это усложняло жизнь и слушателям – найти нужную информацию было целым квестом, и сотрудникам – сложный ручной процесс сверки прошедших оплат и слушателей.</a:t>
            </a:r>
          </a:p>
          <a:p>
            <a:r>
              <a:rPr lang="ru-RU" baseline="0" dirty="0"/>
              <a:t>Информация обо всех образовательных продуктах Центра теперь сведена в едином сайте с удобной навигацией и функционалом.</a:t>
            </a:r>
          </a:p>
          <a:p>
            <a:endParaRPr lang="ru-RU" baseline="0" dirty="0"/>
          </a:p>
          <a:p>
            <a:endParaRPr lang="ru-RU" baseline="0" dirty="0"/>
          </a:p>
          <a:p>
            <a:r>
              <a:rPr lang="ru-RU" dirty="0"/>
              <a:t>Отдельной</a:t>
            </a:r>
            <a:r>
              <a:rPr lang="ru-RU" baseline="0" dirty="0"/>
              <a:t> проблемой был процесс обработки данных слушателей, т.к. прием документов осуществлялся посредством электронной почты или личного посещения слушателя.</a:t>
            </a:r>
          </a:p>
          <a:p>
            <a:r>
              <a:rPr lang="ru-RU" baseline="0" dirty="0"/>
              <a:t>Были попытки использования </a:t>
            </a:r>
            <a:r>
              <a:rPr lang="ru-RU" baseline="0" dirty="0" err="1"/>
              <a:t>вендорских</a:t>
            </a:r>
            <a:r>
              <a:rPr lang="ru-RU" baseline="0" dirty="0"/>
              <a:t> решений (1С бит вуз, </a:t>
            </a:r>
            <a:r>
              <a:rPr lang="en-US" baseline="0" dirty="0"/>
              <a:t>CRM </a:t>
            </a:r>
            <a:r>
              <a:rPr lang="ru-RU" baseline="0" dirty="0" err="1"/>
              <a:t>битрикс</a:t>
            </a:r>
            <a:r>
              <a:rPr lang="ru-RU" baseline="0" dirty="0"/>
              <a:t> и </a:t>
            </a:r>
            <a:r>
              <a:rPr lang="ru-RU" baseline="0" dirty="0" err="1"/>
              <a:t>тд</a:t>
            </a:r>
            <a:r>
              <a:rPr lang="ru-RU" baseline="0" dirty="0"/>
              <a:t>), но с учетом специфики центра эти продукты не подошли (монополист БИТ, дорогостоящая доработка)</a:t>
            </a:r>
            <a:br>
              <a:rPr lang="ru-RU" baseline="0" dirty="0"/>
            </a:br>
            <a:r>
              <a:rPr lang="ru-RU" baseline="0" dirty="0"/>
              <a:t>Теперь процессы автоматизированы посредством личного кабинета по принципу однократного ввода. И всю информацию о своих курсах слушатель видит в едином пространстве.</a:t>
            </a:r>
          </a:p>
          <a:p>
            <a:r>
              <a:rPr lang="ru-RU" baseline="0" dirty="0"/>
              <a:t>Документы слушателей сохраняются в </a:t>
            </a:r>
            <a:r>
              <a:rPr lang="ru-RU" baseline="0" dirty="0" err="1"/>
              <a:t>бакет</a:t>
            </a:r>
            <a:r>
              <a:rPr lang="ru-RU" baseline="0" dirty="0"/>
              <a:t> </a:t>
            </a:r>
            <a:r>
              <a:rPr lang="en-US" baseline="0" dirty="0"/>
              <a:t>s3</a:t>
            </a:r>
            <a:r>
              <a:rPr lang="ru-RU" baseline="0" dirty="0"/>
              <a:t> а данные хранятся в БД</a:t>
            </a:r>
            <a:r>
              <a:rPr lang="en-US" baseline="0" dirty="0"/>
              <a:t> PostgreSQL </a:t>
            </a:r>
            <a:r>
              <a:rPr lang="ru-RU" baseline="0" dirty="0" err="1"/>
              <a:t>яндекс.облака</a:t>
            </a:r>
            <a:r>
              <a:rPr lang="ru-RU" baseline="0" dirty="0"/>
              <a:t>. В процессе мероприятия по защите персональных данных.</a:t>
            </a:r>
          </a:p>
          <a:p>
            <a:r>
              <a:rPr lang="ru-RU" baseline="0" dirty="0"/>
              <a:t>Был внедрен недавно и сейчас активно оптимизируется и развивается. Планируется ЛК для ЮЛ.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Для</a:t>
            </a:r>
            <a:r>
              <a:rPr lang="ru-RU" baseline="0" dirty="0"/>
              <a:t> разбора учебных кейсов использовалось внешнее хранилище, куда складывали </a:t>
            </a:r>
            <a:r>
              <a:rPr lang="en-US" baseline="0" dirty="0"/>
              <a:t>DICOM</a:t>
            </a:r>
            <a:r>
              <a:rPr lang="ru-RU" baseline="0" dirty="0"/>
              <a:t>, а пользователям давали ссылку на скачивание</a:t>
            </a:r>
          </a:p>
          <a:p>
            <a:r>
              <a:rPr lang="ru-RU" baseline="0" dirty="0"/>
              <a:t>Теперь слушатель, переходя по ссылке оказывается в веб </a:t>
            </a:r>
            <a:r>
              <a:rPr lang="ru-RU" baseline="0" dirty="0" err="1"/>
              <a:t>просмотровщике</a:t>
            </a:r>
            <a:r>
              <a:rPr lang="ru-RU" baseline="0" dirty="0"/>
              <a:t>, имеющем все необходимые для работы инструменты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Исторически</a:t>
            </a:r>
            <a:r>
              <a:rPr lang="ru-RU" baseline="0" dirty="0"/>
              <a:t> рассматривались различные </a:t>
            </a:r>
            <a:r>
              <a:rPr lang="en-US" baseline="0" dirty="0"/>
              <a:t>LMS</a:t>
            </a:r>
            <a:r>
              <a:rPr lang="ru-RU" baseline="0" dirty="0"/>
              <a:t> системы, в частности, какое-то время использовалась платформа </a:t>
            </a:r>
            <a:r>
              <a:rPr lang="en-US" baseline="0" dirty="0" err="1"/>
              <a:t>teachbase</a:t>
            </a:r>
            <a:r>
              <a:rPr lang="ru-RU" baseline="0" dirty="0"/>
              <a:t>. </a:t>
            </a:r>
          </a:p>
          <a:p>
            <a:r>
              <a:rPr lang="ru-RU" baseline="0" dirty="0"/>
              <a:t>Минусы: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Платная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Сложность доработок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Невозможно работать с интерактивными изображениями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0" indent="0">
              <a:buFontTx/>
              <a:buNone/>
            </a:pPr>
            <a:r>
              <a:rPr lang="ru-RU" baseline="0" dirty="0"/>
              <a:t>В итоге вернулись к старому доброму </a:t>
            </a:r>
            <a:r>
              <a:rPr lang="ru-RU" baseline="0" dirty="0" err="1"/>
              <a:t>мудлу</a:t>
            </a:r>
            <a:r>
              <a:rPr lang="ru-RU" baseline="0" dirty="0"/>
              <a:t> и дорабатываем его под свои нужды.</a:t>
            </a:r>
          </a:p>
          <a:p>
            <a:pPr marL="0" indent="0">
              <a:buFontTx/>
              <a:buNone/>
            </a:pPr>
            <a:endParaRPr lang="ru-RU" baseline="0" dirty="0"/>
          </a:p>
          <a:p>
            <a:pPr marL="0" indent="0">
              <a:buFontTx/>
              <a:buNone/>
            </a:pPr>
            <a:r>
              <a:rPr lang="ru-RU" baseline="0" dirty="0"/>
              <a:t>В рамках глобальных работ по </a:t>
            </a:r>
            <a:r>
              <a:rPr lang="en-US" baseline="0" dirty="0"/>
              <a:t>IT</a:t>
            </a:r>
            <a:r>
              <a:rPr lang="ru-RU" baseline="0" dirty="0"/>
              <a:t> сервисам внедряется </a:t>
            </a:r>
            <a:r>
              <a:rPr lang="en-US" baseline="0" dirty="0"/>
              <a:t>SSO</a:t>
            </a:r>
            <a:r>
              <a:rPr lang="ru-RU" baseline="0" dirty="0"/>
              <a:t> на базе </a:t>
            </a:r>
            <a:r>
              <a:rPr lang="en-US" baseline="0" dirty="0" err="1"/>
              <a:t>KeyCloak</a:t>
            </a:r>
            <a:r>
              <a:rPr lang="ru-RU" baseline="0" dirty="0"/>
              <a:t> для единой авторизации пользователей</a:t>
            </a:r>
          </a:p>
          <a:p>
            <a:pPr marL="0" indent="0">
              <a:buFontTx/>
              <a:buNone/>
            </a:pPr>
            <a:r>
              <a:rPr lang="ru-RU" baseline="0" dirty="0"/>
              <a:t>Ввиду последних событий планируется переход на отечественный видеохостинг с площадки </a:t>
            </a:r>
            <a:r>
              <a:rPr lang="en-US" baseline="0" dirty="0"/>
              <a:t>YouTube</a:t>
            </a:r>
            <a:endParaRPr lang="ru-RU" baseline="0" dirty="0"/>
          </a:p>
          <a:p>
            <a:pPr marL="0" indent="0">
              <a:buFontTx/>
              <a:buNone/>
            </a:pPr>
            <a:endParaRPr lang="ru-RU" baseline="0" dirty="0"/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0" indent="0">
              <a:buFontTx/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571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1A7058-8343-4F02-9725-E658C82225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" y="0"/>
            <a:ext cx="12191437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23" y="0"/>
            <a:ext cx="2786997" cy="2786997"/>
          </a:xfrm>
          <a:prstGeom prst="rect">
            <a:avLst/>
          </a:prstGeom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4DED0E6A-2B10-4743-B6FC-40C6966099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403446" y="374253"/>
            <a:ext cx="545205" cy="59703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3.png">
            <a:extLst>
              <a:ext uri="{FF2B5EF4-FFF2-40B4-BE49-F238E27FC236}">
                <a16:creationId xmlns:a16="http://schemas.microsoft.com/office/drawing/2014/main" id="{B32891AF-39CD-4C29-8AA7-9C9AF520105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0865953" y="245914"/>
            <a:ext cx="899241" cy="834165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02286A3D-E3B7-4502-B58E-564D14AF6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315" y="3315116"/>
            <a:ext cx="6624736" cy="1744597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rgbClr val="005FAB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0286FFA-5B35-4675-ABEA-7BCE637910D9}"/>
              </a:ext>
            </a:extLst>
          </p:cNvPr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4" y="6814285"/>
            <a:ext cx="12194771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49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96" y="0"/>
            <a:ext cx="1160463" cy="1160463"/>
          </a:xfrm>
          <a:prstGeom prst="rect">
            <a:avLst/>
          </a:prstGeom>
        </p:spPr>
      </p:pic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3109B410-1A79-4B5F-B9DA-5E077A1A09C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0475842" y="6420679"/>
            <a:ext cx="1716157" cy="372758"/>
          </a:xfrm>
        </p:spPr>
        <p:txBody>
          <a:bodyPr vert="horz" lIns="91440" tIns="45720" rIns="91440" bIns="45720" rtlCol="0" anchor="ctr"/>
          <a:lstStyle>
            <a:lvl1pPr>
              <a:defRPr sz="1400" b="0"/>
            </a:lvl1pPr>
          </a:lstStyle>
          <a:p>
            <a:pPr hangingPunct="1">
              <a:defRPr/>
            </a:pPr>
            <a:fld id="{34BEDE09-BB71-420A-A9D7-2BECD5B78100}" type="slidenum">
              <a:rPr lang="ru-RU" kern="12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pPr hangingPunct="1">
                <a:defRPr/>
              </a:pPr>
              <a:t>‹#›</a:t>
            </a:fld>
            <a:endParaRPr lang="ru-RU" kern="12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id="{EA672B03-0AB8-4CEF-B868-68A1ED75FB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795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B2035-2144-4489-82E8-57856A37C96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05.04.2022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Нижний колонтитул 2">
            <a:extLst>
              <a:ext uri="{FF2B5EF4-FFF2-40B4-BE49-F238E27FC236}">
                <a16:creationId xmlns:a16="http://schemas.microsoft.com/office/drawing/2014/main" id="{F32DE269-D444-49B6-BF9A-F47756D8B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3336"/>
            <a:ext cx="4114800" cy="365125"/>
          </a:xfrm>
        </p:spPr>
        <p:txBody>
          <a:bodyPr/>
          <a:lstStyle/>
          <a:p>
            <a:pPr hangingPunct="1"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tele-med.ai</a:t>
            </a:r>
            <a:endParaRPr lang="ru-RU" kern="1200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47C06F5-E629-49EC-9858-5711864152D6}"/>
              </a:ext>
            </a:extLst>
          </p:cNvPr>
          <p:cNvCxnSpPr/>
          <p:nvPr userDrawn="1"/>
        </p:nvCxnSpPr>
        <p:spPr>
          <a:xfrm>
            <a:off x="10686374" y="121552"/>
            <a:ext cx="0" cy="648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A08CE73-4166-402F-8473-D8403C8D7762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4" y="6814285"/>
            <a:ext cx="12194771" cy="45719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63980AE5-BD96-48D7-B5F5-6DE5F5D992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4426" y="1"/>
            <a:ext cx="7852211" cy="997931"/>
          </a:xfrm>
        </p:spPr>
        <p:txBody>
          <a:bodyPr tIns="36000" bIns="36000" anchor="ctr" anchorCtr="0">
            <a:no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CFF06D09-7755-42F7-B731-C6359816A8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849" y="1532282"/>
            <a:ext cx="10878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519F862-7F7D-4802-ADAD-288B645AF044}"/>
              </a:ext>
            </a:extLst>
          </p:cNvPr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5" y="961932"/>
            <a:ext cx="746027" cy="36000"/>
          </a:xfrm>
          <a:prstGeom prst="rect">
            <a:avLst/>
          </a:prstGeom>
        </p:spPr>
      </p:pic>
      <p:pic>
        <p:nvPicPr>
          <p:cNvPr id="20" name="image2.png">
            <a:extLst>
              <a:ext uri="{FF2B5EF4-FFF2-40B4-BE49-F238E27FC236}">
                <a16:creationId xmlns:a16="http://schemas.microsoft.com/office/drawing/2014/main" id="{93D53EA5-D102-47D2-95EB-B46B83EBA2E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0973861" y="260270"/>
            <a:ext cx="392898" cy="430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age3.png">
            <a:extLst>
              <a:ext uri="{FF2B5EF4-FFF2-40B4-BE49-F238E27FC236}">
                <a16:creationId xmlns:a16="http://schemas.microsoft.com/office/drawing/2014/main" id="{50EA66A8-3FCD-4F93-8FE1-0D5C77EEFFE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1384734" y="175891"/>
            <a:ext cx="639974" cy="5936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2003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3109B410-1A79-4B5F-B9DA-5E077A1A09C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0475842" y="6420679"/>
            <a:ext cx="1716157" cy="372758"/>
          </a:xfrm>
        </p:spPr>
        <p:txBody>
          <a:bodyPr vert="horz" lIns="91440" tIns="45720" rIns="91440" bIns="45720" rtlCol="0" anchor="ctr"/>
          <a:lstStyle>
            <a:lvl1pPr>
              <a:defRPr sz="1400" b="0"/>
            </a:lvl1pPr>
          </a:lstStyle>
          <a:p>
            <a:pPr hangingPunct="1">
              <a:defRPr/>
            </a:pPr>
            <a:fld id="{34BEDE09-BB71-420A-A9D7-2BECD5B78100}" type="slidenum">
              <a:rPr lang="ru-RU" kern="12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pPr hangingPunct="1">
                <a:defRPr/>
              </a:pPr>
              <a:t>‹#›</a:t>
            </a:fld>
            <a:endParaRPr lang="ru-RU" kern="12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id="{EA672B03-0AB8-4CEF-B868-68A1ED75FB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795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B2035-2144-4489-82E8-57856A37C96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05.04.2022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Нижний колонтитул 2">
            <a:extLst>
              <a:ext uri="{FF2B5EF4-FFF2-40B4-BE49-F238E27FC236}">
                <a16:creationId xmlns:a16="http://schemas.microsoft.com/office/drawing/2014/main" id="{F32DE269-D444-49B6-BF9A-F47756D8B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3336"/>
            <a:ext cx="4114800" cy="365125"/>
          </a:xfrm>
        </p:spPr>
        <p:txBody>
          <a:bodyPr/>
          <a:lstStyle/>
          <a:p>
            <a:pPr hangingPunct="1"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tele-med.ai | mrororr.ru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A08CE73-4166-402F-8473-D8403C8D7762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4" y="6814285"/>
            <a:ext cx="12194771" cy="45719"/>
          </a:xfrm>
          <a:prstGeom prst="rect">
            <a:avLst/>
          </a:prstGeom>
        </p:spPr>
      </p:pic>
      <p:sp>
        <p:nvSpPr>
          <p:cNvPr id="17" name="Текст 2">
            <a:extLst>
              <a:ext uri="{FF2B5EF4-FFF2-40B4-BE49-F238E27FC236}">
                <a16:creationId xmlns:a16="http://schemas.microsoft.com/office/drawing/2014/main" id="{CFF06D09-7755-42F7-B731-C6359816A8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849" y="1532282"/>
            <a:ext cx="10878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06A45876-A155-47CB-AA07-5F9D6158D02E}"/>
              </a:ext>
            </a:extLst>
          </p:cNvPr>
          <p:cNvCxnSpPr/>
          <p:nvPr userDrawn="1"/>
        </p:nvCxnSpPr>
        <p:spPr>
          <a:xfrm>
            <a:off x="10686374" y="121552"/>
            <a:ext cx="0" cy="648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861" y="260271"/>
            <a:ext cx="924013" cy="430250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63980AE5-BD96-48D7-B5F5-6DE5F5D992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4426" y="1"/>
            <a:ext cx="7852211" cy="997931"/>
          </a:xfrm>
        </p:spPr>
        <p:txBody>
          <a:bodyPr tIns="36000" bIns="36000" anchor="ctr" anchorCtr="0">
            <a:no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519F862-7F7D-4802-ADAD-288B645AF044}"/>
              </a:ext>
            </a:extLst>
          </p:cNvPr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5" y="961932"/>
            <a:ext cx="746027" cy="36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96" y="0"/>
            <a:ext cx="1160463" cy="116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5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D25F7702-5FBE-444D-81F9-8C8AF17DF6D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0475842" y="6424495"/>
            <a:ext cx="1716157" cy="365125"/>
          </a:xfrm>
        </p:spPr>
        <p:txBody>
          <a:bodyPr vert="horz" lIns="91440" tIns="45720" rIns="91440" bIns="45720" rtlCol="0" anchor="ctr"/>
          <a:lstStyle>
            <a:lvl1pPr>
              <a:defRPr sz="1400" b="0"/>
            </a:lvl1pPr>
          </a:lstStyle>
          <a:p>
            <a:pPr hangingPunct="1">
              <a:defRPr/>
            </a:pPr>
            <a:fld id="{34BEDE09-BB71-420A-A9D7-2BECD5B78100}" type="slidenum">
              <a:rPr lang="ru-RU" kern="12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pPr hangingPunct="1">
                <a:defRPr/>
              </a:pPr>
              <a:t>‹#›</a:t>
            </a:fld>
            <a:endParaRPr lang="ru-RU" kern="12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4" name="Дата 1">
            <a:extLst>
              <a:ext uri="{FF2B5EF4-FFF2-40B4-BE49-F238E27FC236}">
                <a16:creationId xmlns:a16="http://schemas.microsoft.com/office/drawing/2014/main" id="{FBBC2D16-A569-47F3-B040-6B8891FA54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795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12914-3C32-41E5-A543-5D89534DD26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05.04.2022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ижний колонтитул 2">
            <a:extLst>
              <a:ext uri="{FF2B5EF4-FFF2-40B4-BE49-F238E27FC236}">
                <a16:creationId xmlns:a16="http://schemas.microsoft.com/office/drawing/2014/main" id="{323314FC-A5AD-4891-86A7-12258537B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3336"/>
            <a:ext cx="4114800" cy="365125"/>
          </a:xfrm>
        </p:spPr>
        <p:txBody>
          <a:bodyPr/>
          <a:lstStyle/>
          <a:p>
            <a:pPr hangingPunct="1"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tele-med.ai</a:t>
            </a:r>
            <a:endParaRPr lang="ru-RU" kern="1200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EFB062-9D29-4608-BC7D-79C6946D6CFA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4" y="6814285"/>
            <a:ext cx="12194771" cy="457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42607B-219C-4E63-BE03-91DE70F564CE}"/>
              </a:ext>
            </a:extLst>
          </p:cNvPr>
          <p:cNvSpPr txBox="1"/>
          <p:nvPr userDrawn="1"/>
        </p:nvSpPr>
        <p:spPr>
          <a:xfrm>
            <a:off x="636849" y="1664413"/>
            <a:ext cx="10878109" cy="40377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dirty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76CFDB99-7783-4E42-B86A-F4DA830EE2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849" y="1532282"/>
            <a:ext cx="10878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1540E12-C81B-4DD7-B174-1189F93414E6}"/>
              </a:ext>
            </a:extLst>
          </p:cNvPr>
          <p:cNvCxnSpPr/>
          <p:nvPr userDrawn="1"/>
        </p:nvCxnSpPr>
        <p:spPr>
          <a:xfrm>
            <a:off x="10686374" y="121552"/>
            <a:ext cx="0" cy="648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2.png">
            <a:extLst>
              <a:ext uri="{FF2B5EF4-FFF2-40B4-BE49-F238E27FC236}">
                <a16:creationId xmlns:a16="http://schemas.microsoft.com/office/drawing/2014/main" id="{A3DBD99A-AF4F-4E14-9E66-3FF736455F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973861" y="260270"/>
            <a:ext cx="392898" cy="430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age3.png">
            <a:extLst>
              <a:ext uri="{FF2B5EF4-FFF2-40B4-BE49-F238E27FC236}">
                <a16:creationId xmlns:a16="http://schemas.microsoft.com/office/drawing/2014/main" id="{D0720D33-6B99-42F5-AEDC-A31E9FF6E4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1384734" y="175891"/>
            <a:ext cx="639974" cy="593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9F862-7F7D-4802-ADAD-288B645AF044}"/>
              </a:ext>
            </a:extLst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5" y="961932"/>
            <a:ext cx="746027" cy="36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96" y="0"/>
            <a:ext cx="1160463" cy="116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56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E224117F-34C4-43FE-870D-FDD47EFED0F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0475842" y="6424495"/>
            <a:ext cx="1716157" cy="365125"/>
          </a:xfrm>
        </p:spPr>
        <p:txBody>
          <a:bodyPr vert="horz" lIns="91440" tIns="45720" rIns="91440" bIns="45720" rtlCol="0" anchor="ctr"/>
          <a:lstStyle>
            <a:lvl1pPr>
              <a:defRPr sz="1400" b="0"/>
            </a:lvl1pPr>
          </a:lstStyle>
          <a:p>
            <a:pPr hangingPunct="1">
              <a:defRPr/>
            </a:pPr>
            <a:fld id="{34BEDE09-BB71-420A-A9D7-2BECD5B78100}" type="slidenum">
              <a:rPr lang="ru-RU" kern="12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pPr hangingPunct="1">
                <a:defRPr/>
              </a:pPr>
              <a:t>‹#›</a:t>
            </a:fld>
            <a:endParaRPr lang="ru-RU" kern="12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9" name="Дата 1">
            <a:extLst>
              <a:ext uri="{FF2B5EF4-FFF2-40B4-BE49-F238E27FC236}">
                <a16:creationId xmlns:a16="http://schemas.microsoft.com/office/drawing/2014/main" id="{5A59D69F-FD73-4239-8188-056E51E9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795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C7E02-115E-4E69-9F07-62B93C5E896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05.04.2022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Нижний колонтитул 2">
            <a:extLst>
              <a:ext uri="{FF2B5EF4-FFF2-40B4-BE49-F238E27FC236}">
                <a16:creationId xmlns:a16="http://schemas.microsoft.com/office/drawing/2014/main" id="{BB979635-96AC-4258-B68F-86113273B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3336"/>
            <a:ext cx="4114800" cy="365125"/>
          </a:xfrm>
        </p:spPr>
        <p:txBody>
          <a:bodyPr/>
          <a:lstStyle/>
          <a:p>
            <a:pPr hangingPunct="1"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tele-med.ai</a:t>
            </a:r>
            <a:endParaRPr lang="ru-RU" kern="1200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F22B87-83D2-491A-ACAA-A29646B6C538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4" y="6814285"/>
            <a:ext cx="12194771" cy="457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EBEB18-E098-4605-AAAD-33EF6C614EDB}"/>
              </a:ext>
            </a:extLst>
          </p:cNvPr>
          <p:cNvSpPr txBox="1"/>
          <p:nvPr userDrawn="1"/>
        </p:nvSpPr>
        <p:spPr>
          <a:xfrm>
            <a:off x="636849" y="1664413"/>
            <a:ext cx="10878109" cy="40377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dirty="0"/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550824F8-3E70-4EF7-843D-58A3426DF2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849" y="1532282"/>
            <a:ext cx="10878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63980AE5-BD96-48D7-B5F5-6DE5F5D992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4426" y="1"/>
            <a:ext cx="7852211" cy="997931"/>
          </a:xfrm>
        </p:spPr>
        <p:txBody>
          <a:bodyPr tIns="36000" bIns="36000" anchor="ctr" anchorCtr="0">
            <a:no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519F862-7F7D-4802-ADAD-288B645AF044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5" y="961932"/>
            <a:ext cx="746027" cy="36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96" y="0"/>
            <a:ext cx="1160463" cy="116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79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отбивки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A70F18-D1F0-4EF3-83D3-568A206953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" y="0"/>
            <a:ext cx="12191437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9" y="94423"/>
            <a:ext cx="1985211" cy="1985211"/>
          </a:xfrm>
          <a:prstGeom prst="rect">
            <a:avLst/>
          </a:prstGeom>
        </p:spPr>
      </p:pic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D522B0E8-FECB-41EE-8CA6-72DD48E9660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0475842" y="6424495"/>
            <a:ext cx="1716157" cy="365125"/>
          </a:xfrm>
        </p:spPr>
        <p:txBody>
          <a:bodyPr vert="horz" lIns="91440" tIns="45720" rIns="91440" bIns="45720" rtlCol="0" anchor="ctr"/>
          <a:lstStyle>
            <a:lvl1pPr>
              <a:defRPr sz="1400" b="0"/>
            </a:lvl1pPr>
          </a:lstStyle>
          <a:p>
            <a:pPr hangingPunct="1">
              <a:defRPr/>
            </a:pPr>
            <a:fld id="{34BEDE09-BB71-420A-A9D7-2BECD5B78100}" type="slidenum">
              <a:rPr lang="ru-RU" kern="12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pPr hangingPunct="1">
                <a:defRPr/>
              </a:pPr>
              <a:t>‹#›</a:t>
            </a:fld>
            <a:endParaRPr lang="ru-RU" kern="12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id="{0DA87155-2417-4108-8581-F7970C19E8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795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A757B-F793-42C7-90FC-DD9BD3E364F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05.04.2022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Нижний колонтитул 2">
            <a:extLst>
              <a:ext uri="{FF2B5EF4-FFF2-40B4-BE49-F238E27FC236}">
                <a16:creationId xmlns:a16="http://schemas.microsoft.com/office/drawing/2014/main" id="{B4145DF3-A89A-4A68-8821-4A71A822C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3336"/>
            <a:ext cx="4114800" cy="365125"/>
          </a:xfrm>
        </p:spPr>
        <p:txBody>
          <a:bodyPr/>
          <a:lstStyle/>
          <a:p>
            <a:pPr hangingPunct="1"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tele-med.ai</a:t>
            </a:r>
            <a:endParaRPr lang="ru-RU" kern="1200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47A0BB5-7CE0-49E0-8EB2-D990593C9C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889332"/>
            <a:ext cx="12192000" cy="695835"/>
          </a:xfrm>
        </p:spPr>
        <p:txBody>
          <a:bodyPr anchor="ctr" anchorCtr="0">
            <a:normAutofit/>
          </a:bodyPr>
          <a:lstStyle>
            <a:lvl1pPr algn="ctr">
              <a:defRPr sz="3000" b="1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EDD6D72-0522-4174-AD22-80F5655C8BF7}"/>
              </a:ext>
            </a:extLst>
          </p:cNvPr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4" y="3585167"/>
            <a:ext cx="12194771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6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A26CE3-4901-41CA-80C9-9F0A411FE3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" y="0"/>
            <a:ext cx="12186937" cy="6858000"/>
          </a:xfrm>
          <a:prstGeom prst="rect">
            <a:avLst/>
          </a:prstGeom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AE936429-1E02-4CF9-90F5-C30DF30A03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403446" y="374253"/>
            <a:ext cx="545205" cy="5970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3.png">
            <a:extLst>
              <a:ext uri="{FF2B5EF4-FFF2-40B4-BE49-F238E27FC236}">
                <a16:creationId xmlns:a16="http://schemas.microsoft.com/office/drawing/2014/main" id="{3D025F17-3F9F-4A88-833D-8E6F8F1EFA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865953" y="245914"/>
            <a:ext cx="899241" cy="834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9" y="94423"/>
            <a:ext cx="1985211" cy="198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8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FF7953-93B4-488A-BC19-45BC6821188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05.04.2022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medradiology.moscow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EDE09-BB71-420A-A9D7-2BECD5B781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64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12" r:id="rId3"/>
    <p:sldLayoutId id="2147483710" r:id="rId4"/>
    <p:sldLayoutId id="2147483711" r:id="rId5"/>
    <p:sldLayoutId id="2147483709" r:id="rId6"/>
    <p:sldLayoutId id="2147483707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microsoft.com/office/2007/relationships/hdphoto" Target="../media/hdphoto1.wdp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svg"/><Relationship Id="rId5" Type="http://schemas.openxmlformats.org/officeDocument/2006/relationships/image" Target="../media/image43.sv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journals.eco-vector.com/DD/index" TargetMode="External"/><Relationship Id="rId3" Type="http://schemas.openxmlformats.org/officeDocument/2006/relationships/hyperlink" Target="https://mro.live/" TargetMode="External"/><Relationship Id="rId7" Type="http://schemas.openxmlformats.org/officeDocument/2006/relationships/hyperlink" Target="https://edu.tele-med.ai/catalog/" TargetMode="External"/><Relationship Id="rId12" Type="http://schemas.openxmlformats.org/officeDocument/2006/relationships/hyperlink" Target="https://ok.ru/group/53492896301187" TargetMode="External"/><Relationship Id="rId2" Type="http://schemas.openxmlformats.org/officeDocument/2006/relationships/hyperlink" Target="https://tele-med.ai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tandard.tele-med.ai/" TargetMode="External"/><Relationship Id="rId11" Type="http://schemas.openxmlformats.org/officeDocument/2006/relationships/hyperlink" Target="https://t.me/TeleMedNews" TargetMode="External"/><Relationship Id="rId5" Type="http://schemas.openxmlformats.org/officeDocument/2006/relationships/hyperlink" Target="https://hub.tele-med.ai/" TargetMode="External"/><Relationship Id="rId10" Type="http://schemas.openxmlformats.org/officeDocument/2006/relationships/hyperlink" Target="https://vk.com/npcmr" TargetMode="External"/><Relationship Id="rId4" Type="http://schemas.openxmlformats.org/officeDocument/2006/relationships/hyperlink" Target="https://mosmed.ai/" TargetMode="External"/><Relationship Id="rId9" Type="http://schemas.openxmlformats.org/officeDocument/2006/relationships/hyperlink" Target="https://www.youtube.com/channel/UCu5ER1JrdPILCaM9OD792t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7063" y="3124954"/>
            <a:ext cx="6586288" cy="1744597"/>
          </a:xfrm>
        </p:spPr>
        <p:txBody>
          <a:bodyPr>
            <a:normAutofit fontScale="90000"/>
          </a:bodyPr>
          <a:lstStyle/>
          <a:p>
            <a:r>
              <a:rPr lang="ru-RU" sz="3800" b="1" dirty="0">
                <a:solidFill>
                  <a:schemeClr val="accent5"/>
                </a:solidFill>
              </a:rPr>
              <a:t>СОЗДАНИЕ ОБЛАЧНОЙ ОБРАЗОВАТЕЛЬНОЙ ПЛАТФОРМЫ </a:t>
            </a:r>
            <a:r>
              <a:rPr lang="ru-RU" sz="3600" dirty="0">
                <a:solidFill>
                  <a:schemeClr val="accent5"/>
                </a:solidFill>
              </a:rPr>
              <a:t>для обучения врачей-рентгенологов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27063" y="5556019"/>
            <a:ext cx="5545137" cy="7200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121920" tIns="60960" rIns="121920" bIns="60960" rtlCol="0" anchor="t">
            <a:noAutofit/>
          </a:bodyPr>
          <a:lstStyle/>
          <a:p>
            <a:pPr lvl="0" defTabSz="914377" hangingPunct="1">
              <a:spcBef>
                <a:spcPct val="0"/>
              </a:spcBef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Arial"/>
              </a:rPr>
              <a:t>ГБУЗ «Научно-практический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Arial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Arial"/>
              </a:rPr>
              <a:t>клинический центр диагностики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Arial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Arial"/>
              </a:rPr>
              <a:t>и телемедицинских технологий ДЗМ»</a:t>
            </a: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</a:b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Москва, 2022 год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C580FDA5-4C66-4274-8BC5-3DBFC44F54A6}"/>
              </a:ext>
            </a:extLst>
          </p:cNvPr>
          <p:cNvSpPr/>
          <p:nvPr/>
        </p:nvSpPr>
        <p:spPr>
          <a:xfrm>
            <a:off x="8269328" y="1636535"/>
            <a:ext cx="634884" cy="6144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B88D8ACE-3DAA-4752-807C-989300753A8C}"/>
              </a:ext>
            </a:extLst>
          </p:cNvPr>
          <p:cNvSpPr/>
          <p:nvPr/>
        </p:nvSpPr>
        <p:spPr>
          <a:xfrm>
            <a:off x="1" y="1509599"/>
            <a:ext cx="8751529" cy="59174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1823B9F-4682-4379-9605-7F461463D46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hangingPunct="1">
              <a:defRPr/>
            </a:pPr>
            <a:fld id="{34BEDE09-BB71-420A-A9D7-2BECD5B78100}" type="slidenum">
              <a:rPr lang="ru-RU" kern="12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pPr hangingPunct="1">
                <a:defRPr/>
              </a:pPr>
              <a:t>2</a:t>
            </a:fld>
            <a:endParaRPr lang="ru-RU" kern="12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3916CAA-7F70-46A4-AE0A-95567BB63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hangingPunct="1"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tele-med.ai</a:t>
            </a:r>
            <a:endParaRPr lang="ru-RU" kern="1200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5DB49DB-4A21-4028-A476-F3728A197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426" y="0"/>
            <a:ext cx="7852211" cy="1103085"/>
          </a:xfrm>
        </p:spPr>
        <p:txBody>
          <a:bodyPr/>
          <a:lstStyle/>
          <a:p>
            <a:r>
              <a:rPr lang="ru-RU" sz="3000" dirty="0"/>
              <a:t>ПРОБЛЕМЫ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D70666-4927-45BB-8E93-1410446C9A74}"/>
              </a:ext>
            </a:extLst>
          </p:cNvPr>
          <p:cNvSpPr txBox="1"/>
          <p:nvPr/>
        </p:nvSpPr>
        <p:spPr>
          <a:xfrm>
            <a:off x="629880" y="1564227"/>
            <a:ext cx="741338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ОРГАНИЗАЦИОННЫЕ И ТЕХНИЧЕСКИЕ ПРОБЛЕМЫ</a:t>
            </a: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B3DEEB84-B21D-41F3-9D0D-33C59D6DF488}"/>
              </a:ext>
            </a:extLst>
          </p:cNvPr>
          <p:cNvGrpSpPr/>
          <p:nvPr/>
        </p:nvGrpSpPr>
        <p:grpSpPr>
          <a:xfrm>
            <a:off x="1053499" y="2480011"/>
            <a:ext cx="10225372" cy="5038392"/>
            <a:chOff x="1053499" y="2480011"/>
            <a:chExt cx="10225372" cy="5038392"/>
          </a:xfrm>
        </p:grpSpPr>
        <p:sp>
          <p:nvSpPr>
            <p:cNvPr id="51" name="Дуга 50">
              <a:extLst>
                <a:ext uri="{FF2B5EF4-FFF2-40B4-BE49-F238E27FC236}">
                  <a16:creationId xmlns:a16="http://schemas.microsoft.com/office/drawing/2014/main" id="{91914D06-9B6C-4E49-8377-1951519758E1}"/>
                </a:ext>
              </a:extLst>
            </p:cNvPr>
            <p:cNvSpPr/>
            <p:nvPr/>
          </p:nvSpPr>
          <p:spPr>
            <a:xfrm>
              <a:off x="2605092" y="2500331"/>
              <a:ext cx="5018072" cy="5018072"/>
            </a:xfrm>
            <a:prstGeom prst="arc">
              <a:avLst>
                <a:gd name="adj1" fmla="val 10870114"/>
                <a:gd name="adj2" fmla="val 11844866"/>
              </a:avLst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803858E9-7C24-4FAC-AC22-AFE756365ED5}"/>
                </a:ext>
              </a:extLst>
            </p:cNvPr>
            <p:cNvGrpSpPr/>
            <p:nvPr/>
          </p:nvGrpSpPr>
          <p:grpSpPr>
            <a:xfrm>
              <a:off x="1053499" y="2480011"/>
              <a:ext cx="10225372" cy="5018072"/>
              <a:chOff x="1053499" y="2480011"/>
              <a:chExt cx="10225372" cy="501807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037DB25-5490-4DCA-8DEC-B5380D9F50EF}"/>
                  </a:ext>
                </a:extLst>
              </p:cNvPr>
              <p:cNvSpPr txBox="1"/>
              <p:nvPr/>
            </p:nvSpPr>
            <p:spPr bwMode="auto">
              <a:xfrm>
                <a:off x="1975487" y="3345509"/>
                <a:ext cx="332676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dirty="0">
                    <a:solidFill>
                      <a:schemeClr val="tx1"/>
                    </a:solidFill>
                    <a:cs typeface="Arial"/>
                  </a:rPr>
                  <a:t>«Зоопарк» сайтов и платежных систем для продажи разных образовательных продуктов</a:t>
                </a:r>
                <a:endParaRPr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" name="Группа 8">
                <a:extLst>
                  <a:ext uri="{FF2B5EF4-FFF2-40B4-BE49-F238E27FC236}">
                    <a16:creationId xmlns:a16="http://schemas.microsoft.com/office/drawing/2014/main" id="{4B9CA978-48A3-4A1F-B316-4BF718F0B057}"/>
                  </a:ext>
                </a:extLst>
              </p:cNvPr>
              <p:cNvGrpSpPr/>
              <p:nvPr/>
            </p:nvGrpSpPr>
            <p:grpSpPr>
              <a:xfrm rot="2700000">
                <a:off x="1018858" y="2995818"/>
                <a:ext cx="953201" cy="883920"/>
                <a:chOff x="731838" y="2545080"/>
                <a:chExt cx="953201" cy="883920"/>
              </a:xfrm>
              <a:gradFill>
                <a:gsLst>
                  <a:gs pos="45900">
                    <a:srgbClr val="B70000"/>
                  </a:gs>
                  <a:gs pos="0">
                    <a:srgbClr val="9A0000"/>
                  </a:gs>
                  <a:gs pos="100000">
                    <a:srgbClr val="DA0000"/>
                  </a:gs>
                </a:gsLst>
                <a:lin ang="8100000" scaled="1"/>
              </a:gradFill>
            </p:grpSpPr>
            <p:sp>
              <p:nvSpPr>
                <p:cNvPr id="7" name="Блок-схема: узел 6">
                  <a:extLst>
                    <a:ext uri="{FF2B5EF4-FFF2-40B4-BE49-F238E27FC236}">
                      <a16:creationId xmlns:a16="http://schemas.microsoft.com/office/drawing/2014/main" id="{AFF5CE48-A049-4E00-9BC7-0A85410624B1}"/>
                    </a:ext>
                  </a:extLst>
                </p:cNvPr>
                <p:cNvSpPr/>
                <p:nvPr/>
              </p:nvSpPr>
              <p:spPr>
                <a:xfrm>
                  <a:off x="731838" y="2545080"/>
                  <a:ext cx="883920" cy="883920"/>
                </a:xfrm>
                <a:prstGeom prst="flowChartConnector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" name="Прямоугольник 7">
                  <a:extLst>
                    <a:ext uri="{FF2B5EF4-FFF2-40B4-BE49-F238E27FC236}">
                      <a16:creationId xmlns:a16="http://schemas.microsoft.com/office/drawing/2014/main" id="{37CB13F0-5DD5-4DF6-9A3E-8BFD71DF8F84}"/>
                    </a:ext>
                  </a:extLst>
                </p:cNvPr>
                <p:cNvSpPr/>
                <p:nvPr/>
              </p:nvSpPr>
              <p:spPr>
                <a:xfrm rot="2700000">
                  <a:off x="1507239" y="2898140"/>
                  <a:ext cx="177800" cy="177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id="{722723A1-1290-4C52-95C9-9F77574E93C5}"/>
                  </a:ext>
                </a:extLst>
              </p:cNvPr>
              <p:cNvGrpSpPr/>
              <p:nvPr/>
            </p:nvGrpSpPr>
            <p:grpSpPr>
              <a:xfrm rot="19800000">
                <a:off x="2394690" y="4990707"/>
                <a:ext cx="953201" cy="883920"/>
                <a:chOff x="731838" y="2545080"/>
                <a:chExt cx="953201" cy="883920"/>
              </a:xfrm>
              <a:gradFill>
                <a:gsLst>
                  <a:gs pos="45900">
                    <a:srgbClr val="B70000"/>
                  </a:gs>
                  <a:gs pos="0">
                    <a:srgbClr val="9A0000"/>
                  </a:gs>
                  <a:gs pos="100000">
                    <a:srgbClr val="DA0000"/>
                  </a:gs>
                </a:gsLst>
                <a:lin ang="8100000" scaled="1"/>
              </a:gradFill>
            </p:grpSpPr>
            <p:sp>
              <p:nvSpPr>
                <p:cNvPr id="21" name="Блок-схема: узел 20">
                  <a:extLst>
                    <a:ext uri="{FF2B5EF4-FFF2-40B4-BE49-F238E27FC236}">
                      <a16:creationId xmlns:a16="http://schemas.microsoft.com/office/drawing/2014/main" id="{7C548EB6-1F47-4F62-9A35-6463A45FC91B}"/>
                    </a:ext>
                  </a:extLst>
                </p:cNvPr>
                <p:cNvSpPr/>
                <p:nvPr/>
              </p:nvSpPr>
              <p:spPr>
                <a:xfrm>
                  <a:off x="731838" y="2545080"/>
                  <a:ext cx="883920" cy="883920"/>
                </a:xfrm>
                <a:prstGeom prst="flowChartConnector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" name="Прямоугольник 31">
                  <a:extLst>
                    <a:ext uri="{FF2B5EF4-FFF2-40B4-BE49-F238E27FC236}">
                      <a16:creationId xmlns:a16="http://schemas.microsoft.com/office/drawing/2014/main" id="{B0C2B53D-4670-4CE3-A027-ACBEA722319D}"/>
                    </a:ext>
                  </a:extLst>
                </p:cNvPr>
                <p:cNvSpPr/>
                <p:nvPr/>
              </p:nvSpPr>
              <p:spPr>
                <a:xfrm rot="2700000">
                  <a:off x="1507239" y="2898140"/>
                  <a:ext cx="177800" cy="177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C3FE18B-CAA1-49C9-B9E9-A76ECD8DA06C}"/>
                  </a:ext>
                </a:extLst>
              </p:cNvPr>
              <p:cNvSpPr txBox="1"/>
              <p:nvPr/>
            </p:nvSpPr>
            <p:spPr bwMode="auto">
              <a:xfrm>
                <a:off x="3407610" y="4732033"/>
                <a:ext cx="287972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 sz="220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defRPr>
                </a:lvl1pPr>
              </a:lstStyle>
              <a:p>
                <a:pPr>
                  <a:defRPr/>
                </a:pPr>
                <a:r>
                  <a:rPr lang="ru-RU" sz="1800" dirty="0">
                    <a:solidFill>
                      <a:schemeClr val="tx1"/>
                    </a:solidFill>
                    <a:latin typeface="+mn-lt"/>
                  </a:rPr>
                  <a:t>Ручной документооборот </a:t>
                </a:r>
                <a:br>
                  <a:rPr lang="ru-RU" sz="180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ru-RU" sz="1800" dirty="0">
                    <a:solidFill>
                      <a:schemeClr val="tx1"/>
                    </a:solidFill>
                    <a:latin typeface="+mn-lt"/>
                  </a:rPr>
                  <a:t>со слушателями, ручные бизнес-процессы</a:t>
                </a:r>
                <a:endParaRPr sz="18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CA0E538-4FFA-437B-A260-33464DD752E9}"/>
                  </a:ext>
                </a:extLst>
              </p:cNvPr>
              <p:cNvSpPr txBox="1"/>
              <p:nvPr/>
            </p:nvSpPr>
            <p:spPr bwMode="auto">
              <a:xfrm>
                <a:off x="7342188" y="3345509"/>
                <a:ext cx="332676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sz="1800" dirty="0">
                    <a:solidFill>
                      <a:schemeClr val="tx1"/>
                    </a:solidFill>
                    <a:latin typeface="+mn-lt"/>
                  </a:rPr>
                  <a:t>Ручной обмен учебными кейсами (примеры медицинских изображений) </a:t>
                </a:r>
              </a:p>
            </p:txBody>
          </p:sp>
          <p:grpSp>
            <p:nvGrpSpPr>
              <p:cNvPr id="35" name="Группа 34">
                <a:extLst>
                  <a:ext uri="{FF2B5EF4-FFF2-40B4-BE49-F238E27FC236}">
                    <a16:creationId xmlns:a16="http://schemas.microsoft.com/office/drawing/2014/main" id="{30784ADE-9777-49E0-9383-BB729A158C8C}"/>
                  </a:ext>
                </a:extLst>
              </p:cNvPr>
              <p:cNvGrpSpPr/>
              <p:nvPr/>
            </p:nvGrpSpPr>
            <p:grpSpPr>
              <a:xfrm rot="2700000">
                <a:off x="6385559" y="2995818"/>
                <a:ext cx="953201" cy="883920"/>
                <a:chOff x="731838" y="2545080"/>
                <a:chExt cx="953201" cy="883920"/>
              </a:xfrm>
              <a:gradFill>
                <a:gsLst>
                  <a:gs pos="45900">
                    <a:srgbClr val="B70000"/>
                  </a:gs>
                  <a:gs pos="0">
                    <a:srgbClr val="9A0000"/>
                  </a:gs>
                  <a:gs pos="100000">
                    <a:srgbClr val="DA0000"/>
                  </a:gs>
                </a:gsLst>
                <a:lin ang="8100000" scaled="1"/>
              </a:gradFill>
            </p:grpSpPr>
            <p:sp>
              <p:nvSpPr>
                <p:cNvPr id="36" name="Блок-схема: узел 35">
                  <a:extLst>
                    <a:ext uri="{FF2B5EF4-FFF2-40B4-BE49-F238E27FC236}">
                      <a16:creationId xmlns:a16="http://schemas.microsoft.com/office/drawing/2014/main" id="{9CE6712C-0D8A-41C4-BF81-2F63DE5FA854}"/>
                    </a:ext>
                  </a:extLst>
                </p:cNvPr>
                <p:cNvSpPr/>
                <p:nvPr/>
              </p:nvSpPr>
              <p:spPr>
                <a:xfrm>
                  <a:off x="731838" y="2545080"/>
                  <a:ext cx="883920" cy="883920"/>
                </a:xfrm>
                <a:prstGeom prst="flowChartConnector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" name="Прямоугольник 36">
                  <a:extLst>
                    <a:ext uri="{FF2B5EF4-FFF2-40B4-BE49-F238E27FC236}">
                      <a16:creationId xmlns:a16="http://schemas.microsoft.com/office/drawing/2014/main" id="{6BA3F889-32A7-4D45-BAA5-8ECEF4C27484}"/>
                    </a:ext>
                  </a:extLst>
                </p:cNvPr>
                <p:cNvSpPr/>
                <p:nvPr/>
              </p:nvSpPr>
              <p:spPr>
                <a:xfrm rot="2700000">
                  <a:off x="1507239" y="2898140"/>
                  <a:ext cx="177800" cy="177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61F821D-349E-42D9-90ED-E0A9043EA76C}"/>
                  </a:ext>
                </a:extLst>
              </p:cNvPr>
              <p:cNvSpPr txBox="1"/>
              <p:nvPr/>
            </p:nvSpPr>
            <p:spPr bwMode="auto">
              <a:xfrm>
                <a:off x="8873813" y="4732033"/>
                <a:ext cx="2405058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 sz="220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defRPr>
                </a:lvl1pPr>
              </a:lstStyle>
              <a:p>
                <a:pPr>
                  <a:defRPr/>
                </a:pPr>
                <a:r>
                  <a:rPr lang="ru-RU" sz="1800" dirty="0">
                    <a:solidFill>
                      <a:schemeClr val="tx1"/>
                    </a:solidFill>
                    <a:latin typeface="+mn-lt"/>
                  </a:rPr>
                  <a:t>Проблемы при работе с изображениями в </a:t>
                </a:r>
                <a:r>
                  <a:rPr lang="ru-RU" sz="1800" dirty="0" err="1">
                    <a:solidFill>
                      <a:schemeClr val="tx1"/>
                    </a:solidFill>
                    <a:latin typeface="+mn-lt"/>
                  </a:rPr>
                  <a:t>вендорской</a:t>
                </a:r>
                <a:r>
                  <a:rPr lang="ru-RU" sz="1800" dirty="0">
                    <a:solidFill>
                      <a:schemeClr val="tx1"/>
                    </a:solidFill>
                    <a:latin typeface="+mn-lt"/>
                  </a:rPr>
                  <a:t> LMS</a:t>
                </a:r>
              </a:p>
            </p:txBody>
          </p:sp>
          <p:grpSp>
            <p:nvGrpSpPr>
              <p:cNvPr id="42" name="Группа 41">
                <a:extLst>
                  <a:ext uri="{FF2B5EF4-FFF2-40B4-BE49-F238E27FC236}">
                    <a16:creationId xmlns:a16="http://schemas.microsoft.com/office/drawing/2014/main" id="{9469FC20-613E-4B45-B3D7-408C0C77DC57}"/>
                  </a:ext>
                </a:extLst>
              </p:cNvPr>
              <p:cNvGrpSpPr/>
              <p:nvPr/>
            </p:nvGrpSpPr>
            <p:grpSpPr>
              <a:xfrm rot="19800000">
                <a:off x="7830291" y="4990708"/>
                <a:ext cx="953201" cy="883920"/>
                <a:chOff x="731838" y="2545080"/>
                <a:chExt cx="953201" cy="883920"/>
              </a:xfrm>
              <a:gradFill>
                <a:gsLst>
                  <a:gs pos="45900">
                    <a:srgbClr val="B70000"/>
                  </a:gs>
                  <a:gs pos="0">
                    <a:srgbClr val="9A0000"/>
                  </a:gs>
                  <a:gs pos="100000">
                    <a:srgbClr val="DA0000"/>
                  </a:gs>
                </a:gsLst>
                <a:lin ang="8100000" scaled="1"/>
              </a:gradFill>
            </p:grpSpPr>
            <p:sp>
              <p:nvSpPr>
                <p:cNvPr id="43" name="Блок-схема: узел 42">
                  <a:extLst>
                    <a:ext uri="{FF2B5EF4-FFF2-40B4-BE49-F238E27FC236}">
                      <a16:creationId xmlns:a16="http://schemas.microsoft.com/office/drawing/2014/main" id="{9A9FFF15-9E96-4722-890E-DAA8C4A29172}"/>
                    </a:ext>
                  </a:extLst>
                </p:cNvPr>
                <p:cNvSpPr/>
                <p:nvPr/>
              </p:nvSpPr>
              <p:spPr>
                <a:xfrm>
                  <a:off x="731838" y="2545080"/>
                  <a:ext cx="883920" cy="883920"/>
                </a:xfrm>
                <a:prstGeom prst="flowChartConnector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4" name="Прямоугольник 43">
                  <a:extLst>
                    <a:ext uri="{FF2B5EF4-FFF2-40B4-BE49-F238E27FC236}">
                      <a16:creationId xmlns:a16="http://schemas.microsoft.com/office/drawing/2014/main" id="{ECA2693D-442F-4F7A-9BF0-236EE40F49FA}"/>
                    </a:ext>
                  </a:extLst>
                </p:cNvPr>
                <p:cNvSpPr/>
                <p:nvPr/>
              </p:nvSpPr>
              <p:spPr>
                <a:xfrm rot="2700000">
                  <a:off x="1507239" y="2898140"/>
                  <a:ext cx="177800" cy="177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683CD9D0-087E-4836-924C-F94086ED7F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620894" y="3192989"/>
                <a:ext cx="426511" cy="426511"/>
              </a:xfrm>
              <a:prstGeom prst="rect">
                <a:avLst/>
              </a:prstGeom>
            </p:spPr>
          </p:pic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8933A046-3262-47C5-92CD-84665E4AFC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043266" y="5277320"/>
                <a:ext cx="467252" cy="405227"/>
              </a:xfrm>
              <a:prstGeom prst="rect">
                <a:avLst/>
              </a:prstGeom>
            </p:spPr>
          </p:pic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id="{4A084896-319F-4E15-9CCF-34CFBE13CE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622652" y="5245572"/>
                <a:ext cx="497258" cy="438985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62D7731A-EF5F-479B-B257-393B2E4F3D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301043" y="3252755"/>
                <a:ext cx="410635" cy="410635"/>
              </a:xfrm>
              <a:prstGeom prst="rect">
                <a:avLst/>
              </a:prstGeom>
            </p:spPr>
          </p:pic>
          <p:sp>
            <p:nvSpPr>
              <p:cNvPr id="50" name="Дуга 49">
                <a:extLst>
                  <a:ext uri="{FF2B5EF4-FFF2-40B4-BE49-F238E27FC236}">
                    <a16:creationId xmlns:a16="http://schemas.microsoft.com/office/drawing/2014/main" id="{B00BC66C-3831-47AA-AD4C-43C80CB2A599}"/>
                  </a:ext>
                </a:extLst>
              </p:cNvPr>
              <p:cNvSpPr/>
              <p:nvPr/>
            </p:nvSpPr>
            <p:spPr>
              <a:xfrm>
                <a:off x="1207770" y="3612389"/>
                <a:ext cx="2017769" cy="2017769"/>
              </a:xfrm>
              <a:prstGeom prst="arc">
                <a:avLst>
                  <a:gd name="adj1" fmla="val 4986094"/>
                  <a:gd name="adj2" fmla="val 13390473"/>
                </a:avLst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Дуга 51">
                <a:extLst>
                  <a:ext uri="{FF2B5EF4-FFF2-40B4-BE49-F238E27FC236}">
                    <a16:creationId xmlns:a16="http://schemas.microsoft.com/office/drawing/2014/main" id="{905BFAC0-1716-4C37-B18D-20367E361DD8}"/>
                  </a:ext>
                </a:extLst>
              </p:cNvPr>
              <p:cNvSpPr/>
              <p:nvPr/>
            </p:nvSpPr>
            <p:spPr>
              <a:xfrm>
                <a:off x="2658656" y="2480011"/>
                <a:ext cx="5018072" cy="5018072"/>
              </a:xfrm>
              <a:prstGeom prst="arc">
                <a:avLst>
                  <a:gd name="adj1" fmla="val 13177645"/>
                  <a:gd name="adj2" fmla="val 18302940"/>
                </a:avLst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Дуга 52">
                <a:extLst>
                  <a:ext uri="{FF2B5EF4-FFF2-40B4-BE49-F238E27FC236}">
                    <a16:creationId xmlns:a16="http://schemas.microsoft.com/office/drawing/2014/main" id="{7148D268-0650-409B-8EFF-29EE0D459C5A}"/>
                  </a:ext>
                </a:extLst>
              </p:cNvPr>
              <p:cNvSpPr/>
              <p:nvPr/>
            </p:nvSpPr>
            <p:spPr>
              <a:xfrm>
                <a:off x="6614326" y="3612389"/>
                <a:ext cx="2017769" cy="2017769"/>
              </a:xfrm>
              <a:prstGeom prst="arc">
                <a:avLst>
                  <a:gd name="adj1" fmla="val 4986094"/>
                  <a:gd name="adj2" fmla="val 13390473"/>
                </a:avLst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2575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id="{EB024386-D717-48E0-85BE-55BD371AC12F}"/>
              </a:ext>
            </a:extLst>
          </p:cNvPr>
          <p:cNvSpPr/>
          <p:nvPr/>
        </p:nvSpPr>
        <p:spPr>
          <a:xfrm>
            <a:off x="8904259" y="2249823"/>
            <a:ext cx="3276629" cy="3762372"/>
          </a:xfrm>
          <a:prstGeom prst="rect">
            <a:avLst/>
          </a:prstGeom>
          <a:gradFill>
            <a:gsLst>
              <a:gs pos="20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1E5B7FCA-21EF-47FC-B017-C1AB1FF1A290}"/>
              </a:ext>
            </a:extLst>
          </p:cNvPr>
          <p:cNvGrpSpPr/>
          <p:nvPr/>
        </p:nvGrpSpPr>
        <p:grpSpPr>
          <a:xfrm>
            <a:off x="-4664" y="2249823"/>
            <a:ext cx="9638042" cy="3762372"/>
            <a:chOff x="-4664" y="2249823"/>
            <a:chExt cx="9638042" cy="3525594"/>
          </a:xfrm>
          <a:gradFill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</p:grpSpPr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8AFCE7FB-C6DA-4E15-8EF2-AD9FBA716ABA}"/>
                </a:ext>
              </a:extLst>
            </p:cNvPr>
            <p:cNvSpPr/>
            <p:nvPr/>
          </p:nvSpPr>
          <p:spPr>
            <a:xfrm>
              <a:off x="-4664" y="2249823"/>
              <a:ext cx="9160213" cy="35255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равая фигурная скобка 129">
              <a:extLst>
                <a:ext uri="{FF2B5EF4-FFF2-40B4-BE49-F238E27FC236}">
                  <a16:creationId xmlns:a16="http://schemas.microsoft.com/office/drawing/2014/main" id="{E4A8E376-77D9-4FA9-8191-4AFDABEE3AC2}"/>
                </a:ext>
              </a:extLst>
            </p:cNvPr>
            <p:cNvSpPr/>
            <p:nvPr/>
          </p:nvSpPr>
          <p:spPr>
            <a:xfrm>
              <a:off x="9143943" y="2249823"/>
              <a:ext cx="489435" cy="3525594"/>
            </a:xfrm>
            <a:prstGeom prst="rightBrace">
              <a:avLst>
                <a:gd name="adj1" fmla="val 51800"/>
                <a:gd name="adj2" fmla="val 50000"/>
              </a:avLst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CEA0F77-20C4-4599-BFAF-8C3467B4E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44" y="1523207"/>
            <a:ext cx="7108023" cy="46426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1823B9F-4682-4379-9605-7F461463D46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hangingPunct="1">
              <a:defRPr/>
            </a:pPr>
            <a:fld id="{34BEDE09-BB71-420A-A9D7-2BECD5B78100}" type="slidenum">
              <a:rPr lang="ru-RU" kern="12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pPr hangingPunct="1">
                <a:defRPr/>
              </a:pPr>
              <a:t>3</a:t>
            </a:fld>
            <a:endParaRPr lang="ru-RU" kern="12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3916CAA-7F70-46A4-AE0A-95567BB63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hangingPunct="1"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tele-med.ai</a:t>
            </a:r>
            <a:endParaRPr lang="ru-RU" kern="1200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5DB49DB-4A21-4028-A476-F3728A197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426" y="0"/>
            <a:ext cx="7852211" cy="1103085"/>
          </a:xfrm>
        </p:spPr>
        <p:txBody>
          <a:bodyPr/>
          <a:lstStyle/>
          <a:p>
            <a:r>
              <a:rPr lang="ru-RU" sz="3000" dirty="0"/>
              <a:t>ОБРАЗОВАТЕЛЬНАЯ ПЛАТФОРМА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2AFDCA4-D307-45B1-A114-44500A407701}"/>
              </a:ext>
            </a:extLst>
          </p:cNvPr>
          <p:cNvSpPr txBox="1"/>
          <p:nvPr/>
        </p:nvSpPr>
        <p:spPr bwMode="auto">
          <a:xfrm>
            <a:off x="3066134" y="3633648"/>
            <a:ext cx="161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i="1" dirty="0">
                <a:solidFill>
                  <a:schemeClr val="accent5"/>
                </a:solidFill>
              </a:rPr>
              <a:t>Яндекс </a:t>
            </a:r>
            <a:r>
              <a:rPr lang="en-US" i="1" dirty="0">
                <a:solidFill>
                  <a:schemeClr val="accent5"/>
                </a:solidFill>
              </a:rPr>
              <a:t>Cloud</a:t>
            </a:r>
            <a:endParaRPr lang="ru-RU" i="1" dirty="0">
              <a:solidFill>
                <a:schemeClr val="accent5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4DEDCB1-A843-4056-A3BC-7EB70E8DFC91}"/>
              </a:ext>
            </a:extLst>
          </p:cNvPr>
          <p:cNvSpPr txBox="1"/>
          <p:nvPr/>
        </p:nvSpPr>
        <p:spPr>
          <a:xfrm>
            <a:off x="6837874" y="1668842"/>
            <a:ext cx="473551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600" b="1" dirty="0">
                <a:solidFill>
                  <a:schemeClr val="tx1"/>
                </a:solidFill>
              </a:rPr>
              <a:t>ИСПОЛЬЗУЕМЫЕ РЕШЕНИЯ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DBE53D8-9DC0-4B39-8229-3A04C85F01C6}"/>
              </a:ext>
            </a:extLst>
          </p:cNvPr>
          <p:cNvGrpSpPr/>
          <p:nvPr/>
        </p:nvGrpSpPr>
        <p:grpSpPr>
          <a:xfrm>
            <a:off x="1017512" y="3438304"/>
            <a:ext cx="1479567" cy="1479567"/>
            <a:chOff x="1965650" y="4157696"/>
            <a:chExt cx="1479567" cy="1479567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AF1067B8-4336-4195-B068-0A9634C343B1}"/>
                </a:ext>
              </a:extLst>
            </p:cNvPr>
            <p:cNvSpPr/>
            <p:nvPr/>
          </p:nvSpPr>
          <p:spPr>
            <a:xfrm>
              <a:off x="1965650" y="4157696"/>
              <a:ext cx="1479567" cy="1479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645ABFC-D7BE-466D-A20A-E0DE17330975}"/>
                </a:ext>
              </a:extLst>
            </p:cNvPr>
            <p:cNvSpPr txBox="1"/>
            <p:nvPr/>
          </p:nvSpPr>
          <p:spPr bwMode="auto">
            <a:xfrm>
              <a:off x="2055033" y="4594444"/>
              <a:ext cx="13517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+mj-lt"/>
                  <a:cs typeface="Arial"/>
                </a:rPr>
                <a:t>Интернет-магазин</a:t>
              </a:r>
              <a:endParaRPr sz="16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91B181C6-5A4E-4CD9-89CD-CDF75FC367C5}"/>
              </a:ext>
            </a:extLst>
          </p:cNvPr>
          <p:cNvGrpSpPr/>
          <p:nvPr/>
        </p:nvGrpSpPr>
        <p:grpSpPr>
          <a:xfrm>
            <a:off x="2200259" y="1700949"/>
            <a:ext cx="1479567" cy="1479567"/>
            <a:chOff x="2559033" y="2465553"/>
            <a:chExt cx="1479567" cy="1479567"/>
          </a:xfrm>
        </p:grpSpPr>
        <p:sp>
          <p:nvSpPr>
            <p:cNvPr id="116" name="Овал 115">
              <a:extLst>
                <a:ext uri="{FF2B5EF4-FFF2-40B4-BE49-F238E27FC236}">
                  <a16:creationId xmlns:a16="http://schemas.microsoft.com/office/drawing/2014/main" id="{CFE50AC3-CB66-4789-9736-77B696973CE5}"/>
                </a:ext>
              </a:extLst>
            </p:cNvPr>
            <p:cNvSpPr/>
            <p:nvPr/>
          </p:nvSpPr>
          <p:spPr>
            <a:xfrm>
              <a:off x="2559033" y="2465553"/>
              <a:ext cx="1479567" cy="1479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4EF0E292-B7A7-4EBD-9DAD-8BB9991E81F3}"/>
                </a:ext>
              </a:extLst>
            </p:cNvPr>
            <p:cNvGrpSpPr/>
            <p:nvPr/>
          </p:nvGrpSpPr>
          <p:grpSpPr bwMode="auto">
            <a:xfrm>
              <a:off x="2951589" y="2656036"/>
              <a:ext cx="720001" cy="1038044"/>
              <a:chOff x="4589923" y="2873940"/>
              <a:chExt cx="720001" cy="1038044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2FB9E17-1700-4339-9DAA-1EBEF81E07B6}"/>
                  </a:ext>
                </a:extLst>
              </p:cNvPr>
              <p:cNvSpPr txBox="1"/>
              <p:nvPr/>
            </p:nvSpPr>
            <p:spPr bwMode="auto">
              <a:xfrm>
                <a:off x="4589923" y="2873940"/>
                <a:ext cx="7200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chemeClr val="tx1"/>
                    </a:solidFill>
                    <a:cs typeface="Arial"/>
                  </a:rPr>
                  <a:t>SSO</a:t>
                </a:r>
                <a:endParaRPr lang="ru-RU" sz="1600" b="1" dirty="0">
                  <a:solidFill>
                    <a:schemeClr val="tx1"/>
                  </a:solidFill>
                  <a:cs typeface="Arial"/>
                </a:endParaRPr>
              </a:p>
            </p:txBody>
          </p:sp>
          <p:pic>
            <p:nvPicPr>
              <p:cNvPr id="37" name="Рисунок 36" descr="Изображение выглядит как зна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DE4BF4F-2B5C-44F4-BA71-484E25B0F8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contrast="-1000"/>
                        </a14:imgEffect>
                      </a14:imgLayer>
                    </a14:imgProps>
                  </a:ext>
                </a:extLst>
              </a:blip>
              <a:stretch/>
            </p:blipFill>
            <p:spPr bwMode="auto">
              <a:xfrm>
                <a:off x="4602623" y="3191984"/>
                <a:ext cx="676924" cy="720000"/>
              </a:xfrm>
              <a:prstGeom prst="rect">
                <a:avLst/>
              </a:prstGeom>
            </p:spPr>
          </p:pic>
        </p:grp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E78C71C7-6466-49CB-B851-534EFCCD2672}"/>
              </a:ext>
            </a:extLst>
          </p:cNvPr>
          <p:cNvGrpSpPr/>
          <p:nvPr/>
        </p:nvGrpSpPr>
        <p:grpSpPr>
          <a:xfrm>
            <a:off x="2819681" y="4449178"/>
            <a:ext cx="1479567" cy="1479567"/>
            <a:chOff x="1164155" y="5469062"/>
            <a:chExt cx="1479567" cy="1479567"/>
          </a:xfrm>
        </p:grpSpPr>
        <p:sp>
          <p:nvSpPr>
            <p:cNvPr id="119" name="Овал 118">
              <a:extLst>
                <a:ext uri="{FF2B5EF4-FFF2-40B4-BE49-F238E27FC236}">
                  <a16:creationId xmlns:a16="http://schemas.microsoft.com/office/drawing/2014/main" id="{E6816FEE-5AF0-4662-AF20-CCD842D16256}"/>
                </a:ext>
              </a:extLst>
            </p:cNvPr>
            <p:cNvSpPr/>
            <p:nvPr/>
          </p:nvSpPr>
          <p:spPr>
            <a:xfrm>
              <a:off x="1164155" y="5469062"/>
              <a:ext cx="1479567" cy="1479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E97096E0-C538-4A67-9855-45C3D481FF5F}"/>
                </a:ext>
              </a:extLst>
            </p:cNvPr>
            <p:cNvGrpSpPr/>
            <p:nvPr/>
          </p:nvGrpSpPr>
          <p:grpSpPr bwMode="auto">
            <a:xfrm>
              <a:off x="1560058" y="5755050"/>
              <a:ext cx="726904" cy="846458"/>
              <a:chOff x="5951692" y="1517995"/>
              <a:chExt cx="726904" cy="846458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7C82A74-4334-4F11-85E8-17681DD3E13E}"/>
                  </a:ext>
                </a:extLst>
              </p:cNvPr>
              <p:cNvSpPr txBox="1"/>
              <p:nvPr/>
            </p:nvSpPr>
            <p:spPr bwMode="auto">
              <a:xfrm>
                <a:off x="5951692" y="1517995"/>
                <a:ext cx="7200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chemeClr val="tx1"/>
                    </a:solidFill>
                    <a:cs typeface="Arial"/>
                  </a:rPr>
                  <a:t>LMS</a:t>
                </a:r>
                <a:endParaRPr lang="ru-RU" sz="1600" b="1" dirty="0">
                  <a:solidFill>
                    <a:schemeClr val="tx1"/>
                  </a:solidFill>
                  <a:cs typeface="Arial"/>
                </a:endParaRPr>
              </a:p>
            </p:txBody>
          </p:sp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097355BF-BC76-473F-8A3B-357FCE4E53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l="16559" r="14370"/>
              <a:stretch/>
            </p:blipFill>
            <p:spPr bwMode="auto">
              <a:xfrm>
                <a:off x="5958596" y="1829148"/>
                <a:ext cx="720000" cy="535305"/>
              </a:xfrm>
              <a:prstGeom prst="rect">
                <a:avLst/>
              </a:prstGeom>
            </p:spPr>
          </p:pic>
        </p:grp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7CA6E5E-E6C8-4BF3-A2C8-0A5C67C027C4}"/>
              </a:ext>
            </a:extLst>
          </p:cNvPr>
          <p:cNvGrpSpPr/>
          <p:nvPr/>
        </p:nvGrpSpPr>
        <p:grpSpPr>
          <a:xfrm>
            <a:off x="4995044" y="3502741"/>
            <a:ext cx="1479567" cy="1479567"/>
            <a:chOff x="6196358" y="4073161"/>
            <a:chExt cx="1479567" cy="1479567"/>
          </a:xfrm>
        </p:grpSpPr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793F1070-4C3F-4881-BD3B-A4632A39746F}"/>
                </a:ext>
              </a:extLst>
            </p:cNvPr>
            <p:cNvSpPr/>
            <p:nvPr/>
          </p:nvSpPr>
          <p:spPr>
            <a:xfrm>
              <a:off x="6196358" y="4073161"/>
              <a:ext cx="1479567" cy="1479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C4EFD49-B4F2-498E-B23D-88D11F273D86}"/>
                </a:ext>
              </a:extLst>
            </p:cNvPr>
            <p:cNvSpPr txBox="1"/>
            <p:nvPr/>
          </p:nvSpPr>
          <p:spPr bwMode="auto">
            <a:xfrm>
              <a:off x="6260267" y="4521528"/>
              <a:ext cx="13517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+mj-lt"/>
                  <a:cs typeface="Arial"/>
                </a:rPr>
                <a:t>Личный кабинет</a:t>
              </a:r>
              <a:endParaRPr sz="16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2E49A727-F8AF-4A00-9DCE-666537C6B91E}"/>
              </a:ext>
            </a:extLst>
          </p:cNvPr>
          <p:cNvGrpSpPr/>
          <p:nvPr/>
        </p:nvGrpSpPr>
        <p:grpSpPr>
          <a:xfrm>
            <a:off x="6798593" y="2482560"/>
            <a:ext cx="2520757" cy="737133"/>
            <a:chOff x="6667896" y="2476210"/>
            <a:chExt cx="2520757" cy="737133"/>
          </a:xfrm>
        </p:grpSpPr>
        <p:sp>
          <p:nvSpPr>
            <p:cNvPr id="146" name="Овал 145">
              <a:extLst>
                <a:ext uri="{FF2B5EF4-FFF2-40B4-BE49-F238E27FC236}">
                  <a16:creationId xmlns:a16="http://schemas.microsoft.com/office/drawing/2014/main" id="{D9E3694E-13B9-4CB1-895F-AA7326354850}"/>
                </a:ext>
              </a:extLst>
            </p:cNvPr>
            <p:cNvSpPr/>
            <p:nvPr/>
          </p:nvSpPr>
          <p:spPr>
            <a:xfrm>
              <a:off x="6667896" y="2476210"/>
              <a:ext cx="737133" cy="7371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/>
            </a:p>
          </p:txBody>
        </p:sp>
        <p:grpSp>
          <p:nvGrpSpPr>
            <p:cNvPr id="137" name="Группа 136">
              <a:extLst>
                <a:ext uri="{FF2B5EF4-FFF2-40B4-BE49-F238E27FC236}">
                  <a16:creationId xmlns:a16="http://schemas.microsoft.com/office/drawing/2014/main" id="{4DE0550A-16AE-4BFD-86F1-200346A52F19}"/>
                </a:ext>
              </a:extLst>
            </p:cNvPr>
            <p:cNvGrpSpPr/>
            <p:nvPr/>
          </p:nvGrpSpPr>
          <p:grpSpPr>
            <a:xfrm>
              <a:off x="6760528" y="2539030"/>
              <a:ext cx="2428125" cy="584775"/>
              <a:chOff x="7084900" y="2634455"/>
              <a:chExt cx="2428125" cy="584775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0E078A5-1F2D-4886-8184-9265E8E89351}"/>
                  </a:ext>
                </a:extLst>
              </p:cNvPr>
              <p:cNvSpPr txBox="1"/>
              <p:nvPr/>
            </p:nvSpPr>
            <p:spPr bwMode="auto">
              <a:xfrm>
                <a:off x="7761263" y="2634455"/>
                <a:ext cx="17517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sz="1600" b="1" dirty="0">
                    <a:solidFill>
                      <a:schemeClr val="bg1"/>
                    </a:solidFill>
                    <a:cs typeface="Arial"/>
                  </a:rPr>
                  <a:t>Бухгалтерский учет</a:t>
                </a:r>
                <a:endParaRPr sz="16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8" name="Рисунок 47">
                <a:extLst>
                  <a:ext uri="{FF2B5EF4-FFF2-40B4-BE49-F238E27FC236}">
                    <a16:creationId xmlns:a16="http://schemas.microsoft.com/office/drawing/2014/main" id="{BDE733F8-DCB1-48AE-B299-CA89D837E4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/>
            </p:blipFill>
            <p:spPr bwMode="auto">
              <a:xfrm>
                <a:off x="7084900" y="2702874"/>
                <a:ext cx="595917" cy="465411"/>
              </a:xfrm>
              <a:prstGeom prst="rect">
                <a:avLst/>
              </a:prstGeom>
            </p:spPr>
          </p:pic>
        </p:grp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DFDFDF48-AFB4-45C2-8D6E-0736A2C0C415}"/>
              </a:ext>
            </a:extLst>
          </p:cNvPr>
          <p:cNvGrpSpPr/>
          <p:nvPr/>
        </p:nvGrpSpPr>
        <p:grpSpPr>
          <a:xfrm>
            <a:off x="6814444" y="5130111"/>
            <a:ext cx="2050942" cy="737133"/>
            <a:chOff x="6788546" y="5086060"/>
            <a:chExt cx="2050942" cy="737133"/>
          </a:xfrm>
        </p:grpSpPr>
        <p:sp>
          <p:nvSpPr>
            <p:cNvPr id="147" name="Овал 146">
              <a:extLst>
                <a:ext uri="{FF2B5EF4-FFF2-40B4-BE49-F238E27FC236}">
                  <a16:creationId xmlns:a16="http://schemas.microsoft.com/office/drawing/2014/main" id="{C81C7F8E-8DBF-468B-BC83-5796341360B1}"/>
                </a:ext>
              </a:extLst>
            </p:cNvPr>
            <p:cNvSpPr/>
            <p:nvPr/>
          </p:nvSpPr>
          <p:spPr>
            <a:xfrm>
              <a:off x="6788546" y="5086060"/>
              <a:ext cx="737133" cy="7371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/>
            </a:p>
          </p:txBody>
        </p:sp>
        <p:grpSp>
          <p:nvGrpSpPr>
            <p:cNvPr id="136" name="Группа 135">
              <a:extLst>
                <a:ext uri="{FF2B5EF4-FFF2-40B4-BE49-F238E27FC236}">
                  <a16:creationId xmlns:a16="http://schemas.microsoft.com/office/drawing/2014/main" id="{2E5055FE-F2CE-4175-8D4C-8F85957E2E1F}"/>
                </a:ext>
              </a:extLst>
            </p:cNvPr>
            <p:cNvGrpSpPr/>
            <p:nvPr/>
          </p:nvGrpSpPr>
          <p:grpSpPr>
            <a:xfrm>
              <a:off x="6827216" y="5103141"/>
              <a:ext cx="2012272" cy="666798"/>
              <a:chOff x="7746807" y="4967236"/>
              <a:chExt cx="2012272" cy="666798"/>
            </a:xfrm>
          </p:grpSpPr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id="{C50DFB68-CE73-43C7-A6F0-7F6D3D1D87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/>
            </p:blipFill>
            <p:spPr bwMode="auto">
              <a:xfrm>
                <a:off x="7746807" y="4967236"/>
                <a:ext cx="655807" cy="666798"/>
              </a:xfrm>
              <a:prstGeom prst="rect">
                <a:avLst/>
              </a:prstGeom>
            </p:spPr>
          </p:pic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425B8FC-3F3A-4B40-BE33-1FF87B3073CA}"/>
                  </a:ext>
                </a:extLst>
              </p:cNvPr>
              <p:cNvSpPr txBox="1"/>
              <p:nvPr/>
            </p:nvSpPr>
            <p:spPr>
              <a:xfrm>
                <a:off x="8410222" y="5028187"/>
                <a:ext cx="134885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600" b="1" dirty="0">
                    <a:solidFill>
                      <a:schemeClr val="bg1"/>
                    </a:solidFill>
                    <a:cs typeface="Arial"/>
                  </a:rPr>
                  <a:t>PACS</a:t>
                </a:r>
                <a:r>
                  <a:rPr lang="ru-RU" sz="1600" b="1" dirty="0">
                    <a:solidFill>
                      <a:schemeClr val="bg1"/>
                    </a:solidFill>
                    <a:cs typeface="Arial"/>
                  </a:rPr>
                  <a:t> </a:t>
                </a:r>
                <a:br>
                  <a:rPr lang="ru-RU" sz="1600" b="1" dirty="0">
                    <a:solidFill>
                      <a:schemeClr val="bg1"/>
                    </a:solidFill>
                    <a:cs typeface="Arial"/>
                  </a:rPr>
                </a:br>
                <a:r>
                  <a:rPr lang="en-US" sz="1600" b="1" dirty="0">
                    <a:solidFill>
                      <a:schemeClr val="bg1"/>
                    </a:solidFill>
                    <a:cs typeface="Arial"/>
                  </a:rPr>
                  <a:t>WEB-viewer</a:t>
                </a:r>
              </a:p>
            </p:txBody>
          </p:sp>
        </p:grpSp>
      </p:grpSp>
      <p:grpSp>
        <p:nvGrpSpPr>
          <p:cNvPr id="164" name="Группа 163">
            <a:extLst>
              <a:ext uri="{FF2B5EF4-FFF2-40B4-BE49-F238E27FC236}">
                <a16:creationId xmlns:a16="http://schemas.microsoft.com/office/drawing/2014/main" id="{BC37B933-E463-4F22-AE25-AAFE95C8DCD4}"/>
              </a:ext>
            </a:extLst>
          </p:cNvPr>
          <p:cNvGrpSpPr/>
          <p:nvPr/>
        </p:nvGrpSpPr>
        <p:grpSpPr>
          <a:xfrm>
            <a:off x="9931130" y="2529260"/>
            <a:ext cx="1608407" cy="3195050"/>
            <a:chOff x="9582073" y="2529260"/>
            <a:chExt cx="1608407" cy="319505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9840F09-ABB2-4E1B-8C55-71A0EF12E5A7}"/>
                </a:ext>
              </a:extLst>
            </p:cNvPr>
            <p:cNvSpPr txBox="1"/>
            <p:nvPr/>
          </p:nvSpPr>
          <p:spPr bwMode="auto">
            <a:xfrm>
              <a:off x="9582073" y="2529260"/>
              <a:ext cx="11985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600" dirty="0">
                  <a:solidFill>
                    <a:schemeClr val="bg1"/>
                  </a:solidFill>
                  <a:latin typeface="+mj-lt"/>
                  <a:cs typeface="Arial"/>
                </a:rPr>
                <a:t>Рассылки</a:t>
              </a:r>
              <a:endParaRPr sz="1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B749003-8942-4464-BB02-C2296F126614}"/>
                </a:ext>
              </a:extLst>
            </p:cNvPr>
            <p:cNvSpPr txBox="1"/>
            <p:nvPr/>
          </p:nvSpPr>
          <p:spPr bwMode="auto">
            <a:xfrm>
              <a:off x="9582073" y="3394979"/>
              <a:ext cx="16084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600" dirty="0">
                  <a:solidFill>
                    <a:schemeClr val="bg1"/>
                  </a:solidFill>
                  <a:latin typeface="+mj-lt"/>
                  <a:cs typeface="Arial"/>
                </a:rPr>
                <a:t>Видео-хостинг</a:t>
              </a:r>
              <a:endParaRPr sz="1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3AB53A6-3CDE-45EF-B84E-8BD82B138FF2}"/>
                </a:ext>
              </a:extLst>
            </p:cNvPr>
            <p:cNvSpPr txBox="1"/>
            <p:nvPr/>
          </p:nvSpPr>
          <p:spPr bwMode="auto">
            <a:xfrm>
              <a:off x="9582073" y="4220341"/>
              <a:ext cx="13193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600" dirty="0">
                  <a:solidFill>
                    <a:schemeClr val="bg1"/>
                  </a:solidFill>
                  <a:latin typeface="+mj-lt"/>
                  <a:cs typeface="Arial"/>
                </a:rPr>
                <a:t>Вебинары</a:t>
              </a:r>
              <a:endParaRPr sz="1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7" name="TextBox 60">
              <a:extLst>
                <a:ext uri="{FF2B5EF4-FFF2-40B4-BE49-F238E27FC236}">
                  <a16:creationId xmlns:a16="http://schemas.microsoft.com/office/drawing/2014/main" id="{D8788CC4-EDA0-4C0A-8A74-919563A26292}"/>
                </a:ext>
              </a:extLst>
            </p:cNvPr>
            <p:cNvSpPr txBox="1"/>
            <p:nvPr/>
          </p:nvSpPr>
          <p:spPr bwMode="auto">
            <a:xfrm>
              <a:off x="9582073" y="5046796"/>
              <a:ext cx="13196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600" dirty="0" err="1">
                  <a:solidFill>
                    <a:schemeClr val="bg1"/>
                  </a:solidFill>
                  <a:latin typeface="+mj-lt"/>
                  <a:cs typeface="Arial"/>
                </a:rPr>
                <a:t>ЮKassa</a:t>
              </a:r>
              <a:endParaRPr sz="1600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139" name="Рисунок 138">
              <a:extLst>
                <a:ext uri="{FF2B5EF4-FFF2-40B4-BE49-F238E27FC236}">
                  <a16:creationId xmlns:a16="http://schemas.microsoft.com/office/drawing/2014/main" id="{E5449548-589B-4DBA-8495-CF4BAAB32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0476" y="2870688"/>
              <a:ext cx="338554" cy="338554"/>
            </a:xfrm>
            <a:prstGeom prst="rect">
              <a:avLst/>
            </a:prstGeom>
          </p:spPr>
        </p:pic>
        <p:grpSp>
          <p:nvGrpSpPr>
            <p:cNvPr id="141" name="Группа 140">
              <a:extLst>
                <a:ext uri="{FF2B5EF4-FFF2-40B4-BE49-F238E27FC236}">
                  <a16:creationId xmlns:a16="http://schemas.microsoft.com/office/drawing/2014/main" id="{8951899D-A81F-4AC3-99C1-54FBFF98EB4B}"/>
                </a:ext>
              </a:extLst>
            </p:cNvPr>
            <p:cNvGrpSpPr/>
            <p:nvPr/>
          </p:nvGrpSpPr>
          <p:grpSpPr>
            <a:xfrm>
              <a:off x="9678964" y="5385756"/>
              <a:ext cx="338554" cy="338554"/>
              <a:chOff x="10964898" y="3409274"/>
              <a:chExt cx="493342" cy="493342"/>
            </a:xfrm>
          </p:grpSpPr>
          <p:sp>
            <p:nvSpPr>
              <p:cNvPr id="140" name="Прямоугольник 139">
                <a:extLst>
                  <a:ext uri="{FF2B5EF4-FFF2-40B4-BE49-F238E27FC236}">
                    <a16:creationId xmlns:a16="http://schemas.microsoft.com/office/drawing/2014/main" id="{3CC99DAE-B30B-49DB-A3C8-C6580CF40290}"/>
                  </a:ext>
                </a:extLst>
              </p:cNvPr>
              <p:cNvSpPr/>
              <p:nvPr/>
            </p:nvSpPr>
            <p:spPr>
              <a:xfrm>
                <a:off x="10964898" y="3409274"/>
                <a:ext cx="493342" cy="4933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8" name="Рисунок 67">
                <a:extLst>
                  <a:ext uri="{FF2B5EF4-FFF2-40B4-BE49-F238E27FC236}">
                    <a16:creationId xmlns:a16="http://schemas.microsoft.com/office/drawing/2014/main" id="{E6C16A79-8ED4-4F12-B495-130B039BC2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0967552" y="3480097"/>
                <a:ext cx="489435" cy="347499"/>
              </a:xfrm>
              <a:prstGeom prst="rect">
                <a:avLst/>
              </a:prstGeom>
            </p:spPr>
          </p:pic>
        </p:grpSp>
        <p:grpSp>
          <p:nvGrpSpPr>
            <p:cNvPr id="145" name="Группа 144">
              <a:extLst>
                <a:ext uri="{FF2B5EF4-FFF2-40B4-BE49-F238E27FC236}">
                  <a16:creationId xmlns:a16="http://schemas.microsoft.com/office/drawing/2014/main" id="{FDE7C1E1-6E3E-4D72-93AE-C9AFAD65648B}"/>
                </a:ext>
              </a:extLst>
            </p:cNvPr>
            <p:cNvGrpSpPr/>
            <p:nvPr/>
          </p:nvGrpSpPr>
          <p:grpSpPr>
            <a:xfrm>
              <a:off x="9678964" y="4558103"/>
              <a:ext cx="338554" cy="338554"/>
              <a:chOff x="10964898" y="4303625"/>
              <a:chExt cx="493342" cy="493342"/>
            </a:xfrm>
          </p:grpSpPr>
          <p:sp>
            <p:nvSpPr>
              <p:cNvPr id="143" name="Прямоугольник 142">
                <a:extLst>
                  <a:ext uri="{FF2B5EF4-FFF2-40B4-BE49-F238E27FC236}">
                    <a16:creationId xmlns:a16="http://schemas.microsoft.com/office/drawing/2014/main" id="{B59E6D54-1ACE-451D-9D7E-FA0D7E5C096B}"/>
                  </a:ext>
                </a:extLst>
              </p:cNvPr>
              <p:cNvSpPr/>
              <p:nvPr/>
            </p:nvSpPr>
            <p:spPr>
              <a:xfrm>
                <a:off x="10964898" y="4303625"/>
                <a:ext cx="493342" cy="4933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2" name="Рисунок 61">
                <a:extLst>
                  <a:ext uri="{FF2B5EF4-FFF2-40B4-BE49-F238E27FC236}">
                    <a16:creationId xmlns:a16="http://schemas.microsoft.com/office/drawing/2014/main" id="{105DFC8B-0BA5-461A-8BB9-F4684A549B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 l="8896" t="10101" r="55795" b="16890"/>
              <a:stretch/>
            </p:blipFill>
            <p:spPr bwMode="auto">
              <a:xfrm>
                <a:off x="11002735" y="4321085"/>
                <a:ext cx="440908" cy="413301"/>
              </a:xfrm>
              <a:prstGeom prst="rect">
                <a:avLst/>
              </a:prstGeom>
            </p:spPr>
          </p:pic>
        </p:grpSp>
        <p:pic>
          <p:nvPicPr>
            <p:cNvPr id="153" name="Рисунок 152">
              <a:extLst>
                <a:ext uri="{FF2B5EF4-FFF2-40B4-BE49-F238E27FC236}">
                  <a16:creationId xmlns:a16="http://schemas.microsoft.com/office/drawing/2014/main" id="{ED2979CA-67DF-431F-A3B7-C3B7DD893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7269" y="3737396"/>
              <a:ext cx="335873" cy="335873"/>
            </a:xfrm>
            <a:prstGeom prst="rect">
              <a:avLst/>
            </a:prstGeom>
          </p:spPr>
        </p:pic>
        <p:grpSp>
          <p:nvGrpSpPr>
            <p:cNvPr id="159" name="Группа 158">
              <a:extLst>
                <a:ext uri="{FF2B5EF4-FFF2-40B4-BE49-F238E27FC236}">
                  <a16:creationId xmlns:a16="http://schemas.microsoft.com/office/drawing/2014/main" id="{C452C82A-8864-47F4-B4D5-8DE3BF34225F}"/>
                </a:ext>
              </a:extLst>
            </p:cNvPr>
            <p:cNvGrpSpPr/>
            <p:nvPr/>
          </p:nvGrpSpPr>
          <p:grpSpPr>
            <a:xfrm>
              <a:off x="9680476" y="3737396"/>
              <a:ext cx="338554" cy="338554"/>
              <a:chOff x="10209991" y="3610396"/>
              <a:chExt cx="436650" cy="436650"/>
            </a:xfrm>
          </p:grpSpPr>
          <p:sp>
            <p:nvSpPr>
              <p:cNvPr id="157" name="Прямоугольник 156">
                <a:extLst>
                  <a:ext uri="{FF2B5EF4-FFF2-40B4-BE49-F238E27FC236}">
                    <a16:creationId xmlns:a16="http://schemas.microsoft.com/office/drawing/2014/main" id="{F890B62A-E077-4CF9-A36A-D259A4FAB013}"/>
                  </a:ext>
                </a:extLst>
              </p:cNvPr>
              <p:cNvSpPr/>
              <p:nvPr/>
            </p:nvSpPr>
            <p:spPr>
              <a:xfrm>
                <a:off x="10209991" y="3610396"/>
                <a:ext cx="436650" cy="4366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1" name="Рисунок 150">
                <a:extLst>
                  <a:ext uri="{FF2B5EF4-FFF2-40B4-BE49-F238E27FC236}">
                    <a16:creationId xmlns:a16="http://schemas.microsoft.com/office/drawing/2014/main" id="{79AB89C4-EC40-4181-A618-AF18B97A9C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54753" y="3710432"/>
                <a:ext cx="355594" cy="250600"/>
              </a:xfrm>
              <a:prstGeom prst="rect">
                <a:avLst/>
              </a:prstGeom>
            </p:spPr>
          </p:pic>
        </p:grpSp>
        <p:grpSp>
          <p:nvGrpSpPr>
            <p:cNvPr id="163" name="Группа 162">
              <a:extLst>
                <a:ext uri="{FF2B5EF4-FFF2-40B4-BE49-F238E27FC236}">
                  <a16:creationId xmlns:a16="http://schemas.microsoft.com/office/drawing/2014/main" id="{1931E989-99E5-4FA7-A4D1-0E508F14830A}"/>
                </a:ext>
              </a:extLst>
            </p:cNvPr>
            <p:cNvGrpSpPr/>
            <p:nvPr/>
          </p:nvGrpSpPr>
          <p:grpSpPr>
            <a:xfrm>
              <a:off x="10131346" y="3737396"/>
              <a:ext cx="338554" cy="338554"/>
              <a:chOff x="10931426" y="3610396"/>
              <a:chExt cx="436650" cy="436650"/>
            </a:xfrm>
          </p:grpSpPr>
          <p:sp>
            <p:nvSpPr>
              <p:cNvPr id="161" name="Прямоугольник 160">
                <a:extLst>
                  <a:ext uri="{FF2B5EF4-FFF2-40B4-BE49-F238E27FC236}">
                    <a16:creationId xmlns:a16="http://schemas.microsoft.com/office/drawing/2014/main" id="{2C12B117-AB1B-4637-A7C6-94C59805661F}"/>
                  </a:ext>
                </a:extLst>
              </p:cNvPr>
              <p:cNvSpPr/>
              <p:nvPr/>
            </p:nvSpPr>
            <p:spPr>
              <a:xfrm>
                <a:off x="10931426" y="3610396"/>
                <a:ext cx="436650" cy="436650"/>
              </a:xfrm>
              <a:prstGeom prst="rect">
                <a:avLst/>
              </a:prstGeom>
              <a:solidFill>
                <a:srgbClr val="0066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5" name="Рисунок 154">
                <a:extLst>
                  <a:ext uri="{FF2B5EF4-FFF2-40B4-BE49-F238E27FC236}">
                    <a16:creationId xmlns:a16="http://schemas.microsoft.com/office/drawing/2014/main" id="{01B60758-DB8C-4327-AEF1-7705525192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53128" y="3632839"/>
                <a:ext cx="392466" cy="39176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94596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C3949C4-AB21-4A14-AC73-143B261911A4}"/>
              </a:ext>
            </a:extLst>
          </p:cNvPr>
          <p:cNvSpPr/>
          <p:nvPr/>
        </p:nvSpPr>
        <p:spPr>
          <a:xfrm>
            <a:off x="3860800" y="1636535"/>
            <a:ext cx="634884" cy="614449"/>
          </a:xfrm>
          <a:prstGeom prst="rect">
            <a:avLst/>
          </a:prstGeom>
          <a:solidFill>
            <a:srgbClr val="00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E78FFC55-F004-4A53-9675-CA30858A4B66}"/>
              </a:ext>
            </a:extLst>
          </p:cNvPr>
          <p:cNvSpPr/>
          <p:nvPr/>
        </p:nvSpPr>
        <p:spPr>
          <a:xfrm>
            <a:off x="1" y="1509599"/>
            <a:ext cx="4338319" cy="59174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1FC9A864-A64E-45B6-8333-5E2D8FA0CC58}"/>
              </a:ext>
            </a:extLst>
          </p:cNvPr>
          <p:cNvSpPr/>
          <p:nvPr/>
        </p:nvSpPr>
        <p:spPr>
          <a:xfrm>
            <a:off x="5271976" y="4088158"/>
            <a:ext cx="1180589" cy="1180589"/>
          </a:xfrm>
          <a:prstGeom prst="ellipse">
            <a:avLst/>
          </a:prstGeom>
          <a:solidFill>
            <a:srgbClr val="00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1823B9F-4682-4379-9605-7F461463D46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hangingPunct="1">
              <a:defRPr/>
            </a:pPr>
            <a:fld id="{34BEDE09-BB71-420A-A9D7-2BECD5B78100}" type="slidenum">
              <a:rPr lang="ru-RU" kern="12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pPr hangingPunct="1">
                <a:defRPr/>
              </a:pPr>
              <a:t>4</a:t>
            </a:fld>
            <a:endParaRPr lang="ru-RU" kern="12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3916CAA-7F70-46A4-AE0A-95567BB63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hangingPunct="1"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tele-med.ai</a:t>
            </a:r>
            <a:endParaRPr lang="ru-RU" kern="1200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5DB49DB-4A21-4028-A476-F3728A197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426" y="0"/>
            <a:ext cx="7852211" cy="1103085"/>
          </a:xfrm>
        </p:spPr>
        <p:txBody>
          <a:bodyPr/>
          <a:lstStyle/>
          <a:p>
            <a:r>
              <a:rPr lang="ru-RU" sz="3000" dirty="0"/>
              <a:t>ОБРАЗОВАТЕЛЬНАЯ ПЛАТФОРМА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25ED4D8-82ED-4DC1-8ED1-EF67033067E6}"/>
              </a:ext>
            </a:extLst>
          </p:cNvPr>
          <p:cNvSpPr txBox="1"/>
          <p:nvPr/>
        </p:nvSpPr>
        <p:spPr bwMode="auto">
          <a:xfrm>
            <a:off x="1060332" y="2751892"/>
            <a:ext cx="374655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b="1" dirty="0">
                <a:solidFill>
                  <a:schemeClr val="tx1"/>
                </a:solidFill>
              </a:rPr>
              <a:t>ЕДИНЫЙ КАТАЛОГ КУРСОВ </a:t>
            </a:r>
            <a:br>
              <a:rPr lang="ru-RU" sz="2600" b="1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с возможностью онлайн оплаты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E40C1B1-D125-483F-9A8D-C5F076EB9436}"/>
              </a:ext>
            </a:extLst>
          </p:cNvPr>
          <p:cNvSpPr txBox="1"/>
          <p:nvPr/>
        </p:nvSpPr>
        <p:spPr bwMode="auto">
          <a:xfrm>
            <a:off x="529406" y="4001345"/>
            <a:ext cx="427748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b="1" dirty="0">
                <a:solidFill>
                  <a:schemeClr val="tx1"/>
                </a:solidFill>
              </a:rPr>
              <a:t>ЛИЧНЫЙ КАБИНЕТ СЛУШАТЕЛЯ </a:t>
            </a:r>
            <a:br>
              <a:rPr lang="ru-RU" sz="2600" b="1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с автоматизацией обмена документами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45E39ED-D5F3-4862-9017-21614DC50562}"/>
              </a:ext>
            </a:extLst>
          </p:cNvPr>
          <p:cNvSpPr txBox="1"/>
          <p:nvPr/>
        </p:nvSpPr>
        <p:spPr bwMode="auto">
          <a:xfrm>
            <a:off x="357956" y="5226689"/>
            <a:ext cx="44489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b="1" dirty="0">
                <a:solidFill>
                  <a:schemeClr val="tx1"/>
                </a:solidFill>
              </a:rPr>
              <a:t>АВТОМАТИЗАЦИЯ 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БИЗНЕС-ПРОЦЕССОВ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Учебного центра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27BCA84-C0E8-40E8-ACE5-0408F6111C69}"/>
              </a:ext>
            </a:extLst>
          </p:cNvPr>
          <p:cNvSpPr txBox="1"/>
          <p:nvPr/>
        </p:nvSpPr>
        <p:spPr bwMode="auto">
          <a:xfrm>
            <a:off x="6909865" y="5226689"/>
            <a:ext cx="43069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СВОЯ LMS </a:t>
            </a:r>
            <a:r>
              <a:rPr lang="ru-RU" dirty="0">
                <a:solidFill>
                  <a:schemeClr val="tx1"/>
                </a:solidFill>
              </a:rPr>
              <a:t>на базе </a:t>
            </a:r>
            <a:r>
              <a:rPr lang="ru-RU" dirty="0" err="1">
                <a:solidFill>
                  <a:schemeClr val="tx1"/>
                </a:solidFill>
              </a:rPr>
              <a:t>Moodle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598B538-2533-4EBA-938C-B4BA6EAD5540}"/>
              </a:ext>
            </a:extLst>
          </p:cNvPr>
          <p:cNvSpPr txBox="1"/>
          <p:nvPr/>
        </p:nvSpPr>
        <p:spPr bwMode="auto">
          <a:xfrm>
            <a:off x="6909865" y="4001345"/>
            <a:ext cx="4596335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ВНУТРЕННИЙ- PACS И </a:t>
            </a:r>
            <a:r>
              <a:rPr lang="en-US" sz="2000" b="1" dirty="0">
                <a:solidFill>
                  <a:schemeClr val="tx1"/>
                </a:solidFill>
              </a:rPr>
              <a:t>WEB-VIEWER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для просмотра учебных кейсов онлайн сразу при прохождении программы обучения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556D93-2BA6-4432-9501-AD66AB67F441}"/>
              </a:ext>
            </a:extLst>
          </p:cNvPr>
          <p:cNvSpPr txBox="1"/>
          <p:nvPr/>
        </p:nvSpPr>
        <p:spPr bwMode="auto">
          <a:xfrm>
            <a:off x="6909865" y="2751892"/>
            <a:ext cx="509774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ИНТЕГРАЦИЯ С ДРУГИМИ СЕРВИСАМИ </a:t>
            </a:r>
            <a:br>
              <a:rPr lang="ru-RU" sz="2200" b="1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 err="1">
                <a:solidFill>
                  <a:schemeClr val="tx1"/>
                </a:solidFill>
              </a:rPr>
              <a:t>Sendpulse</a:t>
            </a:r>
            <a:r>
              <a:rPr lang="ru-RU" dirty="0">
                <a:solidFill>
                  <a:schemeClr val="tx1"/>
                </a:solidFill>
              </a:rPr>
              <a:t>, Webinar.ru, </a:t>
            </a:r>
            <a:r>
              <a:rPr lang="en-US" dirty="0" err="1">
                <a:solidFill>
                  <a:schemeClr val="tx1"/>
                </a:solidFill>
              </a:rPr>
              <a:t>Keycloak</a:t>
            </a:r>
            <a:r>
              <a:rPr lang="ru-RU" dirty="0">
                <a:solidFill>
                  <a:schemeClr val="tx1"/>
                </a:solidFill>
              </a:rPr>
              <a:t>...)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A4E13E-400B-4196-BA98-997BB6963631}"/>
              </a:ext>
            </a:extLst>
          </p:cNvPr>
          <p:cNvSpPr txBox="1"/>
          <p:nvPr/>
        </p:nvSpPr>
        <p:spPr>
          <a:xfrm>
            <a:off x="629880" y="1558811"/>
            <a:ext cx="405388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РЕШЕННЫЕ ЗАДАЧИ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2F13835-0837-4CCF-B741-AEBD76E13678}"/>
              </a:ext>
            </a:extLst>
          </p:cNvPr>
          <p:cNvGrpSpPr/>
          <p:nvPr/>
        </p:nvGrpSpPr>
        <p:grpSpPr>
          <a:xfrm>
            <a:off x="5509409" y="3529738"/>
            <a:ext cx="1256970" cy="1262875"/>
            <a:chOff x="5595950" y="3716338"/>
            <a:chExt cx="1081405" cy="1086485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2398E103-269D-4818-9B26-A15887611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01030" y="3726498"/>
              <a:ext cx="1076325" cy="1076325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8D579FC1-BCA4-43F3-9FB5-F2828E58A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95950" y="3716338"/>
              <a:ext cx="1076325" cy="1076325"/>
            </a:xfrm>
            <a:prstGeom prst="rect">
              <a:avLst/>
            </a:prstGeom>
          </p:spPr>
        </p:pic>
      </p:grpSp>
      <p:sp>
        <p:nvSpPr>
          <p:cNvPr id="42" name="Дуга 41">
            <a:extLst>
              <a:ext uri="{FF2B5EF4-FFF2-40B4-BE49-F238E27FC236}">
                <a16:creationId xmlns:a16="http://schemas.microsoft.com/office/drawing/2014/main" id="{D749A878-466A-46E0-AF4D-2548E1D2775A}"/>
              </a:ext>
            </a:extLst>
          </p:cNvPr>
          <p:cNvSpPr/>
          <p:nvPr/>
        </p:nvSpPr>
        <p:spPr>
          <a:xfrm>
            <a:off x="5908770" y="2454351"/>
            <a:ext cx="2017769" cy="2017769"/>
          </a:xfrm>
          <a:prstGeom prst="arc">
            <a:avLst>
              <a:gd name="adj1" fmla="val 9943244"/>
              <a:gd name="adj2" fmla="val 19051948"/>
            </a:avLst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Дуга 42">
            <a:extLst>
              <a:ext uri="{FF2B5EF4-FFF2-40B4-BE49-F238E27FC236}">
                <a16:creationId xmlns:a16="http://schemas.microsoft.com/office/drawing/2014/main" id="{66C47E25-27B1-466B-9699-7275D9B0B799}"/>
              </a:ext>
            </a:extLst>
          </p:cNvPr>
          <p:cNvSpPr/>
          <p:nvPr/>
        </p:nvSpPr>
        <p:spPr>
          <a:xfrm>
            <a:off x="4290024" y="4617427"/>
            <a:ext cx="1510333" cy="1510333"/>
          </a:xfrm>
          <a:prstGeom prst="arc">
            <a:avLst>
              <a:gd name="adj1" fmla="val 21421843"/>
              <a:gd name="adj2" fmla="val 8165382"/>
            </a:avLst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Дуга 43">
            <a:extLst>
              <a:ext uri="{FF2B5EF4-FFF2-40B4-BE49-F238E27FC236}">
                <a16:creationId xmlns:a16="http://schemas.microsoft.com/office/drawing/2014/main" id="{1D15FD19-6886-4BBF-8828-555D3556E6EF}"/>
              </a:ext>
            </a:extLst>
          </p:cNvPr>
          <p:cNvSpPr/>
          <p:nvPr/>
        </p:nvSpPr>
        <p:spPr>
          <a:xfrm>
            <a:off x="3767421" y="3122511"/>
            <a:ext cx="1930248" cy="1930248"/>
          </a:xfrm>
          <a:prstGeom prst="arc">
            <a:avLst>
              <a:gd name="adj1" fmla="val 16418670"/>
              <a:gd name="adj2" fmla="val 21358555"/>
            </a:avLst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уга 44">
            <a:extLst>
              <a:ext uri="{FF2B5EF4-FFF2-40B4-BE49-F238E27FC236}">
                <a16:creationId xmlns:a16="http://schemas.microsoft.com/office/drawing/2014/main" id="{40EFD272-8A63-47CA-90BB-ADCF3573FB60}"/>
              </a:ext>
            </a:extLst>
          </p:cNvPr>
          <p:cNvSpPr/>
          <p:nvPr/>
        </p:nvSpPr>
        <p:spPr>
          <a:xfrm>
            <a:off x="6017117" y="3937823"/>
            <a:ext cx="1510333" cy="1510333"/>
          </a:xfrm>
          <a:prstGeom prst="arc">
            <a:avLst>
              <a:gd name="adj1" fmla="val 4647066"/>
              <a:gd name="adj2" fmla="val 8165382"/>
            </a:avLst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уга 45">
            <a:extLst>
              <a:ext uri="{FF2B5EF4-FFF2-40B4-BE49-F238E27FC236}">
                <a16:creationId xmlns:a16="http://schemas.microsoft.com/office/drawing/2014/main" id="{2E6672D0-41E5-4DF0-ACFF-FB36CAF56AF8}"/>
              </a:ext>
            </a:extLst>
          </p:cNvPr>
          <p:cNvSpPr/>
          <p:nvPr/>
        </p:nvSpPr>
        <p:spPr>
          <a:xfrm>
            <a:off x="3062394" y="3484229"/>
            <a:ext cx="2573710" cy="2573710"/>
          </a:xfrm>
          <a:prstGeom prst="arc">
            <a:avLst>
              <a:gd name="adj1" fmla="val 13005798"/>
              <a:gd name="adj2" fmla="val 19726631"/>
            </a:avLst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уга 46">
            <a:extLst>
              <a:ext uri="{FF2B5EF4-FFF2-40B4-BE49-F238E27FC236}">
                <a16:creationId xmlns:a16="http://schemas.microsoft.com/office/drawing/2014/main" id="{5A38EAC5-140F-47F1-B7FE-62200AA8022D}"/>
              </a:ext>
            </a:extLst>
          </p:cNvPr>
          <p:cNvSpPr/>
          <p:nvPr/>
        </p:nvSpPr>
        <p:spPr>
          <a:xfrm>
            <a:off x="6005731" y="3598668"/>
            <a:ext cx="2840407" cy="2840407"/>
          </a:xfrm>
          <a:prstGeom prst="arc">
            <a:avLst>
              <a:gd name="adj1" fmla="val 13853263"/>
              <a:gd name="adj2" fmla="val 18898997"/>
            </a:avLst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13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>
            <a:extLst>
              <a:ext uri="{FF2B5EF4-FFF2-40B4-BE49-F238E27FC236}">
                <a16:creationId xmlns:a16="http://schemas.microsoft.com/office/drawing/2014/main" id="{78967076-E4E6-4320-8AC0-A9A23F7BD65A}"/>
              </a:ext>
            </a:extLst>
          </p:cNvPr>
          <p:cNvSpPr/>
          <p:nvPr/>
        </p:nvSpPr>
        <p:spPr>
          <a:xfrm>
            <a:off x="1377790" y="3966219"/>
            <a:ext cx="732168" cy="73216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57E430CC-CEE9-4C0E-8A2C-AF73088B8F4E}"/>
              </a:ext>
            </a:extLst>
          </p:cNvPr>
          <p:cNvSpPr/>
          <p:nvPr/>
        </p:nvSpPr>
        <p:spPr>
          <a:xfrm>
            <a:off x="1205784" y="1943641"/>
            <a:ext cx="732168" cy="73216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1823B9F-4682-4379-9605-7F461463D46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hangingPunct="1">
              <a:defRPr/>
            </a:pPr>
            <a:fld id="{34BEDE09-BB71-420A-A9D7-2BECD5B78100}" type="slidenum">
              <a:rPr lang="ru-RU" kern="12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pPr hangingPunct="1">
                <a:defRPr/>
              </a:pPr>
              <a:t>5</a:t>
            </a:fld>
            <a:endParaRPr lang="ru-RU" kern="12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3916CAA-7F70-46A4-AE0A-95567BB63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hangingPunct="1"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tele-med.ai</a:t>
            </a:r>
            <a:endParaRPr lang="ru-RU" kern="1200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5DB49DB-4A21-4028-A476-F3728A197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426" y="0"/>
            <a:ext cx="7852211" cy="1103085"/>
          </a:xfrm>
        </p:spPr>
        <p:txBody>
          <a:bodyPr/>
          <a:lstStyle/>
          <a:p>
            <a:r>
              <a:rPr lang="ru-RU" sz="3000" dirty="0"/>
              <a:t>ЭФФЕКТ ОТ ВНЕДРЕНИЯ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4A6130-5E41-4028-B9E4-204E3FDD2D78}"/>
              </a:ext>
            </a:extLst>
          </p:cNvPr>
          <p:cNvSpPr txBox="1"/>
          <p:nvPr/>
        </p:nvSpPr>
        <p:spPr bwMode="auto">
          <a:xfrm>
            <a:off x="3662397" y="2862254"/>
            <a:ext cx="6211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обработка платежей</a:t>
            </a:r>
            <a:endParaRPr dirty="0">
              <a:solidFill>
                <a:schemeClr val="tx1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данные заполняются слушателем однократно</a:t>
            </a:r>
            <a:endParaRPr dirty="0">
              <a:solidFill>
                <a:schemeClr val="tx1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автоматическое формирование документов по шаблонам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95CCAA-1015-46F1-9A64-A1D3778F1FE7}"/>
              </a:ext>
            </a:extLst>
          </p:cNvPr>
          <p:cNvSpPr txBox="1"/>
          <p:nvPr/>
        </p:nvSpPr>
        <p:spPr>
          <a:xfrm>
            <a:off x="2264477" y="1376363"/>
            <a:ext cx="53491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000" b="1" dirty="0">
                <a:solidFill>
                  <a:schemeClr val="tx1"/>
                </a:solidFill>
              </a:rPr>
              <a:t>в </a:t>
            </a:r>
            <a:r>
              <a:rPr lang="ru-RU" sz="6000" b="1" dirty="0">
                <a:solidFill>
                  <a:schemeClr val="accent5"/>
                </a:solidFill>
              </a:rPr>
              <a:t>5</a:t>
            </a:r>
            <a:r>
              <a:rPr lang="ru-RU" sz="3000" b="1" dirty="0">
                <a:solidFill>
                  <a:schemeClr val="tx1"/>
                </a:solidFill>
              </a:rPr>
              <a:t> </a:t>
            </a:r>
            <a:r>
              <a:rPr lang="ru-RU" sz="3000" b="1" dirty="0">
                <a:solidFill>
                  <a:schemeClr val="accent5"/>
                </a:solidFill>
              </a:rPr>
              <a:t>раз</a:t>
            </a:r>
            <a:r>
              <a:rPr lang="ru-RU" sz="3000" b="1" dirty="0">
                <a:solidFill>
                  <a:schemeClr val="tx1"/>
                </a:solidFill>
              </a:rPr>
              <a:t> сокращение времени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8C27D1-2F85-4EC6-A342-5DC2F8B75B1F}"/>
              </a:ext>
            </a:extLst>
          </p:cNvPr>
          <p:cNvSpPr txBox="1"/>
          <p:nvPr/>
        </p:nvSpPr>
        <p:spPr bwMode="auto">
          <a:xfrm>
            <a:off x="3662396" y="2206446"/>
            <a:ext cx="7151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подготовки документов сотрудником учебного центра для слушателя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869F20-C503-47D1-9356-EC7E0F1DEA8C}"/>
              </a:ext>
            </a:extLst>
          </p:cNvPr>
          <p:cNvSpPr txBox="1"/>
          <p:nvPr/>
        </p:nvSpPr>
        <p:spPr>
          <a:xfrm>
            <a:off x="2264477" y="3770837"/>
            <a:ext cx="56857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000" b="1" dirty="0">
                <a:solidFill>
                  <a:schemeClr val="tx1"/>
                </a:solidFill>
              </a:rPr>
              <a:t>в </a:t>
            </a:r>
            <a:r>
              <a:rPr lang="ru-RU" sz="6000" b="1" dirty="0">
                <a:solidFill>
                  <a:schemeClr val="accent5"/>
                </a:solidFill>
              </a:rPr>
              <a:t>3</a:t>
            </a:r>
            <a:r>
              <a:rPr lang="ru-RU" sz="3000" b="1" dirty="0">
                <a:solidFill>
                  <a:schemeClr val="tx1"/>
                </a:solidFill>
              </a:rPr>
              <a:t> </a:t>
            </a:r>
            <a:r>
              <a:rPr lang="ru-RU" sz="3000" b="1" dirty="0">
                <a:solidFill>
                  <a:schemeClr val="accent5"/>
                </a:solidFill>
              </a:rPr>
              <a:t>раза</a:t>
            </a:r>
            <a:r>
              <a:rPr lang="ru-RU" sz="3000" b="1" dirty="0">
                <a:solidFill>
                  <a:schemeClr val="tx1"/>
                </a:solidFill>
              </a:rPr>
              <a:t> повышение конверсии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EE7D92-B5AF-4B9B-B487-66EA2FE6FB13}"/>
              </a:ext>
            </a:extLst>
          </p:cNvPr>
          <p:cNvSpPr txBox="1"/>
          <p:nvPr/>
        </p:nvSpPr>
        <p:spPr bwMode="auto">
          <a:xfrm>
            <a:off x="3662396" y="4600920"/>
            <a:ext cx="5495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за счет единого ресурса по платным услугам центра </a:t>
            </a:r>
          </a:p>
        </p:txBody>
      </p:sp>
      <p:sp>
        <p:nvSpPr>
          <p:cNvPr id="6" name="Правая фигурная скобка 5">
            <a:extLst>
              <a:ext uri="{FF2B5EF4-FFF2-40B4-BE49-F238E27FC236}">
                <a16:creationId xmlns:a16="http://schemas.microsoft.com/office/drawing/2014/main" id="{0A16EBCD-5E1E-47FF-AD6D-D24C145699CA}"/>
              </a:ext>
            </a:extLst>
          </p:cNvPr>
          <p:cNvSpPr/>
          <p:nvPr/>
        </p:nvSpPr>
        <p:spPr>
          <a:xfrm rot="5400000">
            <a:off x="7063118" y="-912166"/>
            <a:ext cx="221835" cy="7096763"/>
          </a:xfrm>
          <a:prstGeom prst="rightBrace">
            <a:avLst>
              <a:gd name="adj1" fmla="val 47956"/>
              <a:gd name="adj2" fmla="val 92412"/>
            </a:avLst>
          </a:prstGeom>
          <a:ln w="12700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AEA7A9D-3CF5-4A17-B17D-DC14D0AAB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5784" y="4156249"/>
            <a:ext cx="591264" cy="68879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60D7902-D4B3-409F-A37C-9AD4AC3EB7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850" y="1670568"/>
            <a:ext cx="652220" cy="68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84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61542FFB-AE87-4F6C-950D-1CF835EBD003}"/>
              </a:ext>
            </a:extLst>
          </p:cNvPr>
          <p:cNvSpPr/>
          <p:nvPr/>
        </p:nvSpPr>
        <p:spPr>
          <a:xfrm>
            <a:off x="1" y="3124597"/>
            <a:ext cx="12192000" cy="59174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1823B9F-4682-4379-9605-7F461463D46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hangingPunct="1">
              <a:defRPr/>
            </a:pPr>
            <a:fld id="{34BEDE09-BB71-420A-A9D7-2BECD5B78100}" type="slidenum">
              <a:rPr lang="ru-RU" kern="12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pPr hangingPunct="1">
                <a:defRPr/>
              </a:pPr>
              <a:t>6</a:t>
            </a:fld>
            <a:endParaRPr lang="ru-RU" kern="12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3916CAA-7F70-46A4-AE0A-95567BB63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hangingPunct="1"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tele-med.ai</a:t>
            </a:r>
            <a:endParaRPr lang="ru-RU" kern="1200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5DB49DB-4A21-4028-A476-F3728A197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426" y="0"/>
            <a:ext cx="7852211" cy="1103085"/>
          </a:xfrm>
        </p:spPr>
        <p:txBody>
          <a:bodyPr/>
          <a:lstStyle/>
          <a:p>
            <a:r>
              <a:rPr lang="ru-RU" sz="3000" dirty="0"/>
              <a:t>ПЛАНЫ ПО РАЗВИТИЮ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4D13D2ED-8820-40A7-A905-0E4E8F87EEEB}"/>
              </a:ext>
            </a:extLst>
          </p:cNvPr>
          <p:cNvSpPr txBox="1"/>
          <p:nvPr/>
        </p:nvSpPr>
        <p:spPr bwMode="auto">
          <a:xfrm>
            <a:off x="3165279" y="4895459"/>
            <a:ext cx="17171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Перенос </a:t>
            </a:r>
            <a:r>
              <a:rPr lang="en-US" dirty="0">
                <a:solidFill>
                  <a:schemeClr val="tx1"/>
                </a:solidFill>
              </a:rPr>
              <a:t>PACS </a:t>
            </a:r>
            <a:r>
              <a:rPr lang="ru-RU" dirty="0">
                <a:solidFill>
                  <a:schemeClr val="tx1"/>
                </a:solidFill>
              </a:rPr>
              <a:t> в облако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0691CA76-7836-4F98-82FA-D8CDDD8B428D}"/>
              </a:ext>
            </a:extLst>
          </p:cNvPr>
          <p:cNvSpPr txBox="1"/>
          <p:nvPr/>
        </p:nvSpPr>
        <p:spPr bwMode="auto">
          <a:xfrm>
            <a:off x="5178189" y="2331713"/>
            <a:ext cx="20842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Завершение работ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по внедрению </a:t>
            </a:r>
            <a:r>
              <a:rPr lang="en-US" dirty="0">
                <a:solidFill>
                  <a:schemeClr val="tx1"/>
                </a:solidFill>
              </a:rPr>
              <a:t>SSO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7672335D-AC50-4B02-B416-DAAA39576EDB}"/>
              </a:ext>
            </a:extLst>
          </p:cNvPr>
          <p:cNvSpPr txBox="1"/>
          <p:nvPr/>
        </p:nvSpPr>
        <p:spPr bwMode="auto">
          <a:xfrm>
            <a:off x="9132972" y="2331713"/>
            <a:ext cx="1789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Разработка ЛК для </a:t>
            </a:r>
            <a:r>
              <a:rPr lang="ru-RU" dirty="0" err="1">
                <a:solidFill>
                  <a:schemeClr val="tx1"/>
                </a:solidFill>
              </a:rPr>
              <a:t>юрлица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194B05BA-EA18-4FD6-9AD3-C1B72E5FC434}"/>
              </a:ext>
            </a:extLst>
          </p:cNvPr>
          <p:cNvSpPr txBox="1"/>
          <p:nvPr/>
        </p:nvSpPr>
        <p:spPr bwMode="auto">
          <a:xfrm>
            <a:off x="1210822" y="2331713"/>
            <a:ext cx="20112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Переход на новый </a:t>
            </a:r>
            <a:r>
              <a:rPr lang="ru-RU" dirty="0" err="1">
                <a:solidFill>
                  <a:schemeClr val="tx1"/>
                </a:solidFill>
              </a:rPr>
              <a:t>видеохостинг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417F8017-3280-4861-BE4D-39CC6AF9E919}"/>
              </a:ext>
            </a:extLst>
          </p:cNvPr>
          <p:cNvSpPr txBox="1"/>
          <p:nvPr/>
        </p:nvSpPr>
        <p:spPr bwMode="auto">
          <a:xfrm>
            <a:off x="7153946" y="4895459"/>
            <a:ext cx="2210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Завершение работ по защите </a:t>
            </a:r>
            <a:r>
              <a:rPr lang="ru-RU" dirty="0" err="1">
                <a:solidFill>
                  <a:schemeClr val="tx1"/>
                </a:solidFill>
              </a:rPr>
              <a:t>ПДн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19871FC8-33BA-4B4E-900C-0763AFFAD53A}"/>
              </a:ext>
            </a:extLst>
          </p:cNvPr>
          <p:cNvSpPr/>
          <p:nvPr/>
        </p:nvSpPr>
        <p:spPr>
          <a:xfrm>
            <a:off x="862450" y="3399029"/>
            <a:ext cx="666264" cy="66626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6F1C4D55-EC57-4B34-B5D0-62D4F9D915CD}"/>
              </a:ext>
            </a:extLst>
          </p:cNvPr>
          <p:cNvSpPr/>
          <p:nvPr/>
        </p:nvSpPr>
        <p:spPr>
          <a:xfrm>
            <a:off x="2843650" y="3399029"/>
            <a:ext cx="666264" cy="66626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chemeClr val="accent5"/>
                </a:solidFill>
              </a:rPr>
              <a:t>2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417098E1-F4BA-4E60-B4B3-E07D5185A023}"/>
              </a:ext>
            </a:extLst>
          </p:cNvPr>
          <p:cNvSpPr/>
          <p:nvPr/>
        </p:nvSpPr>
        <p:spPr>
          <a:xfrm>
            <a:off x="4824850" y="3399029"/>
            <a:ext cx="666264" cy="66626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chemeClr val="accent5"/>
                </a:solidFill>
              </a:rPr>
              <a:t>3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7C5AB395-1082-4387-AF3D-5D50E08BD21E}"/>
              </a:ext>
            </a:extLst>
          </p:cNvPr>
          <p:cNvSpPr/>
          <p:nvPr/>
        </p:nvSpPr>
        <p:spPr>
          <a:xfrm>
            <a:off x="6806050" y="3399029"/>
            <a:ext cx="666264" cy="66626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A612A428-42D9-493F-8A0F-1F844BC68F10}"/>
              </a:ext>
            </a:extLst>
          </p:cNvPr>
          <p:cNvSpPr/>
          <p:nvPr/>
        </p:nvSpPr>
        <p:spPr>
          <a:xfrm>
            <a:off x="8787250" y="3399029"/>
            <a:ext cx="666264" cy="66626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chemeClr val="accent5"/>
                </a:solidFill>
              </a:rPr>
              <a:t>5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74EFEFD-3A8B-4472-B440-901CE06BD5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2677" y="1805448"/>
            <a:ext cx="436582" cy="37862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D68B664-63EE-41BA-9274-89056A94A1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2806" y="1776346"/>
            <a:ext cx="436582" cy="44044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CCE0FF3-7C7B-4796-A019-BA9ED694AE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78807" y="4297304"/>
            <a:ext cx="436582" cy="43658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3D22015-AF14-48A2-87DD-9EEDCE34C4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99835" y="1776471"/>
            <a:ext cx="436582" cy="43658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178FCC4-E0AA-4107-AE5D-5235FE21DA4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78522" y="4297304"/>
            <a:ext cx="436582" cy="436580"/>
          </a:xfrm>
          <a:prstGeom prst="rect">
            <a:avLst/>
          </a:prstGeom>
        </p:spPr>
      </p:pic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96549E77-3A73-4B90-9F31-3D5943BFF83F}"/>
              </a:ext>
            </a:extLst>
          </p:cNvPr>
          <p:cNvSpPr/>
          <p:nvPr/>
        </p:nvSpPr>
        <p:spPr>
          <a:xfrm>
            <a:off x="1309274" y="2270637"/>
            <a:ext cx="2237357" cy="4571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4E65A27B-74B1-416F-83D7-2FBBCDE1D9A1}"/>
              </a:ext>
            </a:extLst>
          </p:cNvPr>
          <p:cNvSpPr/>
          <p:nvPr/>
        </p:nvSpPr>
        <p:spPr>
          <a:xfrm>
            <a:off x="3263291" y="4842585"/>
            <a:ext cx="2237357" cy="4571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E5844EBC-14E4-407B-84D1-FF922EDDC9CE}"/>
              </a:ext>
            </a:extLst>
          </p:cNvPr>
          <p:cNvSpPr/>
          <p:nvPr/>
        </p:nvSpPr>
        <p:spPr>
          <a:xfrm>
            <a:off x="5255970" y="2270637"/>
            <a:ext cx="2237357" cy="4571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456C7052-617A-45EC-B310-125DD2F65C8D}"/>
              </a:ext>
            </a:extLst>
          </p:cNvPr>
          <p:cNvSpPr/>
          <p:nvPr/>
        </p:nvSpPr>
        <p:spPr>
          <a:xfrm>
            <a:off x="9222806" y="2270637"/>
            <a:ext cx="2237357" cy="4571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2B53D787-1896-4328-95E4-059CAB44FC0D}"/>
              </a:ext>
            </a:extLst>
          </p:cNvPr>
          <p:cNvSpPr/>
          <p:nvPr/>
        </p:nvSpPr>
        <p:spPr>
          <a:xfrm>
            <a:off x="7264684" y="4842585"/>
            <a:ext cx="2237357" cy="4571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A65E6B92-AE88-44C3-A69E-ECC0796D6F54}"/>
              </a:ext>
            </a:extLst>
          </p:cNvPr>
          <p:cNvCxnSpPr>
            <a:stCxn id="16" idx="0"/>
          </p:cNvCxnSpPr>
          <p:nvPr/>
        </p:nvCxnSpPr>
        <p:spPr>
          <a:xfrm flipV="1">
            <a:off x="1195582" y="1838250"/>
            <a:ext cx="6284" cy="156077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F28B8CAB-F8D4-4B30-837A-FAD745CFEF15}"/>
              </a:ext>
            </a:extLst>
          </p:cNvPr>
          <p:cNvCxnSpPr/>
          <p:nvPr/>
        </p:nvCxnSpPr>
        <p:spPr>
          <a:xfrm flipV="1">
            <a:off x="5163062" y="1838250"/>
            <a:ext cx="6284" cy="156077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59C4B627-396B-4480-98B7-8BBFEFBA6C22}"/>
              </a:ext>
            </a:extLst>
          </p:cNvPr>
          <p:cNvCxnSpPr/>
          <p:nvPr/>
        </p:nvCxnSpPr>
        <p:spPr>
          <a:xfrm flipV="1">
            <a:off x="9120382" y="1838250"/>
            <a:ext cx="6284" cy="156077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CDDF3EE6-3626-4CF2-ABD1-01D1A237281C}"/>
              </a:ext>
            </a:extLst>
          </p:cNvPr>
          <p:cNvCxnSpPr/>
          <p:nvPr/>
        </p:nvCxnSpPr>
        <p:spPr>
          <a:xfrm flipV="1">
            <a:off x="7144412" y="4062195"/>
            <a:ext cx="6284" cy="156077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D5275510-BCD3-4544-ABA0-A747D825F2B3}"/>
              </a:ext>
            </a:extLst>
          </p:cNvPr>
          <p:cNvCxnSpPr/>
          <p:nvPr/>
        </p:nvCxnSpPr>
        <p:spPr>
          <a:xfrm flipV="1">
            <a:off x="3156612" y="4062195"/>
            <a:ext cx="6284" cy="156077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558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A7E689-9BBC-4186-87CE-C03DDCF08E3E}"/>
              </a:ext>
            </a:extLst>
          </p:cNvPr>
          <p:cNvSpPr txBox="1"/>
          <p:nvPr/>
        </p:nvSpPr>
        <p:spPr>
          <a:xfrm>
            <a:off x="621612" y="3096638"/>
            <a:ext cx="54743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БЛАГОДАРЮ ЗА ВНИМАНИЕ</a:t>
            </a:r>
          </a:p>
        </p:txBody>
      </p:sp>
      <p:sp>
        <p:nvSpPr>
          <p:cNvPr id="5" name="Google Shape;145;p16"/>
          <p:cNvSpPr/>
          <p:nvPr/>
        </p:nvSpPr>
        <p:spPr>
          <a:xfrm>
            <a:off x="6684151" y="1528612"/>
            <a:ext cx="5496737" cy="302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98E3"/>
              </a:buClr>
              <a:buSzPts val="1700"/>
              <a:buFont typeface="Calibri"/>
              <a:buNone/>
            </a:pPr>
            <a:r>
              <a:rPr lang="en-US" sz="1700" b="0" i="0" u="sng" strike="noStrike" cap="none" dirty="0">
                <a:solidFill>
                  <a:srgbClr val="3D98E3"/>
                </a:solidFill>
                <a:latin typeface="Calibri"/>
                <a:ea typeface="Calibri"/>
                <a:cs typeface="Calibri"/>
                <a:sym typeface="Calibri"/>
              </a:rPr>
              <a:t>info@npcmr.ru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700"/>
              <a:buFont typeface="Calibri"/>
              <a:buNone/>
            </a:pPr>
            <a:r>
              <a:rPr lang="en-US" sz="1700" b="0" i="0" u="none" strike="noStrike" cap="none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+7 (495) 276 - 04 - 36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D98E3"/>
              </a:buClr>
              <a:buSzPts val="1700"/>
              <a:buFont typeface="Calibri"/>
              <a:buNone/>
            </a:pPr>
            <a:r>
              <a:rPr lang="en-US" sz="17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https://tele-med.ai/</a:t>
            </a:r>
            <a:endParaRPr sz="1700" b="0" i="0" u="none" strike="noStrike" cap="none" dirty="0">
              <a:solidFill>
                <a:srgbClr val="3D98E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98E3"/>
              </a:buClr>
              <a:buSzPts val="1700"/>
              <a:buFont typeface="Calibri"/>
              <a:buNone/>
            </a:pPr>
            <a:r>
              <a:rPr lang="en-US" sz="17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https://mro.live</a:t>
            </a:r>
            <a:r>
              <a:rPr lang="en-US" sz="1700" b="0" i="0" u="sng" strike="noStrike" cap="none" dirty="0">
                <a:solidFill>
                  <a:srgbClr val="3D98E3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endParaRPr sz="1700" b="0" i="0" u="sng" strike="noStrike" cap="none" dirty="0">
              <a:solidFill>
                <a:srgbClr val="3D98E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None/>
            </a:pPr>
            <a:endParaRPr sz="170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98E3"/>
              </a:buClr>
              <a:buSzPts val="1700"/>
              <a:buFont typeface="Calibri"/>
              <a:buNone/>
            </a:pPr>
            <a:r>
              <a:rPr lang="en-US" sz="17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https://mosmed.ai/</a:t>
            </a:r>
            <a:endParaRPr sz="1700" b="0" i="0" u="none" strike="noStrike" cap="none" dirty="0">
              <a:solidFill>
                <a:srgbClr val="3D98E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98E3"/>
              </a:buClr>
              <a:buSzPts val="1700"/>
              <a:buFont typeface="Calibri"/>
              <a:buNone/>
            </a:pPr>
            <a:r>
              <a:rPr lang="en-US" sz="17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https://hub.tele-med.ai/</a:t>
            </a:r>
            <a:r>
              <a:rPr lang="en-US" sz="1700" b="0" i="0" u="none" strike="noStrike" cap="none" dirty="0">
                <a:solidFill>
                  <a:srgbClr val="3D98E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 b="0" i="0" u="none" strike="noStrike" cap="none" dirty="0">
              <a:solidFill>
                <a:srgbClr val="3D98E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98E3"/>
              </a:buClr>
              <a:buSzPts val="1700"/>
              <a:buFont typeface="Calibri"/>
              <a:buNone/>
            </a:pPr>
            <a:r>
              <a:rPr lang="en-US" sz="17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https://standard.tele-med.ai/</a:t>
            </a:r>
            <a:r>
              <a:rPr lang="en-US" sz="1700" dirty="0">
                <a:solidFill>
                  <a:srgbClr val="3D98E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700" b="0" i="0" u="none" strike="noStrike" cap="none" dirty="0">
                <a:solidFill>
                  <a:srgbClr val="3D98E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7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https://edu.tele-med.ai/catalog/</a:t>
            </a:r>
            <a:endParaRPr sz="1700" b="0" i="0" u="sng" strike="noStrike" cap="none" dirty="0">
              <a:solidFill>
                <a:srgbClr val="3D98E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98E3"/>
              </a:buClr>
              <a:buSzPts val="1700"/>
              <a:buFont typeface="Calibri"/>
              <a:buNone/>
            </a:pPr>
            <a:r>
              <a:rPr lang="en-US" sz="17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https://journals.eco-vector.com/DD/index</a:t>
            </a:r>
            <a:endParaRPr sz="1700" b="0" i="0" u="sng" strike="noStrike" cap="none" dirty="0">
              <a:solidFill>
                <a:srgbClr val="3D98E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46;p16"/>
          <p:cNvSpPr/>
          <p:nvPr/>
        </p:nvSpPr>
        <p:spPr>
          <a:xfrm>
            <a:off x="6684151" y="4550192"/>
            <a:ext cx="5299255" cy="207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700"/>
              <a:buFont typeface="Calibri"/>
              <a:buNone/>
            </a:pPr>
            <a:r>
              <a:rPr lang="en-US" sz="1700" b="0" i="0" u="none" strike="noStrike" cap="none" dirty="0" err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Наши</a:t>
            </a:r>
            <a:r>
              <a:rPr lang="en-US" sz="1700" b="0" i="0" u="none" strike="noStrike" cap="none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b="0" i="0" u="none" strike="noStrike" cap="none" dirty="0" err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соц.сети</a:t>
            </a:r>
            <a:r>
              <a:rPr lang="en-US" sz="1700" b="0" i="0" u="none" strike="noStrike" cap="none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700" b="0" i="0" u="none" strike="noStrike" cap="none" dirty="0">
              <a:solidFill>
                <a:srgbClr val="005FA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en-US" sz="17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YouTube</a:t>
            </a:r>
            <a:r>
              <a:rPr lang="en-US" sz="1700" b="0" i="0" u="none" strike="noStrike" cap="none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700" b="0" i="0" u="none" strike="noStrike" cap="none" dirty="0" err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Радиология</a:t>
            </a:r>
            <a:r>
              <a:rPr lang="en-US" sz="1700" b="0" i="0" u="none" strike="noStrike" cap="none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b="0" i="0" u="none" strike="noStrike" cap="none" dirty="0" err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Москвы</a:t>
            </a:r>
            <a:r>
              <a:rPr lang="en-US" sz="1700" b="0" i="0" u="none" strike="noStrike" cap="none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/Radiology of Moscow</a:t>
            </a:r>
            <a:endParaRPr sz="1700" b="0" i="0" u="none" strike="noStrike" cap="none" dirty="0">
              <a:solidFill>
                <a:srgbClr val="808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en-US" sz="17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ВК</a:t>
            </a:r>
            <a:r>
              <a:rPr lang="en-US" sz="1700" b="0" i="0" u="none" strike="noStrike" cap="none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700" dirty="0" err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Радиология</a:t>
            </a:r>
            <a:r>
              <a:rPr lang="en-US" sz="1700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Москвы</a:t>
            </a:r>
            <a:r>
              <a:rPr lang="en-US" sz="1700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/НПКЦ </a:t>
            </a:r>
            <a:r>
              <a:rPr lang="en-US" sz="1700" dirty="0" err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ДиТ</a:t>
            </a:r>
            <a:r>
              <a:rPr lang="en-US" sz="1700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 ДЗМ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None/>
            </a:pPr>
            <a:r>
              <a:rPr lang="en-US" sz="17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Telegram</a:t>
            </a:r>
            <a:r>
              <a:rPr lang="en-US" sz="1700" b="0" i="0" u="none" strike="noStrike" cap="none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700" dirty="0" err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Радиология</a:t>
            </a:r>
            <a:r>
              <a:rPr lang="en-US" sz="1700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Москвы</a:t>
            </a:r>
            <a:r>
              <a:rPr lang="en-US" sz="1700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700" dirty="0" err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TeleMedNews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en-US" sz="1700" b="0" i="0" u="sng" strike="noStrike" cap="none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Одноклассники</a:t>
            </a:r>
            <a:r>
              <a:rPr lang="en-US" sz="1700" b="0" i="0" u="none" strike="noStrike" cap="none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700" b="0" i="0" u="none" strike="noStrike" cap="none" dirty="0" err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Радиология</a:t>
            </a:r>
            <a:r>
              <a:rPr lang="en-US" sz="1700" b="0" i="0" u="none" strike="noStrike" cap="none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b="0" i="0" u="none" strike="noStrike" cap="none" dirty="0" err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Москвы</a:t>
            </a:r>
            <a:r>
              <a:rPr lang="en-US" sz="1700" b="0" i="0" u="none" strike="noStrike" cap="none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Другая 2">
      <a:dk1>
        <a:srgbClr val="575757"/>
      </a:dk1>
      <a:lt1>
        <a:srgbClr val="FFFFFF"/>
      </a:lt1>
      <a:dk2>
        <a:srgbClr val="575757"/>
      </a:dk2>
      <a:lt2>
        <a:srgbClr val="FFFFFF"/>
      </a:lt2>
      <a:accent1>
        <a:srgbClr val="005CA9"/>
      </a:accent1>
      <a:accent2>
        <a:srgbClr val="F7A600"/>
      </a:accent2>
      <a:accent3>
        <a:srgbClr val="0089CB"/>
      </a:accent3>
      <a:accent4>
        <a:srgbClr val="E17B00"/>
      </a:accent4>
      <a:accent5>
        <a:srgbClr val="123C84"/>
      </a:accent5>
      <a:accent6>
        <a:srgbClr val="FEC827"/>
      </a:accent6>
      <a:hlink>
        <a:srgbClr val="3D98E3"/>
      </a:hlink>
      <a:folHlink>
        <a:srgbClr val="97CEF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корпоративные цвета">
    <a:dk1>
      <a:srgbClr val="151616"/>
    </a:dk1>
    <a:lt1>
      <a:srgbClr val="FFFFFF"/>
    </a:lt1>
    <a:dk2>
      <a:srgbClr val="151616"/>
    </a:dk2>
    <a:lt2>
      <a:srgbClr val="FFFFFF"/>
    </a:lt2>
    <a:accent1>
      <a:srgbClr val="005FAB"/>
    </a:accent1>
    <a:accent2>
      <a:srgbClr val="FFAA00"/>
    </a:accent2>
    <a:accent3>
      <a:srgbClr val="3D98E3"/>
    </a:accent3>
    <a:accent4>
      <a:srgbClr val="DB7500"/>
    </a:accent4>
    <a:accent5>
      <a:srgbClr val="1F4287"/>
    </a:accent5>
    <a:accent6>
      <a:srgbClr val="FFC935"/>
    </a:accent6>
    <a:hlink>
      <a:srgbClr val="3D98E3"/>
    </a:hlink>
    <a:folHlink>
      <a:srgbClr val="97C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15632</TotalTime>
  <Words>629</Words>
  <Application>Microsoft Office PowerPoint</Application>
  <PresentationFormat>Широкоэкранный</PresentationFormat>
  <Paragraphs>100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2_Тема Office</vt:lpstr>
      <vt:lpstr>СОЗДАНИЕ ОБЛАЧНОЙ ОБРАЗОВАТЕЛЬНОЙ ПЛАТФОРМЫ для обучения врачей-рентгенологов</vt:lpstr>
      <vt:lpstr>ПРОБЛЕМЫ</vt:lpstr>
      <vt:lpstr>ОБРАЗОВАТЕЛЬНАЯ ПЛАТФОРМА</vt:lpstr>
      <vt:lpstr>ОБРАЗОВАТЕЛЬНАЯ ПЛАТФОРМА</vt:lpstr>
      <vt:lpstr>ЭФФЕКТ ОТ ВНЕДРЕНИЯ</vt:lpstr>
      <vt:lpstr>ПЛАНЫ ПО РАЗВИТИЮ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Д. Бугаенко;Михаил С. Сконечный</dc:creator>
  <cp:lastModifiedBy>Екатерина Корепина</cp:lastModifiedBy>
  <cp:revision>1053</cp:revision>
  <cp:lastPrinted>2018-10-02T09:44:43Z</cp:lastPrinted>
  <dcterms:modified xsi:type="dcterms:W3CDTF">2022-04-05T19:59:26Z</dcterms:modified>
</cp:coreProperties>
</file>