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75" r:id="rId4"/>
    <p:sldId id="261" r:id="rId5"/>
    <p:sldId id="1567" r:id="rId6"/>
    <p:sldId id="262" r:id="rId7"/>
    <p:sldId id="278" r:id="rId8"/>
    <p:sldId id="267" r:id="rId9"/>
    <p:sldId id="263" r:id="rId10"/>
    <p:sldId id="277" r:id="rId11"/>
    <p:sldId id="264" r:id="rId12"/>
    <p:sldId id="408" r:id="rId13"/>
    <p:sldId id="734" r:id="rId14"/>
    <p:sldId id="1568" r:id="rId15"/>
    <p:sldId id="268" r:id="rId16"/>
    <p:sldId id="398" r:id="rId17"/>
    <p:sldId id="1482" r:id="rId18"/>
    <p:sldId id="273" r:id="rId19"/>
    <p:sldId id="269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8"/>
  </p:normalViewPr>
  <p:slideViewPr>
    <p:cSldViewPr snapToGrid="0" snapToObjects="1">
      <p:cViewPr>
        <p:scale>
          <a:sx n="110" d="100"/>
          <a:sy n="110" d="100"/>
        </p:scale>
        <p:origin x="53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ptain Beefheart" userId="45fb7ef8087f59fa" providerId="LiveId" clId="{129C853D-6C20-A449-B16F-48E3D077E6FE}"/>
    <pc:docChg chg="custSel addSld delSld modSld sldOrd">
      <pc:chgData name="Captain Beefheart" userId="45fb7ef8087f59fa" providerId="LiveId" clId="{129C853D-6C20-A449-B16F-48E3D077E6FE}" dt="2022-04-04T19:55:19.672" v="117" actId="1076"/>
      <pc:docMkLst>
        <pc:docMk/>
      </pc:docMkLst>
      <pc:sldChg chg="delSp">
        <pc:chgData name="Captain Beefheart" userId="45fb7ef8087f59fa" providerId="LiveId" clId="{129C853D-6C20-A449-B16F-48E3D077E6FE}" dt="2022-03-18T05:16:37.896" v="0" actId="21"/>
        <pc:sldMkLst>
          <pc:docMk/>
          <pc:sldMk cId="876997673" sldId="257"/>
        </pc:sldMkLst>
        <pc:picChg chg="del">
          <ac:chgData name="Captain Beefheart" userId="45fb7ef8087f59fa" providerId="LiveId" clId="{129C853D-6C20-A449-B16F-48E3D077E6FE}" dt="2022-03-18T05:16:37.896" v="0" actId="21"/>
          <ac:picMkLst>
            <pc:docMk/>
            <pc:sldMk cId="876997673" sldId="257"/>
            <ac:picMk id="4" creationId="{190C8FA8-0EEF-F240-A734-555AA2DD1EA6}"/>
          </ac:picMkLst>
        </pc:picChg>
      </pc:sldChg>
      <pc:sldChg chg="del">
        <pc:chgData name="Captain Beefheart" userId="45fb7ef8087f59fa" providerId="LiveId" clId="{129C853D-6C20-A449-B16F-48E3D077E6FE}" dt="2022-03-18T05:20:50.374" v="1" actId="2696"/>
        <pc:sldMkLst>
          <pc:docMk/>
          <pc:sldMk cId="723703130" sldId="260"/>
        </pc:sldMkLst>
      </pc:sldChg>
      <pc:sldChg chg="ord">
        <pc:chgData name="Captain Beefheart" userId="45fb7ef8087f59fa" providerId="LiveId" clId="{129C853D-6C20-A449-B16F-48E3D077E6FE}" dt="2022-03-18T06:20:05.508" v="115" actId="1076"/>
        <pc:sldMkLst>
          <pc:docMk/>
          <pc:sldMk cId="873145972" sldId="262"/>
        </pc:sldMkLst>
      </pc:sldChg>
      <pc:sldChg chg="del">
        <pc:chgData name="Captain Beefheart" userId="45fb7ef8087f59fa" providerId="LiveId" clId="{129C853D-6C20-A449-B16F-48E3D077E6FE}" dt="2022-03-18T06:19:18.375" v="112" actId="2696"/>
        <pc:sldMkLst>
          <pc:docMk/>
          <pc:sldMk cId="2440317823" sldId="266"/>
        </pc:sldMkLst>
      </pc:sldChg>
      <pc:sldChg chg="ord">
        <pc:chgData name="Captain Beefheart" userId="45fb7ef8087f59fa" providerId="LiveId" clId="{129C853D-6C20-A449-B16F-48E3D077E6FE}" dt="2022-03-18T06:14:05.255" v="104" actId="1076"/>
        <pc:sldMkLst>
          <pc:docMk/>
          <pc:sldMk cId="1182188612" sldId="268"/>
        </pc:sldMkLst>
      </pc:sldChg>
      <pc:sldChg chg="del">
        <pc:chgData name="Captain Beefheart" userId="45fb7ef8087f59fa" providerId="LiveId" clId="{129C853D-6C20-A449-B16F-48E3D077E6FE}" dt="2022-03-18T06:19:26.483" v="114" actId="2696"/>
        <pc:sldMkLst>
          <pc:docMk/>
          <pc:sldMk cId="650060130" sldId="270"/>
        </pc:sldMkLst>
      </pc:sldChg>
      <pc:sldChg chg="del">
        <pc:chgData name="Captain Beefheart" userId="45fb7ef8087f59fa" providerId="LiveId" clId="{129C853D-6C20-A449-B16F-48E3D077E6FE}" dt="2022-03-18T05:45:30.735" v="2" actId="2696"/>
        <pc:sldMkLst>
          <pc:docMk/>
          <pc:sldMk cId="708245566" sldId="271"/>
        </pc:sldMkLst>
      </pc:sldChg>
      <pc:sldChg chg="del">
        <pc:chgData name="Captain Beefheart" userId="45fb7ef8087f59fa" providerId="LiveId" clId="{129C853D-6C20-A449-B16F-48E3D077E6FE}" dt="2022-03-18T06:19:22.085" v="113" actId="2696"/>
        <pc:sldMkLst>
          <pc:docMk/>
          <pc:sldMk cId="1957927423" sldId="272"/>
        </pc:sldMkLst>
      </pc:sldChg>
      <pc:sldChg chg="ord">
        <pc:chgData name="Captain Beefheart" userId="45fb7ef8087f59fa" providerId="LiveId" clId="{129C853D-6C20-A449-B16F-48E3D077E6FE}" dt="2022-03-18T05:46:21.756" v="3" actId="1076"/>
        <pc:sldMkLst>
          <pc:docMk/>
          <pc:sldMk cId="483245808" sldId="277"/>
        </pc:sldMkLst>
      </pc:sldChg>
      <pc:sldChg chg="ord">
        <pc:chgData name="Captain Beefheart" userId="45fb7ef8087f59fa" providerId="LiveId" clId="{129C853D-6C20-A449-B16F-48E3D077E6FE}" dt="2022-03-18T06:10:36.286" v="99" actId="1076"/>
        <pc:sldMkLst>
          <pc:docMk/>
          <pc:sldMk cId="3983505872" sldId="278"/>
        </pc:sldMkLst>
      </pc:sldChg>
      <pc:sldChg chg="new del">
        <pc:chgData name="Captain Beefheart" userId="45fb7ef8087f59fa" providerId="LiveId" clId="{129C853D-6C20-A449-B16F-48E3D077E6FE}" dt="2022-03-18T06:09:18.733" v="98" actId="2696"/>
        <pc:sldMkLst>
          <pc:docMk/>
          <pc:sldMk cId="173307815" sldId="279"/>
        </pc:sldMkLst>
      </pc:sldChg>
      <pc:sldChg chg="add ord">
        <pc:chgData name="Captain Beefheart" userId="45fb7ef8087f59fa" providerId="LiveId" clId="{129C853D-6C20-A449-B16F-48E3D077E6FE}" dt="2022-03-18T06:25:49.162" v="116" actId="1076"/>
        <pc:sldMkLst>
          <pc:docMk/>
          <pc:sldMk cId="1872999425" sldId="398"/>
        </pc:sldMkLst>
      </pc:sldChg>
      <pc:sldChg chg="add">
        <pc:chgData name="Captain Beefheart" userId="45fb7ef8087f59fa" providerId="LiveId" clId="{129C853D-6C20-A449-B16F-48E3D077E6FE}" dt="2022-03-18T06:15:30.086" v="106" actId="22"/>
        <pc:sldMkLst>
          <pc:docMk/>
          <pc:sldMk cId="3630173011" sldId="408"/>
        </pc:sldMkLst>
      </pc:sldChg>
      <pc:sldChg chg="add">
        <pc:chgData name="Captain Beefheart" userId="45fb7ef8087f59fa" providerId="LiveId" clId="{129C853D-6C20-A449-B16F-48E3D077E6FE}" dt="2022-03-18T05:50:50.261" v="8" actId="22"/>
        <pc:sldMkLst>
          <pc:docMk/>
          <pc:sldMk cId="4024198203" sldId="734"/>
        </pc:sldMkLst>
      </pc:sldChg>
      <pc:sldChg chg="add">
        <pc:chgData name="Captain Beefheart" userId="45fb7ef8087f59fa" providerId="LiveId" clId="{129C853D-6C20-A449-B16F-48E3D077E6FE}" dt="2022-03-18T06:18:47.925" v="110" actId="22"/>
        <pc:sldMkLst>
          <pc:docMk/>
          <pc:sldMk cId="272251969" sldId="1482"/>
        </pc:sldMkLst>
      </pc:sldChg>
      <pc:sldChg chg="add ord">
        <pc:chgData name="Captain Beefheart" userId="45fb7ef8087f59fa" providerId="LiveId" clId="{129C853D-6C20-A449-B16F-48E3D077E6FE}" dt="2022-04-04T19:55:19.672" v="117" actId="1076"/>
        <pc:sldMkLst>
          <pc:docMk/>
          <pc:sldMk cId="2462352619" sldId="1567"/>
        </pc:sldMkLst>
      </pc:sldChg>
      <pc:sldChg chg="addSp new del">
        <pc:chgData name="Captain Beefheart" userId="45fb7ef8087f59fa" providerId="LiveId" clId="{129C853D-6C20-A449-B16F-48E3D077E6FE}" dt="2022-03-18T05:53:58.589" v="10" actId="2696"/>
        <pc:sldMkLst>
          <pc:docMk/>
          <pc:sldMk cId="31273990" sldId="1568"/>
        </pc:sldMkLst>
        <pc:picChg chg="add">
          <ac:chgData name="Captain Beefheart" userId="45fb7ef8087f59fa" providerId="LiveId" clId="{129C853D-6C20-A449-B16F-48E3D077E6FE}" dt="2022-03-18T05:53:49.497" v="9" actId="22"/>
          <ac:picMkLst>
            <pc:docMk/>
            <pc:sldMk cId="31273990" sldId="1568"/>
            <ac:picMk id="4" creationId="{A3B9CA80-2214-0F44-9E44-747D64F4F194}"/>
          </ac:picMkLst>
        </pc:picChg>
      </pc:sldChg>
      <pc:sldChg chg="addSp delSp modSp new del mod modClrScheme chgLayout">
        <pc:chgData name="Captain Beefheart" userId="45fb7ef8087f59fa" providerId="LiveId" clId="{129C853D-6C20-A449-B16F-48E3D077E6FE}" dt="2022-03-18T06:05:26.486" v="22" actId="2696"/>
        <pc:sldMkLst>
          <pc:docMk/>
          <pc:sldMk cId="2550494939" sldId="1568"/>
        </pc:sldMkLst>
        <pc:spChg chg="mod ord">
          <ac:chgData name="Captain Beefheart" userId="45fb7ef8087f59fa" providerId="LiveId" clId="{129C853D-6C20-A449-B16F-48E3D077E6FE}" dt="2022-03-18T05:54:08.258" v="12" actId="700"/>
          <ac:spMkLst>
            <pc:docMk/>
            <pc:sldMk cId="2550494939" sldId="1568"/>
            <ac:spMk id="2" creationId="{F27FADBB-AA5A-764E-B0D2-D6AB5DF6AB55}"/>
          </ac:spMkLst>
        </pc:spChg>
        <pc:spChg chg="del mod ord">
          <ac:chgData name="Captain Beefheart" userId="45fb7ef8087f59fa" providerId="LiveId" clId="{129C853D-6C20-A449-B16F-48E3D077E6FE}" dt="2022-03-18T05:54:11.891" v="13" actId="22"/>
          <ac:spMkLst>
            <pc:docMk/>
            <pc:sldMk cId="2550494939" sldId="1568"/>
            <ac:spMk id="3" creationId="{A5928258-773D-B24A-87C2-58A4FF428258}"/>
          </ac:spMkLst>
        </pc:spChg>
        <pc:spChg chg="add mod ord">
          <ac:chgData name="Captain Beefheart" userId="45fb7ef8087f59fa" providerId="LiveId" clId="{129C853D-6C20-A449-B16F-48E3D077E6FE}" dt="2022-03-18T05:54:08.258" v="12" actId="700"/>
          <ac:spMkLst>
            <pc:docMk/>
            <pc:sldMk cId="2550494939" sldId="1568"/>
            <ac:spMk id="4" creationId="{670431D4-9D1B-664B-B97A-B0C65EB5A6B3}"/>
          </ac:spMkLst>
        </pc:spChg>
        <pc:spChg chg="add mod ord">
          <ac:chgData name="Captain Beefheart" userId="45fb7ef8087f59fa" providerId="LiveId" clId="{129C853D-6C20-A449-B16F-48E3D077E6FE}" dt="2022-03-18T05:54:08.258" v="12" actId="700"/>
          <ac:spMkLst>
            <pc:docMk/>
            <pc:sldMk cId="2550494939" sldId="1568"/>
            <ac:spMk id="5" creationId="{E5344D13-D2E8-C949-9911-11B5E02272EC}"/>
          </ac:spMkLst>
        </pc:spChg>
        <pc:spChg chg="add del mod ord">
          <ac:chgData name="Captain Beefheart" userId="45fb7ef8087f59fa" providerId="LiveId" clId="{129C853D-6C20-A449-B16F-48E3D077E6FE}" dt="2022-03-18T05:58:55.210" v="14" actId="22"/>
          <ac:spMkLst>
            <pc:docMk/>
            <pc:sldMk cId="2550494939" sldId="1568"/>
            <ac:spMk id="6" creationId="{98A515C5-43E3-E549-8DC4-5CBBAF0FA38C}"/>
          </ac:spMkLst>
        </pc:spChg>
        <pc:spChg chg="add del mod">
          <ac:chgData name="Captain Beefheart" userId="45fb7ef8087f59fa" providerId="LiveId" clId="{129C853D-6C20-A449-B16F-48E3D077E6FE}" dt="2022-03-18T06:01:20.641" v="20" actId="22"/>
          <ac:spMkLst>
            <pc:docMk/>
            <pc:sldMk cId="2550494939" sldId="1568"/>
            <ac:spMk id="11" creationId="{5EF9F17A-E13A-2640-9E23-D45E761F47A4}"/>
          </ac:spMkLst>
        </pc:spChg>
        <pc:picChg chg="add">
          <ac:chgData name="Captain Beefheart" userId="45fb7ef8087f59fa" providerId="LiveId" clId="{129C853D-6C20-A449-B16F-48E3D077E6FE}" dt="2022-03-18T06:05:16.075" v="21" actId="22"/>
          <ac:picMkLst>
            <pc:docMk/>
            <pc:sldMk cId="2550494939" sldId="1568"/>
            <ac:picMk id="6" creationId="{C579DFB2-E368-944F-AB54-EF8488385D80}"/>
          </ac:picMkLst>
        </pc:picChg>
        <pc:picChg chg="add del mod">
          <ac:chgData name="Captain Beefheart" userId="45fb7ef8087f59fa" providerId="LiveId" clId="{129C853D-6C20-A449-B16F-48E3D077E6FE}" dt="2022-03-18T06:01:09.743" v="19" actId="478"/>
          <ac:picMkLst>
            <pc:docMk/>
            <pc:sldMk cId="2550494939" sldId="1568"/>
            <ac:picMk id="7" creationId="{1603D982-DF71-4541-BCC5-A5D6E7480E32}"/>
          </ac:picMkLst>
        </pc:picChg>
        <pc:picChg chg="add mod">
          <ac:chgData name="Captain Beefheart" userId="45fb7ef8087f59fa" providerId="LiveId" clId="{129C853D-6C20-A449-B16F-48E3D077E6FE}" dt="2022-03-18T05:54:11.891" v="13" actId="22"/>
          <ac:picMkLst>
            <pc:docMk/>
            <pc:sldMk cId="2550494939" sldId="1568"/>
            <ac:picMk id="9" creationId="{38D20FFB-CAA2-8440-8761-382C4E066C7F}"/>
          </ac:picMkLst>
        </pc:picChg>
        <pc:picChg chg="add mod">
          <ac:chgData name="Captain Beefheart" userId="45fb7ef8087f59fa" providerId="LiveId" clId="{129C853D-6C20-A449-B16F-48E3D077E6FE}" dt="2022-03-18T06:01:20.641" v="20" actId="22"/>
          <ac:picMkLst>
            <pc:docMk/>
            <pc:sldMk cId="2550494939" sldId="1568"/>
            <ac:picMk id="14" creationId="{CE07C911-3980-BE4D-BA26-50B707E80B33}"/>
          </ac:picMkLst>
        </pc:picChg>
      </pc:sldChg>
      <pc:sldChg chg="addSp delSp modSp new mod setBg">
        <pc:chgData name="Captain Beefheart" userId="45fb7ef8087f59fa" providerId="LiveId" clId="{129C853D-6C20-A449-B16F-48E3D077E6FE}" dt="2022-03-18T06:16:17.616" v="108" actId="207"/>
        <pc:sldMkLst>
          <pc:docMk/>
          <pc:sldMk cId="4114405014" sldId="1568"/>
        </pc:sldMkLst>
        <pc:spChg chg="mod">
          <ac:chgData name="Captain Beefheart" userId="45fb7ef8087f59fa" providerId="LiveId" clId="{129C853D-6C20-A449-B16F-48E3D077E6FE}" dt="2022-03-18T06:16:17.616" v="108" actId="207"/>
          <ac:spMkLst>
            <pc:docMk/>
            <pc:sldMk cId="4114405014" sldId="1568"/>
            <ac:spMk id="2" creationId="{8FFB9E10-5F80-5E4D-B2F0-A39C4D9A25DC}"/>
          </ac:spMkLst>
        </pc:spChg>
        <pc:spChg chg="del">
          <ac:chgData name="Captain Beefheart" userId="45fb7ef8087f59fa" providerId="LiveId" clId="{129C853D-6C20-A449-B16F-48E3D077E6FE}" dt="2022-03-18T06:05:46.956" v="25" actId="22"/>
          <ac:spMkLst>
            <pc:docMk/>
            <pc:sldMk cId="4114405014" sldId="1568"/>
            <ac:spMk id="3" creationId="{33BBFBEE-29DC-B64F-B7BF-2002AADFCC90}"/>
          </ac:spMkLst>
        </pc:spChg>
        <pc:spChg chg="add del">
          <ac:chgData name="Captain Beefheart" userId="45fb7ef8087f59fa" providerId="LiveId" clId="{129C853D-6C20-A449-B16F-48E3D077E6FE}" dt="2022-03-18T06:06:00.683" v="27" actId="931"/>
          <ac:spMkLst>
            <pc:docMk/>
            <pc:sldMk cId="4114405014" sldId="1568"/>
            <ac:spMk id="10" creationId="{A9BE101F-CDF3-AB01-A3DF-54EDECB16BE1}"/>
          </ac:spMkLst>
        </pc:spChg>
        <pc:spChg chg="add del">
          <ac:chgData name="Captain Beefheart" userId="45fb7ef8087f59fa" providerId="LiveId" clId="{129C853D-6C20-A449-B16F-48E3D077E6FE}" dt="2022-03-18T06:06:07.895" v="28" actId="26606"/>
          <ac:spMkLst>
            <pc:docMk/>
            <pc:sldMk cId="4114405014" sldId="1568"/>
            <ac:spMk id="13" creationId="{FF9B822F-893E-44C8-963C-64F50ACECBB2}"/>
          </ac:spMkLst>
        </pc:spChg>
        <pc:spChg chg="add del">
          <ac:chgData name="Captain Beefheart" userId="45fb7ef8087f59fa" providerId="LiveId" clId="{129C853D-6C20-A449-B16F-48E3D077E6FE}" dt="2022-03-18T06:06:07.895" v="28" actId="26606"/>
          <ac:spMkLst>
            <pc:docMk/>
            <pc:sldMk cId="4114405014" sldId="1568"/>
            <ac:spMk id="15" creationId="{EBF87945-A001-489F-9D9B-7D9435F0B9CA}"/>
          </ac:spMkLst>
        </pc:spChg>
        <pc:spChg chg="add del">
          <ac:chgData name="Captain Beefheart" userId="45fb7ef8087f59fa" providerId="LiveId" clId="{129C853D-6C20-A449-B16F-48E3D077E6FE}" dt="2022-03-18T06:06:18.598" v="29" actId="931"/>
          <ac:spMkLst>
            <pc:docMk/>
            <pc:sldMk cId="4114405014" sldId="1568"/>
            <ac:spMk id="19" creationId="{6AE598ED-E1F9-9854-4D54-C24A507237CB}"/>
          </ac:spMkLst>
        </pc:spChg>
        <pc:spChg chg="add del">
          <ac:chgData name="Captain Beefheart" userId="45fb7ef8087f59fa" providerId="LiveId" clId="{129C853D-6C20-A449-B16F-48E3D077E6FE}" dt="2022-03-18T06:06:26.170" v="30" actId="26606"/>
          <ac:spMkLst>
            <pc:docMk/>
            <pc:sldMk cId="4114405014" sldId="1568"/>
            <ac:spMk id="22" creationId="{A2679492-7988-4050-9056-542444452411}"/>
          </ac:spMkLst>
        </pc:spChg>
        <pc:spChg chg="add del">
          <ac:chgData name="Captain Beefheart" userId="45fb7ef8087f59fa" providerId="LiveId" clId="{129C853D-6C20-A449-B16F-48E3D077E6FE}" dt="2022-03-18T06:06:26.170" v="30" actId="26606"/>
          <ac:spMkLst>
            <pc:docMk/>
            <pc:sldMk cId="4114405014" sldId="1568"/>
            <ac:spMk id="24" creationId="{B091B163-7D61-4891-ABCF-5C13D9C418D0}"/>
          </ac:spMkLst>
        </pc:spChg>
        <pc:spChg chg="add">
          <ac:chgData name="Captain Beefheart" userId="45fb7ef8087f59fa" providerId="LiveId" clId="{129C853D-6C20-A449-B16F-48E3D077E6FE}" dt="2022-03-18T06:06:26.170" v="30" actId="26606"/>
          <ac:spMkLst>
            <pc:docMk/>
            <pc:sldMk cId="4114405014" sldId="1568"/>
            <ac:spMk id="31" creationId="{7316481C-0A49-4796-812B-0D64F063B720}"/>
          </ac:spMkLst>
        </pc:spChg>
        <pc:spChg chg="add">
          <ac:chgData name="Captain Beefheart" userId="45fb7ef8087f59fa" providerId="LiveId" clId="{129C853D-6C20-A449-B16F-48E3D077E6FE}" dt="2022-03-18T06:06:26.170" v="30" actId="26606"/>
          <ac:spMkLst>
            <pc:docMk/>
            <pc:sldMk cId="4114405014" sldId="1568"/>
            <ac:spMk id="33" creationId="{A5271697-90F1-4A23-8EF2-0179F2EAFACB}"/>
          </ac:spMkLst>
        </pc:spChg>
        <pc:spChg chg="add">
          <ac:chgData name="Captain Beefheart" userId="45fb7ef8087f59fa" providerId="LiveId" clId="{129C853D-6C20-A449-B16F-48E3D077E6FE}" dt="2022-03-18T06:06:26.170" v="30" actId="26606"/>
          <ac:spMkLst>
            <pc:docMk/>
            <pc:sldMk cId="4114405014" sldId="1568"/>
            <ac:spMk id="57" creationId="{D9F5512A-48E1-4C07-B75E-3CCC517B6804}"/>
          </ac:spMkLst>
        </pc:spChg>
        <pc:grpChg chg="add">
          <ac:chgData name="Captain Beefheart" userId="45fb7ef8087f59fa" providerId="LiveId" clId="{129C853D-6C20-A449-B16F-48E3D077E6FE}" dt="2022-03-18T06:06:26.170" v="30" actId="26606"/>
          <ac:grpSpMkLst>
            <pc:docMk/>
            <pc:sldMk cId="4114405014" sldId="1568"/>
            <ac:grpSpMk id="35" creationId="{1F49CE81-B2F4-47B2-9D4A-886DCE0A8404}"/>
          </ac:grpSpMkLst>
        </pc:grpChg>
        <pc:picChg chg="add mod ord">
          <ac:chgData name="Captain Beefheart" userId="45fb7ef8087f59fa" providerId="LiveId" clId="{129C853D-6C20-A449-B16F-48E3D077E6FE}" dt="2022-03-18T06:06:26.170" v="30" actId="26606"/>
          <ac:picMkLst>
            <pc:docMk/>
            <pc:sldMk cId="4114405014" sldId="1568"/>
            <ac:picMk id="6" creationId="{49BCA4A7-3890-6E43-BDBF-1DFF6E98F1DB}"/>
          </ac:picMkLst>
        </pc:picChg>
        <pc:picChg chg="add mod ord">
          <ac:chgData name="Captain Beefheart" userId="45fb7ef8087f59fa" providerId="LiveId" clId="{129C853D-6C20-A449-B16F-48E3D077E6FE}" dt="2022-03-18T06:06:26.170" v="30" actId="26606"/>
          <ac:picMkLst>
            <pc:docMk/>
            <pc:sldMk cId="4114405014" sldId="1568"/>
            <ac:picMk id="7" creationId="{172284E0-5CBA-1749-A21A-9DD0D3E0C413}"/>
          </ac:picMkLst>
        </pc:picChg>
        <pc:picChg chg="add mod ord">
          <ac:chgData name="Captain Beefheart" userId="45fb7ef8087f59fa" providerId="LiveId" clId="{129C853D-6C20-A449-B16F-48E3D077E6FE}" dt="2022-03-18T06:06:26.170" v="30" actId="26606"/>
          <ac:picMkLst>
            <pc:docMk/>
            <pc:sldMk cId="4114405014" sldId="1568"/>
            <ac:picMk id="8" creationId="{5EAD0430-57BF-7B4F-A748-579506D14340}"/>
          </ac:picMkLst>
        </pc:picChg>
        <pc:cxnChg chg="add del">
          <ac:chgData name="Captain Beefheart" userId="45fb7ef8087f59fa" providerId="LiveId" clId="{129C853D-6C20-A449-B16F-48E3D077E6FE}" dt="2022-03-18T06:06:26.170" v="30" actId="26606"/>
          <ac:cxnSpMkLst>
            <pc:docMk/>
            <pc:sldMk cId="4114405014" sldId="1568"/>
            <ac:cxnSpMk id="26" creationId="{C49DA8F6-BCC1-4447-B54C-57856834B94B}"/>
          </ac:cxnSpMkLst>
        </pc:cxnChg>
      </pc:sldChg>
      <pc:sldChg chg="new del">
        <pc:chgData name="Captain Beefheart" userId="45fb7ef8087f59fa" providerId="LiveId" clId="{129C853D-6C20-A449-B16F-48E3D077E6FE}" dt="2022-03-18T06:18:51.460" v="111" actId="2696"/>
        <pc:sldMkLst>
          <pc:docMk/>
          <pc:sldMk cId="367983226" sldId="1569"/>
        </pc:sldMkLst>
      </pc:sldChg>
      <pc:sldChg chg="new del">
        <pc:chgData name="Captain Beefheart" userId="45fb7ef8087f59fa" providerId="LiveId" clId="{129C853D-6C20-A449-B16F-48E3D077E6FE}" dt="2022-03-18T06:13:11.793" v="100" actId="2696"/>
        <pc:sldMkLst>
          <pc:docMk/>
          <pc:sldMk cId="858668998" sldId="1569"/>
        </pc:sldMkLst>
      </pc:sldChg>
      <pc:sldChg chg="new del">
        <pc:chgData name="Captain Beefheart" userId="45fb7ef8087f59fa" providerId="LiveId" clId="{129C853D-6C20-A449-B16F-48E3D077E6FE}" dt="2022-03-18T06:15:33.162" v="107" actId="2696"/>
        <pc:sldMkLst>
          <pc:docMk/>
          <pc:sldMk cId="1519233360" sldId="1569"/>
        </pc:sldMkLst>
      </pc:sldChg>
      <pc:sldChg chg="new del">
        <pc:chgData name="Captain Beefheart" userId="45fb7ef8087f59fa" providerId="LiveId" clId="{129C853D-6C20-A449-B16F-48E3D077E6FE}" dt="2022-03-18T06:13:55.807" v="103" actId="2696"/>
        <pc:sldMkLst>
          <pc:docMk/>
          <pc:sldMk cId="2684680317" sldId="1569"/>
        </pc:sldMkLst>
      </pc:sldChg>
      <pc:sldMasterChg chg="addSldLayout">
        <pc:chgData name="Captain Beefheart" userId="45fb7ef8087f59fa" providerId="LiveId" clId="{129C853D-6C20-A449-B16F-48E3D077E6FE}" dt="2022-03-18T05:49:11.780" v="6" actId="22"/>
        <pc:sldMasterMkLst>
          <pc:docMk/>
          <pc:sldMasterMk cId="473565077" sldId="2147483648"/>
        </pc:sldMasterMkLst>
        <pc:sldLayoutChg chg="add">
          <pc:chgData name="Captain Beefheart" userId="45fb7ef8087f59fa" providerId="LiveId" clId="{129C853D-6C20-A449-B16F-48E3D077E6FE}" dt="2022-03-18T05:49:11.780" v="6" actId="22"/>
          <pc:sldLayoutMkLst>
            <pc:docMk/>
            <pc:sldMasterMk cId="473565077" sldId="2147483648"/>
            <pc:sldLayoutMk cId="2677733951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7A926-49DA-004C-A24B-06830270152B}" type="datetimeFigureOut">
              <a:rPr lang="en-RU" smtClean="0"/>
              <a:t>4/4/22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2A7F6-E4A5-BF46-A296-5D51F72755B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1056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2A7F6-E4A5-BF46-A296-5D51F72755B8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18613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2A7F6-E4A5-BF46-A296-5D51F72755B8}" type="slidenum">
              <a:rPr lang="en-RU" smtClean="0"/>
              <a:t>18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61051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F5FE9-585B-9C45-84DD-88B5E3CE5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62A08F-E73F-8945-813F-36FB7D80A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0ADAE-A93E-DD4D-94D9-876844418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D064-80A5-5240-B8D6-FAAEF724CC1E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011852-5F6F-1341-8BBB-4F1E8A68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05790A-155A-AD47-ADB7-127F24B1E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6DFE-4450-2C46-8B9A-941BE255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185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E1B130-7A00-D648-A0A0-7A328109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835376-7290-7D44-9670-8661D9640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0A43A6-6137-F84F-BBAA-EE9E20012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D064-80A5-5240-B8D6-FAAEF724CC1E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E59B73-B235-E74B-B6F9-C8A04CE17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524C4F-E42F-D342-B8DA-46990D907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6DFE-4450-2C46-8B9A-941BE255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1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445987-3EB1-4D4C-81B6-13023D4254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04C6C1-12FB-4245-9D91-946BDD68C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50A551-2E43-5047-931C-CF0706B81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D064-80A5-5240-B8D6-FAAEF724CC1E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EAA63D-0FCF-3045-B98D-9055D34A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E790FD-390F-ED48-9036-93F8C927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6DFE-4450-2C46-8B9A-941BE255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052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534584" y="214313"/>
            <a:ext cx="10405533" cy="591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93635FE-6995-4E21-B5E9-E82199CCC91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733951"/>
      </p:ext>
    </p:extLst>
  </p:cSld>
  <p:clrMapOvr>
    <a:masterClrMapping/>
  </p:clrMapOvr>
  <p:transition spd="med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E1547-7DEE-7D44-8BDC-8D70DCD8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39A9E6-4FF2-E741-9022-C25B42F7F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1A89C-C862-C34E-8948-498E9FF4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D064-80A5-5240-B8D6-FAAEF724CC1E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750C3A-963D-604E-AB50-A6D0A606F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DE90CA-7CA9-F64D-A61E-BB1A32CA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6DFE-4450-2C46-8B9A-941BE255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0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62F3C-C498-4242-9BB8-479F0CD0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2633C6-D867-4844-BD93-7648D28FC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A99224-57B6-EC4B-838E-AE8911F6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D064-80A5-5240-B8D6-FAAEF724CC1E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0505B9-65AF-0D4B-B00C-523C6A58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3FA70F-0829-DB4E-A218-297492F67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6DFE-4450-2C46-8B9A-941BE255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46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626C7-B23C-A945-884C-D83CC012B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A70D8-45E9-0047-A9E9-8750980A1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BF78E7-1F27-3748-B6FC-02FD0BF42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A3A529-6414-9548-93A7-3FD5468DD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D064-80A5-5240-B8D6-FAAEF724CC1E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6626AD-08FD-204D-A676-FE199A149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C82B47-1270-BD48-81DD-0BD2BA22F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6DFE-4450-2C46-8B9A-941BE255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03260-065E-3C45-939E-A9AFC034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1E9510-9814-314A-9067-1A7F4389F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840D0B-DD09-7942-939F-8139DD341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70A47B-5714-C849-B5EF-99923DC9E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F2D324-84D1-5244-8DFF-8DB4173C3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D4BAA6-092A-4A4F-BADC-D8F50C9C7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D064-80A5-5240-B8D6-FAAEF724CC1E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40768-A425-424A-9056-0AC5E920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EF5E41-C8CE-BE42-95D6-75105AB89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6DFE-4450-2C46-8B9A-941BE255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8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91814-5C26-0942-A328-16109DCD1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353990-3433-1C4E-ABB7-52CAF3C53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D064-80A5-5240-B8D6-FAAEF724CC1E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E31C06-3E95-5B43-AE57-5A56068D3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A71233-AEC4-504C-9E04-808CA2B2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6DFE-4450-2C46-8B9A-941BE255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58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0617F3-8081-4E4E-92D4-EBA640BB4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D064-80A5-5240-B8D6-FAAEF724CC1E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DEF01-4EA8-464B-B114-6581D51D7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4CB10B-BE34-A349-97B3-4F6D2FB17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6DFE-4450-2C46-8B9A-941BE255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005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4BE16-BCD5-404C-BDFF-7AF1D74B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6FB123-C1D9-2245-BAC6-DB017652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3C4510-3FD7-104D-B20E-0D33E6BC4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71F0D8-D2D3-F347-BADE-3476BDC5C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D064-80A5-5240-B8D6-FAAEF724CC1E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E990A0-6E5A-CE45-8A2D-9B1F2A857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97C7FD-170F-EC46-84F3-49A7C6405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6DFE-4450-2C46-8B9A-941BE255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2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46B4F-32E5-3547-8194-CBD359DE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17A342-BEA6-DF4D-9AF2-86F133CDF6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EB0B0B-0439-1141-BACA-2D4C832FE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DF335C-EBAB-814F-9B76-995CA0A3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D064-80A5-5240-B8D6-FAAEF724CC1E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0DB84D-1815-5943-9B53-528A907B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A1730D-CC06-0345-A94B-E67830124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6DFE-4450-2C46-8B9A-941BE255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72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6C994-7F08-E249-9A5A-87816C0D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202F29-113F-8940-AE75-1DBCC07E3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EB773A-B794-B948-ACED-1676638C6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8D064-80A5-5240-B8D6-FAAEF724CC1E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224467-D174-4345-8C4F-FA6414EC6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81D308-3556-9B43-B4EB-1AFCE97FE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26DFE-4450-2C46-8B9A-941BE255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56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506525"/>
            <a:ext cx="12192000" cy="1356565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85">
            <a:extLst>
              <a:ext uri="{FF2B5EF4-FFF2-40B4-BE49-F238E27FC236}">
                <a16:creationId xmlns:a16="http://schemas.microsoft.com/office/drawing/2014/main" id="{09FE163C-EF0D-A246-A537-628B62EA6631}"/>
              </a:ext>
            </a:extLst>
          </p:cNvPr>
          <p:cNvSpPr/>
          <p:nvPr/>
        </p:nvSpPr>
        <p:spPr>
          <a:xfrm>
            <a:off x="791093" y="886456"/>
            <a:ext cx="11400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b="1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ПАЦИЕНТОЦЕНТРИРОВАННАЯ ТЕЛЕМЕДИЦИНА</a:t>
            </a:r>
          </a:p>
        </p:txBody>
      </p:sp>
      <p:sp>
        <p:nvSpPr>
          <p:cNvPr id="8" name="Прямоугольник 85">
            <a:extLst>
              <a:ext uri="{FF2B5EF4-FFF2-40B4-BE49-F238E27FC236}">
                <a16:creationId xmlns:a16="http://schemas.microsoft.com/office/drawing/2014/main" id="{A93A13B4-91E1-2741-AB48-B0EA84C6246A}"/>
              </a:ext>
            </a:extLst>
          </p:cNvPr>
          <p:cNvSpPr/>
          <p:nvPr/>
        </p:nvSpPr>
        <p:spPr>
          <a:xfrm>
            <a:off x="791093" y="2338527"/>
            <a:ext cx="11400904" cy="1705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80"/>
              </a:lnSpc>
            </a:pPr>
            <a:r>
              <a:rPr lang="ru-RU" sz="24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СОВРЕМЕННЫЕ ЦИФРОВЫЕ ТЕХНОЛОГИИ «ВРАЧ-ПАЦИЕНТ»</a:t>
            </a:r>
          </a:p>
          <a:p>
            <a:pPr>
              <a:lnSpc>
                <a:spcPts val="3180"/>
              </a:lnSpc>
            </a:pPr>
            <a:r>
              <a:rPr lang="ru-RU" sz="24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НА ВСЕХ ЭТАПАХ ПРОТИВООПУХОЛЕВОГО ЛЕЧЕНИЯ</a:t>
            </a:r>
          </a:p>
          <a:p>
            <a:pPr>
              <a:lnSpc>
                <a:spcPts val="3180"/>
              </a:lnSpc>
            </a:pPr>
            <a:r>
              <a:rPr lang="ru-RU" sz="24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ДЛЯ ПЕРСОНАЛИЗИРОВАННОЙ ПОДДЕРЖКИ</a:t>
            </a:r>
          </a:p>
          <a:p>
            <a:pPr>
              <a:lnSpc>
                <a:spcPts val="3180"/>
              </a:lnSpc>
            </a:pPr>
            <a:r>
              <a:rPr lang="ru-RU" sz="24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ОНКОЛОГИЧЕСКОГО ПАЦИЕНТА</a:t>
            </a:r>
            <a:endParaRPr lang="ru-RU" sz="2000" b="1" dirty="0"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997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231775"/>
            <a:ext cx="12192000" cy="2000793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85">
            <a:extLst>
              <a:ext uri="{FF2B5EF4-FFF2-40B4-BE49-F238E27FC236}">
                <a16:creationId xmlns:a16="http://schemas.microsoft.com/office/drawing/2014/main" id="{09FE163C-EF0D-A246-A537-628B62EA6631}"/>
              </a:ext>
            </a:extLst>
          </p:cNvPr>
          <p:cNvSpPr/>
          <p:nvPr/>
        </p:nvSpPr>
        <p:spPr>
          <a:xfrm>
            <a:off x="0" y="334302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Задачи реабилитации отличаются в зависимости от стадии ЗНО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3816FE-45CC-2D47-973A-E180098C4261}"/>
              </a:ext>
            </a:extLst>
          </p:cNvPr>
          <p:cNvGrpSpPr/>
          <p:nvPr/>
        </p:nvGrpSpPr>
        <p:grpSpPr>
          <a:xfrm>
            <a:off x="592973" y="881740"/>
            <a:ext cx="11035533" cy="5744485"/>
            <a:chOff x="592973" y="881740"/>
            <a:chExt cx="11035533" cy="574448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45C450-7F69-3349-84E8-17866C1F6BFD}"/>
                </a:ext>
              </a:extLst>
            </p:cNvPr>
            <p:cNvSpPr/>
            <p:nvPr/>
          </p:nvSpPr>
          <p:spPr>
            <a:xfrm>
              <a:off x="592973" y="881740"/>
              <a:ext cx="11035533" cy="57444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12" name="Рисунок 4">
              <a:extLst>
                <a:ext uri="{FF2B5EF4-FFF2-40B4-BE49-F238E27FC236}">
                  <a16:creationId xmlns:a16="http://schemas.microsoft.com/office/drawing/2014/main" id="{DA88726B-E8B7-5D47-A784-5F4DF06AF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501" y="1025384"/>
              <a:ext cx="10781414" cy="5477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3245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433797"/>
            <a:ext cx="12192000" cy="2000793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85">
            <a:extLst>
              <a:ext uri="{FF2B5EF4-FFF2-40B4-BE49-F238E27FC236}">
                <a16:creationId xmlns:a16="http://schemas.microsoft.com/office/drawing/2014/main" id="{09FE163C-EF0D-A246-A537-628B62EA6631}"/>
              </a:ext>
            </a:extLst>
          </p:cNvPr>
          <p:cNvSpPr/>
          <p:nvPr/>
        </p:nvSpPr>
        <p:spPr>
          <a:xfrm>
            <a:off x="592973" y="674552"/>
            <a:ext cx="11207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Современный подход предусматривает параллельные процессы лечения и реабилитации на всех этапах противоопухолевого лечения на базе </a:t>
            </a:r>
            <a:r>
              <a:rPr lang="ru-RU" sz="2400" dirty="0" err="1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онкодиспансеров</a:t>
            </a:r>
            <a:r>
              <a:rPr lang="ru-RU" sz="24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ЦАОПов</a:t>
            </a:r>
            <a:r>
              <a:rPr lang="ru-RU" sz="24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, реабилитационных ЛПУ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0FAC57-1B86-264C-84E5-A8B001B22C47}"/>
              </a:ext>
            </a:extLst>
          </p:cNvPr>
          <p:cNvGrpSpPr/>
          <p:nvPr/>
        </p:nvGrpSpPr>
        <p:grpSpPr>
          <a:xfrm>
            <a:off x="320040" y="2134606"/>
            <a:ext cx="5627370" cy="4288872"/>
            <a:chOff x="468630" y="2134606"/>
            <a:chExt cx="5627370" cy="428887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6EA2861-DE9A-5041-8FAE-D35DE1A32A9D}"/>
                </a:ext>
              </a:extLst>
            </p:cNvPr>
            <p:cNvSpPr/>
            <p:nvPr/>
          </p:nvSpPr>
          <p:spPr>
            <a:xfrm>
              <a:off x="468630" y="2134606"/>
              <a:ext cx="5627370" cy="4288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11" name="Рисунок 4">
              <a:extLst>
                <a:ext uri="{FF2B5EF4-FFF2-40B4-BE49-F238E27FC236}">
                  <a16:creationId xmlns:a16="http://schemas.microsoft.com/office/drawing/2014/main" id="{CB87DFBA-8C8F-FC41-AD81-F22A6E09C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724" y="2284103"/>
              <a:ext cx="5188296" cy="38772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302922F-F5A9-ED45-B948-67D2EA00CCC9}"/>
              </a:ext>
            </a:extLst>
          </p:cNvPr>
          <p:cNvGrpSpPr/>
          <p:nvPr/>
        </p:nvGrpSpPr>
        <p:grpSpPr>
          <a:xfrm>
            <a:off x="6234648" y="2135331"/>
            <a:ext cx="5627370" cy="4288872"/>
            <a:chOff x="6280368" y="2135331"/>
            <a:chExt cx="5627370" cy="428887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13A62B3-FBB8-9042-8CF4-1CAEC598EBBF}"/>
                </a:ext>
              </a:extLst>
            </p:cNvPr>
            <p:cNvSpPr/>
            <p:nvPr/>
          </p:nvSpPr>
          <p:spPr>
            <a:xfrm>
              <a:off x="6280368" y="2135331"/>
              <a:ext cx="5627370" cy="4288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17" name="Объект 5">
              <a:extLst>
                <a:ext uri="{FF2B5EF4-FFF2-40B4-BE49-F238E27FC236}">
                  <a16:creationId xmlns:a16="http://schemas.microsoft.com/office/drawing/2014/main" id="{CB45A69C-F344-ED43-BEAC-BF8917F7B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1429" y="2223280"/>
              <a:ext cx="5505248" cy="406742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99091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56A9B-77E0-FC41-9196-692C1A3262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0" y="370418"/>
            <a:ext cx="10853208" cy="620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73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346AE55-0677-8A4D-AE30-0F157469E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34" y="179579"/>
            <a:ext cx="5609416" cy="28608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Объект 5">
            <a:extLst>
              <a:ext uri="{FF2B5EF4-FFF2-40B4-BE49-F238E27FC236}">
                <a16:creationId xmlns:a16="http://schemas.microsoft.com/office/drawing/2014/main" id="{1F3F1290-742D-2B40-A1D8-571AA8C98A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321" y="179578"/>
            <a:ext cx="6021446" cy="34924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Объект 7">
            <a:extLst>
              <a:ext uri="{FF2B5EF4-FFF2-40B4-BE49-F238E27FC236}">
                <a16:creationId xmlns:a16="http://schemas.microsoft.com/office/drawing/2014/main" id="{9DB51335-E9E3-B04F-BD21-26E80F746A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725" y="3931921"/>
            <a:ext cx="6810042" cy="2434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20AC0-53A7-7645-94BA-97A776089C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233" y="3141703"/>
            <a:ext cx="4745097" cy="353671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24198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B9E10-5F80-5E4D-B2F0-A39C4D9A2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Цифровой центр </a:t>
            </a:r>
            <a:r>
              <a:rPr lang="ru-RU" sz="3200" dirty="0" err="1">
                <a:solidFill>
                  <a:schemeClr val="accent1"/>
                </a:solidFill>
              </a:rPr>
              <a:t>телеподдержки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ru-RU" sz="3200" dirty="0" err="1">
                <a:solidFill>
                  <a:schemeClr val="accent1"/>
                </a:solidFill>
              </a:rPr>
              <a:t>стомированных</a:t>
            </a:r>
            <a:r>
              <a:rPr lang="ru-RU" sz="3200" dirty="0">
                <a:solidFill>
                  <a:schemeClr val="accent1"/>
                </a:solidFill>
              </a:rPr>
              <a:t>  больных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5EAD0430-57BF-7B4F-A748-579506D14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084" y="95044"/>
            <a:ext cx="5438448" cy="308631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172284E0-5CBA-1749-A21A-9DD0D3E0C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5" b="1564"/>
          <a:stretch/>
        </p:blipFill>
        <p:spPr>
          <a:xfrm>
            <a:off x="749204" y="3433133"/>
            <a:ext cx="5586942" cy="3221052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49BCA4A7-3890-6E43-BDBF-1DFF6E98F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8"/>
          <a:stretch/>
        </p:blipFill>
        <p:spPr>
          <a:xfrm>
            <a:off x="6479838" y="3433140"/>
            <a:ext cx="5586942" cy="32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05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159855"/>
            <a:ext cx="12192000" cy="2240446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85">
            <a:extLst>
              <a:ext uri="{FF2B5EF4-FFF2-40B4-BE49-F238E27FC236}">
                <a16:creationId xmlns:a16="http://schemas.microsoft.com/office/drawing/2014/main" id="{09FE163C-EF0D-A246-A537-628B62EA6631}"/>
              </a:ext>
            </a:extLst>
          </p:cNvPr>
          <p:cNvSpPr/>
          <p:nvPr/>
        </p:nvSpPr>
        <p:spPr>
          <a:xfrm>
            <a:off x="1103876" y="274319"/>
            <a:ext cx="100288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В случае поздних стадий ЗНО организация цифровой поддержки пациентов и их родственников позволяет контролировать болевой синдром, помогать в уходе</a:t>
            </a:r>
            <a:endParaRPr lang="en-US" sz="2000" dirty="0">
              <a:solidFill>
                <a:srgbClr val="002060"/>
              </a:solidFill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</a:endParaRPr>
          </a:p>
          <a:p>
            <a:r>
              <a:rPr lang="ru-RU" sz="20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за стомированными и паллиативными больными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701788-9A7A-7D46-BDA9-D236327B25D6}"/>
              </a:ext>
            </a:extLst>
          </p:cNvPr>
          <p:cNvGrpSpPr/>
          <p:nvPr/>
        </p:nvGrpSpPr>
        <p:grpSpPr>
          <a:xfrm>
            <a:off x="592971" y="1404465"/>
            <a:ext cx="11050646" cy="5304762"/>
            <a:chOff x="1141351" y="1158230"/>
            <a:chExt cx="10502265" cy="547098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344D38-4D41-684A-981F-DAC23A136021}"/>
                </a:ext>
              </a:extLst>
            </p:cNvPr>
            <p:cNvSpPr/>
            <p:nvPr/>
          </p:nvSpPr>
          <p:spPr>
            <a:xfrm>
              <a:off x="1141351" y="1158230"/>
              <a:ext cx="10502265" cy="54709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4" name="Picture 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ACA497E-BF62-D244-A654-02C8541C4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362" y="1238241"/>
              <a:ext cx="10342245" cy="5379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188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DE8AA9-9141-0C43-850D-F6F38F6DD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"/>
            <a:ext cx="12001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99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B61D1-0904-5F41-B2C0-0083F83CC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1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-27128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274321"/>
            <a:ext cx="12192000" cy="2160270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85">
            <a:extLst>
              <a:ext uri="{FF2B5EF4-FFF2-40B4-BE49-F238E27FC236}">
                <a16:creationId xmlns:a16="http://schemas.microsoft.com/office/drawing/2014/main" id="{09FE163C-EF0D-A246-A537-628B62EA6631}"/>
              </a:ext>
            </a:extLst>
          </p:cNvPr>
          <p:cNvSpPr/>
          <p:nvPr/>
        </p:nvSpPr>
        <p:spPr>
          <a:xfrm>
            <a:off x="296488" y="450149"/>
            <a:ext cx="89683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Дистанционный мониторинг и телереабилитация необходима также при лечении и реабилитации детей с ЗНО, численность которых</a:t>
            </a:r>
            <a:endParaRPr lang="en-US" sz="2000" dirty="0">
              <a:solidFill>
                <a:srgbClr val="002060"/>
              </a:solidFill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</a:endParaRPr>
          </a:p>
          <a:p>
            <a:r>
              <a:rPr lang="ru-RU" sz="20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в России возрастает ежегодно на 3100 человек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79B8CF-4CB6-7F43-9C53-A8A1F3907DA3}"/>
              </a:ext>
            </a:extLst>
          </p:cNvPr>
          <p:cNvGrpSpPr/>
          <p:nvPr/>
        </p:nvGrpSpPr>
        <p:grpSpPr>
          <a:xfrm>
            <a:off x="467293" y="1641640"/>
            <a:ext cx="5628707" cy="5023280"/>
            <a:chOff x="467293" y="1163247"/>
            <a:chExt cx="5628707" cy="559311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3A50D41-ED40-7F41-8AE0-223D28E51F17}"/>
                </a:ext>
              </a:extLst>
            </p:cNvPr>
            <p:cNvSpPr/>
            <p:nvPr/>
          </p:nvSpPr>
          <p:spPr>
            <a:xfrm>
              <a:off x="467293" y="1163247"/>
              <a:ext cx="5628707" cy="5593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8" name="Прямоугольник 85">
              <a:extLst>
                <a:ext uri="{FF2B5EF4-FFF2-40B4-BE49-F238E27FC236}">
                  <a16:creationId xmlns:a16="http://schemas.microsoft.com/office/drawing/2014/main" id="{A93A13B4-91E1-2741-AB48-B0EA84C6246A}"/>
                </a:ext>
              </a:extLst>
            </p:cNvPr>
            <p:cNvSpPr/>
            <p:nvPr/>
          </p:nvSpPr>
          <p:spPr>
            <a:xfrm>
              <a:off x="632894" y="1290984"/>
              <a:ext cx="5219266" cy="5186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5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90% из них выживают и после долгого лечения в очень ослабленном состоянии нуждаются в дистанционном мониторинге и телереабилитации между курсами длительного противоопухолевого лечения. </a:t>
              </a:r>
            </a:p>
            <a:p>
              <a:pPr>
                <a:spcAft>
                  <a:spcPts val="700"/>
                </a:spcAft>
              </a:pPr>
              <a:r>
                <a:rPr lang="ru-RU" sz="15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В 2021 году на базе НМИЦ Детской онкологии и гематологии им. </a:t>
              </a:r>
              <a:r>
                <a:rPr lang="ru-RU" sz="1500" dirty="0" err="1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Дм</a:t>
              </a:r>
              <a:r>
                <a:rPr lang="ru-RU" sz="15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. Рогачёва (Москва) разрабатывались методики межкурсового мониторинга детей во время лекарственной терапии, в НИИ Детской онкологии, гематологии и трансплантологии им. Р. Горбачёвой (СПб) разрабатывались методики дистанционной групповой реабилитации детей в изоляции после трансплантации костного мозга и стволовых клеток, а в НПЦ специализированной медицинской помощи им. </a:t>
              </a:r>
              <a:r>
                <a:rPr lang="ru-RU" sz="1500" dirty="0" err="1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Войно-Ясенецкого</a:t>
              </a:r>
              <a:r>
                <a:rPr lang="ru-RU" sz="15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 (Москва) разрабатываются методики телереабилитации индивидуальной и в малых группах.</a:t>
              </a:r>
            </a:p>
            <a:p>
              <a:pPr>
                <a:spcAft>
                  <a:spcPts val="700"/>
                </a:spcAft>
              </a:pPr>
              <a:r>
                <a:rPr lang="ru-RU" sz="15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Данные научные разработки велись на основе анализа международного опыта и будут продолжены.</a:t>
              </a:r>
              <a:endParaRPr lang="ru-RU" sz="1500" b="1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35BB02-ED9E-4D43-A69C-E525BDDDAB83}"/>
              </a:ext>
            </a:extLst>
          </p:cNvPr>
          <p:cNvGrpSpPr/>
          <p:nvPr/>
        </p:nvGrpSpPr>
        <p:grpSpPr>
          <a:xfrm>
            <a:off x="6268510" y="1631877"/>
            <a:ext cx="2370343" cy="3797373"/>
            <a:chOff x="6439960" y="1163247"/>
            <a:chExt cx="2370343" cy="379737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8F9ADC-5E8C-6B4E-A617-503CD5DA48C2}"/>
                </a:ext>
              </a:extLst>
            </p:cNvPr>
            <p:cNvSpPr/>
            <p:nvPr/>
          </p:nvSpPr>
          <p:spPr>
            <a:xfrm>
              <a:off x="6439960" y="1163247"/>
              <a:ext cx="2370343" cy="37973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12" name="Picture 11" descr="A picture containing indoor, wall&#10;&#10;Description automatically generated">
              <a:extLst>
                <a:ext uri="{FF2B5EF4-FFF2-40B4-BE49-F238E27FC236}">
                  <a16:creationId xmlns:a16="http://schemas.microsoft.com/office/drawing/2014/main" id="{F403BB4A-6D2B-814D-81EB-3C2BD04D4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7729" y="1291591"/>
              <a:ext cx="2116755" cy="356615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FF410F-24B9-8E49-8856-A2E031D0778D}"/>
              </a:ext>
            </a:extLst>
          </p:cNvPr>
          <p:cNvGrpSpPr/>
          <p:nvPr/>
        </p:nvGrpSpPr>
        <p:grpSpPr>
          <a:xfrm>
            <a:off x="8732332" y="3470556"/>
            <a:ext cx="2711226" cy="3288739"/>
            <a:chOff x="8684484" y="3760470"/>
            <a:chExt cx="2711226" cy="32887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B615B4-0584-D647-A9A9-A73168B490F3}"/>
                </a:ext>
              </a:extLst>
            </p:cNvPr>
            <p:cNvSpPr/>
            <p:nvPr/>
          </p:nvSpPr>
          <p:spPr>
            <a:xfrm>
              <a:off x="8684484" y="3760470"/>
              <a:ext cx="2711226" cy="32887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16" name="Picture 15" descr="A person painting a picture&#10;&#10;Description automatically generated with low confidence">
              <a:extLst>
                <a:ext uri="{FF2B5EF4-FFF2-40B4-BE49-F238E27FC236}">
                  <a16:creationId xmlns:a16="http://schemas.microsoft.com/office/drawing/2014/main" id="{2FC50E9F-88A9-AC42-8DE6-46577BF8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1185" y="3917491"/>
              <a:ext cx="2537824" cy="297469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18DC3-4CB6-B345-A92F-C7EA92983625}"/>
              </a:ext>
            </a:extLst>
          </p:cNvPr>
          <p:cNvGrpSpPr/>
          <p:nvPr/>
        </p:nvGrpSpPr>
        <p:grpSpPr>
          <a:xfrm>
            <a:off x="9396064" y="170779"/>
            <a:ext cx="2499447" cy="3212501"/>
            <a:chOff x="9292590" y="399379"/>
            <a:chExt cx="2602922" cy="334549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0E89F9-31F1-AE4E-90CD-A384C87AC035}"/>
                </a:ext>
              </a:extLst>
            </p:cNvPr>
            <p:cNvSpPr/>
            <p:nvPr/>
          </p:nvSpPr>
          <p:spPr>
            <a:xfrm>
              <a:off x="9292590" y="399379"/>
              <a:ext cx="2602922" cy="3345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D63B8C-F94A-6345-AD65-9ABB4E1D7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9277" y="518728"/>
              <a:ext cx="2329548" cy="310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925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194311"/>
            <a:ext cx="12192000" cy="2205990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85">
            <a:extLst>
              <a:ext uri="{FF2B5EF4-FFF2-40B4-BE49-F238E27FC236}">
                <a16:creationId xmlns:a16="http://schemas.microsoft.com/office/drawing/2014/main" id="{09FE163C-EF0D-A246-A537-628B62EA6631}"/>
              </a:ext>
            </a:extLst>
          </p:cNvPr>
          <p:cNvSpPr/>
          <p:nvPr/>
        </p:nvSpPr>
        <p:spPr>
          <a:xfrm>
            <a:off x="592973" y="400232"/>
            <a:ext cx="11599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Патенты и государственные награды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991C4C-4749-F242-B1B5-F5CE5422F06C}"/>
              </a:ext>
            </a:extLst>
          </p:cNvPr>
          <p:cNvGrpSpPr/>
          <p:nvPr/>
        </p:nvGrpSpPr>
        <p:grpSpPr>
          <a:xfrm>
            <a:off x="215830" y="1297306"/>
            <a:ext cx="3293489" cy="4762510"/>
            <a:chOff x="1141351" y="1158231"/>
            <a:chExt cx="3293489" cy="47625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344D38-4D41-684A-981F-DAC23A136021}"/>
                </a:ext>
              </a:extLst>
            </p:cNvPr>
            <p:cNvSpPr/>
            <p:nvPr/>
          </p:nvSpPr>
          <p:spPr>
            <a:xfrm>
              <a:off x="1141351" y="1158231"/>
              <a:ext cx="3293489" cy="47625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2ACF7885-8087-E74C-ACA4-40166FFC6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9379" y="1272894"/>
              <a:ext cx="3097432" cy="453318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60371E-A417-3441-A00B-CBADC08B7468}"/>
              </a:ext>
            </a:extLst>
          </p:cNvPr>
          <p:cNvGrpSpPr/>
          <p:nvPr/>
        </p:nvGrpSpPr>
        <p:grpSpPr>
          <a:xfrm>
            <a:off x="3678812" y="1791472"/>
            <a:ext cx="3293489" cy="4762510"/>
            <a:chOff x="4745740" y="708902"/>
            <a:chExt cx="3293489" cy="476251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BA37AC2-ED89-AF45-A7B6-80AB4689C3E5}"/>
                </a:ext>
              </a:extLst>
            </p:cNvPr>
            <p:cNvSpPr/>
            <p:nvPr/>
          </p:nvSpPr>
          <p:spPr>
            <a:xfrm>
              <a:off x="4745740" y="708902"/>
              <a:ext cx="3293489" cy="47625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9A0F35B3-2ADE-8644-8EB6-F14BBD3E6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201" y="823383"/>
              <a:ext cx="3066565" cy="453318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68BCD2-D546-364A-B189-21A151964886}"/>
              </a:ext>
            </a:extLst>
          </p:cNvPr>
          <p:cNvGrpSpPr/>
          <p:nvPr/>
        </p:nvGrpSpPr>
        <p:grpSpPr>
          <a:xfrm>
            <a:off x="7144884" y="1219135"/>
            <a:ext cx="4845543" cy="4419729"/>
            <a:chOff x="1293751" y="1310631"/>
            <a:chExt cx="5221349" cy="47625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C1F12F-38DC-A74B-BD86-D43CC162AA36}"/>
                </a:ext>
              </a:extLst>
            </p:cNvPr>
            <p:cNvSpPr/>
            <p:nvPr/>
          </p:nvSpPr>
          <p:spPr>
            <a:xfrm>
              <a:off x="1293751" y="1310631"/>
              <a:ext cx="5221349" cy="47625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6" name="Picture 5" descr="A group of people holding flowers&#10;&#10;Description automatically generated with medium confidence">
              <a:extLst>
                <a:ext uri="{FF2B5EF4-FFF2-40B4-BE49-F238E27FC236}">
                  <a16:creationId xmlns:a16="http://schemas.microsoft.com/office/drawing/2014/main" id="{1D547714-6064-734B-84C4-E1BE51C7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3020" y="1425111"/>
              <a:ext cx="4942809" cy="4533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1904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289355"/>
            <a:ext cx="12192000" cy="1026331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85">
            <a:extLst>
              <a:ext uri="{FF2B5EF4-FFF2-40B4-BE49-F238E27FC236}">
                <a16:creationId xmlns:a16="http://schemas.microsoft.com/office/drawing/2014/main" id="{09FE163C-EF0D-A246-A537-628B62EA6631}"/>
              </a:ext>
            </a:extLst>
          </p:cNvPr>
          <p:cNvSpPr/>
          <p:nvPr/>
        </p:nvSpPr>
        <p:spPr>
          <a:xfrm>
            <a:off x="592973" y="372106"/>
            <a:ext cx="1159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При растущем уровне онкологических заболеваний наблюдается стремительный рост потребности в телемедицинских консультациях</a:t>
            </a:r>
          </a:p>
        </p:txBody>
      </p:sp>
      <p:sp>
        <p:nvSpPr>
          <p:cNvPr id="8" name="Прямоугольник 85">
            <a:extLst>
              <a:ext uri="{FF2B5EF4-FFF2-40B4-BE49-F238E27FC236}">
                <a16:creationId xmlns:a16="http://schemas.microsoft.com/office/drawing/2014/main" id="{A93A13B4-91E1-2741-AB48-B0EA84C6246A}"/>
              </a:ext>
            </a:extLst>
          </p:cNvPr>
          <p:cNvSpPr/>
          <p:nvPr/>
        </p:nvSpPr>
        <p:spPr>
          <a:xfrm>
            <a:off x="592973" y="1519132"/>
            <a:ext cx="91339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ЗНО в России, 2019-2020 </a:t>
            </a:r>
            <a:r>
              <a:rPr lang="ru-RU" dirty="0" err="1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г.г</a:t>
            </a:r>
            <a:r>
              <a:rPr lang="ru-RU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.</a:t>
            </a:r>
          </a:p>
          <a:p>
            <a:r>
              <a:rPr lang="ru-RU" sz="1600" i="1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  <a:cs typeface="Times New Roman" pitchFamily="18" charset="0"/>
              </a:rPr>
              <a:t>(данные справочника «Состояние онкологической помощи населению России в 2020 году» под редакцией А.Д.</a:t>
            </a:r>
            <a:r>
              <a:rPr lang="en-US" sz="1600" i="1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  <a:cs typeface="Times New Roman" pitchFamily="18" charset="0"/>
              </a:rPr>
              <a:t> </a:t>
            </a:r>
            <a:r>
              <a:rPr lang="ru-RU" sz="1600" i="1" dirty="0" err="1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  <a:cs typeface="Times New Roman" pitchFamily="18" charset="0"/>
              </a:rPr>
              <a:t>Каприна</a:t>
            </a:r>
            <a:r>
              <a:rPr lang="ru-RU" sz="1600" i="1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  <a:cs typeface="Times New Roman" pitchFamily="18" charset="0"/>
              </a:rPr>
              <a:t>, В.В.</a:t>
            </a:r>
            <a:r>
              <a:rPr lang="en-US" sz="1600" i="1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  <a:cs typeface="Times New Roman" pitchFamily="18" charset="0"/>
              </a:rPr>
              <a:t> </a:t>
            </a:r>
            <a:r>
              <a:rPr lang="ru-RU" sz="1600" i="1" dirty="0" err="1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  <a:cs typeface="Times New Roman" pitchFamily="18" charset="0"/>
              </a:rPr>
              <a:t>Старинского</a:t>
            </a:r>
            <a:r>
              <a:rPr lang="ru-RU" sz="1600" i="1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  <a:cs typeface="Times New Roman" pitchFamily="18" charset="0"/>
              </a:rPr>
              <a:t>, А.О.</a:t>
            </a:r>
            <a:r>
              <a:rPr lang="en-US" sz="1600" i="1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  <a:cs typeface="Times New Roman" pitchFamily="18" charset="0"/>
              </a:rPr>
              <a:t> </a:t>
            </a:r>
            <a:r>
              <a:rPr lang="ru-RU" sz="1600" i="1" dirty="0" err="1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  <a:cs typeface="Times New Roman" pitchFamily="18" charset="0"/>
              </a:rPr>
              <a:t>Шахзадовой</a:t>
            </a:r>
            <a:r>
              <a:rPr lang="ru-RU" sz="1600" i="1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  <a:cs typeface="Times New Roman" pitchFamily="18" charset="0"/>
              </a:rPr>
              <a:t>)</a:t>
            </a:r>
            <a:endParaRPr lang="ru-RU" sz="1400" i="1" dirty="0"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A8A3DC-2411-4F46-BE66-874C3F6CA9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6120" y="1361406"/>
            <a:ext cx="1066800" cy="1066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58617A-3618-C940-B721-DA28BC023147}"/>
              </a:ext>
            </a:extLst>
          </p:cNvPr>
          <p:cNvSpPr/>
          <p:nvPr/>
        </p:nvSpPr>
        <p:spPr>
          <a:xfrm>
            <a:off x="291552" y="2486451"/>
            <a:ext cx="11692891" cy="422289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66A9F97A-B78C-3A4E-A7CD-898F2B0D6A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03" y="2555172"/>
            <a:ext cx="11578590" cy="40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8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194311"/>
            <a:ext cx="12192000" cy="2205990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4CF311-572A-AA43-9A25-F1AB2333C174}"/>
              </a:ext>
            </a:extLst>
          </p:cNvPr>
          <p:cNvSpPr/>
          <p:nvPr/>
        </p:nvSpPr>
        <p:spPr>
          <a:xfrm>
            <a:off x="904055" y="1782193"/>
            <a:ext cx="4765225" cy="48370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Заголовок 3">
            <a:extLst>
              <a:ext uri="{FF2B5EF4-FFF2-40B4-BE49-F238E27FC236}">
                <a16:creationId xmlns:a16="http://schemas.microsoft.com/office/drawing/2014/main" id="{5B790873-1DEA-704A-922D-DDE1A61E74C5}"/>
              </a:ext>
            </a:extLst>
          </p:cNvPr>
          <p:cNvSpPr txBox="1">
            <a:spLocks/>
          </p:cNvSpPr>
          <p:nvPr/>
        </p:nvSpPr>
        <p:spPr>
          <a:xfrm>
            <a:off x="912113" y="459673"/>
            <a:ext cx="11157967" cy="146208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spc="100" dirty="0">
                <a:solidFill>
                  <a:srgbClr val="002060"/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Руководители проекта </a:t>
            </a:r>
            <a:r>
              <a:rPr lang="ru-RU" sz="1800" b="1" spc="100" dirty="0">
                <a:solidFill>
                  <a:srgbClr val="002060"/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Цифровая экосистема онкологического кластера</a:t>
            </a:r>
            <a:br>
              <a:rPr lang="en-US" sz="1800" spc="100" dirty="0">
                <a:solidFill>
                  <a:srgbClr val="002060"/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spc="100" dirty="0">
                <a:solidFill>
                  <a:srgbClr val="002060"/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эксперты рабочей группы </a:t>
            </a:r>
            <a:r>
              <a:rPr lang="en-US" sz="1800" b="1" spc="100" dirty="0" err="1">
                <a:solidFill>
                  <a:srgbClr val="002060"/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Teleoncology</a:t>
            </a:r>
            <a:br>
              <a:rPr lang="ru-RU" sz="1800" b="1" spc="100" dirty="0">
                <a:solidFill>
                  <a:srgbClr val="002060"/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spc="100" dirty="0">
                <a:solidFill>
                  <a:srgbClr val="002060"/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при Комитете по организации онкологической помощи</a:t>
            </a:r>
            <a:br>
              <a:rPr lang="ru-RU" sz="1800" spc="100" dirty="0">
                <a:solidFill>
                  <a:srgbClr val="002060"/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spc="100" dirty="0">
                <a:solidFill>
                  <a:srgbClr val="002060"/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в Ассоциации онкологов России АОР</a:t>
            </a:r>
          </a:p>
        </p:txBody>
      </p:sp>
      <p:pic>
        <p:nvPicPr>
          <p:cNvPr id="26" name="Рисунок 7">
            <a:extLst>
              <a:ext uri="{FF2B5EF4-FFF2-40B4-BE49-F238E27FC236}">
                <a16:creationId xmlns:a16="http://schemas.microsoft.com/office/drawing/2014/main" id="{4D4CC8AD-5C64-E241-8B15-04350C20E7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64" y="1921760"/>
            <a:ext cx="3150830" cy="3163702"/>
          </a:xfrm>
          <a:prstGeom prst="rect">
            <a:avLst/>
          </a:prstGeom>
        </p:spPr>
      </p:pic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0D4BE923-E477-6940-9EAF-22F901B517B7}"/>
              </a:ext>
            </a:extLst>
          </p:cNvPr>
          <p:cNvSpPr txBox="1">
            <a:spLocks/>
          </p:cNvSpPr>
          <p:nvPr/>
        </p:nvSpPr>
        <p:spPr bwMode="auto">
          <a:xfrm>
            <a:off x="2540159" y="5145685"/>
            <a:ext cx="3058616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Д.м.н.,</a:t>
            </a:r>
            <a:r>
              <a:rPr lang="en-US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гл.</a:t>
            </a:r>
            <a:r>
              <a:rPr lang="en-US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врач ГБУЗ ЛООД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Эксперт ВИМИС, АОР, АСОР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Научный руководитель проектов </a:t>
            </a:r>
          </a:p>
          <a:p>
            <a:pPr marL="9525" indent="0" algn="r">
              <a:spcBef>
                <a:spcPts val="0"/>
              </a:spcBef>
              <a:spcAft>
                <a:spcPts val="60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ОНКОНЕТ и ОНКОРЕХАБ</a:t>
            </a:r>
            <a:endParaRPr lang="en-US" sz="1200" kern="0" dirty="0">
              <a:latin typeface="PragmaticaC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525" indent="0" algn="r">
              <a:spcBef>
                <a:spcPts val="0"/>
              </a:spcBef>
              <a:spcAft>
                <a:spcPts val="600"/>
              </a:spcAft>
              <a:buSzPct val="75000"/>
              <a:buNone/>
            </a:pPr>
            <a:r>
              <a:rPr lang="ru-RU" sz="1400" b="1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Шинкарёв С.А.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en-US" sz="1200" u="sng" kern="0" dirty="0">
                <a:solidFill>
                  <a:srgbClr val="00B0F0"/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Ceam20062@yandex.ru</a:t>
            </a:r>
            <a:endParaRPr lang="ru-RU" sz="1200" u="sng" kern="0" dirty="0">
              <a:solidFill>
                <a:srgbClr val="00B0F0"/>
              </a:solidFill>
              <a:latin typeface="PragmaticaC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CEF1B0-A7F9-CA4F-AA36-3AE5DA90D2EE}"/>
              </a:ext>
            </a:extLst>
          </p:cNvPr>
          <p:cNvSpPr/>
          <p:nvPr/>
        </p:nvSpPr>
        <p:spPr>
          <a:xfrm>
            <a:off x="6398513" y="1770686"/>
            <a:ext cx="4765225" cy="48370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Content Placeholder 7">
            <a:extLst>
              <a:ext uri="{FF2B5EF4-FFF2-40B4-BE49-F238E27FC236}">
                <a16:creationId xmlns:a16="http://schemas.microsoft.com/office/drawing/2014/main" id="{AF6E66F0-26B4-DC4D-964B-9F19F9D13EED}"/>
              </a:ext>
            </a:extLst>
          </p:cNvPr>
          <p:cNvSpPr txBox="1">
            <a:spLocks/>
          </p:cNvSpPr>
          <p:nvPr/>
        </p:nvSpPr>
        <p:spPr bwMode="auto">
          <a:xfrm>
            <a:off x="6456070" y="4906320"/>
            <a:ext cx="4608512" cy="162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группы </a:t>
            </a:r>
            <a:r>
              <a:rPr lang="en-GB" sz="1200" kern="0" dirty="0" err="1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Teleoncology</a:t>
            </a:r>
            <a:r>
              <a:rPr lang="en-GB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АОР 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Исполнительный директор АСОР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Член правления Ассоциации «Здравствуй!»</a:t>
            </a:r>
          </a:p>
          <a:p>
            <a:pPr marL="9525" indent="0" algn="r">
              <a:spcBef>
                <a:spcPts val="0"/>
              </a:spcBef>
              <a:spcAft>
                <a:spcPts val="60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Автор и руководитель ОНКОНЕТ и ОНКОРЕХАБ</a:t>
            </a:r>
          </a:p>
          <a:p>
            <a:pPr marL="9525" indent="0" algn="r">
              <a:spcBef>
                <a:spcPts val="0"/>
              </a:spcBef>
              <a:spcAft>
                <a:spcPts val="600"/>
              </a:spcAft>
              <a:buSzPct val="75000"/>
              <a:buNone/>
            </a:pPr>
            <a:r>
              <a:rPr lang="ru-RU" sz="1400" b="1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Каргальская И.Г.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en-US" sz="1200" u="sng" kern="0" dirty="0">
                <a:solidFill>
                  <a:srgbClr val="00B0F0"/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Kargalska@yandex.ru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en-US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+79169810090</a:t>
            </a:r>
            <a:endParaRPr lang="ru-RU" sz="1100" u="sng" kern="0" dirty="0">
              <a:solidFill>
                <a:schemeClr val="tx2"/>
              </a:solidFill>
              <a:latin typeface="PragmaticaC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" name="Рисунок 7">
            <a:extLst>
              <a:ext uri="{FF2B5EF4-FFF2-40B4-BE49-F238E27FC236}">
                <a16:creationId xmlns:a16="http://schemas.microsoft.com/office/drawing/2014/main" id="{12024D84-4B6B-4F45-AC0A-31523C8BC9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272" y="1921760"/>
            <a:ext cx="3150830" cy="290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12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251460"/>
            <a:ext cx="12192000" cy="4489414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85">
            <a:extLst>
              <a:ext uri="{FF2B5EF4-FFF2-40B4-BE49-F238E27FC236}">
                <a16:creationId xmlns:a16="http://schemas.microsoft.com/office/drawing/2014/main" id="{A93A13B4-91E1-2741-AB48-B0EA84C6246A}"/>
              </a:ext>
            </a:extLst>
          </p:cNvPr>
          <p:cNvSpPr/>
          <p:nvPr/>
        </p:nvSpPr>
        <p:spPr>
          <a:xfrm>
            <a:off x="171469" y="419205"/>
            <a:ext cx="31213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Опросы пациентов демонстрируют высокую готовность использования телемедицинских услуг, особенно для лекарственного обеспечения и прямых контактов</a:t>
            </a:r>
            <a:endParaRPr lang="en-US" sz="2400" dirty="0">
              <a:solidFill>
                <a:srgbClr val="002060"/>
              </a:solidFill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</a:endParaRPr>
          </a:p>
          <a:p>
            <a:r>
              <a:rPr lang="ru-RU" sz="24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с лечащим врачом</a:t>
            </a:r>
            <a:endParaRPr lang="ru-RU" b="1" i="1" dirty="0">
              <a:solidFill>
                <a:srgbClr val="002060"/>
              </a:solidFill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  <a:cs typeface="Times New Roman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086B4F-6177-1640-BD00-1C7A53C9D401}"/>
              </a:ext>
            </a:extLst>
          </p:cNvPr>
          <p:cNvGrpSpPr/>
          <p:nvPr/>
        </p:nvGrpSpPr>
        <p:grpSpPr>
          <a:xfrm>
            <a:off x="3349927" y="499213"/>
            <a:ext cx="8639128" cy="6113675"/>
            <a:chOff x="3349927" y="499213"/>
            <a:chExt cx="8639128" cy="61136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358C9B-8D23-5D49-86C6-5D3FC4AEA3C9}"/>
                </a:ext>
              </a:extLst>
            </p:cNvPr>
            <p:cNvSpPr/>
            <p:nvPr/>
          </p:nvSpPr>
          <p:spPr>
            <a:xfrm>
              <a:off x="3349927" y="499213"/>
              <a:ext cx="8639128" cy="6113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6" name="Picture 5" descr="Chart, bar chart&#10;&#10;Description automatically generated">
              <a:extLst>
                <a:ext uri="{FF2B5EF4-FFF2-40B4-BE49-F238E27FC236}">
                  <a16:creationId xmlns:a16="http://schemas.microsoft.com/office/drawing/2014/main" id="{CFBA0BFD-152A-D948-BE0F-91F9C3AB9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9937" y="556364"/>
              <a:ext cx="8547688" cy="6022235"/>
            </a:xfrm>
            <a:prstGeom prst="rect">
              <a:avLst/>
            </a:prstGeom>
          </p:spPr>
        </p:pic>
      </p:grpSp>
      <p:sp>
        <p:nvSpPr>
          <p:cNvPr id="18" name="Прямоугольник 85">
            <a:extLst>
              <a:ext uri="{FF2B5EF4-FFF2-40B4-BE49-F238E27FC236}">
                <a16:creationId xmlns:a16="http://schemas.microsoft.com/office/drawing/2014/main" id="{5C8E4F36-9147-AD45-AC61-34ED3298DB10}"/>
              </a:ext>
            </a:extLst>
          </p:cNvPr>
          <p:cNvSpPr/>
          <p:nvPr/>
        </p:nvSpPr>
        <p:spPr>
          <a:xfrm>
            <a:off x="7692351" y="624944"/>
            <a:ext cx="100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PragmaticaC" pitchFamily="82" charset="0"/>
              </a:rPr>
              <a:t>65%</a:t>
            </a:r>
            <a:endParaRPr lang="ru-RU" sz="1600" b="1" i="1" dirty="0">
              <a:solidFill>
                <a:schemeClr val="bg1"/>
              </a:solidFill>
              <a:effectLst/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19" name="Прямоугольник 85">
            <a:extLst>
              <a:ext uri="{FF2B5EF4-FFF2-40B4-BE49-F238E27FC236}">
                <a16:creationId xmlns:a16="http://schemas.microsoft.com/office/drawing/2014/main" id="{8F888A37-C2BD-B54B-BDE5-979307A83022}"/>
              </a:ext>
            </a:extLst>
          </p:cNvPr>
          <p:cNvSpPr/>
          <p:nvPr/>
        </p:nvSpPr>
        <p:spPr>
          <a:xfrm>
            <a:off x="7703781" y="2388996"/>
            <a:ext cx="100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PragmaticaC" pitchFamily="82" charset="0"/>
              </a:rPr>
              <a:t>87%</a:t>
            </a:r>
            <a:endParaRPr lang="ru-RU" sz="1600" b="1" i="1" dirty="0">
              <a:solidFill>
                <a:schemeClr val="bg1"/>
              </a:solidFill>
              <a:effectLst/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20" name="Прямоугольник 85">
            <a:extLst>
              <a:ext uri="{FF2B5EF4-FFF2-40B4-BE49-F238E27FC236}">
                <a16:creationId xmlns:a16="http://schemas.microsoft.com/office/drawing/2014/main" id="{42F441D7-52B7-5E48-B3A4-11715370C4DD}"/>
              </a:ext>
            </a:extLst>
          </p:cNvPr>
          <p:cNvSpPr/>
          <p:nvPr/>
        </p:nvSpPr>
        <p:spPr>
          <a:xfrm>
            <a:off x="7703781" y="2827196"/>
            <a:ext cx="100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PragmaticaC" pitchFamily="82" charset="0"/>
              </a:rPr>
              <a:t>55%</a:t>
            </a:r>
            <a:endParaRPr lang="ru-RU" sz="1600" b="1" i="1" dirty="0">
              <a:solidFill>
                <a:schemeClr val="bg1"/>
              </a:solidFill>
              <a:effectLst/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21" name="Прямоугольник 85">
            <a:extLst>
              <a:ext uri="{FF2B5EF4-FFF2-40B4-BE49-F238E27FC236}">
                <a16:creationId xmlns:a16="http://schemas.microsoft.com/office/drawing/2014/main" id="{C1E958BA-C94F-4F41-B375-B3B531B2C0C0}"/>
              </a:ext>
            </a:extLst>
          </p:cNvPr>
          <p:cNvSpPr/>
          <p:nvPr/>
        </p:nvSpPr>
        <p:spPr>
          <a:xfrm>
            <a:off x="7703781" y="3265125"/>
            <a:ext cx="100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PragmaticaC" pitchFamily="82" charset="0"/>
              </a:rPr>
              <a:t>78%</a:t>
            </a:r>
            <a:endParaRPr lang="ru-RU" sz="1600" b="1" i="1" dirty="0">
              <a:solidFill>
                <a:schemeClr val="bg1"/>
              </a:solidFill>
              <a:effectLst/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22" name="Прямоугольник 85">
            <a:extLst>
              <a:ext uri="{FF2B5EF4-FFF2-40B4-BE49-F238E27FC236}">
                <a16:creationId xmlns:a16="http://schemas.microsoft.com/office/drawing/2014/main" id="{813ACE56-F8F0-CF4B-9EEC-4BFA0EB08FCC}"/>
              </a:ext>
            </a:extLst>
          </p:cNvPr>
          <p:cNvSpPr/>
          <p:nvPr/>
        </p:nvSpPr>
        <p:spPr>
          <a:xfrm>
            <a:off x="7703781" y="3714484"/>
            <a:ext cx="100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PragmaticaC" pitchFamily="82" charset="0"/>
              </a:rPr>
              <a:t>50%</a:t>
            </a:r>
            <a:endParaRPr lang="ru-RU" sz="1600" b="1" i="1" dirty="0">
              <a:solidFill>
                <a:schemeClr val="bg1"/>
              </a:solidFill>
              <a:effectLst/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23" name="Прямоугольник 85">
            <a:extLst>
              <a:ext uri="{FF2B5EF4-FFF2-40B4-BE49-F238E27FC236}">
                <a16:creationId xmlns:a16="http://schemas.microsoft.com/office/drawing/2014/main" id="{272A04A2-155A-DB47-AEBE-455A75E01CBD}"/>
              </a:ext>
            </a:extLst>
          </p:cNvPr>
          <p:cNvSpPr/>
          <p:nvPr/>
        </p:nvSpPr>
        <p:spPr>
          <a:xfrm>
            <a:off x="7703781" y="4155702"/>
            <a:ext cx="100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PragmaticaC" pitchFamily="82" charset="0"/>
              </a:rPr>
              <a:t>61%</a:t>
            </a:r>
            <a:endParaRPr lang="ru-RU" sz="1600" b="1" i="1" dirty="0">
              <a:solidFill>
                <a:schemeClr val="bg1"/>
              </a:solidFill>
              <a:effectLst/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24" name="Прямоугольник 85">
            <a:extLst>
              <a:ext uri="{FF2B5EF4-FFF2-40B4-BE49-F238E27FC236}">
                <a16:creationId xmlns:a16="http://schemas.microsoft.com/office/drawing/2014/main" id="{13D32E43-B832-FC46-AC77-9C4A7EAE4BA1}"/>
              </a:ext>
            </a:extLst>
          </p:cNvPr>
          <p:cNvSpPr/>
          <p:nvPr/>
        </p:nvSpPr>
        <p:spPr>
          <a:xfrm>
            <a:off x="7692351" y="4590343"/>
            <a:ext cx="100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PragmaticaC" pitchFamily="82" charset="0"/>
              </a:rPr>
              <a:t>56%</a:t>
            </a:r>
            <a:endParaRPr lang="ru-RU" sz="1600" b="1" i="1" dirty="0">
              <a:solidFill>
                <a:schemeClr val="bg1"/>
              </a:solidFill>
              <a:effectLst/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25" name="Прямоугольник 85">
            <a:extLst>
              <a:ext uri="{FF2B5EF4-FFF2-40B4-BE49-F238E27FC236}">
                <a16:creationId xmlns:a16="http://schemas.microsoft.com/office/drawing/2014/main" id="{AD36AC0A-8BE5-AA4A-9C41-DE28FCAFCF56}"/>
              </a:ext>
            </a:extLst>
          </p:cNvPr>
          <p:cNvSpPr/>
          <p:nvPr/>
        </p:nvSpPr>
        <p:spPr>
          <a:xfrm>
            <a:off x="7696620" y="5042721"/>
            <a:ext cx="100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PragmaticaC" pitchFamily="82" charset="0"/>
              </a:rPr>
              <a:t>87%</a:t>
            </a:r>
            <a:endParaRPr lang="ru-RU" sz="1600" b="1" i="1" dirty="0">
              <a:solidFill>
                <a:schemeClr val="bg1"/>
              </a:solidFill>
              <a:effectLst/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26" name="Прямоугольник 85">
            <a:extLst>
              <a:ext uri="{FF2B5EF4-FFF2-40B4-BE49-F238E27FC236}">
                <a16:creationId xmlns:a16="http://schemas.microsoft.com/office/drawing/2014/main" id="{E27A994C-832A-1341-907E-1DC702F7BC65}"/>
              </a:ext>
            </a:extLst>
          </p:cNvPr>
          <p:cNvSpPr/>
          <p:nvPr/>
        </p:nvSpPr>
        <p:spPr>
          <a:xfrm>
            <a:off x="7698017" y="5482486"/>
            <a:ext cx="100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PragmaticaC" pitchFamily="82" charset="0"/>
              </a:rPr>
              <a:t>46%</a:t>
            </a:r>
            <a:endParaRPr lang="ru-RU" sz="1600" b="1" i="1" dirty="0">
              <a:solidFill>
                <a:schemeClr val="bg1"/>
              </a:solidFill>
              <a:effectLst/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27" name="Прямоугольник 85">
            <a:extLst>
              <a:ext uri="{FF2B5EF4-FFF2-40B4-BE49-F238E27FC236}">
                <a16:creationId xmlns:a16="http://schemas.microsoft.com/office/drawing/2014/main" id="{A4B38FA5-3E0A-6C4E-AC5C-9BB57FEE3D65}"/>
              </a:ext>
            </a:extLst>
          </p:cNvPr>
          <p:cNvSpPr/>
          <p:nvPr/>
        </p:nvSpPr>
        <p:spPr>
          <a:xfrm>
            <a:off x="7703781" y="5907420"/>
            <a:ext cx="100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PragmaticaC" pitchFamily="82" charset="0"/>
              </a:rPr>
              <a:t>39%</a:t>
            </a:r>
            <a:endParaRPr lang="ru-RU" sz="1600" b="1" i="1" dirty="0">
              <a:solidFill>
                <a:schemeClr val="bg1"/>
              </a:solidFill>
              <a:effectLst/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28" name="Прямоугольник 85">
            <a:extLst>
              <a:ext uri="{FF2B5EF4-FFF2-40B4-BE49-F238E27FC236}">
                <a16:creationId xmlns:a16="http://schemas.microsoft.com/office/drawing/2014/main" id="{D7418CA2-3ADE-7A48-BC7E-917851BC2E62}"/>
              </a:ext>
            </a:extLst>
          </p:cNvPr>
          <p:cNvSpPr/>
          <p:nvPr/>
        </p:nvSpPr>
        <p:spPr>
          <a:xfrm>
            <a:off x="7692351" y="1063644"/>
            <a:ext cx="100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PragmaticaC" pitchFamily="82" charset="0"/>
              </a:rPr>
              <a:t>37%</a:t>
            </a:r>
            <a:endParaRPr lang="ru-RU" sz="1600" b="1" i="1" dirty="0">
              <a:solidFill>
                <a:schemeClr val="bg1"/>
              </a:solidFill>
              <a:effectLst/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29" name="Прямоугольник 85">
            <a:extLst>
              <a:ext uri="{FF2B5EF4-FFF2-40B4-BE49-F238E27FC236}">
                <a16:creationId xmlns:a16="http://schemas.microsoft.com/office/drawing/2014/main" id="{DB10608C-467D-6447-A15A-40A510DD9A8F}"/>
              </a:ext>
            </a:extLst>
          </p:cNvPr>
          <p:cNvSpPr/>
          <p:nvPr/>
        </p:nvSpPr>
        <p:spPr>
          <a:xfrm>
            <a:off x="7692351" y="1512233"/>
            <a:ext cx="100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PragmaticaC" pitchFamily="82" charset="0"/>
              </a:rPr>
              <a:t>85%</a:t>
            </a:r>
            <a:endParaRPr lang="ru-RU" sz="1600" b="1" i="1" dirty="0">
              <a:solidFill>
                <a:schemeClr val="bg1"/>
              </a:solidFill>
              <a:effectLst/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30" name="Прямоугольник 85">
            <a:extLst>
              <a:ext uri="{FF2B5EF4-FFF2-40B4-BE49-F238E27FC236}">
                <a16:creationId xmlns:a16="http://schemas.microsoft.com/office/drawing/2014/main" id="{A0B7CD22-1E1B-0D48-B67E-7F6B4CDDFE28}"/>
              </a:ext>
            </a:extLst>
          </p:cNvPr>
          <p:cNvSpPr/>
          <p:nvPr/>
        </p:nvSpPr>
        <p:spPr>
          <a:xfrm>
            <a:off x="7703781" y="1950933"/>
            <a:ext cx="100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PragmaticaC" pitchFamily="82" charset="0"/>
              </a:rPr>
              <a:t>77%</a:t>
            </a:r>
            <a:endParaRPr lang="ru-RU" sz="1600" b="1" i="1" dirty="0">
              <a:solidFill>
                <a:schemeClr val="bg1"/>
              </a:solidFill>
              <a:effectLst/>
              <a:latin typeface="PragmaticaC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319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205741"/>
            <a:ext cx="12192000" cy="2228850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85">
            <a:extLst>
              <a:ext uri="{FF2B5EF4-FFF2-40B4-BE49-F238E27FC236}">
                <a16:creationId xmlns:a16="http://schemas.microsoft.com/office/drawing/2014/main" id="{A93A13B4-91E1-2741-AB48-B0EA84C6246A}"/>
              </a:ext>
            </a:extLst>
          </p:cNvPr>
          <p:cNvSpPr/>
          <p:nvPr/>
        </p:nvSpPr>
        <p:spPr>
          <a:xfrm>
            <a:off x="507770" y="306167"/>
            <a:ext cx="11400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Острый дефицит онкологов, хирургов и радиологов, низкие профессиональные компетенции региональных врачей, жёсткое прикрепление пациентов по территориальному признаку, фиксированные сроки на верификацию диагноза и </a:t>
            </a:r>
            <a:r>
              <a:rPr lang="ru-RU" dirty="0" err="1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консилиумные</a:t>
            </a:r>
            <a:r>
              <a:rPr lang="ru-RU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 решения по плану лечения обусловили высокий  спрос на второе и </a:t>
            </a:r>
            <a:r>
              <a:rPr lang="ru-RU" dirty="0" err="1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консилиумное</a:t>
            </a:r>
            <a:r>
              <a:rPr lang="ru-RU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 мнения в формате телемедицинской консультации «врач-пациент»</a:t>
            </a:r>
            <a:endParaRPr lang="ru-RU" sz="1600" b="1" dirty="0">
              <a:solidFill>
                <a:srgbClr val="002060"/>
              </a:solidFill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  <a:cs typeface="Times New Roman" pitchFamily="18" charset="0"/>
            </a:endParaRP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CA2A22D9-B2FA-8C4A-8B9C-CDB54DBD7B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581" y="2089662"/>
            <a:ext cx="6742289" cy="4298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0AE6D2D8-6694-C646-9050-F9CAB0220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452" y="1645920"/>
            <a:ext cx="4793968" cy="47417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26873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39616" y="-1555"/>
            <a:ext cx="8028384" cy="1702363"/>
          </a:xfrm>
          <a:noFill/>
        </p:spPr>
        <p:txBody>
          <a:bodyPr anchor="ctr"/>
          <a:lstStyle/>
          <a:p>
            <a:pPr lvl="0">
              <a:spcBef>
                <a:spcPct val="20000"/>
              </a:spcBef>
            </a:pPr>
            <a:r>
              <a:rPr lang="ru-RU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Единое </a:t>
            </a:r>
            <a:r>
              <a:rPr lang="ru-RU" sz="1800" u="sng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информационное пространство в трёхуровневой системе оказания онкологической помощ</a:t>
            </a:r>
            <a:r>
              <a:rPr lang="ru-RU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</a:t>
            </a:r>
            <a:r>
              <a:rPr lang="en-US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br>
              <a:rPr lang="ru-RU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-й уровень – отделения общей врачебной практики </a:t>
            </a:r>
            <a:r>
              <a:rPr lang="en-US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ru-RU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ФАП</a:t>
            </a:r>
            <a:r>
              <a:rPr lang="en-US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поликлиника</a:t>
            </a:r>
            <a:r>
              <a:rPr lang="en-US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br>
              <a:rPr lang="ru-RU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2-й уровень – межрайонные больницы-</a:t>
            </a:r>
            <a:r>
              <a:rPr lang="ru-RU" sz="1800" u="sng" err="1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ЦАОПы</a:t>
            </a:r>
            <a:br>
              <a:rPr lang="ru-RU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ru-RU" sz="1800" u="sng">
                <a:solidFill>
                  <a:srgbClr val="FF33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-й уровень – областной онкологический диспансер</a:t>
            </a:r>
            <a:endParaRPr lang="ru-RU" sz="180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5" descr="фото 11"/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83633" y="1988841"/>
            <a:ext cx="6480175" cy="4687887"/>
          </a:xfrm>
        </p:spPr>
      </p:pic>
    </p:spTree>
    <p:extLst>
      <p:ext uri="{BB962C8B-B14F-4D97-AF65-F5344CB8AC3E}">
        <p14:creationId xmlns:p14="http://schemas.microsoft.com/office/powerpoint/2010/main" val="2462352619"/>
      </p:ext>
    </p:extLst>
  </p:cSld>
  <p:clrMapOvr>
    <a:masterClrMapping/>
  </p:clrMapOvr>
  <p:transition spd="med">
    <p:plu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297181"/>
            <a:ext cx="12192000" cy="2137410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85">
            <a:extLst>
              <a:ext uri="{FF2B5EF4-FFF2-40B4-BE49-F238E27FC236}">
                <a16:creationId xmlns:a16="http://schemas.microsoft.com/office/drawing/2014/main" id="{09FE163C-EF0D-A246-A537-628B62EA6631}"/>
              </a:ext>
            </a:extLst>
          </p:cNvPr>
          <p:cNvSpPr/>
          <p:nvPr/>
        </p:nvSpPr>
        <p:spPr>
          <a:xfrm>
            <a:off x="524393" y="411662"/>
            <a:ext cx="1159902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Целый ряд факторов является драйвером расширения применения цифрового динамического мониторинга во время курсов лекарственной терапии</a:t>
            </a:r>
            <a:endParaRPr lang="en-US" sz="2300" dirty="0">
              <a:solidFill>
                <a:srgbClr val="002060"/>
              </a:solidFill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</a:endParaRPr>
          </a:p>
          <a:p>
            <a:r>
              <a:rPr lang="ru-RU" sz="23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при амбулаторном лечении и в дневном стационаре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7189C5-931E-DF4A-8854-83DBAFAF8D53}"/>
              </a:ext>
            </a:extLst>
          </p:cNvPr>
          <p:cNvSpPr/>
          <p:nvPr/>
        </p:nvSpPr>
        <p:spPr>
          <a:xfrm>
            <a:off x="537818" y="1700300"/>
            <a:ext cx="5394351" cy="50319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8" name="Прямоугольник 85">
            <a:extLst>
              <a:ext uri="{FF2B5EF4-FFF2-40B4-BE49-F238E27FC236}">
                <a16:creationId xmlns:a16="http://schemas.microsoft.com/office/drawing/2014/main" id="{A93A13B4-91E1-2741-AB48-B0EA84C6246A}"/>
              </a:ext>
            </a:extLst>
          </p:cNvPr>
          <p:cNvSpPr/>
          <p:nvPr/>
        </p:nvSpPr>
        <p:spPr>
          <a:xfrm>
            <a:off x="664819" y="1827625"/>
            <a:ext cx="5175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Увеличение на 40% объёмов профильной онкологической помощи в дневных стационарах требует дистанционного мониторинга для раннего выявления нежелательных явлений</a:t>
            </a:r>
            <a:r>
              <a:rPr lang="en-US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,</a:t>
            </a:r>
            <a:r>
              <a:rPr lang="ru-RU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 требующих госпитализации или отмены схем терапии</a:t>
            </a:r>
            <a:endParaRPr lang="ru-RU" sz="1400" dirty="0"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6" name="Прямоугольник 85">
            <a:extLst>
              <a:ext uri="{FF2B5EF4-FFF2-40B4-BE49-F238E27FC236}">
                <a16:creationId xmlns:a16="http://schemas.microsoft.com/office/drawing/2014/main" id="{51B8687D-4BFC-ED45-BE2E-FB30717E513E}"/>
              </a:ext>
            </a:extLst>
          </p:cNvPr>
          <p:cNvSpPr/>
          <p:nvPr/>
        </p:nvSpPr>
        <p:spPr>
          <a:xfrm>
            <a:off x="664819" y="3336975"/>
            <a:ext cx="5175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Расширение количества</a:t>
            </a:r>
            <a:r>
              <a:rPr lang="en-US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 </a:t>
            </a:r>
            <a:r>
              <a:rPr lang="ru-RU" sz="1600" dirty="0" err="1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ЦАОПов</a:t>
            </a:r>
            <a:r>
              <a:rPr lang="ru-RU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, оказывающих амбулаторную помощь при острой нехватке специалистов на местах требует участия в коррекции терапии онкологов высшей и первой категорий</a:t>
            </a:r>
            <a:endParaRPr lang="ru-RU" sz="1400" dirty="0"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7" name="Прямоугольник 85">
            <a:extLst>
              <a:ext uri="{FF2B5EF4-FFF2-40B4-BE49-F238E27FC236}">
                <a16:creationId xmlns:a16="http://schemas.microsoft.com/office/drawing/2014/main" id="{B8779F40-DE9B-8243-9546-49CF11A8F1D9}"/>
              </a:ext>
            </a:extLst>
          </p:cNvPr>
          <p:cNvSpPr/>
          <p:nvPr/>
        </p:nvSpPr>
        <p:spPr>
          <a:xfrm>
            <a:off x="664819" y="4820721"/>
            <a:ext cx="51759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Расширение числа КСГ в связи обновлением клинических рекомендаций, включающих применение дорогостоящей </a:t>
            </a:r>
            <a:r>
              <a:rPr lang="ru-RU" sz="1600" dirty="0" err="1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таргетной</a:t>
            </a:r>
            <a:r>
              <a:rPr lang="ru-RU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 и иммунотерапии (увеличение не менее чем на 200 схем ЛТ), требует участия дефицитных онкологов высшей категории для назначения современной схемы лекарственной терапии</a:t>
            </a:r>
            <a:endParaRPr lang="ru-RU" sz="1400" dirty="0"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245347-BFA6-E949-90E6-EF47451A6E94}"/>
              </a:ext>
            </a:extLst>
          </p:cNvPr>
          <p:cNvSpPr/>
          <p:nvPr/>
        </p:nvSpPr>
        <p:spPr>
          <a:xfrm>
            <a:off x="6309968" y="1700300"/>
            <a:ext cx="5394351" cy="486051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9" name="Прямоугольник 85">
            <a:extLst>
              <a:ext uri="{FF2B5EF4-FFF2-40B4-BE49-F238E27FC236}">
                <a16:creationId xmlns:a16="http://schemas.microsoft.com/office/drawing/2014/main" id="{DE4D4CA6-7A17-B54A-B3E2-89D5A04A0D5C}"/>
              </a:ext>
            </a:extLst>
          </p:cNvPr>
          <p:cNvSpPr/>
          <p:nvPr/>
        </p:nvSpPr>
        <p:spPr>
          <a:xfrm>
            <a:off x="6442049" y="1827625"/>
            <a:ext cx="5175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Увеличение числа КСГ по онкогематологическим заболеваниям (в круглосуточном стационаре – с 3 до 13 групп, в дневном – с 3 до 16 групп)  требует участия </a:t>
            </a:r>
            <a:r>
              <a:rPr lang="ru-RU" sz="1600" dirty="0" err="1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онкогематологов</a:t>
            </a:r>
            <a:r>
              <a:rPr lang="ru-RU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 в детализации вариантов лечения с учётом лекарственных схем</a:t>
            </a:r>
            <a:endParaRPr lang="ru-RU" sz="1400" dirty="0"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11" name="Прямоугольник 85">
            <a:extLst>
              <a:ext uri="{FF2B5EF4-FFF2-40B4-BE49-F238E27FC236}">
                <a16:creationId xmlns:a16="http://schemas.microsoft.com/office/drawing/2014/main" id="{6F4550BF-233F-1545-B525-5D1C2A8E0432}"/>
              </a:ext>
            </a:extLst>
          </p:cNvPr>
          <p:cNvSpPr/>
          <p:nvPr/>
        </p:nvSpPr>
        <p:spPr>
          <a:xfrm>
            <a:off x="6442049" y="3336975"/>
            <a:ext cx="51759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Необходимость повышения плана по выполнению молекулярно-генетических исследований по ОМС, отсутствие грамотных </a:t>
            </a:r>
            <a:r>
              <a:rPr lang="ru-RU" sz="1600" dirty="0" err="1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патоморфологов</a:t>
            </a:r>
            <a:r>
              <a:rPr lang="ru-RU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 на местах и необходимость пересмотра результатов гистологии в </a:t>
            </a:r>
            <a:r>
              <a:rPr lang="ru-RU" sz="1600" dirty="0" err="1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референс</a:t>
            </a:r>
            <a:r>
              <a:rPr lang="ru-RU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-центрах требует расширения </a:t>
            </a:r>
            <a:r>
              <a:rPr lang="ru-RU" sz="1600" dirty="0" err="1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референсных</a:t>
            </a:r>
            <a:r>
              <a:rPr lang="ru-RU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 центров</a:t>
            </a:r>
            <a:endParaRPr lang="ru-RU" sz="1400" dirty="0"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  <a:cs typeface="Times New Roman" pitchFamily="18" charset="0"/>
            </a:endParaRPr>
          </a:p>
        </p:txBody>
      </p:sp>
      <p:sp>
        <p:nvSpPr>
          <p:cNvPr id="12" name="Прямоугольник 85">
            <a:extLst>
              <a:ext uri="{FF2B5EF4-FFF2-40B4-BE49-F238E27FC236}">
                <a16:creationId xmlns:a16="http://schemas.microsoft.com/office/drawing/2014/main" id="{7E869253-B064-D448-88A5-DDB17E2A1AE3}"/>
              </a:ext>
            </a:extLst>
          </p:cNvPr>
          <p:cNvSpPr/>
          <p:nvPr/>
        </p:nvSpPr>
        <p:spPr>
          <a:xfrm>
            <a:off x="6442049" y="5083611"/>
            <a:ext cx="5175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Увеличение стоимости хирургических тарифов по лечению ЗНО при сокращении койко-дня требует организации медсестринского постоперационного телемониторинга осложнённых больных</a:t>
            </a:r>
            <a:endParaRPr lang="ru-RU" sz="1400" dirty="0">
              <a:effectLst>
                <a:glow rad="139700">
                  <a:schemeClr val="bg1">
                    <a:alpha val="70000"/>
                  </a:schemeClr>
                </a:glow>
              </a:effectLst>
              <a:latin typeface="PragmaticaC" pitchFamily="82" charset="0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CAA0B0-8A03-EE45-97AB-837E9C87BF88}"/>
              </a:ext>
            </a:extLst>
          </p:cNvPr>
          <p:cNvCxnSpPr/>
          <p:nvPr/>
        </p:nvCxnSpPr>
        <p:spPr>
          <a:xfrm>
            <a:off x="537818" y="3238148"/>
            <a:ext cx="539435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A10044-B557-EB42-8FF8-C692F6004567}"/>
              </a:ext>
            </a:extLst>
          </p:cNvPr>
          <p:cNvCxnSpPr/>
          <p:nvPr/>
        </p:nvCxnSpPr>
        <p:spPr>
          <a:xfrm>
            <a:off x="537817" y="4738620"/>
            <a:ext cx="539435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2C1DE3-A618-D64D-A08E-6105715C4A94}"/>
              </a:ext>
            </a:extLst>
          </p:cNvPr>
          <p:cNvCxnSpPr/>
          <p:nvPr/>
        </p:nvCxnSpPr>
        <p:spPr>
          <a:xfrm>
            <a:off x="6309967" y="3238148"/>
            <a:ext cx="539435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77A4BB-E887-5646-B076-3FBD312A5345}"/>
              </a:ext>
            </a:extLst>
          </p:cNvPr>
          <p:cNvCxnSpPr/>
          <p:nvPr/>
        </p:nvCxnSpPr>
        <p:spPr>
          <a:xfrm>
            <a:off x="6309966" y="5012940"/>
            <a:ext cx="539435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4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194311"/>
            <a:ext cx="12192000" cy="2205990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85">
            <a:extLst>
              <a:ext uri="{FF2B5EF4-FFF2-40B4-BE49-F238E27FC236}">
                <a16:creationId xmlns:a16="http://schemas.microsoft.com/office/drawing/2014/main" id="{09FE163C-EF0D-A246-A537-628B62EA6631}"/>
              </a:ext>
            </a:extLst>
          </p:cNvPr>
          <p:cNvSpPr/>
          <p:nvPr/>
        </p:nvSpPr>
        <p:spPr>
          <a:xfrm>
            <a:off x="592973" y="308792"/>
            <a:ext cx="11599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Нами разработаны и запатентованы сервисы ОНКОНЕТ и ОНКОРЕХАБ, которые решают задачи параллельного лечения и реабилитации</a:t>
            </a: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80BC012F-9257-9B46-BEDA-4BAB09BAE9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274" y="4062555"/>
            <a:ext cx="1719465" cy="3795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Прямоугольник 5">
            <a:extLst>
              <a:ext uri="{FF2B5EF4-FFF2-40B4-BE49-F238E27FC236}">
                <a16:creationId xmlns:a16="http://schemas.microsoft.com/office/drawing/2014/main" id="{6566190A-E341-EC42-817D-8E071E9622EB}"/>
              </a:ext>
            </a:extLst>
          </p:cNvPr>
          <p:cNvSpPr/>
          <p:nvPr/>
        </p:nvSpPr>
        <p:spPr>
          <a:xfrm>
            <a:off x="5910804" y="1131158"/>
            <a:ext cx="5940922" cy="54352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038">
              <a:spcAft>
                <a:spcPts val="500"/>
              </a:spcAft>
            </a:pPr>
            <a:r>
              <a:rPr lang="ru-RU" sz="1300" dirty="0">
                <a:solidFill>
                  <a:schemeClr val="tx1"/>
                </a:solidFill>
                <a:latin typeface="PragmaticaC" pitchFamily="82" charset="0"/>
              </a:rPr>
              <a:t>В тестировании платформ приняли участие 489 врачей в 14 регионах Российской Федерации.</a:t>
            </a:r>
          </a:p>
          <a:p>
            <a:pPr marL="46038">
              <a:spcAft>
                <a:spcPts val="500"/>
              </a:spcAft>
            </a:pPr>
            <a:r>
              <a:rPr lang="ru-RU" sz="1300" dirty="0">
                <a:solidFill>
                  <a:schemeClr val="tx1"/>
                </a:solidFill>
                <a:latin typeface="PragmaticaC" pitchFamily="82" charset="0"/>
              </a:rPr>
              <a:t>Сервисы позволяют:</a:t>
            </a:r>
          </a:p>
          <a:p>
            <a:pPr marL="184150" indent="-13811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  <a:latin typeface="PragmaticaC" pitchFamily="82" charset="0"/>
              </a:rPr>
              <a:t>повышать эффективность противоопухолевой терапии и экономить затраты на сопровождение пациентов;</a:t>
            </a:r>
          </a:p>
          <a:p>
            <a:pPr marL="184150" indent="-13811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  <a:latin typeface="PragmaticaC" pitchFamily="82" charset="0"/>
              </a:rPr>
              <a:t>снизить нагрузку на онкологов за счёт вовлечения медсестер в дистанционный контроль пациентов во время химиолучевой терапии после операций, снизить количество осложнений за счёт сортировки и раннего выявления с помощью применения тепловой карты для оценки состояния пациента;</a:t>
            </a:r>
          </a:p>
          <a:p>
            <a:pPr marL="184150" indent="-13811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  <a:latin typeface="PragmaticaC" pitchFamily="82" charset="0"/>
              </a:rPr>
              <a:t>обеспечить поддержку низкоквалифицированных врачей </a:t>
            </a:r>
            <a:r>
              <a:rPr lang="ru-RU" sz="1300" dirty="0" err="1">
                <a:solidFill>
                  <a:schemeClr val="tx1"/>
                </a:solidFill>
                <a:latin typeface="PragmaticaC" pitchFamily="82" charset="0"/>
              </a:rPr>
              <a:t>ЦАОПов</a:t>
            </a:r>
            <a:r>
              <a:rPr lang="ru-RU" sz="1300" dirty="0">
                <a:solidFill>
                  <a:schemeClr val="tx1"/>
                </a:solidFill>
                <a:latin typeface="PragmaticaC" pitchFamily="82" charset="0"/>
              </a:rPr>
              <a:t> в проведении амбулаторной лекарственной терапии и реабилитации;</a:t>
            </a:r>
          </a:p>
          <a:p>
            <a:pPr marL="184150" indent="-13811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  <a:latin typeface="PragmaticaC" pitchFamily="82" charset="0"/>
              </a:rPr>
              <a:t>снизить количество повторных и экстренных госпитализаций за счёт раннего выявления осложнений;</a:t>
            </a:r>
          </a:p>
          <a:p>
            <a:pPr marL="184150" indent="-13811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  <a:latin typeface="PragmaticaC" pitchFamily="82" charset="0"/>
              </a:rPr>
              <a:t>организовать непрерывный процесс противоопухолевого лечения за счёт применения телереабилитации в ранний и поздний (амбулаторный)  периоды для  ускорения восстановления пациента и снижения инвалидности.</a:t>
            </a:r>
          </a:p>
          <a:p>
            <a:pPr marL="46038">
              <a:spcAft>
                <a:spcPts val="500"/>
              </a:spcAft>
            </a:pPr>
            <a:r>
              <a:rPr lang="ru-RU" sz="1300" dirty="0">
                <a:solidFill>
                  <a:schemeClr val="tx1"/>
                </a:solidFill>
                <a:latin typeface="PragmaticaC" pitchFamily="82" charset="0"/>
              </a:rPr>
              <a:t>Для широкого внедрения сервисов необходимо включить телемедицинские услуги в протоколы и клинические рекомендации, что будет основанием для КСГ (например, в регионах) и/или для тарифов (например, в Москве). Эта работа будет продолжаться с Ассоциацией  онкологов России АОР и профессиональными ассоциациями онкологов и реабилитологов.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2455A3-7F0B-7049-9810-910D3EC935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1659" y="4078198"/>
            <a:ext cx="3338301" cy="24881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Рисунок 3">
            <a:extLst>
              <a:ext uri="{FF2B5EF4-FFF2-40B4-BE49-F238E27FC236}">
                <a16:creationId xmlns:a16="http://schemas.microsoft.com/office/drawing/2014/main" id="{2619568C-D70D-0C4C-9425-D12BB36B2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274" y="1289633"/>
            <a:ext cx="1189628" cy="4623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Прямоугольник 5">
            <a:extLst>
              <a:ext uri="{FF2B5EF4-FFF2-40B4-BE49-F238E27FC236}">
                <a16:creationId xmlns:a16="http://schemas.microsoft.com/office/drawing/2014/main" id="{1E36E534-AABD-CC44-BED0-B9DEF7DB99A1}"/>
              </a:ext>
            </a:extLst>
          </p:cNvPr>
          <p:cNvSpPr/>
          <p:nvPr/>
        </p:nvSpPr>
        <p:spPr>
          <a:xfrm>
            <a:off x="1673745" y="1289632"/>
            <a:ext cx="3562500" cy="4623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>
              <a:spcAft>
                <a:spcPts val="500"/>
              </a:spcAft>
            </a:pPr>
            <a:r>
              <a:rPr lang="ru-RU" sz="1200" dirty="0">
                <a:solidFill>
                  <a:schemeClr val="tx1"/>
                </a:solidFill>
                <a:latin typeface="PragmaticaC" pitchFamily="82" charset="0"/>
              </a:rPr>
              <a:t>дистанционный асинхронный мониторинг во время лекарственной терапии</a:t>
            </a:r>
          </a:p>
        </p:txBody>
      </p:sp>
      <p:sp>
        <p:nvSpPr>
          <p:cNvPr id="23" name="Прямоугольник 5">
            <a:extLst>
              <a:ext uri="{FF2B5EF4-FFF2-40B4-BE49-F238E27FC236}">
                <a16:creationId xmlns:a16="http://schemas.microsoft.com/office/drawing/2014/main" id="{1F40F4A2-CCB2-BB4C-9690-52E63B36F4FF}"/>
              </a:ext>
            </a:extLst>
          </p:cNvPr>
          <p:cNvSpPr/>
          <p:nvPr/>
        </p:nvSpPr>
        <p:spPr>
          <a:xfrm>
            <a:off x="340274" y="4569741"/>
            <a:ext cx="1360342" cy="672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">
              <a:spcAft>
                <a:spcPts val="500"/>
              </a:spcAft>
            </a:pPr>
            <a:r>
              <a:rPr lang="ru-RU" sz="1200" dirty="0">
                <a:solidFill>
                  <a:schemeClr val="tx1"/>
                </a:solidFill>
                <a:latin typeface="PragmaticaC" pitchFamily="82" charset="0"/>
              </a:rPr>
              <a:t>дистанционная реабилитация по нозологиям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3F2D6E-7A9E-904A-A6BB-C573DAA5E6A2}"/>
              </a:ext>
            </a:extLst>
          </p:cNvPr>
          <p:cNvGrpSpPr/>
          <p:nvPr/>
        </p:nvGrpSpPr>
        <p:grpSpPr>
          <a:xfrm>
            <a:off x="983848" y="1859165"/>
            <a:ext cx="4656112" cy="1989599"/>
            <a:chOff x="983848" y="1859165"/>
            <a:chExt cx="4656112" cy="198959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E1877E-4120-DB43-92BA-11E0DDAE273F}"/>
                </a:ext>
              </a:extLst>
            </p:cNvPr>
            <p:cNvSpPr/>
            <p:nvPr/>
          </p:nvSpPr>
          <p:spPr>
            <a:xfrm>
              <a:off x="983848" y="1859165"/>
              <a:ext cx="4656112" cy="19895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19" name="Рисунок 4">
              <a:extLst>
                <a:ext uri="{FF2B5EF4-FFF2-40B4-BE49-F238E27FC236}">
                  <a16:creationId xmlns:a16="http://schemas.microsoft.com/office/drawing/2014/main" id="{5BF21DD5-1453-F84E-A96D-3B59FFE59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5153" y="1919961"/>
              <a:ext cx="4544807" cy="192880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83505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285749"/>
            <a:ext cx="12192000" cy="2114551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85">
            <a:extLst>
              <a:ext uri="{FF2B5EF4-FFF2-40B4-BE49-F238E27FC236}">
                <a16:creationId xmlns:a16="http://schemas.microsoft.com/office/drawing/2014/main" id="{09FE163C-EF0D-A246-A537-628B62EA6631}"/>
              </a:ext>
            </a:extLst>
          </p:cNvPr>
          <p:cNvSpPr/>
          <p:nvPr/>
        </p:nvSpPr>
        <p:spPr>
          <a:xfrm>
            <a:off x="592974" y="400232"/>
            <a:ext cx="5925330" cy="1452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ru-RU" sz="20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Проект ОНКОНЕТ показал, что онлайн-телемедицинские консультации позволяют эффективно корректировать терапию в ЭМК по запросу врача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023D84-5C70-9742-A5AE-A57A0EB33DFB}"/>
              </a:ext>
            </a:extLst>
          </p:cNvPr>
          <p:cNvGrpSpPr/>
          <p:nvPr/>
        </p:nvGrpSpPr>
        <p:grpSpPr>
          <a:xfrm>
            <a:off x="98280" y="2197984"/>
            <a:ext cx="5925330" cy="4545716"/>
            <a:chOff x="63990" y="2197984"/>
            <a:chExt cx="5925330" cy="454571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490FB4-2E5C-5240-959D-D6AEDFCBDB1E}"/>
                </a:ext>
              </a:extLst>
            </p:cNvPr>
            <p:cNvSpPr/>
            <p:nvPr/>
          </p:nvSpPr>
          <p:spPr>
            <a:xfrm>
              <a:off x="63990" y="2197984"/>
              <a:ext cx="5925330" cy="4545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0D006A4B-5154-6B4F-8B8F-65DEE5423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000" y="2311472"/>
              <a:ext cx="5760000" cy="43416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9D3875-6A35-7044-B201-9CEFF83D8418}"/>
              </a:ext>
            </a:extLst>
          </p:cNvPr>
          <p:cNvGrpSpPr/>
          <p:nvPr/>
        </p:nvGrpSpPr>
        <p:grpSpPr>
          <a:xfrm>
            <a:off x="6168390" y="2197984"/>
            <a:ext cx="5925330" cy="4545716"/>
            <a:chOff x="6202680" y="2197984"/>
            <a:chExt cx="5925330" cy="454571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3A20CD-794B-C342-BF9E-745F8D86E170}"/>
                </a:ext>
              </a:extLst>
            </p:cNvPr>
            <p:cNvSpPr/>
            <p:nvPr/>
          </p:nvSpPr>
          <p:spPr>
            <a:xfrm>
              <a:off x="6202680" y="2197984"/>
              <a:ext cx="5925330" cy="4545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7" name="Picture 6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5AB93FB6-FE8C-AE4C-9386-79B01BEF0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8000" y="2311472"/>
              <a:ext cx="5760000" cy="4341600"/>
            </a:xfrm>
            <a:prstGeom prst="rect">
              <a:avLst/>
            </a:prstGeom>
          </p:spPr>
        </p:pic>
      </p:grpSp>
      <p:pic>
        <p:nvPicPr>
          <p:cNvPr id="19" name="Рисунок 2">
            <a:extLst>
              <a:ext uri="{FF2B5EF4-FFF2-40B4-BE49-F238E27FC236}">
                <a16:creationId xmlns:a16="http://schemas.microsoft.com/office/drawing/2014/main" id="{F26F1AB3-3B8D-4744-97CE-98E4AA5DE5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802" y="204928"/>
            <a:ext cx="2443110" cy="18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8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320041"/>
            <a:ext cx="12192000" cy="2114550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85">
            <a:extLst>
              <a:ext uri="{FF2B5EF4-FFF2-40B4-BE49-F238E27FC236}">
                <a16:creationId xmlns:a16="http://schemas.microsoft.com/office/drawing/2014/main" id="{09FE163C-EF0D-A246-A537-628B62EA6631}"/>
              </a:ext>
            </a:extLst>
          </p:cNvPr>
          <p:cNvSpPr/>
          <p:nvPr/>
        </p:nvSpPr>
        <p:spPr>
          <a:xfrm>
            <a:off x="592973" y="514532"/>
            <a:ext cx="1159902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С 2022 года в рамках нацпроекта «ЗДРАВООХРАНЕНИЕ» внедряется новая система медицинской реабилитации (приказ Минздрава РФ №</a:t>
            </a:r>
            <a:r>
              <a:rPr lang="en-GB" sz="20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788</a:t>
            </a:r>
            <a:r>
              <a:rPr lang="ru-RU" sz="20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н от 31.07.20)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solidFill>
                  <a:srgbClr val="002060"/>
                </a:solidFill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В связи с полным отсутствием КСГ и специалистов онкореабилитации это требует телемедицинских вмешательств (телереабилитации)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DB4F17-39A6-E74F-AB48-0CBBA7AB110B}"/>
              </a:ext>
            </a:extLst>
          </p:cNvPr>
          <p:cNvGrpSpPr/>
          <p:nvPr/>
        </p:nvGrpSpPr>
        <p:grpSpPr>
          <a:xfrm>
            <a:off x="697230" y="2134606"/>
            <a:ext cx="5158740" cy="3877574"/>
            <a:chOff x="937260" y="2134606"/>
            <a:chExt cx="5158740" cy="38775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6EA2861-DE9A-5041-8FAE-D35DE1A32A9D}"/>
                </a:ext>
              </a:extLst>
            </p:cNvPr>
            <p:cNvSpPr/>
            <p:nvPr/>
          </p:nvSpPr>
          <p:spPr>
            <a:xfrm>
              <a:off x="937260" y="2134606"/>
              <a:ext cx="5158740" cy="3877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13" name="Рисунок 4">
              <a:extLst>
                <a:ext uri="{FF2B5EF4-FFF2-40B4-BE49-F238E27FC236}">
                  <a16:creationId xmlns:a16="http://schemas.microsoft.com/office/drawing/2014/main" id="{D7CAF9E1-3994-9545-98C3-181BA162B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5014" y="2399393"/>
              <a:ext cx="4523232" cy="33480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4E0215-AB83-214A-B5D8-F983C48FF60E}"/>
              </a:ext>
            </a:extLst>
          </p:cNvPr>
          <p:cNvGrpSpPr/>
          <p:nvPr/>
        </p:nvGrpSpPr>
        <p:grpSpPr>
          <a:xfrm>
            <a:off x="6393180" y="2134606"/>
            <a:ext cx="5158740" cy="3877574"/>
            <a:chOff x="6779657" y="2399393"/>
            <a:chExt cx="5158740" cy="387757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99D448-034A-0046-A306-839931B501C5}"/>
                </a:ext>
              </a:extLst>
            </p:cNvPr>
            <p:cNvSpPr/>
            <p:nvPr/>
          </p:nvSpPr>
          <p:spPr>
            <a:xfrm>
              <a:off x="6779657" y="2399393"/>
              <a:ext cx="5158740" cy="3877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14" name="Рисунок 5">
              <a:extLst>
                <a:ext uri="{FF2B5EF4-FFF2-40B4-BE49-F238E27FC236}">
                  <a16:creationId xmlns:a16="http://schemas.microsoft.com/office/drawing/2014/main" id="{E2BFDD01-C363-0242-8640-A3D1AFE9B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5538" y="2505350"/>
              <a:ext cx="4941258" cy="3700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89159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1348</Words>
  <Application>Microsoft Office PowerPoint</Application>
  <PresentationFormat>Широкоэкранный</PresentationFormat>
  <Paragraphs>87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Единое информационное пространство в трёхуровневой системе оказания онкологической помощи: 1-й уровень – отделения общей врачебной практики (ФАП, поликлиника) 2-й уровень – межрайонные больницы-ЦАОПы 3-й уровень – областной онкологический диспансер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Цифровой центр телеподдержки стомированных  больных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Номинация Флагман телемедицинских технологий</dc:title>
  <dc:creator>Captain Beefheart</dc:creator>
  <cp:lastModifiedBy>Captain Beefheart</cp:lastModifiedBy>
  <cp:revision>144</cp:revision>
  <dcterms:created xsi:type="dcterms:W3CDTF">2021-12-07T04:52:08Z</dcterms:created>
  <dcterms:modified xsi:type="dcterms:W3CDTF">2022-04-04T19:55:29Z</dcterms:modified>
</cp:coreProperties>
</file>