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394" r:id="rId2"/>
    <p:sldId id="395" r:id="rId3"/>
    <p:sldId id="396" r:id="rId4"/>
    <p:sldId id="397" r:id="rId5"/>
    <p:sldId id="272" r:id="rId6"/>
    <p:sldId id="398" r:id="rId7"/>
    <p:sldId id="403" r:id="rId8"/>
    <p:sldId id="404" r:id="rId9"/>
    <p:sldId id="400" r:id="rId10"/>
    <p:sldId id="401" r:id="rId11"/>
    <p:sldId id="40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5C63"/>
    <a:srgbClr val="006C88"/>
    <a:srgbClr val="24A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6"/>
    <p:restoredTop sz="94704"/>
  </p:normalViewPr>
  <p:slideViewPr>
    <p:cSldViewPr snapToGrid="0" snapToObjects="1">
      <p:cViewPr>
        <p:scale>
          <a:sx n="152" d="100"/>
          <a:sy n="152" d="100"/>
        </p:scale>
        <p:origin x="101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5BD43-0E9F-3748-AF35-5ECC1AD24068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20C64-48A9-1548-B3E6-498DF1AC9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74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C9373-A7B2-6842-A843-94B83B950FC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B5F54-3E42-E746-BE5F-5B64D8974FC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93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B5F54-3E42-E746-BE5F-5B64D8974FC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8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C9373-A7B2-6842-A843-94B83B950FC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0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9EF-E893-A04D-9BCE-817E581D60C6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F081-4CD5-244C-B469-E69A111FA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6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9EF-E893-A04D-9BCE-817E581D60C6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F081-4CD5-244C-B469-E69A111FA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92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9EF-E893-A04D-9BCE-817E581D60C6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F081-4CD5-244C-B469-E69A111FA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3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9EF-E893-A04D-9BCE-817E581D60C6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F081-4CD5-244C-B469-E69A111FA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04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9EF-E893-A04D-9BCE-817E581D60C6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F081-4CD5-244C-B469-E69A111FA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37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9EF-E893-A04D-9BCE-817E581D60C6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F081-4CD5-244C-B469-E69A111FA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99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9EF-E893-A04D-9BCE-817E581D60C6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F081-4CD5-244C-B469-E69A111FA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9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9EF-E893-A04D-9BCE-817E581D60C6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F081-4CD5-244C-B469-E69A111FA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7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9EF-E893-A04D-9BCE-817E581D60C6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F081-4CD5-244C-B469-E69A111FA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6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9EF-E893-A04D-9BCE-817E581D60C6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F081-4CD5-244C-B469-E69A111FA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8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9EF-E893-A04D-9BCE-817E581D60C6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F081-4CD5-244C-B469-E69A111FA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5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B89EF-E893-A04D-9BCE-817E581D60C6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2F081-4CD5-244C-B469-E69A111FA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63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iff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0402" y="19636"/>
            <a:ext cx="9181598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010402" y="5014348"/>
            <a:ext cx="9181598" cy="1882924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28800" y="19636"/>
            <a:ext cx="6168030" cy="6877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47" y="189569"/>
            <a:ext cx="3672408" cy="246819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2983668"/>
            <a:ext cx="7996830" cy="2030680"/>
          </a:xfrm>
          <a:prstGeom prst="rect">
            <a:avLst/>
          </a:prstGeom>
          <a:solidFill>
            <a:srgbClr val="24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6327" y="3214178"/>
            <a:ext cx="468052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Медицинский мессенджер – </a:t>
            </a:r>
            <a:endParaRPr lang="en-US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удобный способ дистанционного общения пациента с лечащим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врачом</a:t>
            </a:r>
          </a:p>
        </p:txBody>
      </p:sp>
      <p:pic>
        <p:nvPicPr>
          <p:cNvPr id="1028" name="Picture 4" descr="Телепат">
            <a:extLst>
              <a:ext uri="{FF2B5EF4-FFF2-40B4-BE49-F238E27FC236}">
                <a16:creationId xmlns:a16="http://schemas.microsoft.com/office/drawing/2014/main" id="{878AF6E9-EE16-429A-A5A7-AB8E74BC7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304" y="5685434"/>
            <a:ext cx="2226610" cy="47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E76BA6-3CDE-BD4B-B102-677B0FA81614}"/>
              </a:ext>
            </a:extLst>
          </p:cNvPr>
          <p:cNvSpPr txBox="1"/>
          <p:nvPr/>
        </p:nvSpPr>
        <p:spPr>
          <a:xfrm>
            <a:off x="371230" y="5613029"/>
            <a:ext cx="2915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Бородин Ростислав</a:t>
            </a:r>
          </a:p>
          <a:p>
            <a:r>
              <a:rPr lang="ru-RU" sz="1600" dirty="0">
                <a:solidFill>
                  <a:srgbClr val="24A8B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Ведущий разработчик</a:t>
            </a:r>
          </a:p>
        </p:txBody>
      </p:sp>
    </p:spTree>
    <p:extLst>
      <p:ext uri="{BB962C8B-B14F-4D97-AF65-F5344CB8AC3E}">
        <p14:creationId xmlns:p14="http://schemas.microsoft.com/office/powerpoint/2010/main" val="9691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5494B01-9FD5-5A4E-AF80-34B66C497A85}"/>
              </a:ext>
            </a:extLst>
          </p:cNvPr>
          <p:cNvSpPr txBox="1"/>
          <p:nvPr/>
        </p:nvSpPr>
        <p:spPr>
          <a:xfrm>
            <a:off x="402936" y="257324"/>
            <a:ext cx="3525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Сколько это стоит?</a:t>
            </a:r>
            <a:endParaRPr lang="ru-RU" sz="2800" b="1" dirty="0">
              <a:solidFill>
                <a:srgbClr val="24A8B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F62583-6208-A147-9330-A39E892F3F1D}"/>
              </a:ext>
            </a:extLst>
          </p:cNvPr>
          <p:cNvSpPr txBox="1"/>
          <p:nvPr/>
        </p:nvSpPr>
        <p:spPr>
          <a:xfrm>
            <a:off x="1263941" y="4055146"/>
            <a:ext cx="10008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Полное соответствие законодательству по телемедицине и персональным данным, персональный облачный кабинет для вашей организации, инструменты для отчетности и контроля бизнес-процессов. Идентификация в ЕСИА, интеграция с устройствами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массовые рассылки. Групповые чаты и подключение родственников.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3B5AF0-C24C-DD4A-ABCA-9C5EA3CE1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36" y="4226906"/>
            <a:ext cx="733697" cy="73369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4206723-EF56-DE43-A0FE-D3EFCA31655F}"/>
              </a:ext>
            </a:extLst>
          </p:cNvPr>
          <p:cNvSpPr/>
          <p:nvPr/>
        </p:nvSpPr>
        <p:spPr>
          <a:xfrm>
            <a:off x="904710" y="1178613"/>
            <a:ext cx="3265157" cy="2055094"/>
          </a:xfrm>
          <a:prstGeom prst="rect">
            <a:avLst/>
          </a:prstGeom>
          <a:solidFill>
            <a:srgbClr val="24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Консультирование</a:t>
            </a:r>
            <a:br>
              <a:rPr lang="ru-RU" sz="32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3200" dirty="0">
                <a:latin typeface="Roboto" panose="02000000000000000000" pitchFamily="2" charset="0"/>
                <a:ea typeface="Roboto" panose="02000000000000000000" pitchFamily="2" charset="0"/>
              </a:rPr>
              <a:t>12 </a:t>
            </a:r>
            <a:r>
              <a:rPr lang="ru-RU" sz="3200" dirty="0" err="1">
                <a:latin typeface="Roboto" panose="02000000000000000000" pitchFamily="2" charset="0"/>
                <a:ea typeface="Roboto" panose="02000000000000000000" pitchFamily="2" charset="0"/>
              </a:rPr>
              <a:t>руб</a:t>
            </a:r>
            <a:r>
              <a:rPr lang="ru-RU" sz="3200" dirty="0">
                <a:latin typeface="Roboto" panose="02000000000000000000" pitchFamily="2" charset="0"/>
                <a:ea typeface="Roboto" panose="02000000000000000000" pitchFamily="2" charset="0"/>
              </a:rPr>
              <a:t> / день</a:t>
            </a:r>
            <a:br>
              <a:rPr lang="ru-RU" sz="36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1 врач / 1 пациент</a:t>
            </a:r>
            <a:endParaRPr lang="ru-RU" sz="3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A240DF6-9D14-8243-80A7-3E6A3A950679}"/>
              </a:ext>
            </a:extLst>
          </p:cNvPr>
          <p:cNvSpPr/>
          <p:nvPr/>
        </p:nvSpPr>
        <p:spPr>
          <a:xfrm>
            <a:off x="4463421" y="1160183"/>
            <a:ext cx="3265157" cy="2055094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Мониторинг</a:t>
            </a:r>
            <a:br>
              <a:rPr lang="ru-RU" sz="32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3200" dirty="0">
                <a:latin typeface="Roboto" panose="02000000000000000000" pitchFamily="2" charset="0"/>
                <a:ea typeface="Roboto" panose="02000000000000000000" pitchFamily="2" charset="0"/>
              </a:rPr>
              <a:t>+8 </a:t>
            </a:r>
            <a:r>
              <a:rPr lang="ru-RU" sz="3200" dirty="0" err="1">
                <a:latin typeface="Roboto" panose="02000000000000000000" pitchFamily="2" charset="0"/>
                <a:ea typeface="Roboto" panose="02000000000000000000" pitchFamily="2" charset="0"/>
              </a:rPr>
              <a:t>руб</a:t>
            </a:r>
            <a:r>
              <a:rPr lang="ru-RU" sz="3200" dirty="0">
                <a:latin typeface="Roboto" panose="02000000000000000000" pitchFamily="2" charset="0"/>
                <a:ea typeface="Roboto" panose="02000000000000000000" pitchFamily="2" charset="0"/>
              </a:rPr>
              <a:t> / день</a:t>
            </a:r>
            <a:br>
              <a:rPr lang="ru-RU" sz="36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1 врач / 1 пациент</a:t>
            </a:r>
            <a:endParaRPr lang="ru-RU" sz="3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D0BB136-E860-3C47-B177-3C9641DF4432}"/>
              </a:ext>
            </a:extLst>
          </p:cNvPr>
          <p:cNvSpPr/>
          <p:nvPr/>
        </p:nvSpPr>
        <p:spPr>
          <a:xfrm>
            <a:off x="8006970" y="1154736"/>
            <a:ext cx="3265157" cy="2055094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Видеосвязь</a:t>
            </a:r>
            <a:br>
              <a:rPr lang="ru-RU" sz="32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3200" dirty="0">
                <a:latin typeface="Roboto" panose="02000000000000000000" pitchFamily="2" charset="0"/>
                <a:ea typeface="Roboto" panose="02000000000000000000" pitchFamily="2" charset="0"/>
              </a:rPr>
              <a:t>+8 </a:t>
            </a:r>
            <a:r>
              <a:rPr lang="ru-RU" sz="3200" dirty="0" err="1">
                <a:latin typeface="Roboto" panose="02000000000000000000" pitchFamily="2" charset="0"/>
                <a:ea typeface="Roboto" panose="02000000000000000000" pitchFamily="2" charset="0"/>
              </a:rPr>
              <a:t>руб</a:t>
            </a:r>
            <a:r>
              <a:rPr lang="ru-RU" sz="3200" dirty="0">
                <a:latin typeface="Roboto" panose="02000000000000000000" pitchFamily="2" charset="0"/>
                <a:ea typeface="Roboto" panose="02000000000000000000" pitchFamily="2" charset="0"/>
              </a:rPr>
              <a:t> / день</a:t>
            </a:r>
            <a:br>
              <a:rPr lang="ru-RU" sz="36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1 врач / 1 пациент</a:t>
            </a:r>
            <a:endParaRPr lang="ru-RU" sz="3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3DFDF-A630-F74A-AF3C-EE1579B0F6C0}"/>
              </a:ext>
            </a:extLst>
          </p:cNvPr>
          <p:cNvSpPr txBox="1"/>
          <p:nvPr/>
        </p:nvSpPr>
        <p:spPr>
          <a:xfrm>
            <a:off x="1975379" y="3367730"/>
            <a:ext cx="8241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Проектирование и разработка персонализированных сценариев оплачивается отдельно.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142CACA-24EC-2B46-A5D4-35CF1648DDAD}"/>
              </a:ext>
            </a:extLst>
          </p:cNvPr>
          <p:cNvSpPr/>
          <p:nvPr/>
        </p:nvSpPr>
        <p:spPr>
          <a:xfrm>
            <a:off x="0" y="5512003"/>
            <a:ext cx="12192000" cy="1365049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Roboto" panose="02000000000000000000" pitchFamily="2" charset="0"/>
                <a:ea typeface="Roboto" panose="02000000000000000000" pitchFamily="2" charset="0"/>
              </a:rPr>
              <a:t>medsenger.ru</a:t>
            </a:r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</a:rPr>
              <a:t>/about</a:t>
            </a:r>
            <a:endParaRPr lang="ru-RU" sz="4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94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23641" y="-62523"/>
            <a:ext cx="9290808" cy="69395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012561" y="-62523"/>
            <a:ext cx="5179440" cy="6939573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3B08C88-B991-F24B-BB28-9F77ACE4BC44}"/>
              </a:ext>
            </a:extLst>
          </p:cNvPr>
          <p:cNvSpPr/>
          <p:nvPr/>
        </p:nvSpPr>
        <p:spPr>
          <a:xfrm>
            <a:off x="7012561" y="-62524"/>
            <a:ext cx="5179439" cy="3491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167" y="273484"/>
            <a:ext cx="4195132" cy="2819508"/>
          </a:xfrm>
          <a:prstGeom prst="rect">
            <a:avLst/>
          </a:prstGeom>
        </p:spPr>
      </p:pic>
      <p:pic>
        <p:nvPicPr>
          <p:cNvPr id="1028" name="Picture 4" descr="Телепат">
            <a:extLst>
              <a:ext uri="{FF2B5EF4-FFF2-40B4-BE49-F238E27FC236}">
                <a16:creationId xmlns:a16="http://schemas.microsoft.com/office/drawing/2014/main" id="{878AF6E9-EE16-429A-A5A7-AB8E74BC7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50" y="6232174"/>
            <a:ext cx="2226610" cy="47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E76BA6-3CDE-BD4B-B102-677B0FA81614}"/>
              </a:ext>
            </a:extLst>
          </p:cNvPr>
          <p:cNvSpPr txBox="1"/>
          <p:nvPr/>
        </p:nvSpPr>
        <p:spPr>
          <a:xfrm>
            <a:off x="7268526" y="3947461"/>
            <a:ext cx="44440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Спасибо за внимание!</a:t>
            </a:r>
          </a:p>
          <a:p>
            <a:endParaRPr lang="en-US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Бородин Ростислав</a:t>
            </a:r>
          </a:p>
          <a:p>
            <a:r>
              <a:rPr lang="ru-RU" sz="1600" dirty="0">
                <a:solidFill>
                  <a:srgbClr val="24A8B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Ведущий разработчик</a:t>
            </a:r>
          </a:p>
          <a:p>
            <a:endParaRPr lang="ru-RU" sz="1600" b="1" dirty="0">
              <a:solidFill>
                <a:srgbClr val="24A8B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6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borodin@medsenger.ru</a:t>
            </a:r>
            <a:endParaRPr lang="ru-RU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b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medsenger.ru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/about</a:t>
            </a:r>
            <a:endParaRPr lang="ru-RU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2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8084BC-A462-EE4E-B571-ABC1F95CCE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148" y="373558"/>
            <a:ext cx="2823555" cy="6110884"/>
          </a:xfrm>
          <a:prstGeom prst="rect">
            <a:avLst/>
          </a:prstGeom>
        </p:spPr>
      </p:pic>
      <p:pic>
        <p:nvPicPr>
          <p:cNvPr id="2052" name="Picture 4" descr="Идеи на тему «Png mockup» (11) | корпоративные снимки, шаблон баннера,  баннер">
            <a:extLst>
              <a:ext uri="{FF2B5EF4-FFF2-40B4-BE49-F238E27FC236}">
                <a16:creationId xmlns:a16="http://schemas.microsoft.com/office/drawing/2014/main" id="{46ACF51C-C447-284D-A175-20FB36B2D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4720" y="211015"/>
            <a:ext cx="4392857" cy="66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4391F7-83E8-7547-B431-0D4512D1EAFE}"/>
              </a:ext>
            </a:extLst>
          </p:cNvPr>
          <p:cNvSpPr txBox="1"/>
          <p:nvPr/>
        </p:nvSpPr>
        <p:spPr>
          <a:xfrm>
            <a:off x="460342" y="1287738"/>
            <a:ext cx="70645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</a:t>
            </a:r>
            <a:r>
              <a:rPr lang="ru-RU" sz="2000" b="1" dirty="0" err="1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edsenger</a:t>
            </a:r>
            <a:r>
              <a:rPr lang="en-US" sz="2000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–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облачная платформа, позволяющая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медорганизациям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и врачам предложить своим пациентам новую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платную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услугу: </a:t>
            </a: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дистанционное консультирование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(сопровождение, мониторинг) пациента его лечащим врачом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между очными визитами.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9EE098-941B-6B40-B088-93C9650B510E}"/>
              </a:ext>
            </a:extLst>
          </p:cNvPr>
          <p:cNvSpPr txBox="1"/>
          <p:nvPr/>
        </p:nvSpPr>
        <p:spPr>
          <a:xfrm>
            <a:off x="460342" y="3872814"/>
            <a:ext cx="6905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</a:t>
            </a:r>
            <a:r>
              <a:rPr lang="ru-RU" sz="2000" b="1" dirty="0" err="1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edsenger</a:t>
            </a:r>
            <a:r>
              <a:rPr lang="en-US" sz="2000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– это более удобная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платная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</a:rPr>
              <a:t>, 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контролируемая и протоколируемая альтернатива предоставления врачом пациенту своего мобильного телефона или </a:t>
            </a:r>
            <a:r>
              <a:rPr lang="ru-RU" sz="2000" dirty="0" err="1">
                <a:latin typeface="Roboto" panose="02000000000000000000" pitchFamily="2" charset="0"/>
                <a:ea typeface="Roboto" panose="02000000000000000000" pitchFamily="2" charset="0"/>
              </a:rPr>
              <a:t>e-mail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AEC01A-B978-E549-B186-E0CCC3EC2B0F}"/>
              </a:ext>
            </a:extLst>
          </p:cNvPr>
          <p:cNvSpPr txBox="1"/>
          <p:nvPr/>
        </p:nvSpPr>
        <p:spPr>
          <a:xfrm>
            <a:off x="460342" y="318912"/>
            <a:ext cx="3972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Что такое </a:t>
            </a:r>
            <a:r>
              <a:rPr lang="en-US" sz="2800" b="1" dirty="0" err="1">
                <a:solidFill>
                  <a:srgbClr val="24A8B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Medsenger</a:t>
            </a:r>
            <a:r>
              <a:rPr lang="en-US" sz="2800" b="1" dirty="0">
                <a:solidFill>
                  <a:srgbClr val="24A8B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lang="ru-RU" sz="2800" b="1" dirty="0">
              <a:solidFill>
                <a:srgbClr val="24A8B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2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7EB996-E61B-814B-A530-A9EE7174B27E}"/>
              </a:ext>
            </a:extLst>
          </p:cNvPr>
          <p:cNvSpPr/>
          <p:nvPr/>
        </p:nvSpPr>
        <p:spPr>
          <a:xfrm>
            <a:off x="0" y="4755838"/>
            <a:ext cx="12192000" cy="2121213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43B736-58AA-1240-9309-F703E96FF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2" y="1777361"/>
            <a:ext cx="797169" cy="7971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0BA348-A86C-B64C-9448-BBB5197CB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13" y="886300"/>
            <a:ext cx="726829" cy="7268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CDC130-F4F7-AF40-BCF1-1F4A371F7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25" y="3727333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494B01-9FD5-5A4E-AF80-34B66C497A85}"/>
              </a:ext>
            </a:extLst>
          </p:cNvPr>
          <p:cNvSpPr txBox="1"/>
          <p:nvPr/>
        </p:nvSpPr>
        <p:spPr>
          <a:xfrm>
            <a:off x="193042" y="165237"/>
            <a:ext cx="4543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Как работает </a:t>
            </a:r>
            <a:r>
              <a:rPr lang="en-US" sz="2800" b="1" dirty="0" err="1">
                <a:solidFill>
                  <a:srgbClr val="24A8B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Medsenger</a:t>
            </a:r>
            <a:r>
              <a:rPr lang="en-US" sz="2800" b="1" dirty="0">
                <a:solidFill>
                  <a:srgbClr val="24A8B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lang="ru-RU" sz="2800" b="1" dirty="0">
              <a:solidFill>
                <a:srgbClr val="24A8B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C5D03-7C7D-0A4B-959C-5D224DE9A508}"/>
              </a:ext>
            </a:extLst>
          </p:cNvPr>
          <p:cNvSpPr txBox="1"/>
          <p:nvPr/>
        </p:nvSpPr>
        <p:spPr>
          <a:xfrm>
            <a:off x="990210" y="1065048"/>
            <a:ext cx="941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Лечащий врач на приеме предлагает пациенту дистанционное консультирование.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F62583-6208-A147-9330-A39E892F3F1D}"/>
              </a:ext>
            </a:extLst>
          </p:cNvPr>
          <p:cNvSpPr txBox="1"/>
          <p:nvPr/>
        </p:nvSpPr>
        <p:spPr>
          <a:xfrm>
            <a:off x="992753" y="1754137"/>
            <a:ext cx="9233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Пациент сообщает в регистратуре свой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email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подписывает информированное согласие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(консультирование не заменяет очный прием / не заменяет скорую помощь)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D31CE1-1991-1D4F-9B97-69106EA006A0}"/>
              </a:ext>
            </a:extLst>
          </p:cNvPr>
          <p:cNvSpPr txBox="1"/>
          <p:nvPr/>
        </p:nvSpPr>
        <p:spPr>
          <a:xfrm>
            <a:off x="990210" y="2911706"/>
            <a:ext cx="923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 почту приходит ссылка для активации канала консультирования.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281C4AB-915B-534E-906B-EB2E3268AFEB}"/>
              </a:ext>
            </a:extLst>
          </p:cNvPr>
          <p:cNvSpPr/>
          <p:nvPr/>
        </p:nvSpPr>
        <p:spPr>
          <a:xfrm>
            <a:off x="990209" y="3570366"/>
            <a:ext cx="9621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Пациент задает вопросы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текст / файлы / голос)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через сайт или мобильное приложение, а врач отвечает, когда у него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есть возможность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(но в пределах оговоренного срока, например, суток).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FEE768-226C-0445-90CD-C4C1D664E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825" y="2850055"/>
            <a:ext cx="609600" cy="609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C3C8326-EBF1-7147-951C-5A6E25D87D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435" y="5052078"/>
            <a:ext cx="609600" cy="60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300189-6C22-C74D-A289-253CFBCE1FD9}"/>
              </a:ext>
            </a:extLst>
          </p:cNvPr>
          <p:cNvSpPr txBox="1"/>
          <p:nvPr/>
        </p:nvSpPr>
        <p:spPr>
          <a:xfrm>
            <a:off x="990209" y="5051215"/>
            <a:ext cx="10469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Пациент ощущает </a:t>
            </a:r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заботу</a:t>
            </a: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снимается риск самолечения (доктор Яндекс) и декомпенсации между очными визитами.</a:t>
            </a:r>
          </a:p>
          <a:p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Клиника и врач получает </a:t>
            </a:r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дополнительный доход </a:t>
            </a: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без коррекции расписания врачей. После завершения консультирования у пациента не остается контактов врача.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960D48-2151-F845-89AC-AFB3224116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110" y="5895988"/>
            <a:ext cx="532925" cy="53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58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56BE57-F6DD-574E-93B0-823053DFC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90" y="769816"/>
            <a:ext cx="765908" cy="7659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4BF67E-D489-BF43-9790-11129AF92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90" y="2543908"/>
            <a:ext cx="765908" cy="76590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22998ED-1420-E64C-8C9C-7149FCE39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90" y="-117230"/>
            <a:ext cx="765908" cy="76590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09DAD9-5C73-0547-B31F-49B815874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90" y="1656862"/>
            <a:ext cx="765908" cy="76590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D05394C-3AB8-7246-AE44-42C05D369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90" y="4318000"/>
            <a:ext cx="765908" cy="76590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EE57D35-C273-2948-B237-B35BF98C9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90" y="6092092"/>
            <a:ext cx="765908" cy="7659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C294E51-8889-4B42-B916-80B563A3E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90" y="3430954"/>
            <a:ext cx="765908" cy="76590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6CA5B70-2908-8246-9653-B6D6C90E8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90" y="5205046"/>
            <a:ext cx="765908" cy="76590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F1BAE6B-F900-F84D-9B69-B8D6B6B01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98" y="769816"/>
            <a:ext cx="765908" cy="76590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0FA91CB-D78E-BB42-9FEA-A3E6568E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98" y="2543908"/>
            <a:ext cx="765908" cy="76590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35AA8C6-B912-8846-AAB7-FFF869C8D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98" y="-117230"/>
            <a:ext cx="765908" cy="76590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B5F66FA-FABC-424F-BEA7-D9AD6B5BB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98" y="1656862"/>
            <a:ext cx="765908" cy="76590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92B9AAB-D58B-AF40-AFED-B7ADF2976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98" y="4318000"/>
            <a:ext cx="765908" cy="76590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3D8F366-5EA2-DD40-B5BC-41F4BE5D0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98" y="6092092"/>
            <a:ext cx="765908" cy="76590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4CEFDE2-D093-1F4D-9DA8-3287AF99C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98" y="3430954"/>
            <a:ext cx="765908" cy="76590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745C5C4-E1F4-A040-B3A8-35AB4B5F7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98" y="5205046"/>
            <a:ext cx="765908" cy="76590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42E89F6-4DE9-B340-B65F-23219300F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006" y="769816"/>
            <a:ext cx="765908" cy="76590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8D015BF-D8C7-644C-A97E-57BC619F6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006" y="2543908"/>
            <a:ext cx="765908" cy="765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8F279FA-F086-DC45-A872-B02016072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006" y="-117230"/>
            <a:ext cx="765908" cy="76590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CC0EB4E-5875-0046-8D57-E477ED084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06" y="1656862"/>
            <a:ext cx="765908" cy="76590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8BAF93A-0459-6943-9BD7-F492D9AB0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606" y="4318000"/>
            <a:ext cx="765908" cy="76590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9E70611-5A05-A541-9920-3D4A9C1F7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606" y="6092092"/>
            <a:ext cx="765908" cy="76590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9BEC2D8-AD48-EC42-BD6C-0187C2138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606" y="3430954"/>
            <a:ext cx="765908" cy="76590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1308A0F-E54E-9343-9F86-1490084CD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006" y="5205046"/>
            <a:ext cx="765908" cy="7659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DC88B4C-E4F5-B242-9E0E-CA9D4CABF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314" y="769816"/>
            <a:ext cx="765908" cy="7659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A044474-EDCC-7A49-8E0F-D1BDDACB5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314" y="2543908"/>
            <a:ext cx="765908" cy="7659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03EB835-6C10-4E41-9784-358F19198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314" y="-117230"/>
            <a:ext cx="765908" cy="76590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8774BE7-E0BC-A146-A692-DCEC6F139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714" y="1656862"/>
            <a:ext cx="765908" cy="7659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A0CBF768-08CC-3E46-8BCF-209FDECCA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914" y="4318000"/>
            <a:ext cx="765908" cy="765908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74FBE6D-7511-4D42-A31B-B4BDCE9A8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914" y="6092092"/>
            <a:ext cx="765908" cy="7659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8701A63-517E-A14F-BAAB-EA8196545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914" y="3430954"/>
            <a:ext cx="765908" cy="765908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E5AF9DD-7892-FA4A-8C17-960F84416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314" y="5205046"/>
            <a:ext cx="765908" cy="76590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2E0CA26-2920-A74B-963E-32CB5E767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822" y="769816"/>
            <a:ext cx="765908" cy="76590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7920BD45-A234-F944-A40B-EE410E3B4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822" y="2543908"/>
            <a:ext cx="765908" cy="76590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34CA316C-CCB9-D844-9635-197A4BF84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822" y="-117230"/>
            <a:ext cx="765908" cy="76590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8551633-7EDB-584C-AB23-DB0B3EC47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222" y="1656862"/>
            <a:ext cx="765908" cy="7659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9208F26A-6790-5144-ABBF-6EC84BF93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422" y="4318000"/>
            <a:ext cx="765908" cy="76590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5DB443E-9006-DF46-BDFC-5B38E2C83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422" y="6092092"/>
            <a:ext cx="765908" cy="7659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37B18C5-CDB5-F048-AF37-02F1D6ED9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422" y="3430954"/>
            <a:ext cx="765908" cy="76590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F92710F-2404-354D-800D-3AFE5035D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822" y="5205046"/>
            <a:ext cx="765908" cy="7659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F812249-CC53-B84E-80C9-325315F3F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130" y="769816"/>
            <a:ext cx="765908" cy="7659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4FF12E8-4560-844F-9107-0E1CBAB75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130" y="2543908"/>
            <a:ext cx="765908" cy="7659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B834C364-D82A-A64F-A932-5223DAAB1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130" y="-117230"/>
            <a:ext cx="765908" cy="765908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D7C80BE3-4B70-1140-9AAE-81B777F9E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530" y="1656862"/>
            <a:ext cx="765908" cy="765908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C7425EF-0A93-EA43-AE1C-3A43A7B8B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730" y="4318000"/>
            <a:ext cx="765908" cy="765908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E77B55E6-AB96-404B-8733-67DB4F717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730" y="6092092"/>
            <a:ext cx="765908" cy="765908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4AAE4D4-126A-754D-B6FF-C3F4317D0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730" y="3430954"/>
            <a:ext cx="765908" cy="76590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D17C1C1E-A625-3540-9249-7B73F7600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130" y="5205046"/>
            <a:ext cx="765908" cy="765908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755DCB7-B064-154C-AB22-6CED674F7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038" y="769816"/>
            <a:ext cx="765908" cy="765908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D0B83AE4-B760-6046-A2BD-B0084907F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038" y="-117230"/>
            <a:ext cx="765908" cy="76590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F556FE8-C962-A84B-9A2A-37F025C79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438" y="1656862"/>
            <a:ext cx="765908" cy="765908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4DC00CD6-3774-7545-AC8D-93F9A449F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638" y="4318000"/>
            <a:ext cx="765908" cy="765908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4134F2A9-0E59-D84B-83D4-041B708B7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638" y="6092092"/>
            <a:ext cx="765908" cy="765908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4BCFDA93-1937-D340-9CAA-3A668C7C7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638" y="3430954"/>
            <a:ext cx="765908" cy="765908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3BC104D3-9C94-B143-89F1-AA5737E06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038" y="5205046"/>
            <a:ext cx="765908" cy="765908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CE0A22F-90EE-3249-B006-2D612322F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346" y="769816"/>
            <a:ext cx="765908" cy="765908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FD2ED675-FA51-314D-909C-106BC38CD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346" y="2543908"/>
            <a:ext cx="765908" cy="765908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DDA250F0-88FC-B34D-95EA-60220A841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346" y="-117230"/>
            <a:ext cx="765908" cy="765908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0758C83B-E69B-F048-A269-7F87C6774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746" y="1656862"/>
            <a:ext cx="765908" cy="765908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AE9A4C5D-7683-4C41-88BE-4AC595EB0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946" y="4318000"/>
            <a:ext cx="765908" cy="765908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B2967DF4-01B4-5940-8918-8594B94F5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946" y="6092092"/>
            <a:ext cx="765908" cy="76590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18141A28-4FE5-7B47-A918-508AD2755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946" y="3430954"/>
            <a:ext cx="765908" cy="765908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4FAC9C3B-7FB1-DC43-BBE1-4A2511F77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346" y="5205046"/>
            <a:ext cx="765908" cy="765908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4BCCCD18-95F6-C74F-909B-37227F913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054" y="769816"/>
            <a:ext cx="765908" cy="765908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B89FC389-2B75-0C4E-BC58-4E566093F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054" y="2543908"/>
            <a:ext cx="765908" cy="76590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08E11F65-4078-824D-9BBE-317A13AD7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054" y="-117230"/>
            <a:ext cx="765908" cy="765908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C9C5F3EB-0F31-0542-9D9C-374B9A45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454" y="1656862"/>
            <a:ext cx="765908" cy="765908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6ECDB1D5-459C-3341-9EE3-782B98FA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654" y="4318000"/>
            <a:ext cx="765908" cy="765908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B8FDA0F3-7DD6-FE42-AD13-3F2125311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654" y="6092092"/>
            <a:ext cx="765908" cy="765908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AA8BF367-848F-9F47-8EB7-FA0852469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654" y="3430954"/>
            <a:ext cx="765908" cy="765908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A8471B5-FA27-7945-B119-F839B0340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054" y="5205046"/>
            <a:ext cx="765908" cy="765908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3342ABA1-F24F-E34A-BB39-BFBAFA160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362" y="769816"/>
            <a:ext cx="765908" cy="765908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F2447634-D452-3140-9D99-2DBDD35EF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362" y="2543908"/>
            <a:ext cx="765908" cy="765908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81474AD-D5AD-694B-86CF-E7E1807F7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362" y="-117230"/>
            <a:ext cx="765908" cy="765908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88E3B15C-D0BE-3C4A-98EB-AAF4969DA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762" y="1656862"/>
            <a:ext cx="765908" cy="765908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CF42C2CD-B52D-204D-811A-FDF28C7C4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962" y="4318000"/>
            <a:ext cx="765908" cy="765908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A9F957E2-91ED-9049-9476-3307CE0A8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962" y="6092092"/>
            <a:ext cx="765908" cy="765908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5819D905-ED4D-B24F-ABDC-26E2081AB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962" y="3430954"/>
            <a:ext cx="765908" cy="765908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43CA5C37-1A0E-7343-B8A8-C3118963D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362" y="5205046"/>
            <a:ext cx="765908" cy="765908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150B5F2D-324D-3C40-9FF4-609764D20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929" y="769816"/>
            <a:ext cx="765908" cy="765908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7F965DA-7718-1340-AC1F-9BAE6DDBE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929" y="2543908"/>
            <a:ext cx="765908" cy="765908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216076EB-5A97-A54E-A5C1-D05AF998B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929" y="-117230"/>
            <a:ext cx="765908" cy="765908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86EC6CA9-3D79-FA48-A2EB-0F7113188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329" y="1656862"/>
            <a:ext cx="765908" cy="765908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8D59ED4D-C48E-304E-B317-9A081052F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529" y="4318000"/>
            <a:ext cx="765908" cy="765908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75724B96-AEB9-1E47-913B-DD576A79A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529" y="6092092"/>
            <a:ext cx="765908" cy="765908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1806B0A7-FFCB-4643-8592-2879875D3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529" y="3430954"/>
            <a:ext cx="765908" cy="765908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4A3B6E1-DD1E-6A40-B070-9FBD69A5F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929" y="5205046"/>
            <a:ext cx="765908" cy="765908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A72450E0-4DC7-834E-A817-4166E5C67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237" y="769816"/>
            <a:ext cx="765908" cy="765908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8552F3C0-71B9-014C-9C75-B3EF68FBD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237" y="2543908"/>
            <a:ext cx="765908" cy="765908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9478C6A6-2C4B-AA4A-8B8B-E93ED37A0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237" y="-117230"/>
            <a:ext cx="765908" cy="765908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E1AFA15D-C457-6C40-B56D-B88B57CB5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37" y="1656862"/>
            <a:ext cx="765908" cy="765908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EE600C21-6FD6-E948-8789-ABA1D1E0D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837" y="4318000"/>
            <a:ext cx="765908" cy="765908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F78CB3E9-54B8-E046-8C87-886BEF383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837" y="6092092"/>
            <a:ext cx="765908" cy="765908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C83A6C82-1C8E-C941-B3AB-C4CEB7121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837" y="3430954"/>
            <a:ext cx="765908" cy="765908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7155245C-9CDE-8D45-B896-32DE85C78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237" y="5205046"/>
            <a:ext cx="765908" cy="765908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35EB7074-6192-CF44-83CF-4AFCA4819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978" y="2563448"/>
            <a:ext cx="726829" cy="726829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C71FED57-EAF4-A449-838A-132F6CF10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145" y="769816"/>
            <a:ext cx="765908" cy="765908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75F743D2-E8FF-A14C-8AFA-BC79A5252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145" y="2543908"/>
            <a:ext cx="765908" cy="765908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F9FBFACA-F9D2-0D48-A38B-938A389E0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145" y="-117230"/>
            <a:ext cx="765908" cy="765908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BA097BF6-E6C2-A74C-8AF5-1967AB3C0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545" y="1656862"/>
            <a:ext cx="765908" cy="765908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B1960794-AB92-604B-B963-1DDACBC41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745" y="4318000"/>
            <a:ext cx="765908" cy="765908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id="{E4166BC2-0967-564F-864C-4C8951C2E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745" y="6092092"/>
            <a:ext cx="765908" cy="765908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025B7E61-A22E-EA4D-95D1-F6DD6E281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745" y="3430954"/>
            <a:ext cx="765908" cy="765908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889A7719-0EA3-914F-923D-1203CAE81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145" y="5205046"/>
            <a:ext cx="765908" cy="765908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4303BB9D-5086-1F46-B640-ACDE1C55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712" y="769816"/>
            <a:ext cx="765908" cy="765908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41AD6910-9442-8846-8BDE-3F0A85DD2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712" y="2543908"/>
            <a:ext cx="765908" cy="765908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F33AA1B6-F303-3C4E-BE86-FEE339E3A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712" y="-117230"/>
            <a:ext cx="765908" cy="765908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id="{FF0B6E5A-4D84-BD44-ABF8-7F7E5BFFA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112" y="1656862"/>
            <a:ext cx="765908" cy="765908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3A450DA4-A9DC-BD4B-A798-E1B59B11D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312" y="4318000"/>
            <a:ext cx="765908" cy="765908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D2C020D0-4979-8246-8E87-C7193ADEE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312" y="6092092"/>
            <a:ext cx="765908" cy="765908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16248481-894E-A946-B06C-46980A906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312" y="3430954"/>
            <a:ext cx="765908" cy="765908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FEAF1863-F08D-3147-9BAB-C353DFDBB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712" y="5205046"/>
            <a:ext cx="765908" cy="765908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9E2709E5-9C47-2B42-AAB2-3C9095EA1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20" y="769816"/>
            <a:ext cx="765908" cy="765908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2F58E298-3FAD-A747-A258-AB003CBAF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20" y="2543908"/>
            <a:ext cx="765908" cy="765908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E52543B0-D941-CE40-9A57-F8B84443F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20" y="-117230"/>
            <a:ext cx="765908" cy="765908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F60318DE-F4D8-304E-A7C4-F5D564D17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420" y="1656862"/>
            <a:ext cx="765908" cy="765908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id="{3B7AEB9D-AE22-3344-B328-ABA690B14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620" y="4318000"/>
            <a:ext cx="765908" cy="765908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CD1C2E3-E911-9C4D-B286-AF8562267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620" y="6092092"/>
            <a:ext cx="765908" cy="765908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AB49959D-04D2-8E4E-9117-F6A65E5B0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620" y="3430954"/>
            <a:ext cx="765908" cy="765908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AD021D7E-1778-EE4E-BC5B-9AAE7EC9C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020" y="5205046"/>
            <a:ext cx="765908" cy="76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25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asie.ru/local/templates/.default/markup/img/ico_bio.png">
            <a:extLst>
              <a:ext uri="{FF2B5EF4-FFF2-40B4-BE49-F238E27FC236}">
                <a16:creationId xmlns:a16="http://schemas.microsoft.com/office/drawing/2014/main" id="{E0970E2B-8EB4-FC4A-9485-CC76126DD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640" y="1306483"/>
            <a:ext cx="172971" cy="21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fasie.ru/local/templates/.default/markup/img/ico_med.png">
            <a:extLst>
              <a:ext uri="{FF2B5EF4-FFF2-40B4-BE49-F238E27FC236}">
                <a16:creationId xmlns:a16="http://schemas.microsoft.com/office/drawing/2014/main" id="{3C633D13-D459-BF44-9B00-F07522B70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246" y="3407914"/>
            <a:ext cx="184764" cy="17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http://fasie.ru/local/templates/.default/markup/img/ico_mat.png">
            <a:extLst>
              <a:ext uri="{FF2B5EF4-FFF2-40B4-BE49-F238E27FC236}">
                <a16:creationId xmlns:a16="http://schemas.microsoft.com/office/drawing/2014/main" id="{71BF6FD3-DDFD-B44F-9708-7BFDF91CC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1996" y="3391781"/>
            <a:ext cx="180735" cy="20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fasie.ru/local/templates/.default/markup/img/ico_it.png">
            <a:extLst>
              <a:ext uri="{FF2B5EF4-FFF2-40B4-BE49-F238E27FC236}">
                <a16:creationId xmlns:a16="http://schemas.microsoft.com/office/drawing/2014/main" id="{F6C69DB4-31B4-1C40-ACB2-4ED763ADC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4010" y="1952977"/>
            <a:ext cx="167856" cy="16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CF1E281-604F-9F4B-AA8B-1993395046CB}"/>
              </a:ext>
            </a:extLst>
          </p:cNvPr>
          <p:cNvSpPr txBox="1"/>
          <p:nvPr/>
        </p:nvSpPr>
        <p:spPr>
          <a:xfrm>
            <a:off x="333020" y="2575309"/>
            <a:ext cx="5285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Интеллектуальные агенты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программы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(боты)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внутри канала консультирования, позволяющие автоматизировать рутинные аспекты взаимодействия с лечащим врачом.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Параметры и поведение агентов настраиваются лечащим врачом, агенты не принимают медицинских решений.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AC77AD-8065-6D4F-958B-AB6A78820842}"/>
              </a:ext>
            </a:extLst>
          </p:cNvPr>
          <p:cNvSpPr txBox="1"/>
          <p:nvPr/>
        </p:nvSpPr>
        <p:spPr>
          <a:xfrm>
            <a:off x="5819246" y="2572646"/>
            <a:ext cx="5867220" cy="21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Примеры:</a:t>
            </a:r>
          </a:p>
          <a:p>
            <a:pPr marL="214313" indent="-214313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Мониторинг давления и приема лекарств.</a:t>
            </a:r>
          </a:p>
          <a:p>
            <a:pPr marL="214313" indent="-214313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Контроль совместимости (допустимости) лекарственных препаратов. </a:t>
            </a:r>
          </a:p>
          <a:p>
            <a:pPr marL="214313" indent="-214313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Дневники пациентов (на примере мониторинга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онкопациентов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</a:p>
          <a:p>
            <a:pPr marL="214313" indent="-214313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Предоставление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персонализованных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информационных материалов.</a:t>
            </a:r>
          </a:p>
        </p:txBody>
      </p:sp>
      <p:pic>
        <p:nvPicPr>
          <p:cNvPr id="27" name="Рисунок 2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ED18714-3E25-124E-AE48-E650F948E9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7071" y="1463060"/>
            <a:ext cx="678131" cy="67813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F0EDA48-5A26-2C49-8AEF-02A3C84A5252}"/>
              </a:ext>
            </a:extLst>
          </p:cNvPr>
          <p:cNvSpPr txBox="1"/>
          <p:nvPr/>
        </p:nvSpPr>
        <p:spPr>
          <a:xfrm>
            <a:off x="10744541" y="1136114"/>
            <a:ext cx="883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Врач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8A8E518-A697-C845-B893-F4BFBD4ED4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295" y="1453497"/>
            <a:ext cx="670862" cy="67086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E7E9626-671A-9C4C-8EF0-25F7A04A0075}"/>
              </a:ext>
            </a:extLst>
          </p:cNvPr>
          <p:cNvSpPr txBox="1"/>
          <p:nvPr/>
        </p:nvSpPr>
        <p:spPr>
          <a:xfrm>
            <a:off x="286030" y="1122918"/>
            <a:ext cx="1083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Пациент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542BC3A-7481-E849-B516-9F4DA254DDC0}"/>
              </a:ext>
            </a:extLst>
          </p:cNvPr>
          <p:cNvSpPr/>
          <p:nvPr/>
        </p:nvSpPr>
        <p:spPr>
          <a:xfrm>
            <a:off x="1323445" y="1037661"/>
            <a:ext cx="9355739" cy="1227922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665D345-EDF8-C948-83ED-E44FF2E99135}"/>
              </a:ext>
            </a:extLst>
          </p:cNvPr>
          <p:cNvCxnSpPr>
            <a:cxnSpLocks/>
            <a:stCxn id="29" idx="3"/>
            <a:endCxn id="27" idx="1"/>
          </p:cNvCxnSpPr>
          <p:nvPr/>
        </p:nvCxnSpPr>
        <p:spPr>
          <a:xfrm>
            <a:off x="1163157" y="1788928"/>
            <a:ext cx="9683914" cy="131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BBE9AE3-26A1-1245-B2BE-7A4C5F89D69D}"/>
              </a:ext>
            </a:extLst>
          </p:cNvPr>
          <p:cNvSpPr txBox="1"/>
          <p:nvPr/>
        </p:nvSpPr>
        <p:spPr>
          <a:xfrm>
            <a:off x="4165469" y="1089022"/>
            <a:ext cx="33075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Канал консультирования </a:t>
            </a:r>
            <a:r>
              <a:rPr lang="en-US" sz="1050" b="1" u="sng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medsenger</a:t>
            </a:r>
            <a:endParaRPr lang="ru-RU" sz="1050" b="1" u="sng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37" name="Рисунок 3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6800D53-D08A-E845-878B-C440F31DC5D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744" y="1351692"/>
            <a:ext cx="423642" cy="42364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5229BA4-72C3-4A42-9FC6-6085FE3B02D1}"/>
              </a:ext>
            </a:extLst>
          </p:cNvPr>
          <p:cNvSpPr txBox="1"/>
          <p:nvPr/>
        </p:nvSpPr>
        <p:spPr>
          <a:xfrm>
            <a:off x="5104729" y="1950394"/>
            <a:ext cx="19825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Интеллектуальные агенты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A2A432-C601-A246-8DFE-AE9B25CFB4B6}"/>
              </a:ext>
            </a:extLst>
          </p:cNvPr>
          <p:cNvSpPr txBox="1"/>
          <p:nvPr/>
        </p:nvSpPr>
        <p:spPr>
          <a:xfrm>
            <a:off x="5342221" y="1465203"/>
            <a:ext cx="12421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Мониторинг</a:t>
            </a:r>
          </a:p>
        </p:txBody>
      </p:sp>
      <p:pic>
        <p:nvPicPr>
          <p:cNvPr id="40" name="Рисунок 3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D26B6F7-76BF-534A-A8FC-9CA47C53421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112" y="1338745"/>
            <a:ext cx="423642" cy="42364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F0F1545-3BD1-4942-A5BA-E1DE64D5A927}"/>
              </a:ext>
            </a:extLst>
          </p:cNvPr>
          <p:cNvSpPr txBox="1"/>
          <p:nvPr/>
        </p:nvSpPr>
        <p:spPr>
          <a:xfrm>
            <a:off x="3677516" y="1463707"/>
            <a:ext cx="12435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Опросники</a:t>
            </a:r>
          </a:p>
        </p:txBody>
      </p:sp>
      <p:pic>
        <p:nvPicPr>
          <p:cNvPr id="42" name="Рисунок 4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4F9C775-9D4D-6140-A7D6-CFCD03A7BE9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535" y="1360730"/>
            <a:ext cx="423642" cy="42364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49469FE-8CD3-9742-8BF6-8062B859651D}"/>
              </a:ext>
            </a:extLst>
          </p:cNvPr>
          <p:cNvSpPr txBox="1"/>
          <p:nvPr/>
        </p:nvSpPr>
        <p:spPr>
          <a:xfrm>
            <a:off x="6987014" y="1471777"/>
            <a:ext cx="15176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Напоминания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BC72EA-52D1-FE46-8777-B787C6D91A4C}"/>
              </a:ext>
            </a:extLst>
          </p:cNvPr>
          <p:cNvSpPr txBox="1"/>
          <p:nvPr/>
        </p:nvSpPr>
        <p:spPr>
          <a:xfrm>
            <a:off x="286029" y="201408"/>
            <a:ext cx="4782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Интеллектуальные агенты</a:t>
            </a:r>
            <a:endParaRPr lang="ru-RU" sz="2800" b="1" dirty="0">
              <a:solidFill>
                <a:srgbClr val="24A8B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04F7543-B7A7-334F-847C-41FDD72B31DD}"/>
              </a:ext>
            </a:extLst>
          </p:cNvPr>
          <p:cNvSpPr/>
          <p:nvPr/>
        </p:nvSpPr>
        <p:spPr>
          <a:xfrm>
            <a:off x="0" y="4947138"/>
            <a:ext cx="12192000" cy="1929912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D85647-81F2-1C48-967F-953B47C935AD}"/>
              </a:ext>
            </a:extLst>
          </p:cNvPr>
          <p:cNvSpPr txBox="1"/>
          <p:nvPr/>
        </p:nvSpPr>
        <p:spPr>
          <a:xfrm>
            <a:off x="333020" y="5277896"/>
            <a:ext cx="11341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Интеллектуальные агенты 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создают у пациента ощущение ежедневной </a:t>
            </a:r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заботы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обеспечивают </a:t>
            </a:r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контроль </a:t>
            </a:r>
            <a:r>
              <a:rPr lang="ru-RU" sz="16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комплаентности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и своевременный </a:t>
            </a:r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сбор необходимой информации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здоровье пациента.</a:t>
            </a:r>
          </a:p>
          <a:p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Врач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подключается к процессу при декомпенсации для коррекции терапии и принятия медицинских решений на основании графиков и медкарты пациента.</a:t>
            </a:r>
          </a:p>
        </p:txBody>
      </p:sp>
    </p:spTree>
    <p:extLst>
      <p:ext uri="{BB962C8B-B14F-4D97-AF65-F5344CB8AC3E}">
        <p14:creationId xmlns:p14="http://schemas.microsoft.com/office/powerpoint/2010/main" val="2088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http://fasie.ru/local/templates/.default/markup/img/ico_med.png">
            <a:extLst>
              <a:ext uri="{FF2B5EF4-FFF2-40B4-BE49-F238E27FC236}">
                <a16:creationId xmlns:a16="http://schemas.microsoft.com/office/drawing/2014/main" id="{3C633D13-D459-BF44-9B00-F07522B70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264" y="3407914"/>
            <a:ext cx="184764" cy="17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http://fasie.ru/local/templates/.default/markup/img/ico_mat.png">
            <a:extLst>
              <a:ext uri="{FF2B5EF4-FFF2-40B4-BE49-F238E27FC236}">
                <a16:creationId xmlns:a16="http://schemas.microsoft.com/office/drawing/2014/main" id="{71BF6FD3-DDFD-B44F-9708-7BFDF91CC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14" y="3391781"/>
            <a:ext cx="180735" cy="20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BC72EA-52D1-FE46-8777-B787C6D91A4C}"/>
              </a:ext>
            </a:extLst>
          </p:cNvPr>
          <p:cNvSpPr txBox="1"/>
          <p:nvPr/>
        </p:nvSpPr>
        <p:spPr>
          <a:xfrm>
            <a:off x="191395" y="176898"/>
            <a:ext cx="6291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Сценарии мониторинга</a:t>
            </a:r>
            <a:endParaRPr lang="ru-RU" sz="2800" b="1" dirty="0">
              <a:solidFill>
                <a:srgbClr val="24A8B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04F7543-B7A7-334F-847C-41FDD72B31DD}"/>
              </a:ext>
            </a:extLst>
          </p:cNvPr>
          <p:cNvSpPr/>
          <p:nvPr/>
        </p:nvSpPr>
        <p:spPr>
          <a:xfrm>
            <a:off x="7514028" y="0"/>
            <a:ext cx="4657762" cy="6877050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D85647-81F2-1C48-967F-953B47C935AD}"/>
              </a:ext>
            </a:extLst>
          </p:cNvPr>
          <p:cNvSpPr txBox="1"/>
          <p:nvPr/>
        </p:nvSpPr>
        <p:spPr>
          <a:xfrm>
            <a:off x="7758145" y="267255"/>
            <a:ext cx="42225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Сценарий мониторинга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это готовый набор интеллектуальных агентов (опросников / лекарств / алгоритмов / информационных сообщений) для конкретного диагноза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Врач или администратор могут подключить сценарий </a:t>
            </a:r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одной кнопкой 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(при необходимости можно скорректировать отдельные параметры).</a:t>
            </a:r>
          </a:p>
          <a:p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Сценарии могут быть как стандартными, так собранными под конкретную мед. организацию и конкретного врача.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23BAD0-FBA4-C849-8248-7B465C7CF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86" y="860737"/>
            <a:ext cx="6027960" cy="563580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3B51438-C720-4E29-B0D8-DDBBBADEF82A}"/>
              </a:ext>
            </a:extLst>
          </p:cNvPr>
          <p:cNvSpPr/>
          <p:nvPr/>
        </p:nvSpPr>
        <p:spPr>
          <a:xfrm>
            <a:off x="7758145" y="3984771"/>
            <a:ext cx="4296835" cy="1157680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Сейчас в разработке более 30 сценариев по разным медицинским специальностям</a:t>
            </a:r>
          </a:p>
        </p:txBody>
      </p:sp>
    </p:spTree>
    <p:extLst>
      <p:ext uri="{BB962C8B-B14F-4D97-AF65-F5344CB8AC3E}">
        <p14:creationId xmlns:p14="http://schemas.microsoft.com/office/powerpoint/2010/main" val="2553472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EA98F4F5-E6CF-E94E-A4D2-4F056D4A5A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2020-04-02_15-24-51.png">
            <a:extLst>
              <a:ext uri="{FF2B5EF4-FFF2-40B4-BE49-F238E27FC236}">
                <a16:creationId xmlns:a16="http://schemas.microsoft.com/office/drawing/2014/main" id="{71E96C7E-F3ED-9E4A-902B-68C0B62950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48399" cy="34343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A4271C-E10E-1D43-8A84-0AE19F2DE2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45915"/>
            <a:ext cx="6248397" cy="506351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DB37CB6-29D0-F94D-9593-9CA8AFE0C4C8}"/>
              </a:ext>
            </a:extLst>
          </p:cNvPr>
          <p:cNvSpPr/>
          <p:nvPr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B8238D-8C87-9F4B-99B8-026378BE9275}"/>
              </a:ext>
            </a:extLst>
          </p:cNvPr>
          <p:cNvSpPr txBox="1"/>
          <p:nvPr/>
        </p:nvSpPr>
        <p:spPr>
          <a:xfrm>
            <a:off x="6511089" y="452950"/>
            <a:ext cx="54182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Helvetica" pitchFamily="2" charset="0"/>
              </a:rPr>
              <a:t>Сердечная недостаточность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Ежедневный мониторинг давления и пульса с настраиваемым безопасным коридором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;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Мониторинг веса, обхвата голени и талии в динамике – изменения за неделю не должны выходить за Указываемые значения.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Напоминания и фиксация приема лекарств.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Еженедельный опросник о самочувствии и симптомах.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Рассылка информационных материалов для пациента.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Возможность описания деревьев самодиагностики для экстренных ситуаций.</a:t>
            </a:r>
            <a:br>
              <a:rPr lang="ru-RU" sz="1400" dirty="0">
                <a:solidFill>
                  <a:schemeClr val="bg1"/>
                </a:solidFill>
                <a:latin typeface="Helvetica" pitchFamily="2" charset="0"/>
              </a:rPr>
            </a:br>
            <a:endParaRPr lang="ru-RU" sz="14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BEB543-D581-A843-B417-58BB5530FD03}"/>
              </a:ext>
            </a:extLst>
          </p:cNvPr>
          <p:cNvSpPr txBox="1"/>
          <p:nvPr/>
        </p:nvSpPr>
        <p:spPr>
          <a:xfrm>
            <a:off x="6511088" y="3860555"/>
            <a:ext cx="541822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Helvetica" pitchFamily="2" charset="0"/>
              </a:rPr>
              <a:t>Аритмия (фибрилляция предсердий)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Ежедневный мониторинг давления и пульса с настраиваемым безопасным коридором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;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Напоминания и фиксация приема лекарств.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Напоминание о необходимости сделать ЭКГ и интеграция с «Сердечком» БИОС.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Еженедельный опросник о самочувствии и симптомах.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Рассылка информационных материалов для пациента.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Возможность описания деревьев самодиагностики для экстренных ситуаций.</a:t>
            </a:r>
            <a:br>
              <a:rPr lang="ru-RU" sz="1400" dirty="0">
                <a:solidFill>
                  <a:schemeClr val="bg1"/>
                </a:solidFill>
                <a:latin typeface="Helvetica" pitchFamily="2" charset="0"/>
              </a:rPr>
            </a:br>
            <a:endParaRPr lang="ru-RU" sz="1400" dirty="0">
              <a:solidFill>
                <a:schemeClr val="bg1"/>
              </a:solidFill>
              <a:latin typeface="Helvetica" pitchFamily="2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92B4B17-DEB6-1645-98CA-3D0B78FEB5A8}"/>
              </a:ext>
            </a:extLst>
          </p:cNvPr>
          <p:cNvCxnSpPr/>
          <p:nvPr/>
        </p:nvCxnSpPr>
        <p:spPr>
          <a:xfrm flipV="1">
            <a:off x="6511089" y="3489160"/>
            <a:ext cx="5418221" cy="2353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43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D608D5-F2BE-F543-9312-3BAF1E3BB3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1394" cy="6858000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EA98F4F5-E6CF-E94E-A4D2-4F056D4A5A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DB37CB6-29D0-F94D-9593-9CA8AFE0C4C8}"/>
              </a:ext>
            </a:extLst>
          </p:cNvPr>
          <p:cNvSpPr/>
          <p:nvPr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B8238D-8C87-9F4B-99B8-026378BE9275}"/>
              </a:ext>
            </a:extLst>
          </p:cNvPr>
          <p:cNvSpPr txBox="1"/>
          <p:nvPr/>
        </p:nvSpPr>
        <p:spPr>
          <a:xfrm>
            <a:off x="6511089" y="452950"/>
            <a:ext cx="5418221" cy="198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Helvetica" pitchFamily="2" charset="0"/>
              </a:rPr>
              <a:t>Гипертония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Ежедневный мониторинг давления и пульса с настраиваемым безопасным коридором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;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Напоминания и фиксация приема лекарств.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Рассылка информационных материалов для пациента.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Возможность описания деревьев самодиагностики для экстренных ситуаций.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BEB543-D581-A843-B417-58BB5530FD03}"/>
              </a:ext>
            </a:extLst>
          </p:cNvPr>
          <p:cNvSpPr txBox="1"/>
          <p:nvPr/>
        </p:nvSpPr>
        <p:spPr>
          <a:xfrm>
            <a:off x="6511086" y="3185762"/>
            <a:ext cx="5418221" cy="24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Helvetica" pitchFamily="2" charset="0"/>
              </a:rPr>
              <a:t>Стенокардия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Ежедневный мониторинг давления и пульса с настраиваемым безопасным коридором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;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Напоминания и фиксация приема лекарств.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Еженедельный опросник о самочувствии и симптомах.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Рассылка информационных материалов для пациента.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Helvetica" pitchFamily="2" charset="0"/>
              </a:rPr>
              <a:t>Возможность описания деревьев самодиагностики для экстренных ситуаций.</a:t>
            </a:r>
            <a:br>
              <a:rPr lang="ru-RU" sz="1400" dirty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92B4B17-DEB6-1645-98CA-3D0B78FEB5A8}"/>
              </a:ext>
            </a:extLst>
          </p:cNvPr>
          <p:cNvCxnSpPr/>
          <p:nvPr/>
        </p:nvCxnSpPr>
        <p:spPr>
          <a:xfrm flipV="1">
            <a:off x="6511087" y="2815392"/>
            <a:ext cx="5418221" cy="2353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30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7EB996-E61B-814B-A530-A9EE7174B27E}"/>
              </a:ext>
            </a:extLst>
          </p:cNvPr>
          <p:cNvSpPr/>
          <p:nvPr/>
        </p:nvSpPr>
        <p:spPr>
          <a:xfrm>
            <a:off x="0" y="5512003"/>
            <a:ext cx="12192000" cy="1365049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Roboto" panose="02000000000000000000" pitchFamily="2" charset="0"/>
                <a:ea typeface="Roboto" panose="02000000000000000000" pitchFamily="2" charset="0"/>
              </a:rPr>
              <a:t>medsenger.ru</a:t>
            </a:r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</a:rPr>
              <a:t>/about</a:t>
            </a:r>
            <a:endParaRPr lang="ru-RU" sz="4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94B01-9FD5-5A4E-AF80-34B66C497A85}"/>
              </a:ext>
            </a:extLst>
          </p:cNvPr>
          <p:cNvSpPr txBox="1"/>
          <p:nvPr/>
        </p:nvSpPr>
        <p:spPr>
          <a:xfrm>
            <a:off x="243374" y="228731"/>
            <a:ext cx="4937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6C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Подключение к </a:t>
            </a:r>
            <a:r>
              <a:rPr lang="en-US" sz="2800" b="1" dirty="0" err="1">
                <a:solidFill>
                  <a:srgbClr val="24A8B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Medsenger</a:t>
            </a:r>
            <a:endParaRPr lang="ru-RU" sz="2800" b="1" dirty="0">
              <a:solidFill>
                <a:srgbClr val="24A8B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C5D03-7C7D-0A4B-959C-5D224DE9A508}"/>
              </a:ext>
            </a:extLst>
          </p:cNvPr>
          <p:cNvSpPr txBox="1"/>
          <p:nvPr/>
        </p:nvSpPr>
        <p:spPr>
          <a:xfrm>
            <a:off x="1094328" y="1144956"/>
            <a:ext cx="954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Создать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демо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-аккаунт на сайте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medsenger.ru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зарегистрировать несколько врачей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попробовать сервис между собой.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F62583-6208-A147-9330-A39E892F3F1D}"/>
              </a:ext>
            </a:extLst>
          </p:cNvPr>
          <p:cNvSpPr txBox="1"/>
          <p:nvPr/>
        </p:nvSpPr>
        <p:spPr>
          <a:xfrm>
            <a:off x="1094328" y="2162552"/>
            <a:ext cx="9408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Подписать договор на использование сервиса, подготовить прейскурант на услуги и текст информированного согласия.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Все расчеты с пациентом – на вашей стороне, шаблоны документов мы предоставим.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281C4AB-915B-534E-906B-EB2E3268AFEB}"/>
              </a:ext>
            </a:extLst>
          </p:cNvPr>
          <p:cNvSpPr/>
          <p:nvPr/>
        </p:nvSpPr>
        <p:spPr>
          <a:xfrm>
            <a:off x="1094328" y="3457147"/>
            <a:ext cx="9813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Выбрать готовые сценарии мониторинга, либо обсудить персонализированные варианты с нашими специалистами.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Мы подготовим сценарии для вас в течение двух недель.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C3C8326-EBF1-7147-951C-5A6E25D87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72" y="4628345"/>
            <a:ext cx="609600" cy="60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300189-6C22-C74D-A289-253CFBCE1FD9}"/>
              </a:ext>
            </a:extLst>
          </p:cNvPr>
          <p:cNvSpPr txBox="1"/>
          <p:nvPr/>
        </p:nvSpPr>
        <p:spPr>
          <a:xfrm>
            <a:off x="1094328" y="4746926"/>
            <a:ext cx="789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Предложить услугу пациентам!</a:t>
            </a:r>
          </a:p>
        </p:txBody>
      </p:sp>
      <p:pic>
        <p:nvPicPr>
          <p:cNvPr id="17" name="Рисунок 1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AC0B3EC-876B-D549-ABB6-34FD132B8C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43" y="3592436"/>
            <a:ext cx="652752" cy="65275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A71E8B-6F73-8844-BDC6-27CD5FFCB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74" y="1101273"/>
            <a:ext cx="798199" cy="73369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3B5AF0-C24C-DD4A-ABCA-9C5EA3CE1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71" y="2257368"/>
            <a:ext cx="733697" cy="73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13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759</Words>
  <Application>Microsoft Macintosh PowerPoint</Application>
  <PresentationFormat>Широкоэкранный</PresentationFormat>
  <Paragraphs>96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roct bb</dc:creator>
  <cp:lastModifiedBy>roct bb</cp:lastModifiedBy>
  <cp:revision>18</cp:revision>
  <dcterms:created xsi:type="dcterms:W3CDTF">2021-04-22T21:08:55Z</dcterms:created>
  <dcterms:modified xsi:type="dcterms:W3CDTF">2021-04-23T07:58:57Z</dcterms:modified>
</cp:coreProperties>
</file>