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330" r:id="rId3"/>
    <p:sldId id="577" r:id="rId4"/>
    <p:sldId id="576" r:id="rId5"/>
    <p:sldId id="569" r:id="rId6"/>
    <p:sldId id="578" r:id="rId7"/>
    <p:sldId id="392" r:id="rId8"/>
    <p:sldId id="573" r:id="rId9"/>
    <p:sldId id="572" r:id="rId10"/>
    <p:sldId id="574" r:id="rId11"/>
    <p:sldId id="575" r:id="rId12"/>
    <p:sldId id="399" r:id="rId13"/>
    <p:sldId id="361" r:id="rId14"/>
    <p:sldId id="5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3T17:23:46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18 24575,'73'-9'0,"11"2"0,-27 5 0,10 2 0,-3 0 0,-27 0 0,-17 0 0,3 7 0,6 0 0,17 6 0,2-2 0,-1-1 0,-8-2 0,-10 0 0,-11-3 0,-9 7 0,-5-2 0,0 9 0,1-7 0,-1 1 0,-1-5 0,1-1 0,-4-4 0,2 5 0,1 6 0,1 3 0,1 2 0,-1-3 0,-2-2 0,1-2 0,-1-2 0,0-3 0,-1-2 0,-1 2 0,0 3 0,-3 3 0,3 2 0,-4-2 0,4 2 0,-1-2 0,-1-1 0,2-2 0,-1-4 0,1 0 0,0-2 0,0 1 0,0-1 0,0 0 0,0 0 0,0 1 0,0 2 0,1 1 0,-1 0 0,1 1 0,-1 0 0,0 2 0,0-2 0,0 1 0,0-3 0,0 1 0,-1-3 0,1 0 0,-3 1 0,2 0 0,-2 2 0,-1 1 0,0 1 0,-1-1 0,-2-1 0,1-2 0,0 2 0,-1-3 0,0 3 0,-1-1 0,1-1 0,1 1 0,0 0 0,0-1 0,-1 3 0,1-2 0,0-2 0,2 2 0,-3-2 0,2 2 0,-4-1 0,1 0 0,2-2 0,-1 1 0,3-2 0,-1 2 0,-2-1 0,0 2 0,-1-1 0,1 0 0,-3-1 0,2 1 0,-4-2 0,2 1 0,1-2 0,2 1 0,-2-2 0,2 1 0,-4-2 0,1 1 0,-5-1 0,-2 2 0,-4-1 0,2 0 0,-1-1 0,5 0 0,2 0 0,4 0 0,-4 1 0,-2-1 0,-7 1 0,0-1 0,-4 0 0,3 0 0,1 0 0,3 0 0,6 0 0,4 0 0,-3-1 0,-2 1 0,-4-3 0,-6 3 0,4-3 0,-2 2 0,6-2 0,5 2 0,3-7 0,-1-2 0,-2-7 0,-2-3 0,-1-1 0,1 1 0,0 1 0,2 2 0,3 4 0,4 3 0,2 2 0,0 3 0,2 0 0,-1-1 0,1 2 0,1-5 0,0 2 0,1-3 0,-1 5 0,-1-3 0,1 3 0,-1-5 0,2 1 0,-1-2 0,-1 0 0,2 2 0,-1 1 0,0 0 0,-1 0 0,0 1 0,0-1 0,0 4 0,0 0 0,0 1 0,0-1 0,0 1 0,0-3 0,0 2 0,1-4 0,-1 1 0,1-1 0,-1 0 0,0 0 0,0 0 0,0 0 0,1 0 0,0 1 0,0 0 0,-1 1 0,0 0 0,0-3 0,0-1 0,0-3 0,1-6 0,-1 8 0,2-2 0,-2 7 0,0 1 0,0 0 0,0 0 0,0 0 0,0-5 0,0 2 0,1-1 0,-1 3 0,1 1 0,-1 1 0,0 0 0,0-1 0,1-4 0,2 1 0,-1-1 0,0 3 0,4-4 0,-1 4 0,5-4 0,-1 5 0,2 3 0,0-1 0,3 0 0,-2 2 0,-2-2 0,-3 3 0,-5-3 0,-2 3 0,-2-2 0,1 1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3T17:23:50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866 125 24575,'-8'0'0,"3"0"0,-2-2 0,4 2 0,-6-6 0,-5-2 0,-10-5 0,-5-1 0,-4-1 0,-1 2 0,4 1 0,0 3 0,11 4 0,6 2 0,-3 0 0,-8 3 0,-13-3 0,-14 1-6784,-1-2 6784,-2-2 0,10 3 0,1 0 0,23 3 0,-5 7 0,14 0 0,-8 8 0,3-4 0,-2 1 0,-3-2 6784,2 0-6784,-1-2 0,3 0 0,4 0 0,3-1 0,2 1 0,2 1 0,-1 2 0,0 0 0,-1-1 0,3 2 0,1-1 0,0 8 0,2-5 0,0 3 0,0-8 0,0-2 0,1-1 0,0 1 0,1 1 0,0 0 0,-1 2 0,1 1 0,-3 1 0,3-1 0,-1-2 0,1-1 0,-1 0 0,0 3 0,-1 1 0,2 0 0,-3-1 0,3 0 0,-1-1 0,-1 2 0,1-1 0,-1 3 0,1 0 0,1 4 0,0-2 0,1 3 0,0-4 0,1 1 0,1-2 0,1 1 0,1 1 0,1-1 0,2-1 0,-2-2 0,1-2 0,-2-2 0,-1 0 0,1-2 0,-4-2 0,3 0 0,-2 2 0,6 4 0,0-1 0,6 3 0,4 0 0,7 2 0,7 5 0,12 2 0,-5-4 0,7 1 0,-13-7 0,-3 2 0,-3-4 0,-4 0 0,-5-4 0,-8 0 0,0-5 0,30 4 0,19-1 0,15 0 0,-8-1 0,-16-3 0,-14 0 0,-6 0 0,-10-7 0,-7 2 0,-2-7 0,1 2 0,-4 1 0,0 2 0,-3 2 0,-1 1 0,-3 0 0,3 0 0,-3-4 0,6-3 0,-3-2 0,4-5 0,0 1 0,-1-1 0,0 4 0,-4 7 0,-2 3 0,0 1 0,0-4 0,1-3 0,0-4 0,-1-1 0,1 3 0,-1 2 0,-1 4 0,0 2 0,1 2 0,-1-3 0,2-2 0,-2-3 0,0-4 0,0 5 0,0 1 0,0 5 0,0-4 0,0-1 0,0-6 0,0 3 0,-2-2 0,1 2 0,-2-2 0,-1 2 0,1-1 0,0 3 0,1-2 0,0 2 0,1 0 0,-1 0 0,1 4 0,-1-1 0,2 1 0,-3 0 0,3-1 0,-3 0 0,2-1 0,-1 3 0,0-3 0,0 2 0,1-1 0,-1 1 0,0-3 0,0 3 0,0-4 0,2 4 0,-3-3 0,2 3 0,-1 1 0,1 0 0,0 2 0,1-1 0,-3 1 0,2-1 0,-3 0 0,1-2 0,-1 3 0,2 1 0,1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3T17:23:54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1299 292 24575,'-23'-27'0,"1"5"0,0 3 0,4 5 0,9 7 0,1 2 0,-4-4 0,-7-1 0,-7-4 0,-3-1 0,-1 6 0,-17-6 0,13 8 0,-8-5 0,27 8 0,7 3 0,-16-7 0,-15 0 0,-24-7 0,-33-5 0,24 5 0,-9-3 0,40 9 0,14 3 0,10 3 0,2 4 0,0 0 0,-5 3 0,-18-3 0,13 1 0,-13 0 0,21-1 0,2 1 0,4 1 0,3-1 0,-2 6 0,2-2 0,-3 4 0,0-1 0,0 2 0,-1-1 0,-3 2 0,-1 1 0,-1 1 0,-1-1 0,4 1 0,-1-1 0,1 1 0,2 0 0,1-2 0,0 2 0,3-3 0,-3 5 0,3-2 0,-1 2 0,0 1 0,3-1 0,0 1 0,2-2 0,1 0 0,2-5 0,0 2 0,1-3 0,0 1 0,0 0 0,0-2 0,0 2 0,1 0 0,0 3 0,3 0 0,0 3 0,2 0 0,1 2 0,4 1 0,2 4 0,4 1 0,3 2 0,0-3 0,2 4 0,-4-6 0,-2 1 0,-4-4 0,-4-1 0,-1-2 0,0 4 0,1-5 0,3 4 0,4-2 0,2 1 0,3-2 0,-2-1 0,-1-2 0,-3-1 0,0-1 0,-1 0 0,4 2 0,2-1 0,0-1 0,4-1 0,-8-5 0,3 3 0,-3-3 0,2 2 0,10 1 0,-7 0 0,4-2 0,-10-1 0,0-1 0,1-1 0,3 0 0,2-1 0,5-1 0,3 0 0,1 0 0,-2 0 0,1 0 0,-3 0 0,-4 0 0,-4 0 0,-5-1 0,-1 0 0,6-1 0,2 2 0,3-3 0,-2 1 0,-3-3 0,2 1 0,2-4 0,5 1 0,-1-2 0,-2 1 0,-5-4 0,3-1 0,-3-3 0,2 1 0,-5 0 0,-3 1 0,-4 3 0,-1-2 0,1 1 0,0-3 0,3-3 0,-4 3 0,1-1 0,-3 4 0,1 1 0,-1-2 0,0 4 0,-1-2 0,1-2 0,2-1 0,1-4 0,2-1 0,-2-2 0,-1 3 0,-3 1 0,-1 6 0,-2 0 0,1 5 0,-1-2 0,1 0 0,-1-3 0,1-2 0,0-2 0,-1 0 0,1 2 0,1-3 0,-1 0 0,1-2 0,-2 1 0,-1 2 0,0 3 0,0 0 0,0 5 0,0 1 0,0 2 0,6 0 0,-4 2 0,3-1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3T17:23:59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891 1 24575,'-27'3'0,"-6"-3"0,-13 3 0,6-3 0,12-1 0,13 1 0,7-2 0,-1 4 0,2-2 0,-5 2 0,0-2 0,0 3 0,3-3 0,-3 1 0,-1 0 0,-10 0 0,-5 0 0,-34 2 0,10-1 0,-13 1 0,25-1 0,19 0 0,3 1 0,9 1 0,-9 8 0,6-2 0,-5 4 0,1-4 0,3-2 0,-3 1 0,0 4 0,-1 2 0,-2 6 0,3-5 0,1 4 0,2-3 0,0 2 0,4-1 0,-1 1 0,3-4 0,-1 4 0,1-4 0,0 1 0,3 0 0,0-4 0,0 3 0,0-2 0,-1 4 0,0-2 0,1 2 0,3-5 0,-2 2 0,3-3 0,-2 3 0,0 1 0,1 0 0,-1-2 0,2 1 0,2 0 0,-1 3 0,0-1 0,1-1 0,-1-2 0,0-2 0,3-1 0,2 2 0,1-2 0,2-1 0,1-2 0,1 3 0,9 2 0,9 8 0,5-3 0,10 3 0,0-5 0,7 1 0,-8-3 0,-5-4 0,-15-3 0,-5-5 0,15 2 0,4-2 0,14 2 0,-9 1 0,-5-3 0,-3 2 0,1-3 0,-5 1 0,-1-1 0,-3 0 0,3 0 0,4-1 0,2 1 0,-7-3 0,-7 2 0,-4-2 0,-8 0 0,-1 0 0,-1-3 0,5-1 0,8-5 0,11 1 0,7-5 0,2 5 0,1-5 0,-12 4 0,-10-1 0,-8-1 0,-8 3 0,-1-2 0,0 1 0,-1 0 0,1 0 0,-1-1 0,-1 1 0,0-4 0,0 2 0,0-5 0,0 3 0,0-1 0,0 6 0,0-3 0,0 3 0,0-4 0,-1 1 0,0-1 0,-2-3 0,1 0 0,-2-2 0,0 3 0,-1 2 0,0 1 0,-1-3 0,-2 1 0,0-4 0,-4 0 0,1 3 0,-2 1 0,1 4 0,0 1 0,3 3 0,3 1 0,0 2 0,4-1 0,-3 0 0,2-2 0,-3-2 0,-6-3 0,0 1 0,-7-3 0,0 2 0,-4-1 0,-1 1 0,1 2 0,2 1 0,4 3 0,2 0 0,4 3 0,11 0 0,11 1 0,12-1 0,-9 2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3T17:24:04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05:46:07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47 24575,'0'-6'0,"-2"1"0,1 2 0,-3 0 0,-5-4 0,1 1 0,-2-2 0,3 5 0,4-1 0,-2 4 0,-5-1 0,-7 1 0,-14 2 0,11 0 0,-2 2 0,17-2 0,2 1 0,1-2 0,0 3 0,-1-3 0,0 3 0,0-1 0,-3 1 0,2 0 0,0 1 0,1 0 0,1 2 0,1-3 0,0 2 0,0-3 0,1 1 0,-4-2 0,4 3 0,-5 3 0,-1 3 0,-1 2 0,-2 0 0,3-1 0,1 1 0,3-3 0,-1-2 0,1-3 0,0-3 0,0 3 0,1 0 0,0 1 0,-1-2 0,2 0 0,-1-1 0,1-1 0,0 2 0,0 1 0,0 2 0,0 3 0,-1 2 0,0 0 0,0 1 0,1-1 0,0-1 0,0 1 0,0-3 0,0 1 0,0 0 0,-1-1 0,1 2 0,-2-2 0,2 1 0,0-3 0,0-2 0,2 0 0,-2-1 0,2 1 0,0 1 0,0 0 0,2 2 0,1 1 0,2 1 0,1-1 0,1 0 0,1-1 0,1 2 0,3-2 0,-4-1 0,5-2 0,-3-2 0,3-2 0,-3 0 0,-3-1 0,-4 0 0,3 1 0,7 2 0,10 2 0,15 1 0,2-2 0,0-1 0,-10-2 0,-11-2 0,-8-1 0,-6-1 0,-1-1 0,-3 0 0,2-2 0,-4 3 0,4-2 0,-4 2 0,2-3 0,0 0 0,0-3 0,0-2 0,-1 2 0,0-2 0,-2 3 0,2-1 0,-2 1 0,1-2 0,-1 4 0,1-5 0,0 4 0,-1-6 0,2 4 0,-2 0 0,0 3 0,0-2 0,0-1 0,0 1 0,0-1 0,0 1 0,0-1 0,0-7 0,0 5 0,0-1 0,-2 6 0,2 1 0,-1 1 0,1-2 0,0 2 0,0-1 0,-3 2 0,3-3 0,-5 0 0,3-2 0,0 1 0,-1-1 0,2 3 0,-3-3 0,1 3 0,-1-2 0,0 1 0,0-2 0,-2 2 0,1 0 0,0 1 0,0 1 0,-1-4 0,-4 1 0,0-4 0,-3 4 0,6-2 0,-2 4 0,6 0 0,1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05:46:12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588 51 24575,'-8'-3'0,"-2"-1"0,-1 3 0,-7-4 0,-1 1 0,1-1 0,6 1 0,5 2 0,1 2 0,2-1 0,-5-1 0,-7-1 0,-3 1 0,-11-1 0,4 0 0,1 0 0,3 0 0,6 1 0,4 1 0,1 1 0,6 0 0,1 0 0,1 0 0,-1 0 0,-1 1 0,-4 0 0,-5 0 0,-3 0 0,-3-1 0,1 1 0,3 1 0,0 0 0,7 0 0,-5 4 0,5-2 0,-8 6 0,6-4 0,-1 5 0,5-8 0,1 5 0,3-6 0,0 2 0,0-2 0,0 2 0,1-1 0,-2 0 0,1 2 0,-1 1 0,-1 1 0,1 0 0,-1 1 0,3-2 0,-1 1 0,0 1 0,-1 0 0,1 1 0,-1 0 0,3 1 0,-2 2 0,2-2 0,-1 4 0,0-3 0,2 0 0,-3-1 0,3-1 0,-1 2 0,1 2 0,0 0 0,0 9 0,0-5 0,0 8 0,1-9 0,-1 2 0,1-4 0,-1-3 0,0 1 0,0-5 0,1 1 0,0-2 0,2 0 0,-2 0 0,2 0 0,0 0 0,0-1 0,-1-1 0,2-1 0,2 4 0,5 2 0,10 5 0,1 3 0,6 0 0,-4 0 0,-2-4 0,-7-4 0,-5-1 0,-3-4 0,-1 1 0,3-1 0,5 2 0,5-1 0,3 1 0,-4-3 0,-3 0 0,-7-3 0,-2 2 0,4-2 0,4 1 0,1-1 0,6 1 0,-7-1 0,0 0 0,4-1 0,-6 1 0,15-3 0,-12 3 0,5-2 0,-8 0 0,-4 1 0,13-4 0,-3 1 0,10-3 0,-7 3 0,-3 0 0,-6 1 0,-4 0 0,-3-1 0,-1 1 0,2-7 0,2 1 0,0-4 0,0 2 0,-3 3 0,2-9 0,-4 4 0,2-11 0,-3 8 0,0 1 0,-1-3 0,-1 7 0,0-4 0,0 9 0,0 0 0,0 3 0,0-2 0,-1-6 0,0 3 0,0-4 0,-1 4 0,1 0 0,-1-1 0,1 3 0,0 0 0,0 1 0,0 1 0,1 0 0,-3 1 0,3-2 0,-3-1 0,2-3 0,-1 3 0,0-1 0,2 3 0,-3-1 0,2 0 0,-1 0 0,0-2 0,0-1 0,1 0 0,-2-1 0,1-2 0,-3 0 0,1-1 0,2 2 0,-2-1 0,3 2 0,-2 0 0,-1-1 0,-1 5 0,0-4 0,2 6 0,1-1 0,0 3 0,-1-3 0,1 1 0,-2-3 0,-2 0 0,1 0 0,-9-6 0,7 5 0,-6-5 0,9 8 0,1 1 0,2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62F1F-D9E6-FC40-8B46-B9D35B75AF4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037F9-9F35-1B40-ABC9-140CE5DD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93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E0401-FC7C-8F4D-A07D-ADF364E1E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A6168F-0DCA-6C46-8C47-B11C765A9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64CFCF-213B-4C4B-8E3B-6FB97A66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BC3-E468-4642-BDD9-55C1BF75D8E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63AB0-C171-E64C-AAFE-90E092B0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73C312-69CA-6E4A-B2FB-6C1574F9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0C6-20E7-A24C-AC62-4B1B2FD9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51842-AE64-8E43-8A87-DD492FA8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CB271B-47F9-AE41-BAF3-CD7D574AD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29929F-ED93-E244-9522-7C894FEF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BC3-E468-4642-BDD9-55C1BF75D8E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91867A-40AC-8B43-AFEF-B1052B69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F7473-33F0-834D-AA71-864B760D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0C6-20E7-A24C-AC62-4B1B2FD9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0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13CFA2-C1A2-F841-8D3B-6638BC2E5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F95883-DA7D-0B46-9636-DAFECC79F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3F511-38BE-0B49-8819-536C58CB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BC3-E468-4642-BDD9-55C1BF75D8E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2F92BF-BD39-2444-AB7F-DAFA865B0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685EF9-8969-2744-90A0-525968F0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0C6-20E7-A24C-AC62-4B1B2FD9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5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10589-65DE-CB4E-8B9E-97EC3DC3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5A7B7E-198A-DE40-B9F9-4B5605592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4BC468-CD40-C244-881E-9B271486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BC3-E468-4642-BDD9-55C1BF75D8E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86B08B-2F3B-AD4F-9661-03310875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C8D310-6314-8941-8CAE-290C3D37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0C6-20E7-A24C-AC62-4B1B2FD9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7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615A7-3A50-F948-B75B-CD9AC5E1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7A631-C86C-7C4C-B1B1-B2BA1081D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6CBBF4-5FC7-DA4D-87A5-490D32C8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BC3-E468-4642-BDD9-55C1BF75D8E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27D45C-C759-5749-A0C8-2EB31BA5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B9DE7-81C7-C840-9E68-7E71094D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0C6-20E7-A24C-AC62-4B1B2FD9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6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2032F-02DC-8143-B5D5-EAADEFDE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A0C23F-197F-FB47-A449-A24BF59C9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E85D19-1EE6-3B4B-8C9F-EB48101AC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6CB123-818F-E540-90FE-2BE32F3E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BC3-E468-4642-BDD9-55C1BF75D8E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9D51EA-1027-6D44-8FA1-154D9F90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9DCEB3-9F81-9A44-B9CE-5D62F473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0C6-20E7-A24C-AC62-4B1B2FD9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7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F039D-F84A-1741-853A-C4A6D61D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59588-8CEA-8F44-A8A6-DCEB3F96C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2E5152-B9ED-AC4C-AE71-20FCAA321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A7950F-A974-D34B-BB49-740C24CE2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61293D-5B79-484A-9F40-338D71DD2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3ED687-E48F-8C4B-A03A-1FA40F31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BC3-E468-4642-BDD9-55C1BF75D8E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522ACA-D7C9-1442-861F-3923D01D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070062-D596-DB4C-8EB8-94A6379E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0C6-20E7-A24C-AC62-4B1B2FD9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0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E8944-CECF-1944-A25F-359DAB27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C5C450-4038-A748-B345-24C56993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BC3-E468-4642-BDD9-55C1BF75D8E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DC2325-D672-8A4E-89C3-A4A16B48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1C52A2-C035-9C4C-99F6-8B0181AC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0C6-20E7-A24C-AC62-4B1B2FD9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6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1B3A56-D84E-594C-A19A-9205A830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BC3-E468-4642-BDD9-55C1BF75D8E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7C6256-8D43-114C-BF9B-980ED42B2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0CF405-41D6-A142-9D68-779BEF18A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0C6-20E7-A24C-AC62-4B1B2FD9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54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A9267-0F2D-F146-BED8-CCFA1D35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D00C4-D333-D749-A32B-8FEE3AC09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C0CFEA-ED4E-BA47-9CC4-08AB79AC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601A9D-0C46-9D4F-81BE-ABDFA7CC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BC3-E468-4642-BDD9-55C1BF75D8E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A4329D-248C-EE4E-983F-66C3F731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20986C-C12F-7740-9156-9321CCEC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0C6-20E7-A24C-AC62-4B1B2FD9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3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0E2B5-88DE-6C4C-BD75-318C7640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F2E929-1F41-B246-A11B-060FDC454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4A0EC8-39D9-F24E-B3FD-33EB7E13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8DE05-2996-BA48-AFCA-74B47A10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BC3-E468-4642-BDD9-55C1BF75D8E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D07F7-6609-6E4D-9F97-4548147A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033374-2393-5E48-9B0C-639FF3E3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00C6-20E7-A24C-AC62-4B1B2FD9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9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E6FF6-0CAF-8348-8787-237DCF56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7134C5-2154-464B-9FEA-E29CC821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5714E8-B71A-0D4B-9571-F25D9CE35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6BC3-E468-4642-BDD9-55C1BF75D8E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70B336-EBA4-E34E-AA08-FB6CCBB41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EDA3B-1D26-FC47-BC93-386C9E83E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100C6-20E7-A24C-AC62-4B1B2FD9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9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5.png"/><Relationship Id="rId4" Type="http://schemas.openxmlformats.org/officeDocument/2006/relationships/image" Target="../media/image120.PNG"/><Relationship Id="rId9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ustomXml" Target="../ink/ink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54451"/>
            <a:ext cx="12192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accent5">
                    <a:lumMod val="50000"/>
                  </a:schemeClr>
                </a:solidFill>
              </a:rPr>
              <a:t>Цифровая поддержка</a:t>
            </a:r>
          </a:p>
          <a:p>
            <a:pPr algn="ctr"/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профилактики и ранней диагностики рака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12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6FBA6B-3C13-7442-9FC5-78E9A1C89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39" y="301752"/>
            <a:ext cx="10415322" cy="62544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9391A7B8-A443-4E49-8072-1FAECA7CFEC3}"/>
                  </a:ext>
                </a:extLst>
              </p14:cNvPr>
              <p14:cNvContentPartPr/>
              <p14:nvPr/>
            </p14:nvContentPartPr>
            <p14:xfrm>
              <a:off x="4219572" y="3280610"/>
              <a:ext cx="306720" cy="27144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9391A7B8-A443-4E49-8072-1FAECA7CFE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0932" y="3271610"/>
                <a:ext cx="3243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2876274A-6478-C44C-B6EB-399A42E366FC}"/>
                  </a:ext>
                </a:extLst>
              </p14:cNvPr>
              <p14:cNvContentPartPr/>
              <p14:nvPr/>
            </p14:nvContentPartPr>
            <p14:xfrm>
              <a:off x="8561892" y="3259370"/>
              <a:ext cx="341640" cy="31320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2876274A-6478-C44C-B6EB-399A42E366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52892" y="3250730"/>
                <a:ext cx="35928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1C0CC7A8-7E4F-2844-AF3B-E04D9DA1C7EC}"/>
                  </a:ext>
                </a:extLst>
              </p14:cNvPr>
              <p14:cNvContentPartPr/>
              <p14:nvPr/>
            </p14:nvContentPartPr>
            <p14:xfrm>
              <a:off x="4830852" y="3514970"/>
              <a:ext cx="483840" cy="35424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1C0CC7A8-7E4F-2844-AF3B-E04D9DA1C7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22212" y="3505970"/>
                <a:ext cx="50148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21A8C0C5-BBB4-AD44-8E68-40862BD2896F}"/>
                  </a:ext>
                </a:extLst>
              </p14:cNvPr>
              <p14:cNvContentPartPr/>
              <p14:nvPr/>
            </p14:nvContentPartPr>
            <p14:xfrm>
              <a:off x="8033412" y="5960090"/>
              <a:ext cx="429480" cy="29592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21A8C0C5-BBB4-AD44-8E68-40862BD2896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24412" y="5951450"/>
                <a:ext cx="4471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A3EC8ED0-8DDB-154D-9351-48F43D7773EC}"/>
                  </a:ext>
                </a:extLst>
              </p14:cNvPr>
              <p14:cNvContentPartPr/>
              <p14:nvPr/>
            </p14:nvContentPartPr>
            <p14:xfrm>
              <a:off x="13303452" y="5269250"/>
              <a:ext cx="360" cy="3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A3EC8ED0-8DDB-154D-9351-48F43D7773E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294452" y="526061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7303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D431F9A8-9B55-FA49-93E5-72FBB8563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420"/>
            <a:ext cx="12192000" cy="51704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B11DB0B2-128B-0746-AA01-8C9DDAA376A6}"/>
                  </a:ext>
                </a:extLst>
              </p14:cNvPr>
              <p14:cNvContentPartPr/>
              <p14:nvPr/>
            </p14:nvContentPartPr>
            <p14:xfrm>
              <a:off x="3227772" y="5095730"/>
              <a:ext cx="159480" cy="18540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B11DB0B2-128B-0746-AA01-8C9DDAA376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8772" y="5087090"/>
                <a:ext cx="1771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8B844394-E6B1-7C45-9D55-0B7B5F25C7C9}"/>
                  </a:ext>
                </a:extLst>
              </p14:cNvPr>
              <p14:cNvContentPartPr/>
              <p14:nvPr/>
            </p14:nvContentPartPr>
            <p14:xfrm>
              <a:off x="2625132" y="4770650"/>
              <a:ext cx="250920" cy="22500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8B844394-E6B1-7C45-9D55-0B7B5F25C7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6492" y="4761650"/>
                <a:ext cx="268560" cy="2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913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24AEC-6396-6B45-B7E8-96FD93FA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84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Преимущества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1E41E-D7DB-354A-BBD5-1592D92BE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0588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+mj-lt"/>
              </a:rPr>
              <a:t>Для пациента: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70C0"/>
                </a:solidFill>
                <a:latin typeface="+mj-lt"/>
              </a:rPr>
              <a:t>Удобство заполнения опросника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70C0"/>
                </a:solidFill>
                <a:latin typeface="+mj-lt"/>
              </a:rPr>
              <a:t>Возможность подробного описания состояния здоровья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70C0"/>
                </a:solidFill>
                <a:latin typeface="+mj-lt"/>
              </a:rPr>
              <a:t>Не пропустить </a:t>
            </a:r>
            <a:br>
              <a:rPr lang="ru-RU" dirty="0">
                <a:solidFill>
                  <a:srgbClr val="0070C0"/>
                </a:solidFill>
                <a:latin typeface="+mj-lt"/>
              </a:rPr>
            </a:br>
            <a:r>
              <a:rPr lang="ru-RU" dirty="0">
                <a:solidFill>
                  <a:srgbClr val="0070C0"/>
                </a:solidFill>
                <a:latin typeface="+mj-lt"/>
              </a:rPr>
              <a:t>не доминирующие жалобы </a:t>
            </a:r>
            <a:br>
              <a:rPr lang="ru-RU" dirty="0">
                <a:solidFill>
                  <a:srgbClr val="0070C0"/>
                </a:solidFill>
                <a:latin typeface="+mj-lt"/>
              </a:rPr>
            </a:br>
            <a:r>
              <a:rPr lang="ru-RU" dirty="0">
                <a:solidFill>
                  <a:srgbClr val="0070C0"/>
                </a:solidFill>
                <a:latin typeface="+mj-lt"/>
              </a:rPr>
              <a:t>и симптомы, в том числе </a:t>
            </a:r>
            <a:br>
              <a:rPr lang="ru-RU" dirty="0">
                <a:solidFill>
                  <a:srgbClr val="0070C0"/>
                </a:solidFill>
                <a:latin typeface="+mj-lt"/>
              </a:rPr>
            </a:br>
            <a:r>
              <a:rPr lang="ru-RU" dirty="0">
                <a:solidFill>
                  <a:srgbClr val="0070C0"/>
                </a:solidFill>
                <a:latin typeface="+mj-lt"/>
              </a:rPr>
              <a:t>и не по профилю врача</a:t>
            </a:r>
          </a:p>
          <a:p>
            <a:endParaRPr lang="ru-RU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ADE174-542B-6A43-A4DA-09265BE4A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1814" y="1970588"/>
            <a:ext cx="474198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Для врача: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Экономия времени приема за счет опроса и печати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Подробный список жалоб и симптомов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Направление пациента 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к необходимому специалисту 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при наличии важных, 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но непрофильных симптомов</a:t>
            </a:r>
          </a:p>
          <a:p>
            <a:endParaRPr lang="ru-RU" dirty="0"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27349" y="242682"/>
            <a:ext cx="4208907" cy="646331"/>
            <a:chOff x="4944175" y="1207008"/>
            <a:chExt cx="4208907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5449824" y="1207008"/>
              <a:ext cx="37032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rgbClr val="00B0F0"/>
                  </a:solidFill>
                  <a:latin typeface="+mj-lt"/>
                </a:rPr>
                <a:t>История здоровья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175" y="1277348"/>
              <a:ext cx="505649" cy="505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094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7757010" y="239378"/>
            <a:ext cx="4208907" cy="646331"/>
            <a:chOff x="4944175" y="1207008"/>
            <a:chExt cx="4208907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5449824" y="1207008"/>
              <a:ext cx="37032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rgbClr val="00B0F0"/>
                  </a:solidFill>
                  <a:latin typeface="+mj-lt"/>
                </a:rPr>
                <a:t>История здоровья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175" y="1277348"/>
              <a:ext cx="505649" cy="505649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67A3808-AB7A-4844-AAD1-25D2069AB555}"/>
              </a:ext>
            </a:extLst>
          </p:cNvPr>
          <p:cNvSpPr txBox="1"/>
          <p:nvPr/>
        </p:nvSpPr>
        <p:spPr>
          <a:xfrm>
            <a:off x="5577840" y="1206734"/>
            <a:ext cx="6245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+mj-lt"/>
              </a:rPr>
              <a:t>Интеграция с медицинскими информационными системами</a:t>
            </a:r>
          </a:p>
          <a:p>
            <a:pPr algn="just"/>
            <a:endParaRPr lang="en-US" sz="2400" b="1" dirty="0">
              <a:solidFill>
                <a:srgbClr val="0070C0"/>
              </a:solidFill>
              <a:latin typeface="+mj-lt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+mj-lt"/>
              </a:rPr>
              <a:t>Данные анамнеза пациентов могут быть скопированы и перенесены в МИС во время приема у врача.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+mj-lt"/>
              </a:rPr>
              <a:t>Интеграция с МИС освобождает  время для общения с пациентом и принятия решений.</a:t>
            </a:r>
          </a:p>
        </p:txBody>
      </p:sp>
      <p:pic>
        <p:nvPicPr>
          <p:cNvPr id="2050" name="Picture 2" descr="ÐÐ°ÑÑÐ¸Ð½ÐºÐ¸ Ð¿Ð¾ Ð·Ð°Ð¿ÑÐ¾ÑÑ Ð±Ð°ÑÑ Ð¼Ð¸Ñ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05" y="562544"/>
            <a:ext cx="782156" cy="9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42" y="5457422"/>
            <a:ext cx="2251710" cy="68662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474435" y="5189575"/>
            <a:ext cx="1133857" cy="1363315"/>
            <a:chOff x="1674494" y="3712464"/>
            <a:chExt cx="1133857" cy="136331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4494" y="3712464"/>
              <a:ext cx="1133857" cy="113385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36283" y="4706447"/>
              <a:ext cx="1010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/>
                <a:t>ПроМед</a:t>
              </a:r>
              <a:endParaRPr lang="ru-RU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637" y="1012580"/>
            <a:ext cx="1984121" cy="569332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33472" y="2297554"/>
            <a:ext cx="4170783" cy="2313992"/>
            <a:chOff x="3377682" y="1408922"/>
            <a:chExt cx="4170783" cy="231399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377682" y="1408922"/>
              <a:ext cx="4170783" cy="2313992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9688" y="2273808"/>
              <a:ext cx="37032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rgbClr val="00B0F0"/>
                  </a:solidFill>
                  <a:latin typeface="+mj-lt"/>
                </a:rPr>
                <a:t>История здоровья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492" y="1768159"/>
              <a:ext cx="505649" cy="50564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43343" y="2888413"/>
              <a:ext cx="3215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FF0000"/>
                  </a:solidFill>
                  <a:latin typeface="+mj-lt"/>
                </a:rPr>
                <a:t>медицинская организационно-</a:t>
              </a:r>
            </a:p>
            <a:p>
              <a:pPr algn="ctr"/>
              <a:r>
                <a:rPr lang="ru-RU" dirty="0">
                  <a:solidFill>
                    <a:srgbClr val="FF0000"/>
                  </a:solidFill>
                  <a:latin typeface="+mj-lt"/>
                </a:rPr>
                <a:t>техническая система</a:t>
              </a:r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1891931" y="4611546"/>
            <a:ext cx="0" cy="69428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2" idx="0"/>
          </p:cNvCxnSpPr>
          <p:nvPr/>
        </p:nvCxnSpPr>
        <p:spPr>
          <a:xfrm>
            <a:off x="4041218" y="4629288"/>
            <a:ext cx="146" cy="56028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41217" y="1581912"/>
            <a:ext cx="1" cy="71564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91930" y="1581912"/>
            <a:ext cx="1" cy="71564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22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7D1F6FA7-8627-704C-8DCE-52BB87CE4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07180"/>
              </p:ext>
            </p:extLst>
          </p:nvPr>
        </p:nvGraphicFramePr>
        <p:xfrm>
          <a:off x="838200" y="929147"/>
          <a:ext cx="10515600" cy="5808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144">
                  <a:extLst>
                    <a:ext uri="{9D8B030D-6E8A-4147-A177-3AD203B41FA5}">
                      <a16:colId xmlns:a16="http://schemas.microsoft.com/office/drawing/2014/main" val="2837474946"/>
                    </a:ext>
                  </a:extLst>
                </a:gridCol>
                <a:gridCol w="7458456">
                  <a:extLst>
                    <a:ext uri="{9D8B030D-6E8A-4147-A177-3AD203B41FA5}">
                      <a16:colId xmlns:a16="http://schemas.microsoft.com/office/drawing/2014/main" val="1404110403"/>
                    </a:ext>
                  </a:extLst>
                </a:gridCol>
              </a:tblGrid>
              <a:tr h="178455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b="1" i="0" dirty="0">
                          <a:solidFill>
                            <a:srgbClr val="0070C0"/>
                          </a:solidFill>
                        </a:rPr>
                        <a:t>Задача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Помощь 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первичному звену здравоохранения </a:t>
                      </a:r>
                      <a:r>
                        <a:rPr lang="ru-RU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 мониторинге групп онкологического риска.</a:t>
                      </a:r>
                    </a:p>
                    <a:p>
                      <a:pPr algn="just"/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93655"/>
                  </a:ext>
                </a:extLst>
              </a:tr>
              <a:tr h="152891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b="1" i="0" dirty="0">
                          <a:solidFill>
                            <a:srgbClr val="0070C0"/>
                          </a:solidFill>
                        </a:rPr>
                        <a:t>Предложение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Удаленный мониторинг группы онкологического риска </a:t>
                      </a: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онкологом поликлиники или (ЦАОП) через телемедицинский ресурс «ОНКОМОНИТОР». Регулярное раз в 3 месяца (по напоминанию) или непосредственно при изменении состояния здоровья, заполнение пациентами специализированного опросника на мобильном приложении «История здоровья». </a:t>
                      </a:r>
                    </a:p>
                    <a:p>
                      <a:pPr algn="just"/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005561"/>
                  </a:ext>
                </a:extLst>
              </a:tr>
              <a:tr h="152891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b="1" i="0" dirty="0">
                          <a:solidFill>
                            <a:srgbClr val="0070C0"/>
                          </a:solidFill>
                        </a:rPr>
                        <a:t>Ожидаемый результат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Создание единого регистра пациентов группы онкологического риска.</a:t>
                      </a:r>
                    </a:p>
                    <a:p>
                      <a:pPr algn="just"/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Повышение показателей 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ранней диагностики среди пациентов группы онкологического риска</a:t>
                      </a: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 Выявление и лечение предопухолевых заболеваний. </a:t>
                      </a:r>
                    </a:p>
                    <a:p>
                      <a:pPr algn="just"/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330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85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8184B-495A-9B4E-B0BD-62B85798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87008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Цель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- снижение смертности от онкологических заболеваний через разработку и внедрение новых цифровых инструментов для ранней диагностики и вторичной профилактики рака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B9182F-2602-254F-A62F-49EA5359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2133"/>
            <a:ext cx="10515600" cy="39624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ru-RU" sz="3300" dirty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</a:p>
          <a:p>
            <a:pPr marL="285750" indent="-285750" algn="just">
              <a:spcBef>
                <a:spcPts val="1800"/>
              </a:spcBef>
              <a:buFont typeface="Arial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Мотивация и привлечение населения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 вопросам профилактики и ранней диагностики рака.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spcBef>
                <a:spcPts val="1800"/>
              </a:spcBef>
              <a:buFont typeface="Arial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Увеличение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эффективности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первичного осмотра пациентов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периодических медицинских осмотров и диспансеризации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населения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общей лечебной сети.</a:t>
            </a:r>
          </a:p>
          <a:p>
            <a:pPr marL="285750" indent="-285750" algn="just">
              <a:spcBef>
                <a:spcPts val="1800"/>
              </a:spcBef>
              <a:buFont typeface="Arial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Помощь первичному звену здравоохранения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  мониторинге групп онкологического риска.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08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7D1F6FA7-8627-704C-8DCE-52BB87CE4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329819"/>
              </p:ext>
            </p:extLst>
          </p:nvPr>
        </p:nvGraphicFramePr>
        <p:xfrm>
          <a:off x="838200" y="929147"/>
          <a:ext cx="10515600" cy="49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144">
                  <a:extLst>
                    <a:ext uri="{9D8B030D-6E8A-4147-A177-3AD203B41FA5}">
                      <a16:colId xmlns:a16="http://schemas.microsoft.com/office/drawing/2014/main" val="2837474946"/>
                    </a:ext>
                  </a:extLst>
                </a:gridCol>
                <a:gridCol w="7458456">
                  <a:extLst>
                    <a:ext uri="{9D8B030D-6E8A-4147-A177-3AD203B41FA5}">
                      <a16:colId xmlns:a16="http://schemas.microsoft.com/office/drawing/2014/main" val="1404110403"/>
                    </a:ext>
                  </a:extLst>
                </a:gridCol>
              </a:tblGrid>
              <a:tr h="1784556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2000" b="1" i="0" dirty="0">
                          <a:solidFill>
                            <a:srgbClr val="0070C0"/>
                          </a:solidFill>
                        </a:rPr>
                        <a:t>Задача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just"/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Мотивация и привлечение населения </a:t>
                      </a:r>
                      <a:r>
                        <a:rPr lang="ru-RU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 вопросам профилактики и ранней диагностики рака.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just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93655"/>
                  </a:ext>
                </a:extLst>
              </a:tr>
              <a:tr h="1528916">
                <a:tc>
                  <a:txBody>
                    <a:bodyPr/>
                    <a:lstStyle/>
                    <a:p>
                      <a:endParaRPr lang="ru-RU" sz="2000" dirty="0"/>
                    </a:p>
                    <a:p>
                      <a:r>
                        <a:rPr lang="ru-RU" sz="2000" b="1" i="0" dirty="0">
                          <a:solidFill>
                            <a:srgbClr val="0070C0"/>
                          </a:solidFill>
                        </a:rPr>
                        <a:t>Предложение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Инструмент для самоконтроля и заботы о своем здоровье - общедоступное бесплатное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мобильное приложении «ОНКОРИСК».</a:t>
                      </a:r>
                    </a:p>
                    <a:p>
                      <a:endParaRPr lang="ru-RU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005561"/>
                  </a:ext>
                </a:extLst>
              </a:tr>
              <a:tr h="1528916">
                <a:tc>
                  <a:txBody>
                    <a:bodyPr/>
                    <a:lstStyle/>
                    <a:p>
                      <a:endParaRPr lang="ru-RU" sz="2000" dirty="0"/>
                    </a:p>
                    <a:p>
                      <a:r>
                        <a:rPr lang="ru-RU" sz="2000" b="1" i="0" dirty="0">
                          <a:solidFill>
                            <a:srgbClr val="0070C0"/>
                          </a:solidFill>
                        </a:rPr>
                        <a:t>Ожидаемый результат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Повышение показателей ранней диагностики за счет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своевременного обращения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330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16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CB8367-7F51-F641-AEAB-661433CA5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0"/>
            <a:ext cx="316898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5E9025-8DBA-274D-BBC4-F097BF7EA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09" y="0"/>
            <a:ext cx="3168981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372A5D-6031-3B41-B2FB-ED1FB1861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01" y="0"/>
            <a:ext cx="31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8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F602170-B6DD-4F42-B722-26BBD891F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0532" y="1392701"/>
            <a:ext cx="6891867" cy="4784261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Повышенный риск </a:t>
            </a:r>
            <a:r>
              <a:rPr lang="ru-RU" dirty="0">
                <a:solidFill>
                  <a:srgbClr val="FF0000"/>
                </a:solidFill>
              </a:rPr>
              <a:t>– имеются симптомы, настораживающие с отношении рака. </a:t>
            </a:r>
            <a:r>
              <a:rPr lang="ru-RU" sz="2400" i="1" dirty="0"/>
              <a:t>Рекомендуется обязательный осмотр врача для исключения наличия онкологического заболевания.</a:t>
            </a:r>
          </a:p>
          <a:p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Низкий риск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– имеются факторы, повышающие вероятность развития рака и требующие регулярного контроля.</a:t>
            </a:r>
          </a:p>
          <a:p>
            <a:pPr marL="457212" lvl="1" indent="0">
              <a:buNone/>
            </a:pPr>
            <a:r>
              <a:rPr lang="ru-RU" i="1" dirty="0"/>
              <a:t>Рекомендуется регулярное наблюдение (медицинский осмотр, диспансеризация).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Факторов риска нет.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96D9FF6-6E7D-A04A-9279-08A836799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45593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2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7D1F6FA7-8627-704C-8DCE-52BB87CE4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068458"/>
              </p:ext>
            </p:extLst>
          </p:nvPr>
        </p:nvGraphicFramePr>
        <p:xfrm>
          <a:off x="838200" y="545692"/>
          <a:ext cx="10515600" cy="6000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144">
                  <a:extLst>
                    <a:ext uri="{9D8B030D-6E8A-4147-A177-3AD203B41FA5}">
                      <a16:colId xmlns:a16="http://schemas.microsoft.com/office/drawing/2014/main" val="2837474946"/>
                    </a:ext>
                  </a:extLst>
                </a:gridCol>
                <a:gridCol w="7458456">
                  <a:extLst>
                    <a:ext uri="{9D8B030D-6E8A-4147-A177-3AD203B41FA5}">
                      <a16:colId xmlns:a16="http://schemas.microsoft.com/office/drawing/2014/main" val="1404110403"/>
                    </a:ext>
                  </a:extLst>
                </a:gridCol>
              </a:tblGrid>
              <a:tr h="2035161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2000" b="1" i="0" dirty="0">
                          <a:solidFill>
                            <a:srgbClr val="0070C0"/>
                          </a:solidFill>
                        </a:rPr>
                        <a:t>Задача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Увеличение эффективности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первичного осмотра пациентов, </a:t>
                      </a: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периодических медицинских осмотров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и </a:t>
                      </a: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диспансеризации 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населения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для ранней диагностики рака.</a:t>
                      </a:r>
                    </a:p>
                    <a:p>
                      <a:pPr algn="just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93655"/>
                  </a:ext>
                </a:extLst>
              </a:tr>
              <a:tr h="2487959">
                <a:tc>
                  <a:txBody>
                    <a:bodyPr/>
                    <a:lstStyle/>
                    <a:p>
                      <a:endParaRPr lang="ru-RU" sz="2000" dirty="0"/>
                    </a:p>
                    <a:p>
                      <a:r>
                        <a:rPr lang="ru-RU" sz="2000" b="1" i="0" dirty="0">
                          <a:solidFill>
                            <a:srgbClr val="0070C0"/>
                          </a:solidFill>
                        </a:rPr>
                        <a:t>Предложение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Интернет-сервис с бесплатным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мобильным приложением «История здоровья».  </a:t>
                      </a:r>
                      <a:endPara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Автоматизированный доврачебный опрос с подробным описанием жалоб и анамнеза пациентов. Для каждой специальности свой опросник с включением нескольких обязательных вопросов по онкологии, кардиологии и эндокринологии.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Подсказки врачам об онкологической настороженности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005561"/>
                  </a:ext>
                </a:extLst>
              </a:tr>
              <a:tr h="1435227">
                <a:tc>
                  <a:txBody>
                    <a:bodyPr/>
                    <a:lstStyle/>
                    <a:p>
                      <a:endParaRPr lang="ru-RU" sz="2000" dirty="0"/>
                    </a:p>
                    <a:p>
                      <a:r>
                        <a:rPr lang="ru-RU" sz="2000" b="1" i="0" dirty="0">
                          <a:solidFill>
                            <a:srgbClr val="0070C0"/>
                          </a:solidFill>
                        </a:rPr>
                        <a:t>Ожидаемый результат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Повышение показателей ранней диагностики за счет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повышения онкологической настороженности врачебного персонала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algn="just"/>
                      <a:endParaRPr lang="ru-RU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330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17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7897687" y="73152"/>
            <a:ext cx="4208907" cy="646331"/>
            <a:chOff x="4944175" y="1207008"/>
            <a:chExt cx="4208907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5449824" y="1207008"/>
              <a:ext cx="37032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rgbClr val="00B0F0"/>
                  </a:solidFill>
                  <a:latin typeface="+mj-lt"/>
                </a:rPr>
                <a:t>История здоровья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175" y="1277348"/>
              <a:ext cx="505649" cy="50564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433000" y="1631752"/>
            <a:ext cx="4170783" cy="2313992"/>
            <a:chOff x="3377682" y="1408922"/>
            <a:chExt cx="4170783" cy="231399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377682" y="1408922"/>
              <a:ext cx="4170783" cy="2313992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99688" y="2273808"/>
              <a:ext cx="37032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rgbClr val="00B0F0"/>
                  </a:solidFill>
                  <a:latin typeface="+mj-lt"/>
                </a:rPr>
                <a:t>История здоровья</a:t>
              </a: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492" y="1768159"/>
              <a:ext cx="505649" cy="5056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843343" y="2888413"/>
              <a:ext cx="3215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FF0000"/>
                  </a:solidFill>
                  <a:latin typeface="+mj-lt"/>
                </a:rPr>
                <a:t>медицинская организационно-</a:t>
              </a:r>
            </a:p>
            <a:p>
              <a:pPr algn="ctr"/>
              <a:r>
                <a:rPr lang="ru-RU" dirty="0">
                  <a:solidFill>
                    <a:srgbClr val="FF0000"/>
                  </a:solidFill>
                  <a:latin typeface="+mj-lt"/>
                </a:rPr>
                <a:t>техническая система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38299" y="295134"/>
            <a:ext cx="2576346" cy="3216162"/>
            <a:chOff x="138299" y="295134"/>
            <a:chExt cx="2576346" cy="321616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17"/>
            <a:stretch/>
          </p:blipFill>
          <p:spPr>
            <a:xfrm>
              <a:off x="447870" y="295134"/>
              <a:ext cx="2158170" cy="321616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19978950">
              <a:off x="138299" y="1785326"/>
              <a:ext cx="25763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  <a:latin typeface="+mj-lt"/>
                </a:rPr>
                <a:t>бесплатные</a:t>
              </a:r>
            </a:p>
            <a:p>
              <a:pPr algn="ctr"/>
              <a:r>
                <a:rPr lang="ru-RU" b="1" dirty="0">
                  <a:solidFill>
                    <a:srgbClr val="FF0000"/>
                  </a:solidFill>
                  <a:latin typeface="+mj-lt"/>
                </a:rPr>
                <a:t>мобильные приложения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403336" y="1172585"/>
            <a:ext cx="3157327" cy="2104885"/>
            <a:chOff x="8403336" y="1172585"/>
            <a:chExt cx="3157327" cy="210488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3336" y="1172585"/>
              <a:ext cx="3157327" cy="210488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 rot="20173534">
              <a:off x="8516694" y="1686417"/>
              <a:ext cx="293061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  <a:latin typeface="+mj-lt"/>
                </a:rPr>
                <a:t>приложения</a:t>
              </a:r>
            </a:p>
            <a:p>
              <a:pPr algn="ctr"/>
              <a:r>
                <a:rPr lang="ru-RU" sz="3200" b="1" dirty="0">
                  <a:solidFill>
                    <a:srgbClr val="FF0000"/>
                  </a:solidFill>
                  <a:latin typeface="+mj-lt"/>
                </a:rPr>
                <a:t>для терминалов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373495" y="3877016"/>
            <a:ext cx="3175870" cy="1873421"/>
            <a:chOff x="8373495" y="3877016"/>
            <a:chExt cx="3175870" cy="1873421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3907" y="3877016"/>
              <a:ext cx="3116184" cy="187342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20173534">
              <a:off x="8373495" y="4128207"/>
              <a:ext cx="317587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  <a:latin typeface="+mj-lt"/>
                </a:rPr>
                <a:t>приложения</a:t>
              </a:r>
            </a:p>
            <a:p>
              <a:pPr algn="ctr"/>
              <a:r>
                <a:rPr lang="ru-RU" sz="3200" b="1" dirty="0">
                  <a:solidFill>
                    <a:srgbClr val="FF0000"/>
                  </a:solidFill>
                  <a:latin typeface="+mj-lt"/>
                </a:rPr>
                <a:t>для компьютеров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0370" y="3877016"/>
            <a:ext cx="3584636" cy="2286040"/>
            <a:chOff x="3364125" y="3913012"/>
            <a:chExt cx="3584636" cy="2286040"/>
          </a:xfrm>
        </p:grpSpPr>
        <p:pic>
          <p:nvPicPr>
            <p:cNvPr id="1026" name="Picture 2" descr="ÐÐ°ÑÑÐ¸Ð½ÐºÐ¸ Ð¿Ð¾ Ð·Ð°Ð¿ÑÐ¾ÑÑ Ð¿ÑÐ¸Ð½ÑÐµÑ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294" y="3913012"/>
              <a:ext cx="2924208" cy="2286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 rot="20173534">
              <a:off x="3364125" y="4275116"/>
              <a:ext cx="358463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  <a:latin typeface="+mj-lt"/>
                </a:rPr>
                <a:t>приложения</a:t>
              </a:r>
            </a:p>
            <a:p>
              <a:pPr algn="ctr"/>
              <a:r>
                <a:rPr lang="ru-RU" sz="3200" b="1" dirty="0">
                  <a:solidFill>
                    <a:srgbClr val="FF0000"/>
                  </a:solidFill>
                  <a:latin typeface="+mj-lt"/>
                </a:rPr>
                <a:t>для принт-серверов</a:t>
              </a:r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2612876" y="1990989"/>
            <a:ext cx="80990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503063" y="3610110"/>
            <a:ext cx="919718" cy="38661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23" idx="1"/>
          </p:cNvCxnSpPr>
          <p:nvPr/>
        </p:nvCxnSpPr>
        <p:spPr>
          <a:xfrm>
            <a:off x="7603783" y="2225028"/>
            <a:ext cx="79955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603783" y="3575554"/>
            <a:ext cx="820124" cy="5166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блако 49"/>
          <p:cNvSpPr/>
          <p:nvPr/>
        </p:nvSpPr>
        <p:spPr>
          <a:xfrm>
            <a:off x="3798598" y="4904560"/>
            <a:ext cx="3416070" cy="1371600"/>
          </a:xfrm>
          <a:prstGeom prst="cloud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приложения интеграции с МИС</a:t>
            </a:r>
          </a:p>
        </p:txBody>
      </p:sp>
      <p:cxnSp>
        <p:nvCxnSpPr>
          <p:cNvPr id="52" name="Прямая соединительная линия 51"/>
          <p:cNvCxnSpPr>
            <a:stCxn id="19" idx="2"/>
            <a:endCxn id="50" idx="3"/>
          </p:cNvCxnSpPr>
          <p:nvPr/>
        </p:nvCxnSpPr>
        <p:spPr>
          <a:xfrm flipH="1">
            <a:off x="5506633" y="3945744"/>
            <a:ext cx="11759" cy="103723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76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94CEFB70-D7BB-6E4E-AE9C-03F433B9AE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8" y="0"/>
            <a:ext cx="3164364" cy="685799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456EBC3-BF7D-3741-8361-8FB0E45C36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01" y="26905"/>
            <a:ext cx="3158149" cy="684453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DD2479-17B3-5E4A-B64D-C1B30BBA1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436" y="13435"/>
            <a:ext cx="316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7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868C966B-8232-AB41-91BB-4ED3E88542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-411704"/>
            <a:ext cx="7498079" cy="8884167"/>
          </a:xfrm>
        </p:spPr>
      </p:pic>
    </p:spTree>
    <p:extLst>
      <p:ext uri="{BB962C8B-B14F-4D97-AF65-F5344CB8AC3E}">
        <p14:creationId xmlns:p14="http://schemas.microsoft.com/office/powerpoint/2010/main" val="2831882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13056</TotalTime>
  <Words>448</Words>
  <Application>Microsoft Macintosh PowerPoint</Application>
  <PresentationFormat>Широкоэкранный</PresentationFormat>
  <Paragraphs>97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Цель - снижение смертности от онкологических заболеваний через разработку и внедрение новых цифровых инструментов для ранней диагностики и вторичной профилактики рака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Ханов Айрат</cp:lastModifiedBy>
  <cp:revision>134</cp:revision>
  <cp:lastPrinted>2019-04-22T04:51:29Z</cp:lastPrinted>
  <dcterms:created xsi:type="dcterms:W3CDTF">2018-03-19T14:32:23Z</dcterms:created>
  <dcterms:modified xsi:type="dcterms:W3CDTF">2021-04-21T16:07:43Z</dcterms:modified>
</cp:coreProperties>
</file>