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84" r:id="rId2"/>
    <p:sldId id="275" r:id="rId3"/>
    <p:sldId id="279" r:id="rId4"/>
    <p:sldId id="282" r:id="rId5"/>
    <p:sldId id="292" r:id="rId6"/>
    <p:sldId id="257" r:id="rId7"/>
    <p:sldId id="285" r:id="rId8"/>
    <p:sldId id="269" r:id="rId9"/>
    <p:sldId id="271" r:id="rId10"/>
    <p:sldId id="272" r:id="rId11"/>
    <p:sldId id="273" r:id="rId12"/>
    <p:sldId id="274" r:id="rId13"/>
    <p:sldId id="276" r:id="rId14"/>
    <p:sldId id="291" r:id="rId15"/>
    <p:sldId id="286" r:id="rId16"/>
    <p:sldId id="270" r:id="rId17"/>
  </p:sldIdLst>
  <p:sldSz cx="12195175" cy="6859588"/>
  <p:notesSz cx="6797675" cy="9928225"/>
  <p:defaultTextStyle>
    <a:defPPr>
      <a:defRPr lang="ru-RU"/>
    </a:defPPr>
    <a:lvl1pPr marL="0" algn="l" defTabSz="1219444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722" algn="l" defTabSz="1219444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444" algn="l" defTabSz="1219444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9166" algn="l" defTabSz="1219444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888" algn="l" defTabSz="1219444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8610" algn="l" defTabSz="1219444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8332" algn="l" defTabSz="1219444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8053" algn="l" defTabSz="1219444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7775" algn="l" defTabSz="1219444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Стрельцов Алексей Николаевич" initials="САН" lastIdx="13" clrIdx="0"/>
  <p:cmAuthor id="1" name="Субботин Сергей Александрович" initials="САС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0C2FA"/>
    <a:srgbClr val="2A5797"/>
    <a:srgbClr val="385D8A"/>
    <a:srgbClr val="E4EEF8"/>
    <a:srgbClr val="BCDAFC"/>
    <a:srgbClr val="BACEEC"/>
    <a:srgbClr val="C00000"/>
    <a:srgbClr val="D7E5F5"/>
    <a:srgbClr val="C6D9F1"/>
    <a:srgbClr val="7F7F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101" autoAdjust="0"/>
    <p:restoredTop sz="76693" autoAdjust="0"/>
  </p:normalViewPr>
  <p:slideViewPr>
    <p:cSldViewPr>
      <p:cViewPr>
        <p:scale>
          <a:sx n="66" d="100"/>
          <a:sy n="66" d="100"/>
        </p:scale>
        <p:origin x="-774" y="-504"/>
      </p:cViewPr>
      <p:guideLst>
        <p:guide orient="horz" pos="2160"/>
        <p:guide pos="384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321CD0-027E-4AA6-9622-B8C8A0B8F3D0}" type="datetimeFigureOut">
              <a:rPr lang="ru-RU" smtClean="0"/>
              <a:pPr/>
              <a:t>21.04.2021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78D95B-D615-472F-BFBA-622BC757FDA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86347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923BC2-5B03-4447-B6AF-5CA4A844438E}" type="datetimeFigureOut">
              <a:rPr lang="ru-RU" smtClean="0"/>
              <a:pPr/>
              <a:t>21.04.2021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B6EB52-FB59-4792-A9A7-FEE92034903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08552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9444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722" algn="l" defTabSz="1219444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444" algn="l" defTabSz="1219444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9166" algn="l" defTabSz="1219444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888" algn="l" defTabSz="1219444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8610" algn="l" defTabSz="1219444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8332" algn="l" defTabSz="1219444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8053" algn="l" defTabSz="1219444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7775" algn="l" defTabSz="1219444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6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Пироговский Центр - это многопрофильное лечебное, научное и учебное учреждение. Три современных консультационно-диагностических центра (КДЦ) проводят более 500 тысяч приемов пациентов в год. На базе Центра предоставляется высокотехнологичная медицинская помощь по 24 профилям для пациентов из 84 регионов Российской Федерации. Численность медицинского персонала составляет более чем 1500 сотрудников, включая научно-педагогический коллектив – академики, доктора наук, кандидаты.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B6EB52-FB59-4792-A9A7-FEE920349036}" type="slidenum">
              <a:rPr lang="ru-RU" smtClean="0"/>
              <a:pPr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21081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 </a:t>
            </a:r>
            <a:r>
              <a:rPr lang="ru-RU" sz="16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Пироговский</a:t>
            </a:r>
            <a:r>
              <a:rPr lang="ru-RU" sz="16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Центр является лидером в России и Европе по направлениям нейрохирургии, медицинской реабилитации, кардиологии и </a:t>
            </a:r>
            <a:r>
              <a:rPr lang="ru-RU" sz="16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эндоваскулярной</a:t>
            </a:r>
            <a:r>
              <a:rPr lang="ru-RU" sz="16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хирургии, трансплантации костного мозга, офтальмологии.  Центр уверенно развивал концепцию «</a:t>
            </a:r>
            <a:r>
              <a:rPr lang="ru-RU" dirty="0"/>
              <a:t>Умной клиники в умном дом» и экосистему ИТ-продуктов, обеспечивающих слаженную работу цифровой триады: цифровой двойник здания, оцифрованный пациент, оцифрованный медицинский работник, но в 2020 году пандемия резко изменила планы, всё нарушила и приходится восстанавливать темпы развития: фокус на развитие телемедицинских технологий в широком смысле – интеграция с </a:t>
            </a:r>
            <a:r>
              <a:rPr lang="ru-RU" dirty="0" err="1"/>
              <a:t>мед.оборудованием</a:t>
            </a:r>
            <a:r>
              <a:rPr lang="ru-RU" dirty="0"/>
              <a:t> и режим постоянной готовности к реагированию на </a:t>
            </a:r>
            <a:r>
              <a:rPr lang="ru-RU" dirty="0" err="1"/>
              <a:t>эпид.обстановку</a:t>
            </a:r>
            <a:r>
              <a:rPr lang="ru-RU" dirty="0"/>
              <a:t>.</a:t>
            </a:r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B6EB52-FB59-4792-A9A7-FEE920349036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16087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6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Пироговский</a:t>
            </a:r>
            <a:r>
              <a:rPr lang="ru-RU" sz="16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Центр стал распределительным центром поставок медицинских изделий и оборудования. Организовал первый федеральный госпиталь для пациентов с </a:t>
            </a:r>
            <a:r>
              <a:rPr lang="ru-RU" sz="16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ковид</a:t>
            </a:r>
            <a:r>
              <a:rPr lang="en-GB" sz="16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ru-RU" sz="16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 Центре стартовала программа реабилитации после </a:t>
            </a:r>
            <a:r>
              <a:rPr lang="ru-RU" sz="16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коронавируса</a:t>
            </a:r>
            <a:r>
              <a:rPr lang="ru-RU" sz="16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пневмонии. Мы приняли участие в клинических исследованиях безопасности и профилактической эффективности вакцины «</a:t>
            </a:r>
            <a:r>
              <a:rPr lang="ru-RU" sz="16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ЭпиВакКорона</a:t>
            </a:r>
            <a:r>
              <a:rPr lang="ru-RU" sz="16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». В итоге весь цикл борьбы с </a:t>
            </a:r>
            <a:r>
              <a:rPr lang="ru-RU" sz="16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ковид</a:t>
            </a:r>
            <a:r>
              <a:rPr lang="ru-RU" sz="16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был апробирован в </a:t>
            </a:r>
            <a:r>
              <a:rPr lang="ru-RU" sz="16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Пироговском</a:t>
            </a:r>
            <a:r>
              <a:rPr lang="ru-RU" sz="16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центре и мы охотно делимся опытом организации процессов и применения информационных технологий в коллегами из регионов России.  Не смотря на серьёзную загрузку мы продолжили научные исследования и разработки в области нейрохирургии, офтальмологии, </a:t>
            </a:r>
            <a:r>
              <a:rPr lang="ru-RU" sz="16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эндовидеоскопических</a:t>
            </a:r>
            <a:r>
              <a:rPr lang="ru-RU" sz="16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операциях, в частности,  на щитовидной железе. Отдельный фокус внимания на изучении функциональных структур мозга. </a:t>
            </a:r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B6EB52-FB59-4792-A9A7-FEE920349036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66165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6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Пироговский</a:t>
            </a:r>
            <a:r>
              <a:rPr lang="ru-RU" sz="16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Центр стал распределительным центром поставок медицинских изделий и оборудования. Организовал первый федеральный госпиталь для пациентов с </a:t>
            </a:r>
            <a:r>
              <a:rPr lang="ru-RU" sz="16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ковид</a:t>
            </a:r>
            <a:r>
              <a:rPr lang="en-GB" sz="16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ru-RU" sz="16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 Центре стартовала программа реабилитации после </a:t>
            </a:r>
            <a:r>
              <a:rPr lang="ru-RU" sz="16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коронавируса</a:t>
            </a:r>
            <a:r>
              <a:rPr lang="ru-RU" sz="16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пневмонии. Мы приняли участие в клинических исследованиях безопасности и профилактической эффективности вакцины «</a:t>
            </a:r>
            <a:r>
              <a:rPr lang="ru-RU" sz="16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ЭпиВакКорона</a:t>
            </a:r>
            <a:r>
              <a:rPr lang="ru-RU" sz="16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». В итоге весь цикл борьбы с </a:t>
            </a:r>
            <a:r>
              <a:rPr lang="ru-RU" sz="16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ковид</a:t>
            </a:r>
            <a:r>
              <a:rPr lang="ru-RU" sz="16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был апробирован в </a:t>
            </a:r>
            <a:r>
              <a:rPr lang="ru-RU" sz="16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Пироговском</a:t>
            </a:r>
            <a:r>
              <a:rPr lang="ru-RU" sz="16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центре и мы охотно делимся опытом организации процессов и применения информационных технологий в коллегами из регионов России.  Не смотря на серьёзную загрузку мы продолжили научные исследования и разработки в области нейрохирургии, офтальмологии, </a:t>
            </a:r>
            <a:r>
              <a:rPr lang="ru-RU" sz="16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эндовидеоскопических</a:t>
            </a:r>
            <a:r>
              <a:rPr lang="ru-RU" sz="16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операциях, в частности,  на щитовидной железе. Отдельный фокус внимания на изучении функциональных структур мозга. </a:t>
            </a:r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B6EB52-FB59-4792-A9A7-FEE920349036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66165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B6EB52-FB59-4792-A9A7-FEE920349036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08598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B6EB52-FB59-4792-A9A7-FEE920349036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99113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 userDrawn="1"/>
        </p:nvSpPr>
        <p:spPr>
          <a:xfrm>
            <a:off x="1" y="686665"/>
            <a:ext cx="8257826" cy="2383089"/>
          </a:xfrm>
          <a:prstGeom prst="rect">
            <a:avLst/>
          </a:prstGeom>
          <a:pattFill prst="pct25">
            <a:fgClr>
              <a:schemeClr val="accent1">
                <a:lumMod val="40000"/>
                <a:lumOff val="6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 b="1" kern="1200" dirty="0">
              <a:solidFill>
                <a:srgbClr val="385D8A"/>
              </a:solidFill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38" t="9671" r="29219" b="6944"/>
          <a:stretch/>
        </p:blipFill>
        <p:spPr bwMode="auto">
          <a:xfrm>
            <a:off x="14393" y="5878066"/>
            <a:ext cx="1133755" cy="981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C:\Users\FateevSA\Desktop\Реклама\Буклет\Буклет\Буклет\Панорама (стационар).jp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" y="3317115"/>
            <a:ext cx="12195174" cy="2560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Прямая соединительная линия 5"/>
          <p:cNvCxnSpPr/>
          <p:nvPr userDrawn="1"/>
        </p:nvCxnSpPr>
        <p:spPr>
          <a:xfrm>
            <a:off x="1" y="5878066"/>
            <a:ext cx="12195174" cy="0"/>
          </a:xfrm>
          <a:prstGeom prst="line">
            <a:avLst/>
          </a:prstGeom>
          <a:ln w="57150">
            <a:solidFill>
              <a:srgbClr val="FF0000"/>
            </a:solidFill>
          </a:ln>
          <a:effec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Подзаголовок 2"/>
          <p:cNvSpPr txBox="1">
            <a:spLocks/>
          </p:cNvSpPr>
          <p:nvPr userDrawn="1"/>
        </p:nvSpPr>
        <p:spPr>
          <a:xfrm>
            <a:off x="1" y="6018312"/>
            <a:ext cx="12195174" cy="8412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500"/>
              </a:lnSpc>
            </a:pPr>
            <a:r>
              <a:rPr lang="ru-RU" sz="1600" b="1" dirty="0">
                <a:solidFill>
                  <a:schemeClr val="tx2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Федеральное государственное бюджетное учреждение </a:t>
            </a:r>
          </a:p>
          <a:p>
            <a:pPr>
              <a:lnSpc>
                <a:spcPts val="1500"/>
              </a:lnSpc>
            </a:pPr>
            <a:r>
              <a:rPr lang="ru-RU" sz="1600" b="1" dirty="0">
                <a:solidFill>
                  <a:schemeClr val="tx2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«Национальный медико-хирургический Центр имени Н.И. Пирогова» </a:t>
            </a:r>
          </a:p>
          <a:p>
            <a:pPr>
              <a:lnSpc>
                <a:spcPts val="1500"/>
              </a:lnSpc>
            </a:pPr>
            <a:r>
              <a:rPr lang="ru-RU" sz="1600" b="1" dirty="0">
                <a:solidFill>
                  <a:schemeClr val="tx2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Министерства здравоохранения Российской Федерации</a:t>
            </a:r>
          </a:p>
        </p:txBody>
      </p:sp>
      <p:pic>
        <p:nvPicPr>
          <p:cNvPr id="8" name="Picture 4" descr="C:\Users\FateevSA\Desktop\им Пирогова 2\IMGL8036.jpg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735842" y="675708"/>
            <a:ext cx="3459333" cy="2394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1500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 userDrawn="1"/>
        </p:nvSpPr>
        <p:spPr>
          <a:xfrm>
            <a:off x="4513411" y="117426"/>
            <a:ext cx="7681764" cy="720080"/>
          </a:xfrm>
          <a:prstGeom prst="rect">
            <a:avLst/>
          </a:prstGeom>
          <a:pattFill prst="pct25">
            <a:fgClr>
              <a:schemeClr val="accent1">
                <a:lumMod val="40000"/>
                <a:lumOff val="6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ru-RU" sz="2400" b="1" dirty="0">
              <a:solidFill>
                <a:schemeClr val="tx2"/>
              </a:solidFill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76698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" y="565569"/>
            <a:ext cx="6012160" cy="2080131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рямоугольник 2"/>
          <p:cNvSpPr/>
          <p:nvPr userDrawn="1"/>
        </p:nvSpPr>
        <p:spPr>
          <a:xfrm>
            <a:off x="1" y="542649"/>
            <a:ext cx="8257826" cy="2383089"/>
          </a:xfrm>
          <a:prstGeom prst="rect">
            <a:avLst/>
          </a:prstGeom>
          <a:pattFill prst="pct25">
            <a:fgClr>
              <a:schemeClr val="accent1">
                <a:lumMod val="40000"/>
                <a:lumOff val="6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 b="1" kern="1200" dirty="0">
              <a:solidFill>
                <a:srgbClr val="385D8A"/>
              </a:solidFill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38" t="9671" r="29219" b="6944"/>
          <a:stretch/>
        </p:blipFill>
        <p:spPr bwMode="auto">
          <a:xfrm>
            <a:off x="14393" y="5878066"/>
            <a:ext cx="1133755" cy="981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C:\Users\FateevSA\Desktop\Реклама\Буклет\Буклет\Буклет\Панорама (стационар).jp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" y="3317115"/>
            <a:ext cx="12195174" cy="2560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Прямая соединительная линия 5"/>
          <p:cNvCxnSpPr/>
          <p:nvPr userDrawn="1"/>
        </p:nvCxnSpPr>
        <p:spPr>
          <a:xfrm>
            <a:off x="1" y="5878066"/>
            <a:ext cx="12195174" cy="0"/>
          </a:xfrm>
          <a:prstGeom prst="line">
            <a:avLst/>
          </a:prstGeom>
          <a:ln w="57150">
            <a:solidFill>
              <a:srgbClr val="FF0000"/>
            </a:solidFill>
          </a:ln>
          <a:effec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Подзаголовок 2"/>
          <p:cNvSpPr txBox="1">
            <a:spLocks/>
          </p:cNvSpPr>
          <p:nvPr userDrawn="1"/>
        </p:nvSpPr>
        <p:spPr>
          <a:xfrm>
            <a:off x="1" y="6018312"/>
            <a:ext cx="12195174" cy="8412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500"/>
              </a:lnSpc>
            </a:pPr>
            <a:r>
              <a:rPr lang="ru-RU" sz="1600" b="1" dirty="0">
                <a:solidFill>
                  <a:schemeClr val="tx2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Федеральное государственное бюджетное учреждение </a:t>
            </a:r>
          </a:p>
          <a:p>
            <a:pPr>
              <a:lnSpc>
                <a:spcPts val="1500"/>
              </a:lnSpc>
            </a:pPr>
            <a:r>
              <a:rPr lang="ru-RU" sz="1600" b="1" dirty="0">
                <a:solidFill>
                  <a:schemeClr val="tx2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«Национальный медико-хирургический Центр имени Н.И. Пирогова» </a:t>
            </a:r>
          </a:p>
          <a:p>
            <a:pPr>
              <a:lnSpc>
                <a:spcPts val="1500"/>
              </a:lnSpc>
            </a:pPr>
            <a:r>
              <a:rPr lang="ru-RU" sz="1600" b="1" dirty="0">
                <a:solidFill>
                  <a:schemeClr val="tx2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Министерства здравоохранения Российской Федерации</a:t>
            </a:r>
          </a:p>
        </p:txBody>
      </p:sp>
      <p:pic>
        <p:nvPicPr>
          <p:cNvPr id="8" name="Picture 4" descr="C:\Users\FateevSA\Desktop\им Пирогова 2\IMGL8036.jpg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735842" y="531692"/>
            <a:ext cx="3459333" cy="2394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39381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067954" y="-98598"/>
            <a:ext cx="5822300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федеральное государственное бюджетное учреждение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67954" y="133200"/>
            <a:ext cx="581434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11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Национальный медико-хирургический</a:t>
            </a:r>
            <a:r>
              <a:rPr lang="ru-RU" sz="2110" b="1" baseline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Центр</a:t>
            </a:r>
            <a:endParaRPr lang="ru-RU" sz="211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67954" y="375841"/>
            <a:ext cx="2816156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11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имени Н.И. Пирогова</a:t>
            </a:r>
          </a:p>
        </p:txBody>
      </p:sp>
      <p:pic>
        <p:nvPicPr>
          <p:cNvPr id="12" name="Picture 2" descr="C:\Users\FateevSA\Desktop\Рисунок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495"/>
            <a:ext cx="1974896" cy="584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9223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</p:sldLayoutIdLst>
  <p:hf hdr="0"/>
  <p:txStyles>
    <p:titleStyle>
      <a:lvl1pPr algn="ctr" defTabSz="1219444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91" indent="-457291" algn="l" defTabSz="1219444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798" indent="-381076" algn="l" defTabSz="1219444" rtl="0" eaLnBrk="1" latinLnBrk="0" hangingPunct="1">
        <a:spcBef>
          <a:spcPct val="20000"/>
        </a:spcBef>
        <a:buFont typeface="Arial" panose="020B0604020202020204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4305" indent="-304861" algn="l" defTabSz="1219444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4027" indent="-304861" algn="l" defTabSz="1219444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749" indent="-304861" algn="l" defTabSz="1219444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3471" indent="-304861" algn="l" defTabSz="1219444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3192" indent="-304861" algn="l" defTabSz="1219444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914" indent="-304861" algn="l" defTabSz="1219444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2636" indent="-304861" algn="l" defTabSz="1219444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1944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722" algn="l" defTabSz="121944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444" algn="l" defTabSz="121944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9166" algn="l" defTabSz="121944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888" algn="l" defTabSz="121944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610" algn="l" defTabSz="121944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8332" algn="l" defTabSz="121944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8053" algn="l" defTabSz="121944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7775" algn="l" defTabSz="121944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sv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12" Type="http://schemas.openxmlformats.org/officeDocument/2006/relationships/image" Target="../media/image14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svg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0" Type="http://schemas.openxmlformats.org/officeDocument/2006/relationships/image" Target="../media/image12.svg"/><Relationship Id="rId4" Type="http://schemas.openxmlformats.org/officeDocument/2006/relationships/image" Target="../media/image6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tiff"/><Relationship Id="rId5" Type="http://schemas.openxmlformats.org/officeDocument/2006/relationships/image" Target="../media/image12.tiff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5.pn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5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svg"/><Relationship Id="rId5" Type="http://schemas.openxmlformats.org/officeDocument/2006/relationships/image" Target="../media/image20.png"/><Relationship Id="rId10" Type="http://schemas.openxmlformats.org/officeDocument/2006/relationships/image" Target="../media/image27.svg"/><Relationship Id="rId4" Type="http://schemas.openxmlformats.org/officeDocument/2006/relationships/image" Target="../media/image19.pn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sv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65" y="549474"/>
            <a:ext cx="818455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ru-RU" sz="4000" b="1" dirty="0">
                <a:solidFill>
                  <a:srgbClr val="385D8A"/>
                </a:solidFill>
                <a:latin typeface="Calibri" panose="020F0502020204030204" pitchFamily="34" charset="0"/>
              </a:rPr>
              <a:t>Акселератор цифровых решений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sz="4000" b="1" dirty="0">
                <a:solidFill>
                  <a:srgbClr val="385D8A"/>
                </a:solidFill>
                <a:latin typeface="Calibri" panose="020F0502020204030204" pitchFamily="34" charset="0"/>
              </a:rPr>
              <a:t>для умной клиники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921123" y="-54666"/>
            <a:ext cx="102740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b="1" i="0" dirty="0">
                <a:solidFill>
                  <a:srgbClr val="008739"/>
                </a:solidFill>
                <a:effectLst/>
                <a:latin typeface="Open Sans"/>
              </a:rPr>
              <a:t>17-й Международный форум "MedSoft-2021"</a:t>
            </a:r>
            <a:br>
              <a:rPr lang="ru-RU" sz="1800" b="1" i="0" dirty="0">
                <a:solidFill>
                  <a:srgbClr val="008739"/>
                </a:solidFill>
                <a:effectLst/>
                <a:latin typeface="Open Sans"/>
              </a:rPr>
            </a:br>
            <a:r>
              <a:rPr lang="ru-RU" sz="1800" b="1" i="0" dirty="0">
                <a:solidFill>
                  <a:srgbClr val="008739"/>
                </a:solidFill>
                <a:effectLst/>
                <a:latin typeface="Open Sans"/>
              </a:rPr>
              <a:t>Выставка и конференция по цифровому здравоохранению 21 - 23 апреля 2021</a:t>
            </a:r>
          </a:p>
        </p:txBody>
      </p:sp>
      <p:sp>
        <p:nvSpPr>
          <p:cNvPr id="5" name="Rectangle 6"/>
          <p:cNvSpPr txBox="1">
            <a:spLocks noChangeArrowheads="1"/>
          </p:cNvSpPr>
          <p:nvPr/>
        </p:nvSpPr>
        <p:spPr bwMode="auto">
          <a:xfrm>
            <a:off x="-23093" y="1933015"/>
            <a:ext cx="6311503" cy="969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b" anchorCtr="0">
            <a:spAutoFit/>
          </a:bodyPr>
          <a:lstStyle>
            <a:lvl1pPr marL="457291" indent="-457291" algn="l" defTabSz="1219444" rtl="0" eaLnBrk="0" latinLnBrk="0" hangingPunct="0">
              <a:spcBef>
                <a:spcPct val="20000"/>
              </a:spcBef>
              <a:buFont typeface="Arial" charset="0"/>
              <a:buChar char="•"/>
              <a:defRPr sz="3200" kern="1200">
                <a:solidFill>
                  <a:srgbClr val="C00000"/>
                </a:solidFill>
                <a:latin typeface="Book Antiqua" pitchFamily="18" charset="0"/>
                <a:ea typeface="+mn-ea"/>
                <a:cs typeface="+mn-cs"/>
              </a:defRPr>
            </a:lvl1pPr>
            <a:lvl2pPr marL="742950" indent="-285750" algn="l" defTabSz="1219444" rtl="0" eaLnBrk="0" latinLnBrk="0" hangingPunct="0">
              <a:spcBef>
                <a:spcPct val="20000"/>
              </a:spcBef>
              <a:buFont typeface="Arial" charset="0"/>
              <a:buChar char="–"/>
              <a:defRPr sz="2800" kern="1200">
                <a:solidFill>
                  <a:srgbClr val="C00000"/>
                </a:solidFill>
                <a:latin typeface="Book Antiqua" pitchFamily="18" charset="0"/>
                <a:ea typeface="+mn-ea"/>
                <a:cs typeface="+mn-cs"/>
              </a:defRPr>
            </a:lvl2pPr>
            <a:lvl3pPr marL="1143000" indent="-228600" algn="l" defTabSz="1219444" rtl="0" eaLnBrk="0" latinLnBrk="0" hangingPunct="0">
              <a:spcBef>
                <a:spcPct val="20000"/>
              </a:spcBef>
              <a:buFont typeface="Arial" charset="0"/>
              <a:buChar char="•"/>
              <a:defRPr sz="2400" kern="1200">
                <a:solidFill>
                  <a:srgbClr val="C00000"/>
                </a:solidFill>
                <a:latin typeface="Book Antiqua" pitchFamily="18" charset="0"/>
                <a:ea typeface="+mn-ea"/>
                <a:cs typeface="+mn-cs"/>
              </a:defRPr>
            </a:lvl3pPr>
            <a:lvl4pPr marL="1600200" indent="-228600" algn="l" defTabSz="1219444" rtl="0" eaLnBrk="0" latinLnBrk="0" hangingPunct="0">
              <a:spcBef>
                <a:spcPct val="20000"/>
              </a:spcBef>
              <a:buFont typeface="Arial" charset="0"/>
              <a:buChar char="–"/>
              <a:defRPr sz="2000" kern="1200">
                <a:solidFill>
                  <a:srgbClr val="C00000"/>
                </a:solidFill>
                <a:latin typeface="Book Antiqua" pitchFamily="18" charset="0"/>
                <a:ea typeface="+mn-ea"/>
                <a:cs typeface="+mn-cs"/>
              </a:defRPr>
            </a:lvl4pPr>
            <a:lvl5pPr marL="2057400" indent="-228600" algn="l" defTabSz="1219444" rtl="0" eaLnBrk="0" latinLnBrk="0" hangingPunct="0">
              <a:spcBef>
                <a:spcPct val="20000"/>
              </a:spcBef>
              <a:buFont typeface="Arial" charset="0"/>
              <a:buChar char="»"/>
              <a:defRPr sz="2000" kern="1200">
                <a:solidFill>
                  <a:srgbClr val="C00000"/>
                </a:solidFill>
                <a:latin typeface="Book Antiqua" pitchFamily="18" charset="0"/>
                <a:ea typeface="+mn-ea"/>
                <a:cs typeface="+mn-cs"/>
              </a:defRPr>
            </a:lvl5pPr>
            <a:lvl6pPr marL="2514600" indent="-228600" algn="l" defTabSz="1219444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rgbClr val="C00000"/>
                </a:solidFill>
                <a:latin typeface="Book Antiqua" pitchFamily="18" charset="0"/>
                <a:ea typeface="+mn-ea"/>
                <a:cs typeface="+mn-cs"/>
              </a:defRPr>
            </a:lvl6pPr>
            <a:lvl7pPr marL="2971800" indent="-228600" algn="l" defTabSz="1219444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rgbClr val="C00000"/>
                </a:solidFill>
                <a:latin typeface="Book Antiqua" pitchFamily="18" charset="0"/>
                <a:ea typeface="+mn-ea"/>
                <a:cs typeface="+mn-cs"/>
              </a:defRPr>
            </a:lvl7pPr>
            <a:lvl8pPr marL="3429000" indent="-228600" algn="l" defTabSz="1219444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rgbClr val="C00000"/>
                </a:solidFill>
                <a:latin typeface="Book Antiqua" pitchFamily="18" charset="0"/>
                <a:ea typeface="+mn-ea"/>
                <a:cs typeface="+mn-cs"/>
              </a:defRPr>
            </a:lvl8pPr>
            <a:lvl9pPr marL="3886200" indent="-228600" algn="l" defTabSz="1219444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rgbClr val="C00000"/>
                </a:solidFill>
                <a:latin typeface="Book Antiqua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600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КАРПОВ Олег Эдуардович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050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генеральный директор , член-корреспондент РАН, профессор, д.м.н.</a:t>
            </a:r>
          </a:p>
          <a:p>
            <a:pPr>
              <a:spcBef>
                <a:spcPct val="0"/>
              </a:spcBef>
              <a:buFontTx/>
              <a:buNone/>
            </a:pPr>
            <a:endParaRPr lang="ru-RU" altLang="ru-RU" sz="400" dirty="0">
              <a:solidFill>
                <a:schemeClr val="tx2">
                  <a:lumMod val="75000"/>
                </a:schemeClr>
              </a:solidFill>
              <a:latin typeface="+mj-lt"/>
            </a:endParaRPr>
          </a:p>
          <a:p>
            <a:pPr>
              <a:spcBef>
                <a:spcPct val="0"/>
              </a:spcBef>
              <a:buNone/>
            </a:pPr>
            <a:r>
              <a:rPr lang="ru-RU" altLang="ru-RU" sz="1600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ПУЛИН Андрей Алексеевич</a:t>
            </a:r>
          </a:p>
          <a:p>
            <a:pPr>
              <a:spcBef>
                <a:spcPct val="0"/>
              </a:spcBef>
              <a:buNone/>
            </a:pPr>
            <a:r>
              <a:rPr lang="ru-RU" altLang="ru-RU" sz="1050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заместитель генерального директора по научной и образовательной деятельности, к.м.н.</a:t>
            </a:r>
          </a:p>
        </p:txBody>
      </p:sp>
    </p:spTree>
    <p:extLst>
      <p:ext uri="{BB962C8B-B14F-4D97-AF65-F5344CB8AC3E}">
        <p14:creationId xmlns:p14="http://schemas.microsoft.com/office/powerpoint/2010/main" val="7834336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585418" y="194330"/>
            <a:ext cx="743991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385D8A"/>
                </a:solidFill>
                <a:latin typeface="Calibri" panose="020F0502020204030204" pitchFamily="34" charset="0"/>
              </a:rPr>
              <a:t>НАПРАВЛЕНИЯ АКСЕЛЕРАЦИИ в 2021 </a:t>
            </a:r>
            <a:r>
              <a:rPr lang="ru-RU" b="1" dirty="0">
                <a:solidFill>
                  <a:srgbClr val="385D8A"/>
                </a:solidFill>
                <a:latin typeface="Calibri" panose="020F0502020204030204" pitchFamily="34" charset="0"/>
              </a:rPr>
              <a:t>году</a:t>
            </a:r>
            <a:endParaRPr lang="ru-RU" sz="3200" b="1" dirty="0">
              <a:solidFill>
                <a:srgbClr val="385D8A"/>
              </a:solidFill>
              <a:latin typeface="Calibri" panose="020F0502020204030204" pitchFamily="34" charset="0"/>
            </a:endParaRPr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xmlns="" id="{0C0D7734-4240-3A40-9EEE-72B68A16854F}"/>
              </a:ext>
            </a:extLst>
          </p:cNvPr>
          <p:cNvSpPr txBox="1">
            <a:spLocks/>
          </p:cNvSpPr>
          <p:nvPr/>
        </p:nvSpPr>
        <p:spPr>
          <a:xfrm>
            <a:off x="120923" y="112341"/>
            <a:ext cx="720080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722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444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9166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888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8610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8332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8053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7775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6BA05441-51B7-1B4A-82C4-821C64A75D09}" type="slidenum">
              <a:rPr lang="x-none" sz="2800" smtClean="0">
                <a:solidFill>
                  <a:schemeClr val="bg1">
                    <a:lumMod val="65000"/>
                  </a:schemeClr>
                </a:solidFill>
              </a:rPr>
              <a:pPr algn="ctr"/>
              <a:t>9</a:t>
            </a:fld>
            <a:endParaRPr lang="x-none" sz="28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2" name="Прямоугольник 14">
            <a:extLst>
              <a:ext uri="{FF2B5EF4-FFF2-40B4-BE49-F238E27FC236}">
                <a16:creationId xmlns:a16="http://schemas.microsoft.com/office/drawing/2014/main" xmlns="" id="{2CD12D9F-5E29-6E46-9BDB-1A70135832A4}"/>
              </a:ext>
            </a:extLst>
          </p:cNvPr>
          <p:cNvSpPr/>
          <p:nvPr/>
        </p:nvSpPr>
        <p:spPr>
          <a:xfrm>
            <a:off x="120922" y="6537171"/>
            <a:ext cx="577093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solidFill>
                  <a:srgbClr val="002060"/>
                </a:solidFill>
              </a:rPr>
              <a:t>Источник: </a:t>
            </a:r>
            <a:r>
              <a:rPr lang="en-GB" sz="1200" dirty="0">
                <a:solidFill>
                  <a:srgbClr val="002060"/>
                </a:solidFill>
              </a:rPr>
              <a:t>http://</a:t>
            </a:r>
            <a:r>
              <a:rPr lang="en-GB" sz="1200" dirty="0" err="1">
                <a:solidFill>
                  <a:srgbClr val="002060"/>
                </a:solidFill>
              </a:rPr>
              <a:t>www.pirogov-center.ru</a:t>
            </a:r>
            <a:r>
              <a:rPr lang="en-GB" sz="1200" dirty="0">
                <a:solidFill>
                  <a:srgbClr val="002060"/>
                </a:solidFill>
              </a:rPr>
              <a:t>/about/press-centre/news/</a:t>
            </a:r>
            <a:r>
              <a:rPr lang="en-GB" sz="1200" dirty="0" err="1">
                <a:solidFill>
                  <a:srgbClr val="002060"/>
                </a:solidFill>
              </a:rPr>
              <a:t>detail.php?ID</a:t>
            </a:r>
            <a:r>
              <a:rPr lang="en-GB" sz="1200" dirty="0">
                <a:solidFill>
                  <a:srgbClr val="002060"/>
                </a:solidFill>
              </a:rPr>
              <a:t>=52959</a:t>
            </a:r>
            <a:r>
              <a:rPr lang="ru-RU" sz="1200" dirty="0">
                <a:solidFill>
                  <a:srgbClr val="002060"/>
                </a:solidFill>
              </a:rPr>
              <a:t> </a:t>
            </a:r>
            <a:endParaRPr lang="en-GB" sz="1200" dirty="0">
              <a:solidFill>
                <a:srgbClr val="002060"/>
              </a:solidFill>
            </a:endParaRPr>
          </a:p>
        </p:txBody>
      </p:sp>
      <p:sp>
        <p:nvSpPr>
          <p:cNvPr id="15" name="Прямоугольник 2">
            <a:extLst>
              <a:ext uri="{FF2B5EF4-FFF2-40B4-BE49-F238E27FC236}">
                <a16:creationId xmlns:a16="http://schemas.microsoft.com/office/drawing/2014/main" xmlns="" id="{849A08DB-00E1-304E-AA93-24BFDC851C18}"/>
              </a:ext>
            </a:extLst>
          </p:cNvPr>
          <p:cNvSpPr/>
          <p:nvPr/>
        </p:nvSpPr>
        <p:spPr>
          <a:xfrm>
            <a:off x="53395" y="4276522"/>
            <a:ext cx="705230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385D8A"/>
                </a:solidFill>
                <a:latin typeface="+mj-lt"/>
              </a:rPr>
              <a:t>Нефармакологические методы психологического отвлечения пациента от боли</a:t>
            </a:r>
          </a:p>
        </p:txBody>
      </p:sp>
      <p:sp>
        <p:nvSpPr>
          <p:cNvPr id="16" name="Прямоугольник 3">
            <a:extLst>
              <a:ext uri="{FF2B5EF4-FFF2-40B4-BE49-F238E27FC236}">
                <a16:creationId xmlns:a16="http://schemas.microsoft.com/office/drawing/2014/main" xmlns="" id="{F4551075-EBB4-D945-8055-AF4F78AA96C3}"/>
              </a:ext>
            </a:extLst>
          </p:cNvPr>
          <p:cNvSpPr/>
          <p:nvPr/>
        </p:nvSpPr>
        <p:spPr>
          <a:xfrm>
            <a:off x="4292386" y="2370008"/>
            <a:ext cx="7200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385D8A"/>
                </a:solidFill>
                <a:latin typeface="+mj-lt"/>
              </a:rPr>
              <a:t>Восстановление мышечной активности после паралича с использованием </a:t>
            </a:r>
            <a:r>
              <a:rPr lang="ru-RU" dirty="0" err="1">
                <a:solidFill>
                  <a:srgbClr val="385D8A"/>
                </a:solidFill>
                <a:latin typeface="+mj-lt"/>
              </a:rPr>
              <a:t>геймификации</a:t>
            </a:r>
            <a:endParaRPr lang="ru-RU" dirty="0">
              <a:solidFill>
                <a:srgbClr val="385D8A"/>
              </a:solidFill>
              <a:latin typeface="+mj-lt"/>
            </a:endParaRPr>
          </a:p>
        </p:txBody>
      </p:sp>
      <p:sp>
        <p:nvSpPr>
          <p:cNvPr id="17" name="Прямоугольник 4">
            <a:extLst>
              <a:ext uri="{FF2B5EF4-FFF2-40B4-BE49-F238E27FC236}">
                <a16:creationId xmlns:a16="http://schemas.microsoft.com/office/drawing/2014/main" xmlns="" id="{4982565A-F20E-9548-8A04-6B6095BE3A58}"/>
              </a:ext>
            </a:extLst>
          </p:cNvPr>
          <p:cNvSpPr/>
          <p:nvPr/>
        </p:nvSpPr>
        <p:spPr>
          <a:xfrm>
            <a:off x="4281518" y="967239"/>
            <a:ext cx="743991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>
                <a:solidFill>
                  <a:srgbClr val="385D8A"/>
                </a:solidFill>
                <a:latin typeface="+mj-lt"/>
              </a:rPr>
              <a:t>Неинвазивные</a:t>
            </a:r>
            <a:r>
              <a:rPr lang="ru-RU" dirty="0">
                <a:solidFill>
                  <a:srgbClr val="385D8A"/>
                </a:solidFill>
                <a:latin typeface="+mj-lt"/>
              </a:rPr>
              <a:t> решения для психологической реабилитации пациентов с нейромышечными патологиями</a:t>
            </a:r>
            <a:r>
              <a:rPr lang="ru-RU" sz="1800" dirty="0">
                <a:solidFill>
                  <a:srgbClr val="385D8A"/>
                </a:solidFill>
                <a:latin typeface="+mj-lt"/>
              </a:rPr>
              <a:t>, направленные на преодоление когнитивного дефицита</a:t>
            </a:r>
          </a:p>
        </p:txBody>
      </p:sp>
      <p:sp>
        <p:nvSpPr>
          <p:cNvPr id="18" name="Прямоугольник 5">
            <a:extLst>
              <a:ext uri="{FF2B5EF4-FFF2-40B4-BE49-F238E27FC236}">
                <a16:creationId xmlns:a16="http://schemas.microsoft.com/office/drawing/2014/main" xmlns="" id="{EFE42469-3565-9A41-9B92-5BA27E39F972}"/>
              </a:ext>
            </a:extLst>
          </p:cNvPr>
          <p:cNvSpPr/>
          <p:nvPr/>
        </p:nvSpPr>
        <p:spPr>
          <a:xfrm>
            <a:off x="4281518" y="3320923"/>
            <a:ext cx="43652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385D8A"/>
                </a:solidFill>
                <a:latin typeface="+mj-lt"/>
              </a:rPr>
              <a:t>Реабилитация в офтальмологии</a:t>
            </a:r>
          </a:p>
        </p:txBody>
      </p:sp>
      <p:sp>
        <p:nvSpPr>
          <p:cNvPr id="19" name="Прямоугольник 6">
            <a:extLst>
              <a:ext uri="{FF2B5EF4-FFF2-40B4-BE49-F238E27FC236}">
                <a16:creationId xmlns:a16="http://schemas.microsoft.com/office/drawing/2014/main" xmlns="" id="{9CF53B09-976A-0F4F-A043-6D8667A80EDC}"/>
              </a:ext>
            </a:extLst>
          </p:cNvPr>
          <p:cNvSpPr/>
          <p:nvPr/>
        </p:nvSpPr>
        <p:spPr>
          <a:xfrm>
            <a:off x="53395" y="5232406"/>
            <a:ext cx="67141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385D8A"/>
                </a:solidFill>
                <a:latin typeface="+mj-lt"/>
              </a:rPr>
              <a:t>Коммуникационные системы для полностью парализованных людей</a:t>
            </a:r>
          </a:p>
        </p:txBody>
      </p:sp>
      <p:pic>
        <p:nvPicPr>
          <p:cNvPr id="20" name="Picture 1">
            <a:extLst>
              <a:ext uri="{FF2B5EF4-FFF2-40B4-BE49-F238E27FC236}">
                <a16:creationId xmlns:a16="http://schemas.microsoft.com/office/drawing/2014/main" xmlns="" id="{CDADA01D-1150-0C43-8F1A-2C7E0360B8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47" y="1515443"/>
            <a:ext cx="4022404" cy="2692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7CF8182D-C016-0E44-9D6B-5689DCC42D8B}"/>
              </a:ext>
            </a:extLst>
          </p:cNvPr>
          <p:cNvSpPr txBox="1"/>
          <p:nvPr/>
        </p:nvSpPr>
        <p:spPr>
          <a:xfrm>
            <a:off x="871330" y="518766"/>
            <a:ext cx="32700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800" dirty="0">
                <a:solidFill>
                  <a:srgbClr val="993300"/>
                </a:solidFill>
              </a:rPr>
              <a:t>Виртуальная реальность и </a:t>
            </a:r>
            <a:r>
              <a:rPr lang="ru-RU" sz="1800" dirty="0" err="1">
                <a:solidFill>
                  <a:srgbClr val="993300"/>
                </a:solidFill>
              </a:rPr>
              <a:t>зкзоскелеты</a:t>
            </a:r>
            <a:r>
              <a:rPr lang="ru-RU" sz="1800" dirty="0">
                <a:solidFill>
                  <a:srgbClr val="993300"/>
                </a:solidFill>
              </a:rPr>
              <a:t> при реабилитации</a:t>
            </a:r>
            <a:endParaRPr lang="ru-RU" sz="1400" dirty="0">
              <a:solidFill>
                <a:srgbClr val="993300"/>
              </a:solidFill>
            </a:endParaRPr>
          </a:p>
        </p:txBody>
      </p:sp>
      <p:pic>
        <p:nvPicPr>
          <p:cNvPr id="24" name="Picture 3">
            <a:extLst>
              <a:ext uri="{FF2B5EF4-FFF2-40B4-BE49-F238E27FC236}">
                <a16:creationId xmlns:a16="http://schemas.microsoft.com/office/drawing/2014/main" xmlns="" id="{D6EDA2DD-1BE9-CC4C-ABC8-8FF93727D2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47" y="1091257"/>
            <a:ext cx="1874184" cy="1046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9D3E05F-6EEA-BD46-B5E6-822CE5C94B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9476" y="3888476"/>
            <a:ext cx="4451191" cy="2332424"/>
          </a:xfrm>
          <a:prstGeom prst="rect">
            <a:avLst/>
          </a:prstGeom>
        </p:spPr>
      </p:pic>
      <p:cxnSp>
        <p:nvCxnSpPr>
          <p:cNvPr id="25" name="Прямая соединительная линия 8">
            <a:extLst>
              <a:ext uri="{FF2B5EF4-FFF2-40B4-BE49-F238E27FC236}">
                <a16:creationId xmlns:a16="http://schemas.microsoft.com/office/drawing/2014/main" xmlns="" id="{CA004BE4-B767-DF4D-8F20-0AA92C060E5F}"/>
              </a:ext>
            </a:extLst>
          </p:cNvPr>
          <p:cNvCxnSpPr/>
          <p:nvPr/>
        </p:nvCxnSpPr>
        <p:spPr>
          <a:xfrm>
            <a:off x="0" y="6454130"/>
            <a:ext cx="538225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06606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585418" y="194330"/>
            <a:ext cx="743991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385D8A"/>
                </a:solidFill>
                <a:latin typeface="Calibri" panose="020F0502020204030204" pitchFamily="34" charset="0"/>
              </a:rPr>
              <a:t>НАПРАВЛЕНИЯ АКСЕЛЕРАЦИИ в 2021 </a:t>
            </a:r>
            <a:r>
              <a:rPr lang="ru-RU" b="1" dirty="0">
                <a:solidFill>
                  <a:srgbClr val="385D8A"/>
                </a:solidFill>
                <a:latin typeface="Calibri" panose="020F0502020204030204" pitchFamily="34" charset="0"/>
              </a:rPr>
              <a:t>году</a:t>
            </a:r>
            <a:endParaRPr lang="ru-RU" sz="3200" b="1" dirty="0">
              <a:solidFill>
                <a:srgbClr val="385D8A"/>
              </a:solidFill>
              <a:latin typeface="Calibri" panose="020F0502020204030204" pitchFamily="34" charset="0"/>
            </a:endParaRPr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xmlns="" id="{0C0D7734-4240-3A40-9EEE-72B68A16854F}"/>
              </a:ext>
            </a:extLst>
          </p:cNvPr>
          <p:cNvSpPr txBox="1">
            <a:spLocks/>
          </p:cNvSpPr>
          <p:nvPr/>
        </p:nvSpPr>
        <p:spPr>
          <a:xfrm>
            <a:off x="120923" y="112341"/>
            <a:ext cx="720080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722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444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9166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888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8610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8332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8053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7775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6BA05441-51B7-1B4A-82C4-821C64A75D09}" type="slidenum">
              <a:rPr lang="x-none" sz="2800" smtClean="0">
                <a:solidFill>
                  <a:schemeClr val="bg1">
                    <a:lumMod val="65000"/>
                  </a:schemeClr>
                </a:solidFill>
              </a:rPr>
              <a:pPr algn="ctr"/>
              <a:t>10</a:t>
            </a:fld>
            <a:endParaRPr lang="x-none" sz="28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25" name="Picture 2">
            <a:extLst>
              <a:ext uri="{FF2B5EF4-FFF2-40B4-BE49-F238E27FC236}">
                <a16:creationId xmlns:a16="http://schemas.microsoft.com/office/drawing/2014/main" xmlns="" id="{2727EDA4-89F8-314C-B0BB-C643AA3200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" y="985484"/>
            <a:ext cx="2515462" cy="3092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3CF43147-7D29-7E44-A8F0-C4E05CF0BC68}"/>
              </a:ext>
            </a:extLst>
          </p:cNvPr>
          <p:cNvSpPr txBox="1"/>
          <p:nvPr/>
        </p:nvSpPr>
        <p:spPr>
          <a:xfrm>
            <a:off x="612486" y="653320"/>
            <a:ext cx="1579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800" dirty="0">
                <a:solidFill>
                  <a:srgbClr val="993300"/>
                </a:solidFill>
              </a:rPr>
              <a:t>Цифровая ЭКГ</a:t>
            </a:r>
          </a:p>
        </p:txBody>
      </p:sp>
      <p:sp>
        <p:nvSpPr>
          <p:cNvPr id="27" name="Прямоугольник 5">
            <a:extLst>
              <a:ext uri="{FF2B5EF4-FFF2-40B4-BE49-F238E27FC236}">
                <a16:creationId xmlns:a16="http://schemas.microsoft.com/office/drawing/2014/main" xmlns="" id="{9211B42A-5573-0942-82E0-C505FBDB664F}"/>
              </a:ext>
            </a:extLst>
          </p:cNvPr>
          <p:cNvSpPr/>
          <p:nvPr/>
        </p:nvSpPr>
        <p:spPr>
          <a:xfrm>
            <a:off x="2713211" y="981522"/>
            <a:ext cx="93121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385D8A"/>
                </a:solidFill>
                <a:latin typeface="+mj-lt"/>
              </a:rPr>
              <a:t>Интеллектуальный анализ сигналов в функциональных методах диагностики - ЭКГ, ЭЭГ, миография, допплерография…</a:t>
            </a:r>
          </a:p>
        </p:txBody>
      </p:sp>
      <p:sp>
        <p:nvSpPr>
          <p:cNvPr id="28" name="Прямоугольник 6">
            <a:extLst>
              <a:ext uri="{FF2B5EF4-FFF2-40B4-BE49-F238E27FC236}">
                <a16:creationId xmlns:a16="http://schemas.microsoft.com/office/drawing/2014/main" xmlns="" id="{1BCF2A83-0AFD-8C47-A080-AE817F7B54F0}"/>
              </a:ext>
            </a:extLst>
          </p:cNvPr>
          <p:cNvSpPr/>
          <p:nvPr/>
        </p:nvSpPr>
        <p:spPr>
          <a:xfrm>
            <a:off x="2713211" y="1960017"/>
            <a:ext cx="84485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385D8A"/>
                </a:solidFill>
                <a:latin typeface="+mj-lt"/>
              </a:rPr>
              <a:t>Интеллектуальный анализ ультразвуковых изображений</a:t>
            </a:r>
          </a:p>
        </p:txBody>
      </p:sp>
      <p:pic>
        <p:nvPicPr>
          <p:cNvPr id="29" name="Picture 2" descr="https://saguaroland.files.wordpress.com/2018/09/13939501819528.png?w=632&amp;h=938">
            <a:extLst>
              <a:ext uri="{FF2B5EF4-FFF2-40B4-BE49-F238E27FC236}">
                <a16:creationId xmlns:a16="http://schemas.microsoft.com/office/drawing/2014/main" xmlns="" id="{7880BAE6-2C11-AA41-BC7D-AF2A6CE47A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1039" y="2254201"/>
            <a:ext cx="894140" cy="1247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8">
            <a:extLst>
              <a:ext uri="{FF2B5EF4-FFF2-40B4-BE49-F238E27FC236}">
                <a16:creationId xmlns:a16="http://schemas.microsoft.com/office/drawing/2014/main" xmlns="" id="{913F4762-300C-AB4D-A899-EB8EB2E19B35}"/>
              </a:ext>
            </a:extLst>
          </p:cNvPr>
          <p:cNvSpPr/>
          <p:nvPr/>
        </p:nvSpPr>
        <p:spPr>
          <a:xfrm rot="10800000" flipV="1">
            <a:off x="74643" y="4360334"/>
            <a:ext cx="940183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385D8A"/>
                </a:solidFill>
                <a:latin typeface="+mj-lt"/>
              </a:rPr>
              <a:t>Распознавание невидимых границ фрагментов </a:t>
            </a:r>
            <a:br>
              <a:rPr lang="ru-RU" dirty="0">
                <a:solidFill>
                  <a:srgbClr val="385D8A"/>
                </a:solidFill>
                <a:latin typeface="+mj-lt"/>
              </a:rPr>
            </a:br>
            <a:r>
              <a:rPr lang="ru-RU" dirty="0">
                <a:solidFill>
                  <a:srgbClr val="385D8A"/>
                </a:solidFill>
                <a:latin typeface="+mj-lt"/>
              </a:rPr>
              <a:t>на изображениях и видео</a:t>
            </a:r>
          </a:p>
          <a:p>
            <a:endParaRPr lang="ru-RU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r>
              <a:rPr lang="ru-RU" dirty="0">
                <a:solidFill>
                  <a:srgbClr val="385D8A"/>
                </a:solidFill>
                <a:latin typeface="+mj-lt"/>
              </a:rPr>
              <a:t>Автоматическое тегирование записей хирургических операций, контроль эффективности, контроль безопасности и качества</a:t>
            </a:r>
          </a:p>
        </p:txBody>
      </p:sp>
      <p:sp>
        <p:nvSpPr>
          <p:cNvPr id="31" name="Прямоугольник 9">
            <a:extLst>
              <a:ext uri="{FF2B5EF4-FFF2-40B4-BE49-F238E27FC236}">
                <a16:creationId xmlns:a16="http://schemas.microsoft.com/office/drawing/2014/main" xmlns="" id="{29A1C493-29B0-1C4A-A679-E67C52E1B9BD}"/>
              </a:ext>
            </a:extLst>
          </p:cNvPr>
          <p:cNvSpPr/>
          <p:nvPr/>
        </p:nvSpPr>
        <p:spPr>
          <a:xfrm>
            <a:off x="2713211" y="2598797"/>
            <a:ext cx="91219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385D8A"/>
                </a:solidFill>
                <a:latin typeface="+mj-lt"/>
              </a:rPr>
              <a:t>Детектирование движений, автоматическое определение недопустимых ситуаций, в том числе немедицинских</a:t>
            </a:r>
          </a:p>
        </p:txBody>
      </p:sp>
      <p:sp>
        <p:nvSpPr>
          <p:cNvPr id="32" name="Прямоугольник 10">
            <a:extLst>
              <a:ext uri="{FF2B5EF4-FFF2-40B4-BE49-F238E27FC236}">
                <a16:creationId xmlns:a16="http://schemas.microsoft.com/office/drawing/2014/main" xmlns="" id="{9BDF5451-5F2B-EB46-BF2B-763DC9B85105}"/>
              </a:ext>
            </a:extLst>
          </p:cNvPr>
          <p:cNvSpPr/>
          <p:nvPr/>
        </p:nvSpPr>
        <p:spPr>
          <a:xfrm>
            <a:off x="2713211" y="3616201"/>
            <a:ext cx="91219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385D8A"/>
                </a:solidFill>
                <a:latin typeface="+mj-lt"/>
              </a:rPr>
              <a:t>Интеллектуальный анализ видеоархивов записей операций</a:t>
            </a:r>
          </a:p>
        </p:txBody>
      </p:sp>
      <p:pic>
        <p:nvPicPr>
          <p:cNvPr id="33" name="Picture 2">
            <a:extLst>
              <a:ext uri="{FF2B5EF4-FFF2-40B4-BE49-F238E27FC236}">
                <a16:creationId xmlns:a16="http://schemas.microsoft.com/office/drawing/2014/main" xmlns="" id="{DD2B3C88-D258-1C47-90CC-AB35BCCA53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0796" y="4246994"/>
            <a:ext cx="2914539" cy="1938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" name="Прямоугольник 12">
            <a:extLst>
              <a:ext uri="{FF2B5EF4-FFF2-40B4-BE49-F238E27FC236}">
                <a16:creationId xmlns:a16="http://schemas.microsoft.com/office/drawing/2014/main" xmlns="" id="{ED685F99-66E9-D44D-B8BF-E04A65736717}"/>
              </a:ext>
            </a:extLst>
          </p:cNvPr>
          <p:cNvSpPr/>
          <p:nvPr/>
        </p:nvSpPr>
        <p:spPr>
          <a:xfrm>
            <a:off x="6853071" y="6166098"/>
            <a:ext cx="52468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800" dirty="0">
                <a:solidFill>
                  <a:srgbClr val="993300"/>
                </a:solidFill>
              </a:rPr>
              <a:t>Планирование госпитализации</a:t>
            </a:r>
          </a:p>
          <a:p>
            <a:pPr algn="r"/>
            <a:r>
              <a:rPr lang="ru-RU" sz="1800" dirty="0" smtClean="0">
                <a:solidFill>
                  <a:srgbClr val="993300"/>
                </a:solidFill>
              </a:rPr>
              <a:t>Планирование </a:t>
            </a:r>
            <a:r>
              <a:rPr lang="ru-RU" sz="1800" dirty="0">
                <a:solidFill>
                  <a:srgbClr val="993300"/>
                </a:solidFill>
              </a:rPr>
              <a:t>работы операционного </a:t>
            </a:r>
            <a:r>
              <a:rPr lang="ru-RU" sz="1800" dirty="0" smtClean="0">
                <a:solidFill>
                  <a:srgbClr val="993300"/>
                </a:solidFill>
              </a:rPr>
              <a:t>блока</a:t>
            </a:r>
            <a:endParaRPr lang="ru-RU" sz="1800" dirty="0">
              <a:solidFill>
                <a:srgbClr val="99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931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585418" y="194330"/>
            <a:ext cx="743991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385D8A"/>
                </a:solidFill>
                <a:latin typeface="Calibri" panose="020F0502020204030204" pitchFamily="34" charset="0"/>
              </a:rPr>
              <a:t>НАПРАВЛЕНИЯ АКСЕЛЕРАЦИИ в 2021 </a:t>
            </a:r>
            <a:r>
              <a:rPr lang="ru-RU" b="1" dirty="0">
                <a:solidFill>
                  <a:srgbClr val="385D8A"/>
                </a:solidFill>
                <a:latin typeface="Calibri" panose="020F0502020204030204" pitchFamily="34" charset="0"/>
              </a:rPr>
              <a:t>году</a:t>
            </a:r>
            <a:endParaRPr lang="ru-RU" sz="3200" b="1" dirty="0">
              <a:solidFill>
                <a:srgbClr val="385D8A"/>
              </a:solidFill>
              <a:latin typeface="Calibri" panose="020F0502020204030204" pitchFamily="34" charset="0"/>
            </a:endParaRPr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xmlns="" id="{0C0D7734-4240-3A40-9EEE-72B68A16854F}"/>
              </a:ext>
            </a:extLst>
          </p:cNvPr>
          <p:cNvSpPr txBox="1">
            <a:spLocks/>
          </p:cNvSpPr>
          <p:nvPr/>
        </p:nvSpPr>
        <p:spPr>
          <a:xfrm>
            <a:off x="120923" y="112341"/>
            <a:ext cx="720080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722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444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9166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888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8610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8332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8053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7775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6BA05441-51B7-1B4A-82C4-821C64A75D09}" type="slidenum">
              <a:rPr lang="x-none" sz="2800" smtClean="0">
                <a:solidFill>
                  <a:schemeClr val="bg1">
                    <a:lumMod val="65000"/>
                  </a:schemeClr>
                </a:solidFill>
              </a:rPr>
              <a:pPr algn="ctr"/>
              <a:t>11</a:t>
            </a:fld>
            <a:endParaRPr lang="x-none" sz="28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5" name="Прямоугольник 2">
            <a:extLst>
              <a:ext uri="{FF2B5EF4-FFF2-40B4-BE49-F238E27FC236}">
                <a16:creationId xmlns:a16="http://schemas.microsoft.com/office/drawing/2014/main" xmlns="" id="{13F19964-8D4E-2B44-B245-3F0C6556FCAC}"/>
              </a:ext>
            </a:extLst>
          </p:cNvPr>
          <p:cNvSpPr/>
          <p:nvPr/>
        </p:nvSpPr>
        <p:spPr>
          <a:xfrm>
            <a:off x="4677396" y="1007999"/>
            <a:ext cx="734793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385D8A"/>
                </a:solidFill>
                <a:latin typeface="+mj-lt"/>
              </a:rPr>
              <a:t>СППВР по подбору терапии с учетом особенностей пациента, оценки рисков</a:t>
            </a:r>
          </a:p>
          <a:p>
            <a:r>
              <a:rPr lang="ru-RU" b="1" dirty="0" smtClean="0">
                <a:solidFill>
                  <a:schemeClr val="bg1"/>
                </a:solidFill>
                <a:highlight>
                  <a:srgbClr val="9A0E0E"/>
                </a:highlight>
                <a:cs typeface="Arial Black" panose="020B0604020202020204" pitchFamily="34" charset="0"/>
              </a:rPr>
              <a:t> ЗА </a:t>
            </a:r>
            <a:r>
              <a:rPr lang="ru-RU" b="1" dirty="0">
                <a:solidFill>
                  <a:schemeClr val="bg1"/>
                </a:solidFill>
                <a:highlight>
                  <a:srgbClr val="9A0E0E"/>
                </a:highlight>
                <a:cs typeface="Arial Black" panose="020B0604020202020204" pitchFamily="34" charset="0"/>
              </a:rPr>
              <a:t>ИСКЛЮЧЕНИЕМ ЛУЧЕВОЙ ДИАГНОСТИКИ</a:t>
            </a:r>
            <a:r>
              <a:rPr lang="ru-RU" b="1" dirty="0" smtClean="0">
                <a:solidFill>
                  <a:schemeClr val="bg1"/>
                </a:solidFill>
                <a:highlight>
                  <a:srgbClr val="9A0E0E"/>
                </a:highlight>
                <a:cs typeface="Arial Black" panose="020B0604020202020204" pitchFamily="34" charset="0"/>
              </a:rPr>
              <a:t>!</a:t>
            </a:r>
            <a:r>
              <a:rPr lang="ru-RU" b="1" dirty="0" smtClean="0">
                <a:solidFill>
                  <a:srgbClr val="2A5797"/>
                </a:solidFill>
                <a:cs typeface="Arial Black" panose="020B0604020202020204" pitchFamily="34" charset="0"/>
              </a:rPr>
              <a:t> </a:t>
            </a:r>
            <a:r>
              <a:rPr lang="ru-RU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endParaRPr lang="ru-RU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F1265421-D77F-BE4A-AFBD-AA0FB096E0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69"/>
          <a:stretch/>
        </p:blipFill>
        <p:spPr bwMode="auto">
          <a:xfrm>
            <a:off x="85754" y="798663"/>
            <a:ext cx="4355649" cy="1644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Штриховая стрелка вправо 4">
            <a:extLst>
              <a:ext uri="{FF2B5EF4-FFF2-40B4-BE49-F238E27FC236}">
                <a16:creationId xmlns:a16="http://schemas.microsoft.com/office/drawing/2014/main" xmlns="" id="{DAA8FED6-9A05-1E4E-A9A9-D4A4C31DD5D5}"/>
              </a:ext>
            </a:extLst>
          </p:cNvPr>
          <p:cNvSpPr/>
          <p:nvPr/>
        </p:nvSpPr>
        <p:spPr>
          <a:xfrm>
            <a:off x="2857227" y="2420297"/>
            <a:ext cx="506905" cy="361425"/>
          </a:xfrm>
          <a:prstGeom prst="stripedRightArrow">
            <a:avLst/>
          </a:prstGeom>
          <a:solidFill>
            <a:srgbClr val="99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4495EA3A-F15A-3744-B9A1-9E3D1FCC64D2}"/>
              </a:ext>
            </a:extLst>
          </p:cNvPr>
          <p:cNvSpPr txBox="1"/>
          <p:nvPr/>
        </p:nvSpPr>
        <p:spPr>
          <a:xfrm>
            <a:off x="64797" y="2282251"/>
            <a:ext cx="2832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>
                <a:solidFill>
                  <a:srgbClr val="993300"/>
                </a:solidFill>
              </a:rPr>
              <a:t>Система обеспечения антимикробной терапии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691257CF-0D62-7547-80E2-438F55E98083}"/>
              </a:ext>
            </a:extLst>
          </p:cNvPr>
          <p:cNvSpPr txBox="1"/>
          <p:nvPr/>
        </p:nvSpPr>
        <p:spPr>
          <a:xfrm>
            <a:off x="3350224" y="2388706"/>
            <a:ext cx="14512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993300"/>
                </a:solidFill>
              </a:rPr>
              <a:t>СППВР</a:t>
            </a:r>
          </a:p>
        </p:txBody>
      </p:sp>
      <p:sp>
        <p:nvSpPr>
          <p:cNvPr id="20" name="Прямоугольник 7">
            <a:extLst>
              <a:ext uri="{FF2B5EF4-FFF2-40B4-BE49-F238E27FC236}">
                <a16:creationId xmlns:a16="http://schemas.microsoft.com/office/drawing/2014/main" xmlns="" id="{8FB6BC4D-A3CE-164D-9F66-D584BA7D3633}"/>
              </a:ext>
            </a:extLst>
          </p:cNvPr>
          <p:cNvSpPr/>
          <p:nvPr/>
        </p:nvSpPr>
        <p:spPr>
          <a:xfrm>
            <a:off x="4677396" y="2493292"/>
            <a:ext cx="707861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385D8A"/>
                </a:solidFill>
                <a:latin typeface="+mj-lt"/>
              </a:rPr>
              <a:t>Тренажеры для высоко реалистичного обучения диагностике, лечению и реабилитации, включая симуляции медицинских вмешательств</a:t>
            </a:r>
          </a:p>
        </p:txBody>
      </p:sp>
      <p:grpSp>
        <p:nvGrpSpPr>
          <p:cNvPr id="22" name="Группа 8">
            <a:extLst>
              <a:ext uri="{FF2B5EF4-FFF2-40B4-BE49-F238E27FC236}">
                <a16:creationId xmlns:a16="http://schemas.microsoft.com/office/drawing/2014/main" xmlns="" id="{FC01195D-B6BD-F547-8465-BF3696FAF27E}"/>
              </a:ext>
            </a:extLst>
          </p:cNvPr>
          <p:cNvGrpSpPr/>
          <p:nvPr/>
        </p:nvGrpSpPr>
        <p:grpSpPr>
          <a:xfrm>
            <a:off x="6313610" y="3933850"/>
            <a:ext cx="5695255" cy="2185024"/>
            <a:chOff x="6218540" y="1845618"/>
            <a:chExt cx="5908695" cy="2569124"/>
          </a:xfrm>
        </p:grpSpPr>
        <p:pic>
          <p:nvPicPr>
            <p:cNvPr id="23" name="Picture 2">
              <a:extLst>
                <a:ext uri="{FF2B5EF4-FFF2-40B4-BE49-F238E27FC236}">
                  <a16:creationId xmlns:a16="http://schemas.microsoft.com/office/drawing/2014/main" xmlns="" id="{7A09C40D-C5FF-7247-946D-14196204EB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34091" y="1845618"/>
              <a:ext cx="1493144" cy="25271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Рисунок 10">
              <a:extLst>
                <a:ext uri="{FF2B5EF4-FFF2-40B4-BE49-F238E27FC236}">
                  <a16:creationId xmlns:a16="http://schemas.microsoft.com/office/drawing/2014/main" xmlns="" id="{9017184F-2203-0144-A4AD-73914548C65D}"/>
                </a:ext>
              </a:extLst>
            </p:cNvPr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6218540" y="1990610"/>
              <a:ext cx="3600401" cy="2424132"/>
            </a:xfrm>
            <a:prstGeom prst="rect">
              <a:avLst/>
            </a:prstGeom>
          </p:spPr>
        </p:pic>
      </p:grpSp>
      <p:sp>
        <p:nvSpPr>
          <p:cNvPr id="36" name="Прямоугольник 12">
            <a:extLst>
              <a:ext uri="{FF2B5EF4-FFF2-40B4-BE49-F238E27FC236}">
                <a16:creationId xmlns:a16="http://schemas.microsoft.com/office/drawing/2014/main" xmlns="" id="{CA08E30D-37F3-8F48-80D1-29B275C8BDCC}"/>
              </a:ext>
            </a:extLst>
          </p:cNvPr>
          <p:cNvSpPr/>
          <p:nvPr/>
        </p:nvSpPr>
        <p:spPr>
          <a:xfrm>
            <a:off x="6313610" y="6094090"/>
            <a:ext cx="56952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dirty="0">
                <a:solidFill>
                  <a:srgbClr val="993300"/>
                </a:solidFill>
              </a:rPr>
              <a:t>Контроль качества медицинской документации </a:t>
            </a:r>
            <a:endParaRPr lang="ru-RU" sz="1800" dirty="0" smtClean="0">
              <a:solidFill>
                <a:srgbClr val="993300"/>
              </a:solidFill>
            </a:endParaRPr>
          </a:p>
          <a:p>
            <a:pPr algn="ctr"/>
            <a:r>
              <a:rPr lang="ru-RU" sz="1800" dirty="0" smtClean="0">
                <a:solidFill>
                  <a:srgbClr val="993300"/>
                </a:solidFill>
              </a:rPr>
              <a:t>на </a:t>
            </a:r>
            <a:r>
              <a:rPr lang="ru-RU" sz="1800" dirty="0">
                <a:solidFill>
                  <a:srgbClr val="993300"/>
                </a:solidFill>
              </a:rPr>
              <a:t>базе технологий машинного обучения</a:t>
            </a:r>
          </a:p>
        </p:txBody>
      </p:sp>
      <p:sp>
        <p:nvSpPr>
          <p:cNvPr id="37" name="Прямоугольник 13">
            <a:extLst>
              <a:ext uri="{FF2B5EF4-FFF2-40B4-BE49-F238E27FC236}">
                <a16:creationId xmlns:a16="http://schemas.microsoft.com/office/drawing/2014/main" xmlns="" id="{6AB9EF92-534E-3E4D-A9BE-64185C125535}"/>
              </a:ext>
            </a:extLst>
          </p:cNvPr>
          <p:cNvSpPr/>
          <p:nvPr/>
        </p:nvSpPr>
        <p:spPr>
          <a:xfrm>
            <a:off x="164597" y="3796725"/>
            <a:ext cx="584807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385D8A"/>
                </a:solidFill>
                <a:latin typeface="+mj-lt"/>
              </a:rPr>
              <a:t>Автоматизированные системы клинико-экспертной работы и </a:t>
            </a:r>
            <a:br>
              <a:rPr lang="ru-RU" dirty="0">
                <a:solidFill>
                  <a:srgbClr val="385D8A"/>
                </a:solidFill>
                <a:latin typeface="+mj-lt"/>
              </a:rPr>
            </a:br>
            <a:r>
              <a:rPr lang="ru-RU" dirty="0">
                <a:solidFill>
                  <a:srgbClr val="385D8A"/>
                </a:solidFill>
                <a:latin typeface="+mj-lt"/>
              </a:rPr>
              <a:t>медико-экономической экспертизы</a:t>
            </a:r>
          </a:p>
        </p:txBody>
      </p:sp>
      <p:sp>
        <p:nvSpPr>
          <p:cNvPr id="38" name="Прямоугольник 14">
            <a:extLst>
              <a:ext uri="{FF2B5EF4-FFF2-40B4-BE49-F238E27FC236}">
                <a16:creationId xmlns:a16="http://schemas.microsoft.com/office/drawing/2014/main" xmlns="" id="{7D78379C-7E85-2847-9E87-1F090F97F254}"/>
              </a:ext>
            </a:extLst>
          </p:cNvPr>
          <p:cNvSpPr/>
          <p:nvPr/>
        </p:nvSpPr>
        <p:spPr>
          <a:xfrm>
            <a:off x="120923" y="5234853"/>
            <a:ext cx="51367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385D8A"/>
                </a:solidFill>
                <a:latin typeface="+mj-lt"/>
              </a:rPr>
              <a:t>Автоматизация заполнения медицинской документации</a:t>
            </a:r>
          </a:p>
        </p:txBody>
      </p:sp>
      <p:sp>
        <p:nvSpPr>
          <p:cNvPr id="40" name="Штриховая стрелка вправо 4">
            <a:extLst>
              <a:ext uri="{FF2B5EF4-FFF2-40B4-BE49-F238E27FC236}">
                <a16:creationId xmlns:a16="http://schemas.microsoft.com/office/drawing/2014/main" xmlns="" id="{0A8E3050-50FA-8049-B31E-66334210DC88}"/>
              </a:ext>
            </a:extLst>
          </p:cNvPr>
          <p:cNvSpPr/>
          <p:nvPr/>
        </p:nvSpPr>
        <p:spPr>
          <a:xfrm>
            <a:off x="9914011" y="4916068"/>
            <a:ext cx="506905" cy="361425"/>
          </a:xfrm>
          <a:prstGeom prst="stripedRightArrow">
            <a:avLst/>
          </a:prstGeom>
          <a:solidFill>
            <a:srgbClr val="99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/>
          </a:p>
        </p:txBody>
      </p:sp>
    </p:spTree>
    <p:extLst>
      <p:ext uri="{BB962C8B-B14F-4D97-AF65-F5344CB8AC3E}">
        <p14:creationId xmlns:p14="http://schemas.microsoft.com/office/powerpoint/2010/main" val="38950459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BC3DF4AB-20E4-430D-ACD4-CC198524D4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1342" y="861046"/>
            <a:ext cx="6998933" cy="39369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585418" y="194330"/>
            <a:ext cx="743991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385D8A"/>
                </a:solidFill>
                <a:latin typeface="Calibri" panose="020F0502020204030204" pitchFamily="34" charset="0"/>
              </a:rPr>
              <a:t>МЫ ПРЕДЛАГАЕМ</a:t>
            </a:r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xmlns="" id="{0C0D7734-4240-3A40-9EEE-72B68A16854F}"/>
              </a:ext>
            </a:extLst>
          </p:cNvPr>
          <p:cNvSpPr txBox="1">
            <a:spLocks/>
          </p:cNvSpPr>
          <p:nvPr/>
        </p:nvSpPr>
        <p:spPr>
          <a:xfrm>
            <a:off x="120923" y="112341"/>
            <a:ext cx="720080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722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444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9166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888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8610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8332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8053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7775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6BA05441-51B7-1B4A-82C4-821C64A75D09}" type="slidenum">
              <a:rPr lang="x-none" sz="2800" smtClean="0">
                <a:solidFill>
                  <a:schemeClr val="bg1">
                    <a:lumMod val="65000"/>
                  </a:schemeClr>
                </a:solidFill>
              </a:rPr>
              <a:pPr algn="ctr"/>
              <a:t>12</a:t>
            </a:fld>
            <a:endParaRPr lang="x-none" sz="28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7908035D-D02D-794A-A1EF-6522E9F0FF95}"/>
              </a:ext>
            </a:extLst>
          </p:cNvPr>
          <p:cNvSpPr txBox="1"/>
          <p:nvPr/>
        </p:nvSpPr>
        <p:spPr>
          <a:xfrm>
            <a:off x="2047470" y="2135068"/>
            <a:ext cx="26885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b="1" dirty="0">
                <a:solidFill>
                  <a:srgbClr val="002060"/>
                </a:solidFill>
                <a:cs typeface="Arial" panose="020B0604020202020204" pitchFamily="34" charset="0"/>
              </a:rPr>
              <a:t>ПОГРУЖЕНИЕ</a:t>
            </a:r>
            <a:endParaRPr lang="en-US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83CB1FE4-51FE-444D-8832-BB2616A3DDCE}"/>
              </a:ext>
            </a:extLst>
          </p:cNvPr>
          <p:cNvGrpSpPr/>
          <p:nvPr/>
        </p:nvGrpSpPr>
        <p:grpSpPr>
          <a:xfrm>
            <a:off x="191708" y="1838568"/>
            <a:ext cx="1782531" cy="758165"/>
            <a:chOff x="723693" y="1429716"/>
            <a:chExt cx="2232202" cy="949423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xmlns="" id="{9200A3C9-C11B-1F4C-B54B-DC659A0BA5A7}"/>
                </a:ext>
              </a:extLst>
            </p:cNvPr>
            <p:cNvGrpSpPr/>
            <p:nvPr/>
          </p:nvGrpSpPr>
          <p:grpSpPr>
            <a:xfrm>
              <a:off x="723693" y="1429716"/>
              <a:ext cx="2232202" cy="949423"/>
              <a:chOff x="4113772" y="2662238"/>
              <a:chExt cx="620153" cy="263771"/>
            </a:xfrm>
          </p:grpSpPr>
          <p:sp>
            <p:nvSpPr>
              <p:cNvPr id="22" name="Freeform: Shape 7">
                <a:extLst>
                  <a:ext uri="{FF2B5EF4-FFF2-40B4-BE49-F238E27FC236}">
                    <a16:creationId xmlns:a16="http://schemas.microsoft.com/office/drawing/2014/main" xmlns="" id="{B533F5BF-14BE-B249-B414-F5199130BE43}"/>
                  </a:ext>
                </a:extLst>
              </p:cNvPr>
              <p:cNvSpPr/>
              <p:nvPr/>
            </p:nvSpPr>
            <p:spPr>
              <a:xfrm>
                <a:off x="4152900" y="2712244"/>
                <a:ext cx="581025" cy="213765"/>
              </a:xfrm>
              <a:custGeom>
                <a:avLst/>
                <a:gdLst>
                  <a:gd name="connsiteX0" fmla="*/ 0 w 581025"/>
                  <a:gd name="connsiteY0" fmla="*/ 152400 h 238125"/>
                  <a:gd name="connsiteX1" fmla="*/ 569119 w 581025"/>
                  <a:gd name="connsiteY1" fmla="*/ 238125 h 238125"/>
                  <a:gd name="connsiteX2" fmla="*/ 581025 w 581025"/>
                  <a:gd name="connsiteY2" fmla="*/ 16669 h 238125"/>
                  <a:gd name="connsiteX3" fmla="*/ 21431 w 581025"/>
                  <a:gd name="connsiteY3" fmla="*/ 0 h 238125"/>
                  <a:gd name="connsiteX4" fmla="*/ 0 w 581025"/>
                  <a:gd name="connsiteY4" fmla="*/ 152400 h 238125"/>
                  <a:gd name="connsiteX0" fmla="*/ 0 w 581025"/>
                  <a:gd name="connsiteY0" fmla="*/ 152400 h 213765"/>
                  <a:gd name="connsiteX1" fmla="*/ 565639 w 581025"/>
                  <a:gd name="connsiteY1" fmla="*/ 213765 h 213765"/>
                  <a:gd name="connsiteX2" fmla="*/ 581025 w 581025"/>
                  <a:gd name="connsiteY2" fmla="*/ 16669 h 213765"/>
                  <a:gd name="connsiteX3" fmla="*/ 21431 w 581025"/>
                  <a:gd name="connsiteY3" fmla="*/ 0 h 213765"/>
                  <a:gd name="connsiteX4" fmla="*/ 0 w 581025"/>
                  <a:gd name="connsiteY4" fmla="*/ 152400 h 2137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1025" h="213765">
                    <a:moveTo>
                      <a:pt x="0" y="152400"/>
                    </a:moveTo>
                    <a:lnTo>
                      <a:pt x="565639" y="213765"/>
                    </a:lnTo>
                    <a:lnTo>
                      <a:pt x="581025" y="16669"/>
                    </a:lnTo>
                    <a:lnTo>
                      <a:pt x="21431" y="0"/>
                    </a:lnTo>
                    <a:lnTo>
                      <a:pt x="0" y="152400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xmlns="" id="{241B7ABA-7585-C343-96C4-F9D255807565}"/>
                  </a:ext>
                </a:extLst>
              </p:cNvPr>
              <p:cNvSpPr/>
              <p:nvPr/>
            </p:nvSpPr>
            <p:spPr>
              <a:xfrm>
                <a:off x="4113772" y="2662238"/>
                <a:ext cx="587845" cy="20955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B4D2369A-508A-C645-83EC-F2891458A5B9}"/>
                </a:ext>
              </a:extLst>
            </p:cNvPr>
            <p:cNvSpPr txBox="1"/>
            <p:nvPr/>
          </p:nvSpPr>
          <p:spPr>
            <a:xfrm>
              <a:off x="1372265" y="1545235"/>
              <a:ext cx="818766" cy="6552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eorgia Pro Cond" panose="02040506050405020303" pitchFamily="18" charset="0"/>
                </a:rPr>
                <a:t>1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55364033-4F04-A842-8BE1-107C1283AD92}"/>
              </a:ext>
            </a:extLst>
          </p:cNvPr>
          <p:cNvGrpSpPr/>
          <p:nvPr/>
        </p:nvGrpSpPr>
        <p:grpSpPr>
          <a:xfrm>
            <a:off x="191708" y="3895765"/>
            <a:ext cx="1782531" cy="758165"/>
            <a:chOff x="723693" y="1429716"/>
            <a:chExt cx="2232202" cy="949423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xmlns="" id="{C7B3C7D8-B943-5342-A95D-0D99BD07E915}"/>
                </a:ext>
              </a:extLst>
            </p:cNvPr>
            <p:cNvGrpSpPr/>
            <p:nvPr/>
          </p:nvGrpSpPr>
          <p:grpSpPr>
            <a:xfrm>
              <a:off x="723693" y="1429716"/>
              <a:ext cx="2232202" cy="949423"/>
              <a:chOff x="4113772" y="2662238"/>
              <a:chExt cx="620153" cy="263771"/>
            </a:xfrm>
          </p:grpSpPr>
          <p:sp>
            <p:nvSpPr>
              <p:cNvPr id="38" name="Freeform: Shape 99">
                <a:extLst>
                  <a:ext uri="{FF2B5EF4-FFF2-40B4-BE49-F238E27FC236}">
                    <a16:creationId xmlns:a16="http://schemas.microsoft.com/office/drawing/2014/main" xmlns="" id="{0A9ECC21-EC5D-2F4B-9E33-8F61C21159BA}"/>
                  </a:ext>
                </a:extLst>
              </p:cNvPr>
              <p:cNvSpPr/>
              <p:nvPr/>
            </p:nvSpPr>
            <p:spPr>
              <a:xfrm>
                <a:off x="4152900" y="2712244"/>
                <a:ext cx="581025" cy="213765"/>
              </a:xfrm>
              <a:custGeom>
                <a:avLst/>
                <a:gdLst>
                  <a:gd name="connsiteX0" fmla="*/ 0 w 581025"/>
                  <a:gd name="connsiteY0" fmla="*/ 152400 h 238125"/>
                  <a:gd name="connsiteX1" fmla="*/ 569119 w 581025"/>
                  <a:gd name="connsiteY1" fmla="*/ 238125 h 238125"/>
                  <a:gd name="connsiteX2" fmla="*/ 581025 w 581025"/>
                  <a:gd name="connsiteY2" fmla="*/ 16669 h 238125"/>
                  <a:gd name="connsiteX3" fmla="*/ 21431 w 581025"/>
                  <a:gd name="connsiteY3" fmla="*/ 0 h 238125"/>
                  <a:gd name="connsiteX4" fmla="*/ 0 w 581025"/>
                  <a:gd name="connsiteY4" fmla="*/ 152400 h 238125"/>
                  <a:gd name="connsiteX0" fmla="*/ 0 w 581025"/>
                  <a:gd name="connsiteY0" fmla="*/ 152400 h 213765"/>
                  <a:gd name="connsiteX1" fmla="*/ 565639 w 581025"/>
                  <a:gd name="connsiteY1" fmla="*/ 213765 h 213765"/>
                  <a:gd name="connsiteX2" fmla="*/ 581025 w 581025"/>
                  <a:gd name="connsiteY2" fmla="*/ 16669 h 213765"/>
                  <a:gd name="connsiteX3" fmla="*/ 21431 w 581025"/>
                  <a:gd name="connsiteY3" fmla="*/ 0 h 213765"/>
                  <a:gd name="connsiteX4" fmla="*/ 0 w 581025"/>
                  <a:gd name="connsiteY4" fmla="*/ 152400 h 2137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1025" h="213765">
                    <a:moveTo>
                      <a:pt x="0" y="152400"/>
                    </a:moveTo>
                    <a:lnTo>
                      <a:pt x="565639" y="213765"/>
                    </a:lnTo>
                    <a:lnTo>
                      <a:pt x="581025" y="16669"/>
                    </a:lnTo>
                    <a:lnTo>
                      <a:pt x="21431" y="0"/>
                    </a:lnTo>
                    <a:lnTo>
                      <a:pt x="0" y="15240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xmlns="" id="{FDF4B733-AA4A-D44B-9DE8-37D4B2752E77}"/>
                  </a:ext>
                </a:extLst>
              </p:cNvPr>
              <p:cNvSpPr/>
              <p:nvPr/>
            </p:nvSpPr>
            <p:spPr>
              <a:xfrm>
                <a:off x="4113772" y="2662238"/>
                <a:ext cx="587845" cy="20955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C31B5D7D-116C-A345-8ED7-53184D2E8C1B}"/>
                </a:ext>
              </a:extLst>
            </p:cNvPr>
            <p:cNvSpPr txBox="1"/>
            <p:nvPr/>
          </p:nvSpPr>
          <p:spPr>
            <a:xfrm>
              <a:off x="1372265" y="1545235"/>
              <a:ext cx="818766" cy="6552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</a:t>
              </a: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03F98AB0-793D-EE4D-BB83-8153D18A2F0D}"/>
              </a:ext>
            </a:extLst>
          </p:cNvPr>
          <p:cNvSpPr txBox="1"/>
          <p:nvPr/>
        </p:nvSpPr>
        <p:spPr>
          <a:xfrm>
            <a:off x="2047470" y="5767691"/>
            <a:ext cx="17458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b="1" dirty="0" smtClean="0">
                <a:solidFill>
                  <a:srgbClr val="002060"/>
                </a:solidFill>
                <a:cs typeface="Arial" panose="020B0604020202020204" pitchFamily="34" charset="0"/>
              </a:rPr>
              <a:t>РАЗВИТИЕ</a:t>
            </a:r>
            <a:endParaRPr lang="en-US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E6DA5A72-F9B2-BB49-83A3-47E8F4AA6217}"/>
              </a:ext>
            </a:extLst>
          </p:cNvPr>
          <p:cNvGrpSpPr/>
          <p:nvPr/>
        </p:nvGrpSpPr>
        <p:grpSpPr>
          <a:xfrm>
            <a:off x="191708" y="5623957"/>
            <a:ext cx="1782531" cy="758165"/>
            <a:chOff x="723693" y="1429716"/>
            <a:chExt cx="2232202" cy="949423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xmlns="" id="{6C41A7A9-03D9-5649-BAE7-2DD02CD6E90E}"/>
                </a:ext>
              </a:extLst>
            </p:cNvPr>
            <p:cNvGrpSpPr/>
            <p:nvPr/>
          </p:nvGrpSpPr>
          <p:grpSpPr>
            <a:xfrm>
              <a:off x="723693" y="1429716"/>
              <a:ext cx="2232202" cy="949423"/>
              <a:chOff x="4113772" y="2662238"/>
              <a:chExt cx="620153" cy="263771"/>
            </a:xfrm>
          </p:grpSpPr>
          <p:sp>
            <p:nvSpPr>
              <p:cNvPr id="45" name="Freeform: Shape 108">
                <a:extLst>
                  <a:ext uri="{FF2B5EF4-FFF2-40B4-BE49-F238E27FC236}">
                    <a16:creationId xmlns:a16="http://schemas.microsoft.com/office/drawing/2014/main" xmlns="" id="{7B37A9C8-3EE5-6E45-9900-26ABBA89990B}"/>
                  </a:ext>
                </a:extLst>
              </p:cNvPr>
              <p:cNvSpPr/>
              <p:nvPr/>
            </p:nvSpPr>
            <p:spPr>
              <a:xfrm>
                <a:off x="4152900" y="2712244"/>
                <a:ext cx="581025" cy="213765"/>
              </a:xfrm>
              <a:custGeom>
                <a:avLst/>
                <a:gdLst>
                  <a:gd name="connsiteX0" fmla="*/ 0 w 581025"/>
                  <a:gd name="connsiteY0" fmla="*/ 152400 h 238125"/>
                  <a:gd name="connsiteX1" fmla="*/ 569119 w 581025"/>
                  <a:gd name="connsiteY1" fmla="*/ 238125 h 238125"/>
                  <a:gd name="connsiteX2" fmla="*/ 581025 w 581025"/>
                  <a:gd name="connsiteY2" fmla="*/ 16669 h 238125"/>
                  <a:gd name="connsiteX3" fmla="*/ 21431 w 581025"/>
                  <a:gd name="connsiteY3" fmla="*/ 0 h 238125"/>
                  <a:gd name="connsiteX4" fmla="*/ 0 w 581025"/>
                  <a:gd name="connsiteY4" fmla="*/ 152400 h 238125"/>
                  <a:gd name="connsiteX0" fmla="*/ 0 w 581025"/>
                  <a:gd name="connsiteY0" fmla="*/ 152400 h 213765"/>
                  <a:gd name="connsiteX1" fmla="*/ 565639 w 581025"/>
                  <a:gd name="connsiteY1" fmla="*/ 213765 h 213765"/>
                  <a:gd name="connsiteX2" fmla="*/ 581025 w 581025"/>
                  <a:gd name="connsiteY2" fmla="*/ 16669 h 213765"/>
                  <a:gd name="connsiteX3" fmla="*/ 21431 w 581025"/>
                  <a:gd name="connsiteY3" fmla="*/ 0 h 213765"/>
                  <a:gd name="connsiteX4" fmla="*/ 0 w 581025"/>
                  <a:gd name="connsiteY4" fmla="*/ 152400 h 2137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1025" h="213765">
                    <a:moveTo>
                      <a:pt x="0" y="152400"/>
                    </a:moveTo>
                    <a:lnTo>
                      <a:pt x="565639" y="213765"/>
                    </a:lnTo>
                    <a:lnTo>
                      <a:pt x="581025" y="16669"/>
                    </a:lnTo>
                    <a:lnTo>
                      <a:pt x="21431" y="0"/>
                    </a:lnTo>
                    <a:lnTo>
                      <a:pt x="0" y="152400"/>
                    </a:ln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xmlns="" id="{E6A922AE-9411-9844-A65F-0E5B9124C0E0}"/>
                  </a:ext>
                </a:extLst>
              </p:cNvPr>
              <p:cNvSpPr/>
              <p:nvPr/>
            </p:nvSpPr>
            <p:spPr>
              <a:xfrm>
                <a:off x="4113772" y="2662238"/>
                <a:ext cx="587845" cy="20955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xmlns="" id="{C03DD26E-2A91-2945-999A-C9CB3112B710}"/>
                </a:ext>
              </a:extLst>
            </p:cNvPr>
            <p:cNvSpPr txBox="1"/>
            <p:nvPr/>
          </p:nvSpPr>
          <p:spPr>
            <a:xfrm>
              <a:off x="1372265" y="1545235"/>
              <a:ext cx="818766" cy="6552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3</a:t>
              </a:r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FEC8F3FE-B787-A04E-B3BE-F94C065B5CCA}"/>
              </a:ext>
            </a:extLst>
          </p:cNvPr>
          <p:cNvSpPr txBox="1"/>
          <p:nvPr/>
        </p:nvSpPr>
        <p:spPr>
          <a:xfrm>
            <a:off x="2047470" y="4136855"/>
            <a:ext cx="26885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b="1" dirty="0">
                <a:solidFill>
                  <a:srgbClr val="002060"/>
                </a:solidFill>
                <a:cs typeface="Arial" panose="020B0604020202020204" pitchFamily="34" charset="0"/>
              </a:rPr>
              <a:t>ВОЗМОЖНОСТЬ</a:t>
            </a:r>
            <a:endParaRPr lang="en-US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BC4C35E1-61C5-914C-9559-E746AE1FEDE7}"/>
              </a:ext>
            </a:extLst>
          </p:cNvPr>
          <p:cNvSpPr/>
          <p:nvPr/>
        </p:nvSpPr>
        <p:spPr>
          <a:xfrm>
            <a:off x="191708" y="2493690"/>
            <a:ext cx="489776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385D8A"/>
                </a:solidFill>
                <a:latin typeface="+mj-lt"/>
              </a:rPr>
              <a:t>в практику медицинской организации, </a:t>
            </a:r>
            <a:br>
              <a:rPr lang="ru-RU" sz="2000" dirty="0">
                <a:solidFill>
                  <a:srgbClr val="385D8A"/>
                </a:solidFill>
                <a:latin typeface="+mj-lt"/>
              </a:rPr>
            </a:br>
            <a:r>
              <a:rPr lang="ru-RU" sz="2000" dirty="0">
                <a:solidFill>
                  <a:srgbClr val="385D8A"/>
                </a:solidFill>
                <a:latin typeface="+mj-lt"/>
              </a:rPr>
              <a:t>с реальным опытом применения передовых технологий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0EC501C5-600F-B649-A081-8280515D4795}"/>
              </a:ext>
            </a:extLst>
          </p:cNvPr>
          <p:cNvSpPr/>
          <p:nvPr/>
        </p:nvSpPr>
        <p:spPr>
          <a:xfrm>
            <a:off x="191708" y="4574371"/>
            <a:ext cx="871350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385D8A"/>
                </a:solidFill>
                <a:latin typeface="+mj-lt"/>
              </a:rPr>
              <a:t>проведения клинических испытаний, </a:t>
            </a:r>
          </a:p>
          <a:p>
            <a:r>
              <a:rPr lang="ru-RU" sz="2000" dirty="0">
                <a:solidFill>
                  <a:srgbClr val="385D8A"/>
                </a:solidFill>
                <a:latin typeface="+mj-lt"/>
              </a:rPr>
              <a:t>в том числе программного обеспечения в качестве медицинского изделия</a:t>
            </a:r>
          </a:p>
          <a:p>
            <a:endParaRPr lang="ru-RU" sz="2000" dirty="0">
              <a:solidFill>
                <a:srgbClr val="385D8A"/>
              </a:solidFill>
              <a:latin typeface="+mj-l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EF38C727-93CD-E74B-AD32-BD6C2B30F6A1}"/>
              </a:ext>
            </a:extLst>
          </p:cNvPr>
          <p:cNvSpPr/>
          <p:nvPr/>
        </p:nvSpPr>
        <p:spPr>
          <a:xfrm>
            <a:off x="3546264" y="5837996"/>
            <a:ext cx="869195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385D8A"/>
                </a:solidFill>
                <a:latin typeface="+mj-lt"/>
              </a:rPr>
              <a:t>прототипа по современным практикам проектного управления</a:t>
            </a:r>
          </a:p>
        </p:txBody>
      </p:sp>
    </p:spTree>
    <p:extLst>
      <p:ext uri="{BB962C8B-B14F-4D97-AF65-F5344CB8AC3E}">
        <p14:creationId xmlns:p14="http://schemas.microsoft.com/office/powerpoint/2010/main" val="28065726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585418" y="194330"/>
            <a:ext cx="743991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385D8A"/>
                </a:solidFill>
                <a:latin typeface="Calibri" panose="020F0502020204030204" pitchFamily="34" charset="0"/>
              </a:rPr>
              <a:t>ЭТАПЫ РАБОТЫ</a:t>
            </a:r>
            <a:endParaRPr lang="ru-RU" sz="3200" b="1" dirty="0">
              <a:solidFill>
                <a:srgbClr val="385D8A"/>
              </a:solidFill>
              <a:latin typeface="Calibri" panose="020F0502020204030204" pitchFamily="34" charset="0"/>
            </a:endParaRPr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xmlns="" id="{0C0D7734-4240-3A40-9EEE-72B68A16854F}"/>
              </a:ext>
            </a:extLst>
          </p:cNvPr>
          <p:cNvSpPr txBox="1">
            <a:spLocks/>
          </p:cNvSpPr>
          <p:nvPr/>
        </p:nvSpPr>
        <p:spPr>
          <a:xfrm>
            <a:off x="120923" y="112341"/>
            <a:ext cx="720080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722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444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9166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888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8610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8332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8053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7775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6BA05441-51B7-1B4A-82C4-821C64A75D09}" type="slidenum">
              <a:rPr lang="x-none" sz="2800" smtClean="0">
                <a:solidFill>
                  <a:schemeClr val="bg1">
                    <a:lumMod val="65000"/>
                  </a:schemeClr>
                </a:solidFill>
              </a:rPr>
              <a:pPr algn="ctr"/>
              <a:t>13</a:t>
            </a:fld>
            <a:endParaRPr lang="x-none" sz="2800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28" name="Прямая соединительная линия 27"/>
          <p:cNvCxnSpPr/>
          <p:nvPr/>
        </p:nvCxnSpPr>
        <p:spPr>
          <a:xfrm>
            <a:off x="2137147" y="3544319"/>
            <a:ext cx="8842028" cy="12199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Пятиугольник 28"/>
          <p:cNvSpPr/>
          <p:nvPr/>
        </p:nvSpPr>
        <p:spPr>
          <a:xfrm>
            <a:off x="2380056" y="2908518"/>
            <a:ext cx="2592000" cy="1296000"/>
          </a:xfrm>
          <a:prstGeom prst="homePlate">
            <a:avLst/>
          </a:prstGeom>
          <a:solidFill>
            <a:srgbClr val="A0C2FA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0" name="Равнобедренный треугольник 29"/>
          <p:cNvSpPr/>
          <p:nvPr/>
        </p:nvSpPr>
        <p:spPr>
          <a:xfrm rot="5400000">
            <a:off x="-347131" y="3160475"/>
            <a:ext cx="4320483" cy="792087"/>
          </a:xfrm>
          <a:prstGeom prst="triangle">
            <a:avLst/>
          </a:prstGeom>
          <a:solidFill>
            <a:srgbClr val="A0C2FA"/>
          </a:solidFill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206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 rot="16200000">
            <a:off x="287590" y="3325686"/>
            <a:ext cx="25766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Заявки на пилоты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-23093" y="4069020"/>
            <a:ext cx="1482187" cy="5849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385D8A"/>
                </a:solidFill>
                <a:latin typeface="+mj-lt"/>
              </a:rPr>
              <a:t>От врачей Центра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-23093" y="3387241"/>
            <a:ext cx="13660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solidFill>
                  <a:srgbClr val="385D8A"/>
                </a:solidFill>
                <a:latin typeface="+mj-lt"/>
              </a:rPr>
              <a:t>От партнеров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-23093" y="2323396"/>
            <a:ext cx="1585256" cy="746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385D8A"/>
                </a:solidFill>
                <a:latin typeface="+mj-lt"/>
              </a:rPr>
              <a:t>Из «Окна </a:t>
            </a:r>
          </a:p>
          <a:p>
            <a:r>
              <a:rPr lang="ru-RU" sz="1600" dirty="0">
                <a:solidFill>
                  <a:srgbClr val="385D8A"/>
                </a:solidFill>
                <a:latin typeface="+mj-lt"/>
              </a:rPr>
              <a:t>инноваций»</a:t>
            </a:r>
          </a:p>
          <a:p>
            <a:endParaRPr lang="ru-RU" sz="1050" dirty="0">
              <a:solidFill>
                <a:srgbClr val="002060"/>
              </a:solidFill>
            </a:endParaRPr>
          </a:p>
        </p:txBody>
      </p:sp>
      <p:sp>
        <p:nvSpPr>
          <p:cNvPr id="40" name="Пятиугольник 39"/>
          <p:cNvSpPr/>
          <p:nvPr/>
        </p:nvSpPr>
        <p:spPr>
          <a:xfrm>
            <a:off x="5205559" y="2908518"/>
            <a:ext cx="2700000" cy="1296000"/>
          </a:xfrm>
          <a:prstGeom prst="homePlate">
            <a:avLst/>
          </a:prstGeom>
          <a:solidFill>
            <a:srgbClr val="A0C2FA">
              <a:alpha val="98000"/>
            </a:srgb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2060"/>
              </a:solidFill>
            </a:endParaRPr>
          </a:p>
        </p:txBody>
      </p:sp>
      <p:sp>
        <p:nvSpPr>
          <p:cNvPr id="48" name="Пятиугольник 47"/>
          <p:cNvSpPr/>
          <p:nvPr/>
        </p:nvSpPr>
        <p:spPr>
          <a:xfrm>
            <a:off x="8185819" y="2908518"/>
            <a:ext cx="2592000" cy="1296000"/>
          </a:xfrm>
          <a:prstGeom prst="homePlate">
            <a:avLst/>
          </a:prstGeom>
          <a:solidFill>
            <a:srgbClr val="A0C2FA">
              <a:alpha val="98000"/>
            </a:srgb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49" name="Блок-схема: ручное управление 48"/>
          <p:cNvSpPr/>
          <p:nvPr/>
        </p:nvSpPr>
        <p:spPr>
          <a:xfrm rot="5400000">
            <a:off x="8677007" y="3226642"/>
            <a:ext cx="5112570" cy="622337"/>
          </a:xfrm>
          <a:prstGeom prst="flowChartManualOperation">
            <a:avLst/>
          </a:prstGeom>
          <a:solidFill>
            <a:srgbClr val="A0C2FA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2060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2425179" y="2925741"/>
            <a:ext cx="17559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Экспертиза </a:t>
            </a:r>
          </a:p>
          <a:p>
            <a:r>
              <a:rPr lang="ru-RU" b="1" dirty="0">
                <a:solidFill>
                  <a:srgbClr val="002060"/>
                </a:solidFill>
              </a:rPr>
              <a:t>и отбор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5233779" y="2925741"/>
            <a:ext cx="2231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Диагностика.</a:t>
            </a:r>
            <a:endParaRPr lang="ru-RU" b="1" dirty="0">
              <a:solidFill>
                <a:srgbClr val="002060"/>
              </a:solidFill>
            </a:endParaRPr>
          </a:p>
          <a:p>
            <a:r>
              <a:rPr lang="ru-RU" b="1" dirty="0" smtClean="0">
                <a:solidFill>
                  <a:srgbClr val="002060"/>
                </a:solidFill>
              </a:rPr>
              <a:t>Назначение </a:t>
            </a:r>
            <a:r>
              <a:rPr lang="ru-RU" b="1" dirty="0">
                <a:solidFill>
                  <a:srgbClr val="002060"/>
                </a:solidFill>
              </a:rPr>
              <a:t>экспертов</a:t>
            </a:r>
          </a:p>
        </p:txBody>
      </p:sp>
      <p:sp>
        <p:nvSpPr>
          <p:cNvPr id="52" name="TextBox 51"/>
          <p:cNvSpPr txBox="1"/>
          <p:nvPr/>
        </p:nvSpPr>
        <p:spPr>
          <a:xfrm rot="16200000">
            <a:off x="9566540" y="3356463"/>
            <a:ext cx="33478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</a:rPr>
              <a:t>Интеграция в контур Центра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8185819" y="2925741"/>
            <a:ext cx="2403142" cy="8311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Апробация решения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4779739" y="1734563"/>
            <a:ext cx="3145925" cy="553998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ru-RU"/>
            </a:defPPr>
            <a:lvl1pPr algn="ctr">
              <a:defRPr sz="1600">
                <a:solidFill>
                  <a:srgbClr val="385D8A"/>
                </a:solidFill>
                <a:latin typeface="+mj-lt"/>
              </a:defRPr>
            </a:lvl1pPr>
          </a:lstStyle>
          <a:p>
            <a:r>
              <a:rPr lang="ru-RU" sz="1500" dirty="0"/>
              <a:t>Глубокая экспертиза </a:t>
            </a:r>
          </a:p>
          <a:p>
            <a:r>
              <a:rPr lang="ru-RU" sz="1500" dirty="0"/>
              <a:t>Формирование проектной команды</a:t>
            </a:r>
          </a:p>
        </p:txBody>
      </p:sp>
      <p:sp>
        <p:nvSpPr>
          <p:cNvPr id="56" name="Прямоугольник 55"/>
          <p:cNvSpPr/>
          <p:nvPr/>
        </p:nvSpPr>
        <p:spPr>
          <a:xfrm>
            <a:off x="2147533" y="1734563"/>
            <a:ext cx="2653483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500" dirty="0">
                <a:solidFill>
                  <a:srgbClr val="385D8A"/>
                </a:solidFill>
                <a:latin typeface="+mj-lt"/>
              </a:rPr>
              <a:t>Оценка заявки по заданным и</a:t>
            </a:r>
          </a:p>
          <a:p>
            <a:pPr algn="ctr"/>
            <a:r>
              <a:rPr lang="ru-RU" sz="1500" dirty="0">
                <a:solidFill>
                  <a:srgbClr val="385D8A"/>
                </a:solidFill>
                <a:latin typeface="+mj-lt"/>
              </a:rPr>
              <a:t> согласованным критериям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2380056" y="4268101"/>
            <a:ext cx="23736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rgbClr val="385D8A"/>
                </a:solidFill>
                <a:latin typeface="+mj-lt"/>
              </a:rPr>
              <a:t>Результат: </a:t>
            </a:r>
          </a:p>
          <a:p>
            <a:r>
              <a:rPr lang="ru-RU" sz="1400" dirty="0">
                <a:solidFill>
                  <a:srgbClr val="385D8A"/>
                </a:solidFill>
                <a:latin typeface="+mj-lt"/>
              </a:rPr>
              <a:t>отсев, запрос доработки заявки или вторичная экспертиза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5205559" y="4285486"/>
            <a:ext cx="25482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rgbClr val="385D8A"/>
                </a:solidFill>
                <a:latin typeface="+mj-lt"/>
              </a:rPr>
              <a:t>Результат: </a:t>
            </a:r>
          </a:p>
          <a:p>
            <a:r>
              <a:rPr lang="ru-RU" sz="1400" dirty="0">
                <a:solidFill>
                  <a:srgbClr val="385D8A"/>
                </a:solidFill>
                <a:latin typeface="+mj-lt"/>
              </a:rPr>
              <a:t>отсев или пилотирование </a:t>
            </a:r>
            <a:r>
              <a:rPr lang="ru-RU" sz="1200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8199527" y="4282004"/>
            <a:ext cx="262063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rgbClr val="385D8A"/>
                </a:solidFill>
                <a:latin typeface="+mj-lt"/>
              </a:rPr>
              <a:t>Результат: </a:t>
            </a:r>
          </a:p>
          <a:p>
            <a:r>
              <a:rPr lang="ru-RU" sz="1400" dirty="0">
                <a:solidFill>
                  <a:srgbClr val="385D8A"/>
                </a:solidFill>
                <a:latin typeface="+mj-lt"/>
              </a:rPr>
              <a:t>доработка и внедрение или расторжение соглашения     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7887688" y="1734563"/>
            <a:ext cx="2779031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500" dirty="0">
                <a:solidFill>
                  <a:srgbClr val="385D8A"/>
                </a:solidFill>
                <a:latin typeface="+mj-lt"/>
              </a:rPr>
              <a:t>Ресурсное планирование</a:t>
            </a:r>
          </a:p>
          <a:p>
            <a:pPr algn="ctr"/>
            <a:r>
              <a:rPr lang="ru-RU" sz="1500" dirty="0">
                <a:solidFill>
                  <a:srgbClr val="385D8A"/>
                </a:solidFill>
                <a:latin typeface="+mj-lt"/>
              </a:rPr>
              <a:t>Согласование  Дорожной карты</a:t>
            </a:r>
          </a:p>
          <a:p>
            <a:pPr algn="ctr"/>
            <a:r>
              <a:rPr lang="ru-RU" sz="1500" dirty="0">
                <a:solidFill>
                  <a:srgbClr val="385D8A"/>
                </a:solidFill>
                <a:latin typeface="+mj-lt"/>
              </a:rPr>
              <a:t>Проектная документация </a:t>
            </a:r>
          </a:p>
        </p:txBody>
      </p:sp>
      <p:sp>
        <p:nvSpPr>
          <p:cNvPr id="9" name="Прямоугольник 8"/>
          <p:cNvSpPr/>
          <p:nvPr/>
        </p:nvSpPr>
        <p:spPr>
          <a:xfrm rot="16200000">
            <a:off x="9299301" y="3213770"/>
            <a:ext cx="5112570" cy="648075"/>
          </a:xfrm>
          <a:prstGeom prst="rect">
            <a:avLst/>
          </a:prstGeom>
          <a:solidFill>
            <a:srgbClr val="A0C2FA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2060"/>
                </a:solidFill>
              </a:rPr>
              <a:t>Трансляция решений в систему здравоохранения России</a:t>
            </a:r>
          </a:p>
        </p:txBody>
      </p:sp>
    </p:spTree>
    <p:extLst>
      <p:ext uri="{BB962C8B-B14F-4D97-AF65-F5344CB8AC3E}">
        <p14:creationId xmlns:p14="http://schemas.microsoft.com/office/powerpoint/2010/main" val="15321004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2931" y="4725938"/>
            <a:ext cx="116388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2A5797"/>
                </a:solidFill>
              </a:rPr>
              <a:t>ФЕВРАЛЬ 2021 </a:t>
            </a:r>
            <a:r>
              <a:rPr lang="ru-RU" sz="2000" dirty="0">
                <a:solidFill>
                  <a:srgbClr val="385D8A"/>
                </a:solidFill>
                <a:latin typeface="+mj-lt"/>
              </a:rPr>
              <a:t>запущен первый набор </a:t>
            </a:r>
            <a:r>
              <a:rPr lang="ru-RU" sz="2000" dirty="0" err="1">
                <a:solidFill>
                  <a:srgbClr val="385D8A"/>
                </a:solidFill>
                <a:latin typeface="+mj-lt"/>
              </a:rPr>
              <a:t>стартапов</a:t>
            </a:r>
            <a:r>
              <a:rPr lang="ru-RU" sz="2000" dirty="0">
                <a:solidFill>
                  <a:srgbClr val="385D8A"/>
                </a:solidFill>
                <a:latin typeface="+mj-lt"/>
              </a:rPr>
              <a:t> под технологический фокус </a:t>
            </a:r>
            <a:r>
              <a:rPr lang="ru-RU" sz="2000" dirty="0" err="1">
                <a:solidFill>
                  <a:srgbClr val="385D8A"/>
                </a:solidFill>
                <a:latin typeface="+mj-lt"/>
              </a:rPr>
              <a:t>Пироговского</a:t>
            </a:r>
            <a:r>
              <a:rPr lang="ru-RU" sz="2000" dirty="0">
                <a:solidFill>
                  <a:srgbClr val="385D8A"/>
                </a:solidFill>
                <a:latin typeface="+mj-lt"/>
              </a:rPr>
              <a:t> центра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801443" y="189434"/>
            <a:ext cx="74279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385D8A"/>
                </a:solidFill>
                <a:latin typeface="Calibri" panose="020F0502020204030204" pitchFamily="34" charset="0"/>
              </a:rPr>
              <a:t>ПРОМЕЖУТОЧНЫЕ РЕЗУЛЬТАТЫ</a:t>
            </a:r>
            <a:endParaRPr lang="ru-RU" sz="3200" b="1" dirty="0">
              <a:solidFill>
                <a:srgbClr val="385D8A"/>
              </a:solidFill>
              <a:latin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2931" y="6241050"/>
            <a:ext cx="55010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2A5797"/>
                </a:solidFill>
              </a:rPr>
              <a:t>АПРЕЛЬ 2021</a:t>
            </a:r>
            <a:r>
              <a:rPr lang="ru-RU" sz="2800" dirty="0" smtClean="0"/>
              <a:t> </a:t>
            </a:r>
            <a:r>
              <a:rPr lang="ru-RU" sz="2000" dirty="0">
                <a:solidFill>
                  <a:srgbClr val="385D8A"/>
                </a:solidFill>
                <a:latin typeface="+mj-lt"/>
              </a:rPr>
              <a:t>поступило более </a:t>
            </a:r>
            <a:r>
              <a:rPr lang="ru-RU" sz="2000" dirty="0" smtClean="0">
                <a:solidFill>
                  <a:srgbClr val="385D8A"/>
                </a:solidFill>
                <a:latin typeface="+mj-lt"/>
              </a:rPr>
              <a:t>150 </a:t>
            </a:r>
            <a:r>
              <a:rPr lang="ru-RU" sz="2000" dirty="0">
                <a:solidFill>
                  <a:srgbClr val="385D8A"/>
                </a:solidFill>
                <a:latin typeface="+mj-lt"/>
              </a:rPr>
              <a:t>заявок 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2931" y="5470225"/>
            <a:ext cx="97962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2A5797"/>
                </a:solidFill>
              </a:rPr>
              <a:t>МАРТ 2021 </a:t>
            </a:r>
            <a:r>
              <a:rPr lang="ru-RU" sz="2000" dirty="0">
                <a:solidFill>
                  <a:srgbClr val="385D8A"/>
                </a:solidFill>
                <a:latin typeface="+mj-lt"/>
              </a:rPr>
              <a:t>разработана акселерационная программа для победителей Конкурса 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0" y="1161279"/>
            <a:ext cx="12195175" cy="2916587"/>
            <a:chOff x="0" y="1161279"/>
            <a:chExt cx="12195175" cy="2916587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1302" y="1161279"/>
              <a:ext cx="8403873" cy="2808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988930"/>
              <a:ext cx="3217267" cy="20889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1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6000" y="2961478"/>
              <a:ext cx="2950432" cy="396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966060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 descr="http://qrcoder.ru/code/?innovations%40pirogov-center.ru&amp;4&amp;0">
            <a:extLst>
              <a:ext uri="{FF2B5EF4-FFF2-40B4-BE49-F238E27FC236}">
                <a16:creationId xmlns:a16="http://schemas.microsoft.com/office/drawing/2014/main" xmlns="" id="{D947431B-49A4-274C-AA29-BDF13ACEB5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5933" y="1075798"/>
            <a:ext cx="3566270" cy="3566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57894" y="2937714"/>
            <a:ext cx="6642242" cy="1372477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ct val="80000"/>
              </a:lnSpc>
            </a:pPr>
            <a:r>
              <a:rPr lang="ru-RU" sz="6000" b="1" dirty="0" smtClean="0">
                <a:solidFill>
                  <a:srgbClr val="385D8A"/>
                </a:solidFill>
                <a:latin typeface="Calibri" panose="020F0502020204030204" pitchFamily="34" charset="0"/>
              </a:rPr>
              <a:t>Ждем ваших</a:t>
            </a:r>
            <a:r>
              <a:rPr lang="en-US" sz="6000" b="1" dirty="0" smtClean="0">
                <a:solidFill>
                  <a:srgbClr val="385D8A"/>
                </a:solidFill>
                <a:latin typeface="Calibri" panose="020F0502020204030204" pitchFamily="34" charset="0"/>
              </a:rPr>
              <a:t> </a:t>
            </a:r>
            <a:r>
              <a:rPr lang="ru-RU" sz="6000" b="1" dirty="0" smtClean="0">
                <a:solidFill>
                  <a:srgbClr val="385D8A"/>
                </a:solidFill>
                <a:latin typeface="Calibri" panose="020F0502020204030204" pitchFamily="34" charset="0"/>
              </a:rPr>
              <a:t>обращений</a:t>
            </a:r>
            <a:endParaRPr lang="ru-RU" sz="6000" b="1" dirty="0">
              <a:solidFill>
                <a:srgbClr val="385D8A"/>
              </a:solidFill>
              <a:latin typeface="Calibri" panose="020F0502020204030204" pitchFamily="34" charset="0"/>
            </a:endParaRPr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xmlns="" id="{0C0D7734-4240-3A40-9EEE-72B68A16854F}"/>
              </a:ext>
            </a:extLst>
          </p:cNvPr>
          <p:cNvSpPr txBox="1">
            <a:spLocks/>
          </p:cNvSpPr>
          <p:nvPr/>
        </p:nvSpPr>
        <p:spPr>
          <a:xfrm>
            <a:off x="120923" y="112341"/>
            <a:ext cx="720080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722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444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9166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888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8610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8332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8053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7775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x-none" sz="28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7C1D2842-7235-4B46-BC73-C1E596A9CCD6}"/>
              </a:ext>
            </a:extLst>
          </p:cNvPr>
          <p:cNvSpPr/>
          <p:nvPr/>
        </p:nvSpPr>
        <p:spPr>
          <a:xfrm>
            <a:off x="-23563" y="6005532"/>
            <a:ext cx="121951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385D8A"/>
                </a:solidFill>
                <a:latin typeface="+mj-lt"/>
              </a:rPr>
              <a:t>innovations@pirogov-center.ru</a:t>
            </a:r>
            <a:endParaRPr lang="ru-RU" sz="4800" b="1" dirty="0">
              <a:solidFill>
                <a:srgbClr val="385D8A"/>
              </a:solidFill>
              <a:latin typeface="+mj-lt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AF014800-586D-4783-89CE-E5B832DEF1F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5477384" y="1373430"/>
            <a:ext cx="1193283" cy="1232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1574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3FD994B0-4146-40DF-BD92-8B8226873D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45"/>
            <a:ext cx="1921123" cy="575073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300D414A-E042-4065-9D97-3E23A0D612B2}"/>
              </a:ext>
            </a:extLst>
          </p:cNvPr>
          <p:cNvSpPr/>
          <p:nvPr/>
        </p:nvSpPr>
        <p:spPr>
          <a:xfrm>
            <a:off x="3865339" y="112341"/>
            <a:ext cx="8329835" cy="805898"/>
          </a:xfrm>
          <a:prstGeom prst="rect">
            <a:avLst/>
          </a:prstGeom>
          <a:pattFill prst="pct25">
            <a:fgClr>
              <a:srgbClr val="BACEEC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4081363" y="194330"/>
            <a:ext cx="79439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385D8A"/>
                </a:solidFill>
                <a:latin typeface="Calibri" panose="020F0502020204030204" pitchFamily="34" charset="0"/>
              </a:rPr>
              <a:t>Пироговский Центр в цифрах</a:t>
            </a:r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xmlns="" id="{0C0D7734-4240-3A40-9EEE-72B68A16854F}"/>
              </a:ext>
            </a:extLst>
          </p:cNvPr>
          <p:cNvSpPr txBox="1">
            <a:spLocks/>
          </p:cNvSpPr>
          <p:nvPr/>
        </p:nvSpPr>
        <p:spPr>
          <a:xfrm>
            <a:off x="120923" y="112341"/>
            <a:ext cx="720080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722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444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9166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888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8610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8332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8053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7775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6BA05441-51B7-1B4A-82C4-821C64A75D09}" type="slidenum">
              <a:rPr lang="x-none" sz="2800" smtClean="0">
                <a:solidFill>
                  <a:schemeClr val="bg1">
                    <a:lumMod val="65000"/>
                  </a:schemeClr>
                </a:solidFill>
              </a:rPr>
              <a:pPr algn="ctr"/>
              <a:t>1</a:t>
            </a:fld>
            <a:endParaRPr lang="x-none" sz="28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25" name="Picture 2">
            <a:extLst>
              <a:ext uri="{FF2B5EF4-FFF2-40B4-BE49-F238E27FC236}">
                <a16:creationId xmlns:a16="http://schemas.microsoft.com/office/drawing/2014/main" xmlns="" id="{000B679D-277E-854D-9B6C-CCD3B3B4C7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8681" r="212" b="38175"/>
          <a:stretch/>
        </p:blipFill>
        <p:spPr bwMode="auto">
          <a:xfrm>
            <a:off x="6241603" y="1643168"/>
            <a:ext cx="5247632" cy="1621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7FA703F0-7379-204F-A2DA-95D6485FF5CE}"/>
              </a:ext>
            </a:extLst>
          </p:cNvPr>
          <p:cNvSpPr/>
          <p:nvPr/>
        </p:nvSpPr>
        <p:spPr>
          <a:xfrm>
            <a:off x="6241603" y="3389387"/>
            <a:ext cx="6107571" cy="843132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ru-RU" altLang="ru-RU" sz="2000" b="1" dirty="0">
                <a:solidFill>
                  <a:srgbClr val="385D8A"/>
                </a:solidFill>
                <a:latin typeface="+mj-lt"/>
                <a:cs typeface="Arial Black" panose="020B0604020202020204" pitchFamily="34" charset="0"/>
              </a:rPr>
              <a:t>ОДНО ИЗ КРУПНЕЙШИХ МНОГОПРОФИЛЬНЫХ МЕДИЦИНСКИХ УЧРЕЖДЕНИЙ:</a:t>
            </a:r>
          </a:p>
        </p:txBody>
      </p:sp>
      <p:sp>
        <p:nvSpPr>
          <p:cNvPr id="17" name="Rectangle 7">
            <a:extLst>
              <a:ext uri="{FF2B5EF4-FFF2-40B4-BE49-F238E27FC236}">
                <a16:creationId xmlns:a16="http://schemas.microsoft.com/office/drawing/2014/main" xmlns="" id="{CA935F5E-D259-4A84-84A2-D76B1E69415C}"/>
              </a:ext>
            </a:extLst>
          </p:cNvPr>
          <p:cNvSpPr/>
          <p:nvPr/>
        </p:nvSpPr>
        <p:spPr>
          <a:xfrm>
            <a:off x="584929" y="1649305"/>
            <a:ext cx="5368643" cy="1221081"/>
          </a:xfrm>
          <a:prstGeom prst="rect">
            <a:avLst/>
          </a:prstGeom>
          <a:solidFill>
            <a:srgbClr val="E4EEF8"/>
          </a:solidFill>
        </p:spPr>
        <p:txBody>
          <a:bodyPr wrap="square" lIns="468000" tIns="144000" rIns="144000" bIns="144000" anchor="ctr">
            <a:noAutofit/>
          </a:bodyPr>
          <a:lstStyle/>
          <a:p>
            <a:r>
              <a:rPr lang="ru-RU" b="1" dirty="0">
                <a:solidFill>
                  <a:srgbClr val="2A5797"/>
                </a:solidFill>
                <a:latin typeface="+mj-lt"/>
                <a:cs typeface="Arial Black" panose="020B0604020202020204" pitchFamily="34" charset="0"/>
              </a:rPr>
              <a:t>МУЛЬТИДИСЦИПЛИНАРНОСТЬ </a:t>
            </a:r>
          </a:p>
          <a:p>
            <a:r>
              <a:rPr lang="ru-RU" sz="1600" dirty="0">
                <a:solidFill>
                  <a:srgbClr val="2A5797"/>
                </a:solidFill>
                <a:latin typeface="+mj-lt"/>
                <a:cs typeface="Arial Black" panose="020B0604020202020204" pitchFamily="34" charset="0"/>
              </a:rPr>
              <a:t>оказание высокотехнологичной </a:t>
            </a:r>
            <a:br>
              <a:rPr lang="ru-RU" sz="1600" dirty="0">
                <a:solidFill>
                  <a:srgbClr val="2A5797"/>
                </a:solidFill>
                <a:latin typeface="+mj-lt"/>
                <a:cs typeface="Arial Black" panose="020B0604020202020204" pitchFamily="34" charset="0"/>
              </a:rPr>
            </a:br>
            <a:r>
              <a:rPr lang="ru-RU" sz="1600" dirty="0">
                <a:solidFill>
                  <a:srgbClr val="2A5797"/>
                </a:solidFill>
                <a:latin typeface="+mj-lt"/>
                <a:cs typeface="Arial Black" panose="020B0604020202020204" pitchFamily="34" charset="0"/>
              </a:rPr>
              <a:t>медицинской помощи по 20+ направлениям</a:t>
            </a:r>
            <a:endParaRPr lang="ru-RU" dirty="0">
              <a:solidFill>
                <a:srgbClr val="2A5797"/>
              </a:solidFill>
              <a:latin typeface="+mj-lt"/>
              <a:cs typeface="Arial Black" panose="020B0604020202020204" pitchFamily="34" charset="0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3C9C4C74-87F8-4C66-B2AB-196A5A5AAB6F}"/>
              </a:ext>
            </a:extLst>
          </p:cNvPr>
          <p:cNvSpPr/>
          <p:nvPr/>
        </p:nvSpPr>
        <p:spPr>
          <a:xfrm>
            <a:off x="422065" y="1649305"/>
            <a:ext cx="418938" cy="12210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  <p:sp>
        <p:nvSpPr>
          <p:cNvPr id="19" name="Rectangle 7">
            <a:extLst>
              <a:ext uri="{FF2B5EF4-FFF2-40B4-BE49-F238E27FC236}">
                <a16:creationId xmlns:a16="http://schemas.microsoft.com/office/drawing/2014/main" xmlns="" id="{3FBDF84C-2692-4D01-ADCB-C8F4803C32C8}"/>
              </a:ext>
            </a:extLst>
          </p:cNvPr>
          <p:cNvSpPr/>
          <p:nvPr/>
        </p:nvSpPr>
        <p:spPr>
          <a:xfrm>
            <a:off x="584926" y="3090324"/>
            <a:ext cx="5368643" cy="900000"/>
          </a:xfrm>
          <a:prstGeom prst="rect">
            <a:avLst/>
          </a:prstGeom>
          <a:solidFill>
            <a:srgbClr val="E4EEF8"/>
          </a:solidFill>
        </p:spPr>
        <p:txBody>
          <a:bodyPr wrap="square" lIns="468000" tIns="144000" rIns="144000" bIns="144000" anchor="ctr">
            <a:noAutofit/>
          </a:bodyPr>
          <a:lstStyle/>
          <a:p>
            <a:r>
              <a:rPr lang="ru-RU" sz="2000" b="1" dirty="0">
                <a:solidFill>
                  <a:srgbClr val="2A5797"/>
                </a:solidFill>
                <a:latin typeface="+mj-lt"/>
                <a:cs typeface="Arial Black" panose="020B0604020202020204" pitchFamily="34" charset="0"/>
              </a:rPr>
              <a:t>ВРАЧИ - ЭКСПЕРТЫ МИРОВОГО УРОВНЯ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59929053-75CB-4FF5-A015-0CF4E8E622C0}"/>
              </a:ext>
            </a:extLst>
          </p:cNvPr>
          <p:cNvSpPr/>
          <p:nvPr/>
        </p:nvSpPr>
        <p:spPr>
          <a:xfrm>
            <a:off x="422065" y="2996973"/>
            <a:ext cx="418938" cy="8431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  <p:sp>
        <p:nvSpPr>
          <p:cNvPr id="22" name="Rectangle 7">
            <a:extLst>
              <a:ext uri="{FF2B5EF4-FFF2-40B4-BE49-F238E27FC236}">
                <a16:creationId xmlns:a16="http://schemas.microsoft.com/office/drawing/2014/main" xmlns="" id="{983DBA4C-1371-44FC-8629-9488B2033E24}"/>
              </a:ext>
            </a:extLst>
          </p:cNvPr>
          <p:cNvSpPr/>
          <p:nvPr/>
        </p:nvSpPr>
        <p:spPr>
          <a:xfrm>
            <a:off x="584927" y="4233243"/>
            <a:ext cx="5368643" cy="900000"/>
          </a:xfrm>
          <a:prstGeom prst="rect">
            <a:avLst/>
          </a:prstGeom>
          <a:solidFill>
            <a:srgbClr val="E4EEF8"/>
          </a:solidFill>
        </p:spPr>
        <p:txBody>
          <a:bodyPr wrap="square" lIns="468000" tIns="144000" rIns="144000" bIns="144000" anchor="ctr">
            <a:noAutofit/>
          </a:bodyPr>
          <a:lstStyle/>
          <a:p>
            <a:r>
              <a:rPr lang="ru-RU" sz="2000" b="1" dirty="0">
                <a:solidFill>
                  <a:srgbClr val="2A5797"/>
                </a:solidFill>
                <a:latin typeface="+mj-lt"/>
                <a:cs typeface="Arial Black" panose="020B0604020202020204" pitchFamily="34" charset="0"/>
              </a:rPr>
              <a:t>ТЕХНОЛОГИЧЕСКАЯ БАЗА</a:t>
            </a:r>
          </a:p>
          <a:p>
            <a:r>
              <a:rPr lang="ru-RU" sz="1600" dirty="0">
                <a:solidFill>
                  <a:srgbClr val="2A5797"/>
                </a:solidFill>
                <a:latin typeface="+mj-lt"/>
                <a:cs typeface="Arial Black" panose="020B0604020202020204" pitchFamily="34" charset="0"/>
              </a:rPr>
              <a:t>современное оборудование, сильный ИТ-блок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xmlns="" id="{07BF960B-018E-44ED-8180-C744C5F58451}"/>
              </a:ext>
            </a:extLst>
          </p:cNvPr>
          <p:cNvSpPr/>
          <p:nvPr/>
        </p:nvSpPr>
        <p:spPr>
          <a:xfrm>
            <a:off x="422065" y="3956194"/>
            <a:ext cx="418938" cy="8939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  <p:sp>
        <p:nvSpPr>
          <p:cNvPr id="24" name="Rectangle 7">
            <a:extLst>
              <a:ext uri="{FF2B5EF4-FFF2-40B4-BE49-F238E27FC236}">
                <a16:creationId xmlns:a16="http://schemas.microsoft.com/office/drawing/2014/main" xmlns="" id="{4A30C6C0-AFDF-4AAE-8309-B4BE7B6CB82E}"/>
              </a:ext>
            </a:extLst>
          </p:cNvPr>
          <p:cNvSpPr/>
          <p:nvPr/>
        </p:nvSpPr>
        <p:spPr>
          <a:xfrm>
            <a:off x="584928" y="5338106"/>
            <a:ext cx="5368643" cy="900000"/>
          </a:xfrm>
          <a:prstGeom prst="rect">
            <a:avLst/>
          </a:prstGeom>
          <a:solidFill>
            <a:srgbClr val="E4EEF8"/>
          </a:solidFill>
        </p:spPr>
        <p:txBody>
          <a:bodyPr wrap="square" lIns="468000" tIns="144000" rIns="144000" bIns="144000" anchor="ctr">
            <a:noAutofit/>
          </a:bodyPr>
          <a:lstStyle/>
          <a:p>
            <a:r>
              <a:rPr lang="ru-RU" sz="2000" b="1" dirty="0">
                <a:solidFill>
                  <a:srgbClr val="2A5797"/>
                </a:solidFill>
                <a:latin typeface="+mj-lt"/>
                <a:cs typeface="Arial Black" panose="020B0604020202020204" pitchFamily="34" charset="0"/>
              </a:rPr>
              <a:t>ПРАКТИЧЕСКИЙ ОПЫТ </a:t>
            </a:r>
            <a:br>
              <a:rPr lang="ru-RU" sz="2000" b="1" dirty="0">
                <a:solidFill>
                  <a:srgbClr val="2A5797"/>
                </a:solidFill>
                <a:latin typeface="+mj-lt"/>
                <a:cs typeface="Arial Black" panose="020B0604020202020204" pitchFamily="34" charset="0"/>
              </a:rPr>
            </a:br>
            <a:r>
              <a:rPr lang="ru-RU" sz="1600" dirty="0">
                <a:solidFill>
                  <a:srgbClr val="2A5797"/>
                </a:solidFill>
                <a:latin typeface="+mj-lt"/>
                <a:cs typeface="Arial Black" panose="020B0604020202020204" pitchFamily="34" charset="0"/>
              </a:rPr>
              <a:t>внедрения и эксплуатации цифровых решений</a:t>
            </a: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xmlns="" id="{9DEF917F-8F3D-44AA-936A-AB9DE4AEE25E}"/>
              </a:ext>
            </a:extLst>
          </p:cNvPr>
          <p:cNvSpPr/>
          <p:nvPr/>
        </p:nvSpPr>
        <p:spPr>
          <a:xfrm>
            <a:off x="422065" y="4976690"/>
            <a:ext cx="418938" cy="12003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7BAB9227-D28B-4D01-81CB-436E8EA22B27}"/>
              </a:ext>
            </a:extLst>
          </p:cNvPr>
          <p:cNvSpPr txBox="1"/>
          <p:nvPr/>
        </p:nvSpPr>
        <p:spPr>
          <a:xfrm>
            <a:off x="6611992" y="4410912"/>
            <a:ext cx="2579178" cy="1012375"/>
          </a:xfrm>
          <a:prstGeom prst="rect">
            <a:avLst/>
          </a:prstGeom>
          <a:noFill/>
        </p:spPr>
        <p:txBody>
          <a:bodyPr wrap="square" lIns="0">
            <a:noAutofit/>
          </a:bodyPr>
          <a:lstStyle/>
          <a:p>
            <a:pPr marL="223838" lvl="1"/>
            <a:r>
              <a:rPr lang="ru-RU" altLang="ru-RU" sz="2000" b="1" dirty="0">
                <a:solidFill>
                  <a:srgbClr val="385D8A"/>
                </a:solidFill>
                <a:latin typeface="+mj-lt"/>
                <a:cs typeface="Arial Black" panose="020B0604020202020204" pitchFamily="34" charset="0"/>
              </a:rPr>
              <a:t>ТЫСЯЧИ ВРАЧЕЙ, </a:t>
            </a:r>
            <a:r>
              <a:rPr lang="ru-RU" altLang="ru-RU" sz="1800" dirty="0">
                <a:solidFill>
                  <a:srgbClr val="385D8A"/>
                </a:solidFill>
                <a:latin typeface="+mj-lt"/>
                <a:cs typeface="Arial Black" panose="020B0604020202020204" pitchFamily="34" charset="0"/>
              </a:rPr>
              <a:t>повышающих квалификацию</a:t>
            </a:r>
            <a:endParaRPr lang="ru-RU" altLang="ru-RU" sz="2400" dirty="0">
              <a:solidFill>
                <a:srgbClr val="385D8A"/>
              </a:solidFill>
              <a:latin typeface="+mj-lt"/>
              <a:cs typeface="Arial Black" panose="020B0604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9C58516A-AB45-4BEE-80D2-AEAEF2364C00}"/>
              </a:ext>
            </a:extLst>
          </p:cNvPr>
          <p:cNvSpPr txBox="1"/>
          <p:nvPr/>
        </p:nvSpPr>
        <p:spPr>
          <a:xfrm>
            <a:off x="9948484" y="4404820"/>
            <a:ext cx="2880320" cy="156966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223838" lvl="1"/>
            <a:r>
              <a:rPr lang="ru-RU" altLang="ru-RU" sz="2000" b="1" dirty="0">
                <a:solidFill>
                  <a:srgbClr val="385D8A"/>
                </a:solidFill>
                <a:latin typeface="+mj-lt"/>
                <a:cs typeface="Arial Black" panose="020B0604020202020204" pitchFamily="34" charset="0"/>
              </a:rPr>
              <a:t>ДЕСЯТКИ </a:t>
            </a:r>
            <a:endParaRPr lang="en-US" altLang="ru-RU" sz="2000" b="1" dirty="0">
              <a:solidFill>
                <a:srgbClr val="385D8A"/>
              </a:solidFill>
              <a:latin typeface="+mj-lt"/>
              <a:cs typeface="Arial Black" panose="020B0604020202020204" pitchFamily="34" charset="0"/>
            </a:endParaRPr>
          </a:p>
          <a:p>
            <a:pPr marL="223838" lvl="1"/>
            <a:r>
              <a:rPr lang="ru-RU" altLang="ru-RU" sz="2000" b="1" dirty="0">
                <a:solidFill>
                  <a:srgbClr val="385D8A"/>
                </a:solidFill>
                <a:latin typeface="+mj-lt"/>
                <a:cs typeface="Arial Black" panose="020B0604020202020204" pitchFamily="34" charset="0"/>
              </a:rPr>
              <a:t>ТЫСЯЧ </a:t>
            </a:r>
            <a:endParaRPr lang="en-US" altLang="ru-RU" sz="2000" b="1" dirty="0">
              <a:solidFill>
                <a:srgbClr val="385D8A"/>
              </a:solidFill>
              <a:latin typeface="+mj-lt"/>
              <a:cs typeface="Arial Black" panose="020B0604020202020204" pitchFamily="34" charset="0"/>
            </a:endParaRPr>
          </a:p>
          <a:p>
            <a:pPr marL="223838" lvl="1"/>
            <a:r>
              <a:rPr lang="ru-RU" altLang="ru-RU" sz="1800" dirty="0">
                <a:solidFill>
                  <a:srgbClr val="385D8A"/>
                </a:solidFill>
                <a:latin typeface="+mj-lt"/>
                <a:cs typeface="Arial Black" panose="020B0604020202020204" pitchFamily="34" charset="0"/>
              </a:rPr>
              <a:t>пациентов и оперативных вмешательств </a:t>
            </a:r>
            <a:endParaRPr lang="ru-RU" altLang="ru-RU" sz="2400" dirty="0">
              <a:solidFill>
                <a:srgbClr val="385D8A"/>
              </a:solidFill>
              <a:latin typeface="+mj-lt"/>
              <a:cs typeface="Arial Black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067C524E-3448-422B-AC12-5E7E32C5CFE1}"/>
              </a:ext>
            </a:extLst>
          </p:cNvPr>
          <p:cNvSpPr txBox="1"/>
          <p:nvPr/>
        </p:nvSpPr>
        <p:spPr>
          <a:xfrm>
            <a:off x="6611992" y="5560503"/>
            <a:ext cx="2725955" cy="677108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pPr marL="223838" lvl="1"/>
            <a:r>
              <a:rPr lang="ru-RU" altLang="ru-RU" sz="2000" b="1" dirty="0">
                <a:solidFill>
                  <a:srgbClr val="385D8A"/>
                </a:solidFill>
                <a:latin typeface="+mj-lt"/>
                <a:cs typeface="Arial Black" panose="020B0604020202020204" pitchFamily="34" charset="0"/>
              </a:rPr>
              <a:t>СОТНИ ТЫСЯЧ </a:t>
            </a:r>
            <a:endParaRPr lang="en-US" altLang="ru-RU" sz="2000" b="1" dirty="0">
              <a:solidFill>
                <a:srgbClr val="385D8A"/>
              </a:solidFill>
              <a:latin typeface="+mj-lt"/>
              <a:cs typeface="Arial Black" panose="020B0604020202020204" pitchFamily="34" charset="0"/>
            </a:endParaRPr>
          </a:p>
          <a:p>
            <a:pPr marL="223838" lvl="1"/>
            <a:r>
              <a:rPr lang="ru-RU" altLang="ru-RU" sz="1800" dirty="0">
                <a:solidFill>
                  <a:srgbClr val="385D8A"/>
                </a:solidFill>
                <a:latin typeface="+mj-lt"/>
                <a:cs typeface="Arial Black" panose="020B0604020202020204" pitchFamily="34" charset="0"/>
              </a:rPr>
              <a:t>амбулаторных приемов</a:t>
            </a:r>
            <a:endParaRPr lang="ru-RU" altLang="ru-RU" sz="2400" dirty="0">
              <a:solidFill>
                <a:srgbClr val="385D8A"/>
              </a:solidFill>
              <a:latin typeface="+mj-lt"/>
              <a:cs typeface="Arial Black" panose="020B060402020202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ADFC01F6-751B-41D7-810D-601095C2192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9654137" y="4560824"/>
            <a:ext cx="438312" cy="43831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FDB11489-7100-4B7B-83BB-1469B644DF6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6334308" y="4557187"/>
            <a:ext cx="413955" cy="41395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83345B38-7345-4C10-AB16-F0B60C8D8E0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6333235" y="5657332"/>
            <a:ext cx="413952" cy="413952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xmlns="" id="{F6B5F7BE-F29D-4B16-A03B-E1914728777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427049" y="2042598"/>
            <a:ext cx="315759" cy="315759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xmlns="" id="{0DE570A5-DD7F-4FF8-9D1F-4421244CB17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427049" y="3382701"/>
            <a:ext cx="315759" cy="315759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xmlns="" id="{5DCFBBE1-B122-4F44-BDCD-DBDD542FC38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427049" y="4534829"/>
            <a:ext cx="315759" cy="315759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xmlns="" id="{E0F4AD8B-D46E-40E8-985A-552D0109C92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427049" y="5614949"/>
            <a:ext cx="315759" cy="315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3434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Рисунок 32">
            <a:extLst>
              <a:ext uri="{FF2B5EF4-FFF2-40B4-BE49-F238E27FC236}">
                <a16:creationId xmlns:a16="http://schemas.microsoft.com/office/drawing/2014/main" xmlns="" id="{1D4C783E-980A-40D2-BC72-E7241B9BF3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45"/>
            <a:ext cx="1921123" cy="575073"/>
          </a:xfrm>
          <a:prstGeom prst="rect">
            <a:avLst/>
          </a:prstGeom>
        </p:spPr>
      </p:pic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xmlns="" id="{22566FEF-8D13-4434-A982-5E60B06442AA}"/>
              </a:ext>
            </a:extLst>
          </p:cNvPr>
          <p:cNvSpPr/>
          <p:nvPr/>
        </p:nvSpPr>
        <p:spPr>
          <a:xfrm>
            <a:off x="4297387" y="112341"/>
            <a:ext cx="7897788" cy="805898"/>
          </a:xfrm>
          <a:prstGeom prst="rect">
            <a:avLst/>
          </a:prstGeom>
          <a:pattFill prst="pct25">
            <a:fgClr>
              <a:srgbClr val="BACEEC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4585419" y="194330"/>
            <a:ext cx="70567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385D8A"/>
                </a:solidFill>
                <a:latin typeface="Calibri" panose="020F0502020204030204" pitchFamily="34" charset="0"/>
              </a:rPr>
              <a:t>ЭТАПЫ РАЗВИТИЯ ЦИФРОВИЗАЦИИ</a:t>
            </a: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6275702"/>
            <a:ext cx="8113811" cy="55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xmlns="" id="{0C0D7734-4240-3A40-9EEE-72B68A16854F}"/>
              </a:ext>
            </a:extLst>
          </p:cNvPr>
          <p:cNvSpPr txBox="1">
            <a:spLocks/>
          </p:cNvSpPr>
          <p:nvPr/>
        </p:nvSpPr>
        <p:spPr>
          <a:xfrm>
            <a:off x="120923" y="112341"/>
            <a:ext cx="720080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722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444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9166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888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8610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8332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8053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7775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6BA05441-51B7-1B4A-82C4-821C64A75D09}" type="slidenum">
              <a:rPr lang="x-none" sz="2800" smtClean="0">
                <a:solidFill>
                  <a:schemeClr val="bg1">
                    <a:lumMod val="65000"/>
                  </a:schemeClr>
                </a:solidFill>
              </a:rPr>
              <a:pPr algn="ctr"/>
              <a:t>2</a:t>
            </a:fld>
            <a:endParaRPr lang="x-none" sz="28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6EACE382-848E-7E46-AFB1-A7C34EB950AF}"/>
              </a:ext>
            </a:extLst>
          </p:cNvPr>
          <p:cNvSpPr/>
          <p:nvPr/>
        </p:nvSpPr>
        <p:spPr>
          <a:xfrm>
            <a:off x="192931" y="6286811"/>
            <a:ext cx="11485219" cy="572777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r>
              <a:rPr lang="en-US" sz="1200" dirty="0">
                <a:solidFill>
                  <a:srgbClr val="002060"/>
                </a:solidFill>
              </a:rPr>
              <a:t>* </a:t>
            </a:r>
            <a:r>
              <a:rPr lang="ru-RU" sz="1200" dirty="0">
                <a:solidFill>
                  <a:srgbClr val="002060"/>
                </a:solidFill>
              </a:rPr>
              <a:t>Уникальная разработка алгоритма прогнозирования потребности, заказа и распределения лекарственных средств </a:t>
            </a:r>
            <a:endParaRPr lang="en-US" sz="1200" dirty="0">
              <a:solidFill>
                <a:srgbClr val="002060"/>
              </a:solidFill>
            </a:endParaRPr>
          </a:p>
          <a:p>
            <a:r>
              <a:rPr lang="en-US" sz="1200" dirty="0">
                <a:solidFill>
                  <a:srgbClr val="002060"/>
                </a:solidFill>
              </a:rPr>
              <a:t>** </a:t>
            </a:r>
            <a:r>
              <a:rPr lang="ru-RU" sz="1200" dirty="0" err="1">
                <a:solidFill>
                  <a:srgbClr val="002060"/>
                </a:solidFill>
              </a:rPr>
              <a:t>Референсный</a:t>
            </a:r>
            <a:r>
              <a:rPr lang="ru-RU" sz="1200" dirty="0">
                <a:solidFill>
                  <a:srgbClr val="002060"/>
                </a:solidFill>
              </a:rPr>
              <a:t> центр компетенций </a:t>
            </a:r>
            <a:r>
              <a:rPr lang="en-US" sz="1200" dirty="0">
                <a:solidFill>
                  <a:srgbClr val="002060"/>
                </a:solidFill>
              </a:rPr>
              <a:t>ICCA</a:t>
            </a:r>
            <a:r>
              <a:rPr lang="ru-RU" sz="1200" dirty="0">
                <a:solidFill>
                  <a:srgbClr val="002060"/>
                </a:solidFill>
              </a:rPr>
              <a:t> </a:t>
            </a:r>
            <a:r>
              <a:rPr lang="en-US" sz="1200" dirty="0">
                <a:solidFill>
                  <a:srgbClr val="002060"/>
                </a:solidFill>
              </a:rPr>
              <a:t>Philips</a:t>
            </a:r>
            <a:r>
              <a:rPr lang="ru-RU" sz="1200" dirty="0">
                <a:solidFill>
                  <a:srgbClr val="002060"/>
                </a:solidFill>
              </a:rPr>
              <a:t>, единая информационная система управления радиологическими исследованиями </a:t>
            </a:r>
          </a:p>
        </p:txBody>
      </p:sp>
      <p:cxnSp>
        <p:nvCxnSpPr>
          <p:cNvPr id="12" name="Прямая соединительная линия 42">
            <a:extLst>
              <a:ext uri="{FF2B5EF4-FFF2-40B4-BE49-F238E27FC236}">
                <a16:creationId xmlns:a16="http://schemas.microsoft.com/office/drawing/2014/main" xmlns="" id="{FB90ECCB-0558-CC46-BCC9-99EF96568D91}"/>
              </a:ext>
            </a:extLst>
          </p:cNvPr>
          <p:cNvCxnSpPr>
            <a:cxnSpLocks/>
          </p:cNvCxnSpPr>
          <p:nvPr/>
        </p:nvCxnSpPr>
        <p:spPr bwMode="auto">
          <a:xfrm>
            <a:off x="120923" y="2378908"/>
            <a:ext cx="11904413" cy="0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D388DCFA-A999-D84C-ABA6-8CDD1E158E25}"/>
              </a:ext>
            </a:extLst>
          </p:cNvPr>
          <p:cNvGrpSpPr/>
          <p:nvPr/>
        </p:nvGrpSpPr>
        <p:grpSpPr>
          <a:xfrm>
            <a:off x="3292507" y="1208111"/>
            <a:ext cx="2200557" cy="2296989"/>
            <a:chOff x="152614" y="3069024"/>
            <a:chExt cx="2200557" cy="2296989"/>
          </a:xfrm>
        </p:grpSpPr>
        <p:sp>
          <p:nvSpPr>
            <p:cNvPr id="20" name="Хорда 44">
              <a:extLst>
                <a:ext uri="{FF2B5EF4-FFF2-40B4-BE49-F238E27FC236}">
                  <a16:creationId xmlns:a16="http://schemas.microsoft.com/office/drawing/2014/main" xmlns="" id="{81DCF35A-DDD8-7B44-99DB-14F55881C420}"/>
                </a:ext>
              </a:extLst>
            </p:cNvPr>
            <p:cNvSpPr/>
            <p:nvPr/>
          </p:nvSpPr>
          <p:spPr bwMode="auto">
            <a:xfrm>
              <a:off x="152614" y="3069024"/>
              <a:ext cx="2200557" cy="2296989"/>
            </a:xfrm>
            <a:prstGeom prst="chord">
              <a:avLst>
                <a:gd name="adj1" fmla="val 9736868"/>
                <a:gd name="adj2" fmla="val 9300466"/>
              </a:avLst>
            </a:prstGeom>
            <a:solidFill>
              <a:srgbClr val="385D8A"/>
            </a:solidFill>
            <a:ln w="31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97718" tIns="48860" rIns="97718" bIns="48860" rtlCol="0" anchor="ctr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85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85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85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85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85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sz="85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sz="85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sz="85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sz="85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pPr algn="ctr"/>
              <a:endParaRPr lang="ru-RU" sz="3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Овал 45">
              <a:extLst>
                <a:ext uri="{FF2B5EF4-FFF2-40B4-BE49-F238E27FC236}">
                  <a16:creationId xmlns:a16="http://schemas.microsoft.com/office/drawing/2014/main" xmlns="" id="{05A117F3-119D-1141-8950-6A92E7643632}"/>
                </a:ext>
              </a:extLst>
            </p:cNvPr>
            <p:cNvSpPr/>
            <p:nvPr/>
          </p:nvSpPr>
          <p:spPr bwMode="auto">
            <a:xfrm>
              <a:off x="505849" y="3432460"/>
              <a:ext cx="1494086" cy="1570117"/>
            </a:xfrm>
            <a:prstGeom prst="ellipse">
              <a:avLst/>
            </a:prstGeom>
            <a:solidFill>
              <a:schemeClr val="bg1"/>
            </a:solidFill>
            <a:ln w="31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97718" tIns="48860" rIns="97718" bIns="48860" rtlCol="0" anchor="ctr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85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85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85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85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85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sz="85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sz="85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sz="85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sz="85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pPr algn="ctr"/>
              <a:r>
                <a:rPr lang="ru-RU" sz="300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2019</a:t>
              </a:r>
              <a:endParaRPr lang="ru-RU" sz="3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2E1E7A3B-B11C-2043-BDDB-76D67441F3EC}"/>
              </a:ext>
            </a:extLst>
          </p:cNvPr>
          <p:cNvGrpSpPr/>
          <p:nvPr/>
        </p:nvGrpSpPr>
        <p:grpSpPr>
          <a:xfrm>
            <a:off x="6158917" y="1208111"/>
            <a:ext cx="2200557" cy="2296989"/>
            <a:chOff x="152614" y="3069024"/>
            <a:chExt cx="2200557" cy="2296989"/>
          </a:xfrm>
        </p:grpSpPr>
        <p:sp>
          <p:nvSpPr>
            <p:cNvPr id="23" name="Хорда 44">
              <a:extLst>
                <a:ext uri="{FF2B5EF4-FFF2-40B4-BE49-F238E27FC236}">
                  <a16:creationId xmlns:a16="http://schemas.microsoft.com/office/drawing/2014/main" xmlns="" id="{07C8BCAF-F11E-6F44-AE68-3FD0632ABD23}"/>
                </a:ext>
              </a:extLst>
            </p:cNvPr>
            <p:cNvSpPr/>
            <p:nvPr/>
          </p:nvSpPr>
          <p:spPr bwMode="auto">
            <a:xfrm>
              <a:off x="152614" y="3069024"/>
              <a:ext cx="2200557" cy="2296989"/>
            </a:xfrm>
            <a:prstGeom prst="chord">
              <a:avLst>
                <a:gd name="adj1" fmla="val 9736868"/>
                <a:gd name="adj2" fmla="val 9300466"/>
              </a:avLst>
            </a:prstGeom>
            <a:solidFill>
              <a:srgbClr val="C00000"/>
            </a:solidFill>
            <a:ln w="31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97718" tIns="48860" rIns="97718" bIns="48860" rtlCol="0" anchor="ctr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85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85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85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85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85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sz="85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sz="85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sz="85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sz="85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pPr algn="ctr"/>
              <a:endParaRPr lang="ru-RU" sz="3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Овал 45">
              <a:extLst>
                <a:ext uri="{FF2B5EF4-FFF2-40B4-BE49-F238E27FC236}">
                  <a16:creationId xmlns:a16="http://schemas.microsoft.com/office/drawing/2014/main" xmlns="" id="{5DAFA162-0C89-4045-B379-C5755E357698}"/>
                </a:ext>
              </a:extLst>
            </p:cNvPr>
            <p:cNvSpPr/>
            <p:nvPr/>
          </p:nvSpPr>
          <p:spPr bwMode="auto">
            <a:xfrm>
              <a:off x="505849" y="3432460"/>
              <a:ext cx="1494086" cy="1570117"/>
            </a:xfrm>
            <a:prstGeom prst="ellipse">
              <a:avLst/>
            </a:prstGeom>
            <a:solidFill>
              <a:schemeClr val="bg1"/>
            </a:solidFill>
            <a:ln w="31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97718" tIns="48860" rIns="97718" bIns="48860" rtlCol="0" anchor="ctr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85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85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85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85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85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sz="85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sz="85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sz="85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sz="85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pPr algn="ctr"/>
              <a:r>
                <a:rPr lang="ru-RU" sz="3000" b="1" dirty="0">
                  <a:solidFill>
                    <a:srgbClr val="7F7F7F"/>
                  </a:solidFill>
                </a:rPr>
                <a:t>2020</a:t>
              </a:r>
              <a:endParaRPr lang="ru-RU" sz="3000" b="1" dirty="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0DB9BB24-DCB9-3D43-A5CA-7444D78B19FB}"/>
              </a:ext>
            </a:extLst>
          </p:cNvPr>
          <p:cNvGrpSpPr/>
          <p:nvPr/>
        </p:nvGrpSpPr>
        <p:grpSpPr>
          <a:xfrm>
            <a:off x="8923604" y="1225525"/>
            <a:ext cx="2200557" cy="2296989"/>
            <a:chOff x="152614" y="3069024"/>
            <a:chExt cx="2200557" cy="2296989"/>
          </a:xfrm>
        </p:grpSpPr>
        <p:sp>
          <p:nvSpPr>
            <p:cNvPr id="26" name="Хорда 44">
              <a:extLst>
                <a:ext uri="{FF2B5EF4-FFF2-40B4-BE49-F238E27FC236}">
                  <a16:creationId xmlns:a16="http://schemas.microsoft.com/office/drawing/2014/main" xmlns="" id="{3F297031-61A3-2E4C-BA10-7B3150501D62}"/>
                </a:ext>
              </a:extLst>
            </p:cNvPr>
            <p:cNvSpPr/>
            <p:nvPr/>
          </p:nvSpPr>
          <p:spPr bwMode="auto">
            <a:xfrm>
              <a:off x="152614" y="3069024"/>
              <a:ext cx="2200557" cy="2296989"/>
            </a:xfrm>
            <a:prstGeom prst="chord">
              <a:avLst>
                <a:gd name="adj1" fmla="val 9736868"/>
                <a:gd name="adj2" fmla="val 9300466"/>
              </a:avLst>
            </a:prstGeom>
            <a:solidFill>
              <a:srgbClr val="385D8A"/>
            </a:solidFill>
            <a:ln w="31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97718" tIns="48860" rIns="97718" bIns="48860" rtlCol="0" anchor="ctr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85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85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85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85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85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sz="85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sz="85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sz="85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sz="85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pPr algn="ctr"/>
              <a:endParaRPr lang="ru-RU" sz="3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Овал 45">
              <a:extLst>
                <a:ext uri="{FF2B5EF4-FFF2-40B4-BE49-F238E27FC236}">
                  <a16:creationId xmlns:a16="http://schemas.microsoft.com/office/drawing/2014/main" xmlns="" id="{07CACA9B-E5D8-4A48-A459-D7337467E9ED}"/>
                </a:ext>
              </a:extLst>
            </p:cNvPr>
            <p:cNvSpPr/>
            <p:nvPr/>
          </p:nvSpPr>
          <p:spPr bwMode="auto">
            <a:xfrm>
              <a:off x="505849" y="3432460"/>
              <a:ext cx="1494086" cy="1570117"/>
            </a:xfrm>
            <a:prstGeom prst="ellipse">
              <a:avLst/>
            </a:prstGeom>
            <a:solidFill>
              <a:schemeClr val="bg1"/>
            </a:solidFill>
            <a:ln w="31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97718" tIns="48860" rIns="97718" bIns="48860" rtlCol="0" anchor="ctr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85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85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85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85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85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sz="85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sz="85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sz="85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sz="85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pPr algn="ctr"/>
              <a:r>
                <a:rPr lang="ru-RU" sz="3000" b="1" dirty="0">
                  <a:solidFill>
                    <a:srgbClr val="2A5797"/>
                  </a:solidFill>
                </a:rPr>
                <a:t>2021</a:t>
              </a:r>
              <a:endParaRPr lang="ru-RU" sz="3000" b="1" dirty="0">
                <a:solidFill>
                  <a:srgbClr val="2A5797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508A4948-8EC3-6B44-B7B8-746FFEF125B1}"/>
              </a:ext>
            </a:extLst>
          </p:cNvPr>
          <p:cNvGrpSpPr/>
          <p:nvPr/>
        </p:nvGrpSpPr>
        <p:grpSpPr>
          <a:xfrm>
            <a:off x="540115" y="1208111"/>
            <a:ext cx="2200557" cy="2296989"/>
            <a:chOff x="152614" y="3069024"/>
            <a:chExt cx="2200557" cy="2296989"/>
          </a:xfrm>
        </p:grpSpPr>
        <p:sp>
          <p:nvSpPr>
            <p:cNvPr id="17" name="Хорда 44">
              <a:extLst>
                <a:ext uri="{FF2B5EF4-FFF2-40B4-BE49-F238E27FC236}">
                  <a16:creationId xmlns:a16="http://schemas.microsoft.com/office/drawing/2014/main" xmlns="" id="{D0D14CB8-EACA-B241-A356-22D1FD84ED80}"/>
                </a:ext>
              </a:extLst>
            </p:cNvPr>
            <p:cNvSpPr/>
            <p:nvPr/>
          </p:nvSpPr>
          <p:spPr bwMode="auto">
            <a:xfrm>
              <a:off x="152614" y="3069024"/>
              <a:ext cx="2200557" cy="2296989"/>
            </a:xfrm>
            <a:prstGeom prst="chord">
              <a:avLst>
                <a:gd name="adj1" fmla="val 9736868"/>
                <a:gd name="adj2" fmla="val 9300466"/>
              </a:avLst>
            </a:prstGeom>
            <a:solidFill>
              <a:srgbClr val="385D8A"/>
            </a:solidFill>
            <a:ln w="31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97718" tIns="48860" rIns="97718" bIns="48860" rtlCol="0" anchor="ctr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85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85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85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85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85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sz="85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sz="85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sz="85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sz="85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pPr algn="ctr"/>
              <a:endParaRPr lang="ru-RU" sz="3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Овал 45">
              <a:extLst>
                <a:ext uri="{FF2B5EF4-FFF2-40B4-BE49-F238E27FC236}">
                  <a16:creationId xmlns:a16="http://schemas.microsoft.com/office/drawing/2014/main" xmlns="" id="{FFFA1CB0-8C11-F14E-A3C3-393A5032F1A0}"/>
                </a:ext>
              </a:extLst>
            </p:cNvPr>
            <p:cNvSpPr/>
            <p:nvPr/>
          </p:nvSpPr>
          <p:spPr bwMode="auto">
            <a:xfrm>
              <a:off x="505849" y="3432460"/>
              <a:ext cx="1494086" cy="1570117"/>
            </a:xfrm>
            <a:prstGeom prst="ellipse">
              <a:avLst/>
            </a:prstGeom>
            <a:solidFill>
              <a:schemeClr val="bg1"/>
            </a:solidFill>
            <a:ln w="31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97718" tIns="48860" rIns="97718" bIns="48860" rtlCol="0" anchor="ctr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85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85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85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85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85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sz="85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sz="85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sz="85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sz="85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pPr algn="ctr"/>
              <a:r>
                <a:rPr lang="ru-RU" sz="300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2018</a:t>
              </a:r>
              <a:endParaRPr lang="ru-RU" sz="3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9" name="Прямоугольник 1">
            <a:extLst>
              <a:ext uri="{FF2B5EF4-FFF2-40B4-BE49-F238E27FC236}">
                <a16:creationId xmlns:a16="http://schemas.microsoft.com/office/drawing/2014/main" xmlns="" id="{36EC99CD-FD7A-544D-B98C-EE69D8524A3C}"/>
              </a:ext>
            </a:extLst>
          </p:cNvPr>
          <p:cNvSpPr/>
          <p:nvPr/>
        </p:nvSpPr>
        <p:spPr>
          <a:xfrm>
            <a:off x="540115" y="3762813"/>
            <a:ext cx="2533136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1000"/>
              </a:lnSpc>
              <a:spcAft>
                <a:spcPts val="1200"/>
              </a:spcAft>
            </a:pPr>
            <a:r>
              <a:rPr lang="ru-RU" sz="2000" dirty="0">
                <a:solidFill>
                  <a:srgbClr val="385D8A"/>
                </a:solidFill>
                <a:latin typeface="Calibri" panose="020F0502020204030204" pitchFamily="34" charset="0"/>
              </a:rPr>
              <a:t>Цифровой трек </a:t>
            </a:r>
            <a:r>
              <a:rPr lang="ru-RU" sz="2000" dirty="0" smtClean="0">
                <a:solidFill>
                  <a:srgbClr val="385D8A"/>
                </a:solidFill>
                <a:latin typeface="Calibri" panose="020F0502020204030204" pitchFamily="34" charset="0"/>
              </a:rPr>
              <a:t>лекарств*, интегрированный с </a:t>
            </a:r>
            <a:r>
              <a:rPr lang="ru-RU" sz="2000" dirty="0" err="1" smtClean="0">
                <a:solidFill>
                  <a:srgbClr val="385D8A"/>
                </a:solidFill>
                <a:latin typeface="Calibri" panose="020F0502020204030204" pitchFamily="34" charset="0"/>
              </a:rPr>
              <a:t>МДЛП</a:t>
            </a:r>
            <a:endParaRPr lang="ru-RU" sz="2000" dirty="0">
              <a:solidFill>
                <a:srgbClr val="385D8A"/>
              </a:solidFill>
              <a:highlight>
                <a:srgbClr val="000080"/>
              </a:highlight>
              <a:latin typeface="Calibri" panose="020F0502020204030204" pitchFamily="34" charset="0"/>
            </a:endParaRPr>
          </a:p>
        </p:txBody>
      </p:sp>
      <p:sp>
        <p:nvSpPr>
          <p:cNvPr id="30" name="Прямоугольник 1">
            <a:extLst>
              <a:ext uri="{FF2B5EF4-FFF2-40B4-BE49-F238E27FC236}">
                <a16:creationId xmlns:a16="http://schemas.microsoft.com/office/drawing/2014/main" xmlns="" id="{A2195401-0134-CA41-AB99-43FDF09D0519}"/>
              </a:ext>
            </a:extLst>
          </p:cNvPr>
          <p:cNvSpPr/>
          <p:nvPr/>
        </p:nvSpPr>
        <p:spPr>
          <a:xfrm>
            <a:off x="3292506" y="3759320"/>
            <a:ext cx="2720161" cy="17420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1000"/>
              </a:lnSpc>
              <a:spcAft>
                <a:spcPts val="1200"/>
              </a:spcAft>
            </a:pPr>
            <a:r>
              <a:rPr lang="ru-RU" sz="2000" dirty="0">
                <a:solidFill>
                  <a:srgbClr val="385D8A"/>
                </a:solidFill>
                <a:latin typeface="Calibri" panose="020F0502020204030204" pitchFamily="34" charset="0"/>
              </a:rPr>
              <a:t>Концепция </a:t>
            </a:r>
            <a:br>
              <a:rPr lang="ru-RU" sz="2000" dirty="0">
                <a:solidFill>
                  <a:srgbClr val="385D8A"/>
                </a:solidFill>
                <a:latin typeface="Calibri" panose="020F0502020204030204" pitchFamily="34" charset="0"/>
              </a:rPr>
            </a:br>
            <a:r>
              <a:rPr lang="ru-RU" sz="2000" dirty="0">
                <a:solidFill>
                  <a:srgbClr val="385D8A"/>
                </a:solidFill>
                <a:latin typeface="Calibri" panose="020F0502020204030204" pitchFamily="34" charset="0"/>
              </a:rPr>
              <a:t>«Умная клиника в Умном доме»</a:t>
            </a:r>
          </a:p>
          <a:p>
            <a:pPr>
              <a:lnSpc>
                <a:spcPct val="81000"/>
              </a:lnSpc>
              <a:spcAft>
                <a:spcPts val="1200"/>
              </a:spcAft>
            </a:pPr>
            <a:r>
              <a:rPr lang="ru-RU" sz="2000" dirty="0">
                <a:solidFill>
                  <a:srgbClr val="385D8A"/>
                </a:solidFill>
                <a:latin typeface="Calibri" panose="020F0502020204030204" pitchFamily="34" charset="0"/>
              </a:rPr>
              <a:t>Искусственный интеллект в обработке протоколов</a:t>
            </a:r>
          </a:p>
        </p:txBody>
      </p:sp>
      <p:sp>
        <p:nvSpPr>
          <p:cNvPr id="31" name="Прямоугольник 1">
            <a:extLst>
              <a:ext uri="{FF2B5EF4-FFF2-40B4-BE49-F238E27FC236}">
                <a16:creationId xmlns:a16="http://schemas.microsoft.com/office/drawing/2014/main" xmlns="" id="{9FC75010-59A9-7C43-8D36-612D302EAF73}"/>
              </a:ext>
            </a:extLst>
          </p:cNvPr>
          <p:cNvSpPr/>
          <p:nvPr/>
        </p:nvSpPr>
        <p:spPr>
          <a:xfrm>
            <a:off x="6158917" y="3733718"/>
            <a:ext cx="2441075" cy="23945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1000"/>
              </a:lnSpc>
              <a:spcAft>
                <a:spcPts val="1200"/>
              </a:spcAft>
            </a:pPr>
            <a:r>
              <a:rPr lang="ru-RU" sz="2000" dirty="0">
                <a:solidFill>
                  <a:srgbClr val="C00000"/>
                </a:solidFill>
                <a:latin typeface="Calibri" panose="020F0502020204030204" pitchFamily="34" charset="0"/>
              </a:rPr>
              <a:t>Экстренная реорганизация процессов</a:t>
            </a:r>
          </a:p>
          <a:p>
            <a:pPr>
              <a:lnSpc>
                <a:spcPct val="81000"/>
              </a:lnSpc>
              <a:spcAft>
                <a:spcPts val="1200"/>
              </a:spcAft>
            </a:pPr>
            <a:r>
              <a:rPr lang="ru-RU" sz="2000" dirty="0">
                <a:solidFill>
                  <a:srgbClr val="385D8A"/>
                </a:solidFill>
                <a:latin typeface="Calibri" panose="020F0502020204030204" pitchFamily="34" charset="0"/>
              </a:rPr>
              <a:t>Телемедицинские конференции</a:t>
            </a:r>
            <a:endParaRPr lang="en-US" sz="2000" dirty="0">
              <a:solidFill>
                <a:srgbClr val="385D8A"/>
              </a:solidFill>
              <a:latin typeface="Calibri" panose="020F0502020204030204" pitchFamily="34" charset="0"/>
            </a:endParaRPr>
          </a:p>
          <a:p>
            <a:pPr>
              <a:lnSpc>
                <a:spcPct val="81000"/>
              </a:lnSpc>
              <a:spcAft>
                <a:spcPts val="1200"/>
              </a:spcAft>
            </a:pPr>
            <a:r>
              <a:rPr lang="ru-RU" sz="2000" dirty="0">
                <a:solidFill>
                  <a:srgbClr val="385D8A"/>
                </a:solidFill>
                <a:latin typeface="Calibri" panose="020F0502020204030204" pitchFamily="34" charset="0"/>
              </a:rPr>
              <a:t>Интеграция с </a:t>
            </a:r>
            <a:r>
              <a:rPr lang="ru-RU" sz="2000" dirty="0" smtClean="0">
                <a:solidFill>
                  <a:srgbClr val="385D8A"/>
                </a:solidFill>
                <a:latin typeface="Calibri" panose="020F0502020204030204" pitchFamily="34" charset="0"/>
              </a:rPr>
              <a:t>федеральными регистрами</a:t>
            </a:r>
            <a:endParaRPr lang="ru-RU" sz="2000" dirty="0">
              <a:solidFill>
                <a:srgbClr val="385D8A"/>
              </a:solidFill>
              <a:highlight>
                <a:srgbClr val="000080"/>
              </a:highlight>
              <a:latin typeface="Calibri" panose="020F0502020204030204" pitchFamily="34" charset="0"/>
            </a:endParaRPr>
          </a:p>
        </p:txBody>
      </p:sp>
      <p:sp>
        <p:nvSpPr>
          <p:cNvPr id="32" name="Прямоугольник 1">
            <a:extLst>
              <a:ext uri="{FF2B5EF4-FFF2-40B4-BE49-F238E27FC236}">
                <a16:creationId xmlns:a16="http://schemas.microsoft.com/office/drawing/2014/main" xmlns="" id="{D1673F23-6AE5-5547-A4A9-D1403A21A652}"/>
              </a:ext>
            </a:extLst>
          </p:cNvPr>
          <p:cNvSpPr/>
          <p:nvPr/>
        </p:nvSpPr>
        <p:spPr>
          <a:xfrm>
            <a:off x="8911656" y="3749690"/>
            <a:ext cx="3018637" cy="23945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1000"/>
              </a:lnSpc>
              <a:spcAft>
                <a:spcPts val="1200"/>
              </a:spcAft>
            </a:pPr>
            <a:r>
              <a:rPr lang="ru-RU" sz="2000" b="1" dirty="0" smtClean="0">
                <a:solidFill>
                  <a:srgbClr val="385D8A"/>
                </a:solidFill>
                <a:latin typeface="Calibri" panose="020F0502020204030204" pitchFamily="34" charset="0"/>
              </a:rPr>
              <a:t>Интеграция</a:t>
            </a:r>
            <a:r>
              <a:rPr lang="ru-RU" sz="2000" b="1" dirty="0">
                <a:solidFill>
                  <a:srgbClr val="385D8A"/>
                </a:solidFill>
                <a:latin typeface="Calibri" panose="020F0502020204030204" pitchFamily="34" charset="0"/>
              </a:rPr>
              <a:t/>
            </a:r>
            <a:br>
              <a:rPr lang="ru-RU" sz="2000" b="1" dirty="0">
                <a:solidFill>
                  <a:srgbClr val="385D8A"/>
                </a:solidFill>
                <a:latin typeface="Calibri" panose="020F0502020204030204" pitchFamily="34" charset="0"/>
              </a:rPr>
            </a:br>
            <a:r>
              <a:rPr lang="ru-RU" sz="2000" b="1" dirty="0">
                <a:solidFill>
                  <a:srgbClr val="385D8A"/>
                </a:solidFill>
                <a:latin typeface="Calibri" panose="020F0502020204030204" pitchFamily="34" charset="0"/>
              </a:rPr>
              <a:t>с </a:t>
            </a:r>
            <a:r>
              <a:rPr lang="ru-RU" sz="2000" b="1" dirty="0" smtClean="0">
                <a:solidFill>
                  <a:srgbClr val="385D8A"/>
                </a:solidFill>
                <a:latin typeface="Calibri" panose="020F0502020204030204" pitchFamily="34" charset="0"/>
              </a:rPr>
              <a:t>медицинским оборудованием </a:t>
            </a:r>
            <a:r>
              <a:rPr lang="en-US" sz="2000" b="1" dirty="0">
                <a:solidFill>
                  <a:srgbClr val="385D8A"/>
                </a:solidFill>
                <a:latin typeface="Calibri" panose="020F0502020204030204" pitchFamily="34" charset="0"/>
              </a:rPr>
              <a:t>**</a:t>
            </a:r>
            <a:r>
              <a:rPr lang="ru-RU" sz="2000" b="1" dirty="0">
                <a:solidFill>
                  <a:srgbClr val="385D8A"/>
                </a:solidFill>
                <a:latin typeface="Calibri" panose="020F0502020204030204" pitchFamily="34" charset="0"/>
              </a:rPr>
              <a:t> </a:t>
            </a:r>
          </a:p>
          <a:p>
            <a:pPr>
              <a:lnSpc>
                <a:spcPct val="81000"/>
              </a:lnSpc>
              <a:spcAft>
                <a:spcPts val="1200"/>
              </a:spcAft>
            </a:pPr>
            <a:r>
              <a:rPr lang="ru-RU" sz="2000" b="1" dirty="0">
                <a:solidFill>
                  <a:srgbClr val="385D8A"/>
                </a:solidFill>
                <a:latin typeface="Calibri" panose="020F0502020204030204" pitchFamily="34" charset="0"/>
              </a:rPr>
              <a:t>Восстановление </a:t>
            </a:r>
            <a:br>
              <a:rPr lang="ru-RU" sz="2000" b="1" dirty="0">
                <a:solidFill>
                  <a:srgbClr val="385D8A"/>
                </a:solidFill>
                <a:latin typeface="Calibri" panose="020F0502020204030204" pitchFamily="34" charset="0"/>
              </a:rPr>
            </a:br>
            <a:r>
              <a:rPr lang="ru-RU" sz="2000" b="1" dirty="0">
                <a:solidFill>
                  <a:srgbClr val="385D8A"/>
                </a:solidFill>
                <a:latin typeface="Calibri" panose="020F0502020204030204" pitchFamily="34" charset="0"/>
              </a:rPr>
              <a:t>потока пациентов</a:t>
            </a:r>
          </a:p>
          <a:p>
            <a:pPr>
              <a:lnSpc>
                <a:spcPct val="81000"/>
              </a:lnSpc>
              <a:spcAft>
                <a:spcPts val="1200"/>
              </a:spcAft>
            </a:pPr>
            <a:r>
              <a:rPr lang="ru-RU" sz="2000" b="1" dirty="0">
                <a:solidFill>
                  <a:srgbClr val="385D8A"/>
                </a:solidFill>
                <a:latin typeface="Calibri" panose="020F0502020204030204" pitchFamily="34" charset="0"/>
              </a:rPr>
              <a:t>Контроль </a:t>
            </a:r>
            <a:br>
              <a:rPr lang="ru-RU" sz="2000" b="1" dirty="0">
                <a:solidFill>
                  <a:srgbClr val="385D8A"/>
                </a:solidFill>
                <a:latin typeface="Calibri" panose="020F0502020204030204" pitchFamily="34" charset="0"/>
              </a:rPr>
            </a:br>
            <a:r>
              <a:rPr lang="ru-RU" sz="2000" b="1" dirty="0">
                <a:solidFill>
                  <a:srgbClr val="385D8A"/>
                </a:solidFill>
                <a:latin typeface="Calibri" panose="020F0502020204030204" pitchFamily="34" charset="0"/>
              </a:rPr>
              <a:t>и планирование </a:t>
            </a:r>
            <a:br>
              <a:rPr lang="ru-RU" sz="2000" b="1" dirty="0">
                <a:solidFill>
                  <a:srgbClr val="385D8A"/>
                </a:solidFill>
                <a:latin typeface="Calibri" panose="020F0502020204030204" pitchFamily="34" charset="0"/>
              </a:rPr>
            </a:br>
            <a:r>
              <a:rPr lang="ru-RU" sz="2000" b="1" dirty="0">
                <a:solidFill>
                  <a:srgbClr val="385D8A"/>
                </a:solidFill>
                <a:latin typeface="Calibri" panose="020F0502020204030204" pitchFamily="34" charset="0"/>
              </a:rPr>
              <a:t>операций</a:t>
            </a:r>
          </a:p>
        </p:txBody>
      </p:sp>
    </p:spTree>
    <p:extLst>
      <p:ext uri="{BB962C8B-B14F-4D97-AF65-F5344CB8AC3E}">
        <p14:creationId xmlns:p14="http://schemas.microsoft.com/office/powerpoint/2010/main" val="22708936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7">
            <a:extLst>
              <a:ext uri="{FF2B5EF4-FFF2-40B4-BE49-F238E27FC236}">
                <a16:creationId xmlns:a16="http://schemas.microsoft.com/office/drawing/2014/main" xmlns="" id="{B5C1827D-9F28-4791-AADB-779411F28A10}"/>
              </a:ext>
            </a:extLst>
          </p:cNvPr>
          <p:cNvSpPr/>
          <p:nvPr/>
        </p:nvSpPr>
        <p:spPr>
          <a:xfrm>
            <a:off x="8833891" y="3075059"/>
            <a:ext cx="3054084" cy="1485203"/>
          </a:xfrm>
          <a:prstGeom prst="rect">
            <a:avLst/>
          </a:prstGeom>
          <a:solidFill>
            <a:srgbClr val="E4EEF8"/>
          </a:solidFill>
        </p:spPr>
        <p:txBody>
          <a:bodyPr wrap="square" lIns="468000" tIns="144000" rIns="144000" bIns="144000" anchor="ctr">
            <a:noAutofit/>
          </a:bodyPr>
          <a:lstStyle/>
          <a:p>
            <a:r>
              <a:rPr lang="ru-RU" sz="1600" b="1" dirty="0" smtClean="0">
                <a:solidFill>
                  <a:srgbClr val="385D8A"/>
                </a:solidFill>
                <a:latin typeface="+mj-lt"/>
              </a:rPr>
              <a:t>Создан Федеральный центр медицины катастроф</a:t>
            </a:r>
            <a:endParaRPr lang="x-none" sz="1600" b="1" dirty="0">
              <a:solidFill>
                <a:srgbClr val="385D8A"/>
              </a:solidFill>
              <a:latin typeface="+mj-lt"/>
            </a:endParaRPr>
          </a:p>
        </p:txBody>
      </p:sp>
      <p:sp>
        <p:nvSpPr>
          <p:cNvPr id="36" name="Rectangle 7">
            <a:extLst>
              <a:ext uri="{FF2B5EF4-FFF2-40B4-BE49-F238E27FC236}">
                <a16:creationId xmlns:a16="http://schemas.microsoft.com/office/drawing/2014/main" xmlns="" id="{53A8CFC1-BE13-40EC-A289-C7BFB76A51F7}"/>
              </a:ext>
            </a:extLst>
          </p:cNvPr>
          <p:cNvSpPr/>
          <p:nvPr/>
        </p:nvSpPr>
        <p:spPr>
          <a:xfrm>
            <a:off x="6961683" y="1319223"/>
            <a:ext cx="4904675" cy="1485203"/>
          </a:xfrm>
          <a:prstGeom prst="rect">
            <a:avLst/>
          </a:prstGeom>
          <a:solidFill>
            <a:srgbClr val="E4EEF8"/>
          </a:solidFill>
        </p:spPr>
        <p:txBody>
          <a:bodyPr wrap="square" lIns="468000" tIns="144000" rIns="144000" bIns="144000" anchor="ctr">
            <a:noAutofit/>
          </a:bodyPr>
          <a:lstStyle/>
          <a:p>
            <a:r>
              <a:rPr lang="ru-RU" sz="1600" b="1" dirty="0">
                <a:solidFill>
                  <a:srgbClr val="385D8A"/>
                </a:solidFill>
                <a:latin typeface="+mj-lt"/>
              </a:rPr>
              <a:t>Врачи Пироговского Центра были направлены в регионы России </a:t>
            </a:r>
            <a:r>
              <a:rPr lang="ru-RU" sz="1600" b="1" dirty="0" smtClean="0">
                <a:solidFill>
                  <a:srgbClr val="385D8A"/>
                </a:solidFill>
                <a:latin typeface="+mj-lt"/>
              </a:rPr>
              <a:t>и ближнего зарубежья для </a:t>
            </a:r>
            <a:r>
              <a:rPr lang="ru-RU" sz="1600" b="1" dirty="0">
                <a:solidFill>
                  <a:srgbClr val="385D8A"/>
                </a:solidFill>
                <a:latin typeface="+mj-lt"/>
              </a:rPr>
              <a:t>помощи в борьбе с COVID-19 </a:t>
            </a:r>
            <a:r>
              <a:rPr lang="ru-RU" sz="1400" b="1" dirty="0" smtClean="0">
                <a:solidFill>
                  <a:srgbClr val="385D8A"/>
                </a:solidFill>
                <a:latin typeface="+mj-lt"/>
              </a:rPr>
              <a:t>(</a:t>
            </a:r>
            <a:r>
              <a:rPr lang="ru-RU" sz="1400" b="1" dirty="0">
                <a:solidFill>
                  <a:srgbClr val="385D8A"/>
                </a:solidFill>
                <a:latin typeface="+mj-lt"/>
              </a:rPr>
              <a:t>Республика Тыва, Екатеринбург, Узбекистан, Санкт-Петербург, Горно-Алтайск, Калининград, Тульская область</a:t>
            </a:r>
            <a:r>
              <a:rPr lang="ru-RU" sz="1400" b="1" dirty="0" smtClean="0">
                <a:solidFill>
                  <a:srgbClr val="385D8A"/>
                </a:solidFill>
                <a:latin typeface="+mj-lt"/>
              </a:rPr>
              <a:t>)</a:t>
            </a:r>
            <a:endParaRPr lang="x-none" sz="1400" b="1" dirty="0">
              <a:solidFill>
                <a:srgbClr val="385D8A"/>
              </a:solidFill>
              <a:latin typeface="+mj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3"/>
          <a:stretch/>
        </p:blipFill>
        <p:spPr bwMode="auto">
          <a:xfrm>
            <a:off x="711402" y="4698718"/>
            <a:ext cx="2217833" cy="1505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xmlns="" id="{C0BFFC61-E3C7-4B39-A811-8A1A22973008}"/>
              </a:ext>
            </a:extLst>
          </p:cNvPr>
          <p:cNvSpPr/>
          <p:nvPr/>
        </p:nvSpPr>
        <p:spPr>
          <a:xfrm>
            <a:off x="6785573" y="1319224"/>
            <a:ext cx="431113" cy="148520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dirty="0" smtClean="0"/>
              <a:t>4</a:t>
            </a:r>
            <a:endParaRPr lang="ru-RU" sz="1800" b="1" dirty="0"/>
          </a:p>
        </p:txBody>
      </p:sp>
      <p:sp>
        <p:nvSpPr>
          <p:cNvPr id="34" name="Rectangle 7">
            <a:extLst>
              <a:ext uri="{FF2B5EF4-FFF2-40B4-BE49-F238E27FC236}">
                <a16:creationId xmlns:a16="http://schemas.microsoft.com/office/drawing/2014/main" xmlns="" id="{E630C7E0-6874-4DD5-B23B-E16F0EC07F21}"/>
              </a:ext>
            </a:extLst>
          </p:cNvPr>
          <p:cNvSpPr/>
          <p:nvPr/>
        </p:nvSpPr>
        <p:spPr>
          <a:xfrm>
            <a:off x="7061275" y="4725938"/>
            <a:ext cx="4861439" cy="1489830"/>
          </a:xfrm>
          <a:prstGeom prst="rect">
            <a:avLst/>
          </a:prstGeom>
          <a:solidFill>
            <a:srgbClr val="E4EEF8"/>
          </a:solidFill>
        </p:spPr>
        <p:txBody>
          <a:bodyPr wrap="square" lIns="468000" tIns="144000" rIns="144000" bIns="144000" anchor="ctr">
            <a:noAutofit/>
          </a:bodyPr>
          <a:lstStyle/>
          <a:p>
            <a:r>
              <a:rPr lang="ru-RU" sz="1600" b="1" dirty="0" smtClean="0">
                <a:solidFill>
                  <a:srgbClr val="385D8A"/>
                </a:solidFill>
                <a:latin typeface="+mj-lt"/>
              </a:rPr>
              <a:t>Открыт </a:t>
            </a:r>
            <a:r>
              <a:rPr lang="ru-RU" sz="1600" b="1" dirty="0">
                <a:solidFill>
                  <a:srgbClr val="385D8A"/>
                </a:solidFill>
                <a:latin typeface="+mj-lt"/>
              </a:rPr>
              <a:t>свободный доступ к онлайн-платформе реабилитации </a:t>
            </a:r>
            <a:r>
              <a:rPr lang="ru-RU" sz="1600" b="1" dirty="0" smtClean="0">
                <a:solidFill>
                  <a:srgbClr val="385D8A"/>
                </a:solidFill>
                <a:latin typeface="+mj-lt"/>
              </a:rPr>
              <a:t>(входит в «</a:t>
            </a:r>
            <a:r>
              <a:rPr lang="ru-RU" sz="1600" b="1" dirty="0">
                <a:solidFill>
                  <a:srgbClr val="385D8A"/>
                </a:solidFill>
                <a:latin typeface="+mj-lt"/>
              </a:rPr>
              <a:t>Лучшие практики борьбы с пандемией») </a:t>
            </a:r>
            <a:r>
              <a:rPr lang="ru-RU" sz="1600" b="1" dirty="0" smtClean="0">
                <a:solidFill>
                  <a:srgbClr val="385D8A"/>
                </a:solidFill>
                <a:latin typeface="+mj-lt"/>
              </a:rPr>
              <a:t>для </a:t>
            </a:r>
            <a:r>
              <a:rPr lang="ru-RU" sz="1600" b="1" dirty="0">
                <a:solidFill>
                  <a:srgbClr val="385D8A"/>
                </a:solidFill>
                <a:latin typeface="+mj-lt"/>
              </a:rPr>
              <a:t>медучреждений и органов соцзащиты</a:t>
            </a:r>
            <a:endParaRPr lang="x-none" sz="1600" b="1" dirty="0">
              <a:solidFill>
                <a:srgbClr val="385D8A"/>
              </a:solidFill>
              <a:latin typeface="+mj-lt"/>
            </a:endParaRP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xmlns="" id="{874782EF-87C5-4550-A256-56CDFC765D5F}"/>
              </a:ext>
            </a:extLst>
          </p:cNvPr>
          <p:cNvSpPr/>
          <p:nvPr/>
        </p:nvSpPr>
        <p:spPr>
          <a:xfrm>
            <a:off x="6785835" y="2994826"/>
            <a:ext cx="429616" cy="154337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dirty="0"/>
              <a:t>5</a:t>
            </a:r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xmlns="" id="{62258615-F6C1-4B95-AB4F-A1D2E117BD29}"/>
              </a:ext>
            </a:extLst>
          </p:cNvPr>
          <p:cNvSpPr/>
          <p:nvPr/>
        </p:nvSpPr>
        <p:spPr>
          <a:xfrm>
            <a:off x="6794079" y="4698718"/>
            <a:ext cx="430424" cy="153388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dirty="0"/>
              <a:t>6</a:t>
            </a:r>
          </a:p>
        </p:txBody>
      </p:sp>
      <p:sp>
        <p:nvSpPr>
          <p:cNvPr id="27" name="Rectangle 7">
            <a:extLst>
              <a:ext uri="{FF2B5EF4-FFF2-40B4-BE49-F238E27FC236}">
                <a16:creationId xmlns:a16="http://schemas.microsoft.com/office/drawing/2014/main" xmlns="" id="{72531A95-1EBA-4D2B-A82C-07147AE8F51A}"/>
              </a:ext>
            </a:extLst>
          </p:cNvPr>
          <p:cNvSpPr/>
          <p:nvPr/>
        </p:nvSpPr>
        <p:spPr>
          <a:xfrm>
            <a:off x="2924295" y="4692839"/>
            <a:ext cx="3605340" cy="1510965"/>
          </a:xfrm>
          <a:prstGeom prst="rect">
            <a:avLst/>
          </a:prstGeom>
          <a:solidFill>
            <a:srgbClr val="E4EEF8"/>
          </a:solidFill>
        </p:spPr>
        <p:txBody>
          <a:bodyPr wrap="square" lIns="252000" tIns="144000" rIns="144000" bIns="144000" anchor="ctr">
            <a:noAutofit/>
          </a:bodyPr>
          <a:lstStyle/>
          <a:p>
            <a:r>
              <a:rPr lang="ru-RU" sz="1600" b="1" dirty="0" smtClean="0">
                <a:solidFill>
                  <a:srgbClr val="385D8A"/>
                </a:solidFill>
                <a:latin typeface="+mj-lt"/>
              </a:rPr>
              <a:t>Создан резервный </a:t>
            </a:r>
            <a:r>
              <a:rPr lang="ru-RU" sz="1600" b="1" dirty="0">
                <a:solidFill>
                  <a:srgbClr val="385D8A"/>
                </a:solidFill>
                <a:latin typeface="+mj-lt"/>
              </a:rPr>
              <a:t>Федеральный дистанционный консультативный центр анестезиологии-реаниматологии по вопросам диагностики и лечения COVID-19 и пневмоний </a:t>
            </a:r>
          </a:p>
        </p:txBody>
      </p:sp>
      <p:sp>
        <p:nvSpPr>
          <p:cNvPr id="26" name="Rectangle 7">
            <a:extLst>
              <a:ext uri="{FF2B5EF4-FFF2-40B4-BE49-F238E27FC236}">
                <a16:creationId xmlns:a16="http://schemas.microsoft.com/office/drawing/2014/main" xmlns="" id="{D668C774-4D7B-46C1-95C8-E9BC643D8211}"/>
              </a:ext>
            </a:extLst>
          </p:cNvPr>
          <p:cNvSpPr/>
          <p:nvPr/>
        </p:nvSpPr>
        <p:spPr>
          <a:xfrm>
            <a:off x="2924296" y="2997054"/>
            <a:ext cx="3605340" cy="1525927"/>
          </a:xfrm>
          <a:prstGeom prst="rect">
            <a:avLst/>
          </a:prstGeom>
          <a:solidFill>
            <a:srgbClr val="E4EEF8"/>
          </a:solidFill>
        </p:spPr>
        <p:txBody>
          <a:bodyPr wrap="square" lIns="252000" tIns="144000" rIns="144000" bIns="144000" anchor="ctr">
            <a:noAutofit/>
          </a:bodyPr>
          <a:lstStyle/>
          <a:p>
            <a:r>
              <a:rPr lang="ru-RU" sz="1600" b="1" dirty="0">
                <a:solidFill>
                  <a:srgbClr val="385D8A"/>
                </a:solidFill>
                <a:latin typeface="+mj-lt"/>
              </a:rPr>
              <a:t>Создан Ситуационный центр </a:t>
            </a:r>
          </a:p>
          <a:p>
            <a:r>
              <a:rPr lang="ru-RU" sz="1600" b="1" dirty="0">
                <a:solidFill>
                  <a:srgbClr val="385D8A"/>
                </a:solidFill>
                <a:latin typeface="+mj-lt"/>
              </a:rPr>
              <a:t>по работе федеральных </a:t>
            </a:r>
          </a:p>
          <a:p>
            <a:r>
              <a:rPr lang="ru-RU" sz="1600" b="1" dirty="0">
                <a:solidFill>
                  <a:srgbClr val="385D8A"/>
                </a:solidFill>
                <a:latin typeface="+mj-lt"/>
              </a:rPr>
              <a:t>и региональных дистанционных консультативных центров анестезиологии-реаниматологии</a:t>
            </a:r>
            <a:endParaRPr lang="x-none" sz="1600" b="1" dirty="0">
              <a:solidFill>
                <a:srgbClr val="385D8A"/>
              </a:solidFill>
              <a:latin typeface="+mj-lt"/>
            </a:endParaRPr>
          </a:p>
        </p:txBody>
      </p:sp>
      <p:sp>
        <p:nvSpPr>
          <p:cNvPr id="25" name="Rectangle 7">
            <a:extLst>
              <a:ext uri="{FF2B5EF4-FFF2-40B4-BE49-F238E27FC236}">
                <a16:creationId xmlns:a16="http://schemas.microsoft.com/office/drawing/2014/main" xmlns="" id="{ADED84E3-2885-4B3F-AE52-0FAF8C8AFD89}"/>
              </a:ext>
            </a:extLst>
          </p:cNvPr>
          <p:cNvSpPr/>
          <p:nvPr/>
        </p:nvSpPr>
        <p:spPr>
          <a:xfrm>
            <a:off x="2924296" y="1284727"/>
            <a:ext cx="3605339" cy="1525927"/>
          </a:xfrm>
          <a:prstGeom prst="rect">
            <a:avLst/>
          </a:prstGeom>
          <a:solidFill>
            <a:srgbClr val="E4EEF8"/>
          </a:solidFill>
        </p:spPr>
        <p:txBody>
          <a:bodyPr wrap="square" lIns="252000" tIns="144000" rIns="144000" bIns="144000" anchor="ctr">
            <a:noAutofit/>
          </a:bodyPr>
          <a:lstStyle/>
          <a:p>
            <a:r>
              <a:rPr lang="ru-RU" sz="1600" b="1" dirty="0">
                <a:solidFill>
                  <a:srgbClr val="385D8A"/>
                </a:solidFill>
                <a:latin typeface="+mj-lt"/>
              </a:rPr>
              <a:t>Открыт первый федеральный госпиталь для пациентов </a:t>
            </a:r>
          </a:p>
          <a:p>
            <a:r>
              <a:rPr lang="ru-RU" sz="1600" b="1" dirty="0">
                <a:solidFill>
                  <a:srgbClr val="385D8A"/>
                </a:solidFill>
                <a:latin typeface="+mj-lt"/>
              </a:rPr>
              <a:t>с </a:t>
            </a:r>
            <a:r>
              <a:rPr lang="ru-RU" sz="1600" b="1" dirty="0" err="1" smtClean="0">
                <a:solidFill>
                  <a:srgbClr val="385D8A"/>
                </a:solidFill>
                <a:latin typeface="+mj-lt"/>
              </a:rPr>
              <a:t>коронавирусом</a:t>
            </a:r>
            <a:endParaRPr lang="ru-RU" sz="1600" b="1" dirty="0">
              <a:solidFill>
                <a:srgbClr val="385D8A"/>
              </a:solidFill>
              <a:latin typeface="+mj-lt"/>
              <a:cs typeface="Arial Black" panose="020B0604020202020204" pitchFamily="34" charset="0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A175642B-FA7A-472C-A42D-50274B577F9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45"/>
            <a:ext cx="1921123" cy="575073"/>
          </a:xfrm>
          <a:prstGeom prst="rect">
            <a:avLst/>
          </a:prstGeom>
        </p:spPr>
      </p:pic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xmlns="" id="{6C1E60F3-C962-4657-A812-CA8EFE0B28B5}"/>
              </a:ext>
            </a:extLst>
          </p:cNvPr>
          <p:cNvSpPr/>
          <p:nvPr/>
        </p:nvSpPr>
        <p:spPr>
          <a:xfrm>
            <a:off x="3793331" y="112341"/>
            <a:ext cx="8401844" cy="805898"/>
          </a:xfrm>
          <a:prstGeom prst="rect">
            <a:avLst/>
          </a:prstGeom>
          <a:pattFill prst="pct25">
            <a:fgClr>
              <a:srgbClr val="BACEEC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4081363" y="112340"/>
            <a:ext cx="7848872" cy="803813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r>
              <a:rPr lang="ru-RU" sz="3200" b="1" dirty="0">
                <a:solidFill>
                  <a:srgbClr val="385D8A"/>
                </a:solidFill>
                <a:latin typeface="Calibri" panose="020F0502020204030204" pitchFamily="34" charset="0"/>
              </a:rPr>
              <a:t>ОПЫТ ПИРОГОВСКОГО ЦЕНТРА 2020 </a:t>
            </a:r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xmlns="" id="{0C0D7734-4240-3A40-9EEE-72B68A16854F}"/>
              </a:ext>
            </a:extLst>
          </p:cNvPr>
          <p:cNvSpPr txBox="1">
            <a:spLocks/>
          </p:cNvSpPr>
          <p:nvPr/>
        </p:nvSpPr>
        <p:spPr>
          <a:xfrm>
            <a:off x="120923" y="112341"/>
            <a:ext cx="720080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722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444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9166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888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8610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8332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8053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7775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6BA05441-51B7-1B4A-82C4-821C64A75D09}" type="slidenum">
              <a:rPr lang="x-none" sz="2800" smtClean="0">
                <a:solidFill>
                  <a:schemeClr val="bg1">
                    <a:lumMod val="65000"/>
                  </a:schemeClr>
                </a:solidFill>
              </a:rPr>
              <a:pPr algn="ctr"/>
              <a:t>3</a:t>
            </a:fld>
            <a:endParaRPr lang="x-none" sz="28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361F33F-E75F-5A4F-9806-877E8C16726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139" r="14724"/>
          <a:stretch/>
        </p:blipFill>
        <p:spPr>
          <a:xfrm>
            <a:off x="723603" y="1298467"/>
            <a:ext cx="2206955" cy="151219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BAC2F54C-AB4E-9440-A1CF-3C093D9EDA9D}"/>
              </a:ext>
            </a:extLst>
          </p:cNvPr>
          <p:cNvSpPr/>
          <p:nvPr/>
        </p:nvSpPr>
        <p:spPr>
          <a:xfrm>
            <a:off x="2857227" y="1642186"/>
            <a:ext cx="367240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00000"/>
                </a:solidFill>
                <a:latin typeface="Tahoma" panose="020B0604030504040204" pitchFamily="34" charset="0"/>
              </a:rPr>
              <a:t> </a:t>
            </a:r>
            <a:endParaRPr lang="x-none" sz="1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90A23AF-C123-DE42-9DCF-D4594B67F28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8641"/>
          <a:stretch/>
        </p:blipFill>
        <p:spPr>
          <a:xfrm>
            <a:off x="717339" y="3001056"/>
            <a:ext cx="2206956" cy="1512192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168F9CD0-60AB-794D-85E7-562BF85087CC}"/>
              </a:ext>
            </a:extLst>
          </p:cNvPr>
          <p:cNvSpPr/>
          <p:nvPr/>
        </p:nvSpPr>
        <p:spPr>
          <a:xfrm>
            <a:off x="7215451" y="1296510"/>
            <a:ext cx="4788225" cy="1558181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endParaRPr lang="x-none" sz="14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016BA3A9-4604-CD4F-B3DA-B1E66A44B525}"/>
              </a:ext>
            </a:extLst>
          </p:cNvPr>
          <p:cNvSpPr/>
          <p:nvPr/>
        </p:nvSpPr>
        <p:spPr>
          <a:xfrm>
            <a:off x="7215451" y="1508493"/>
            <a:ext cx="4788225" cy="91721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endParaRPr lang="x-none" sz="1400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977D9843-7BFD-EE40-A392-4B29E7C2EAF9}"/>
              </a:ext>
            </a:extLst>
          </p:cNvPr>
          <p:cNvSpPr/>
          <p:nvPr/>
        </p:nvSpPr>
        <p:spPr>
          <a:xfrm>
            <a:off x="7215451" y="4940090"/>
            <a:ext cx="4794489" cy="1200696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endParaRPr lang="x-none" sz="1400" dirty="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xmlns="" id="{E9F43766-3100-473F-8FEC-937A66222206}"/>
              </a:ext>
            </a:extLst>
          </p:cNvPr>
          <p:cNvSpPr/>
          <p:nvPr/>
        </p:nvSpPr>
        <p:spPr>
          <a:xfrm>
            <a:off x="336947" y="1294425"/>
            <a:ext cx="393492" cy="152797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/>
              <a:t>1</a:t>
            </a:r>
            <a:endParaRPr lang="ru-RU" sz="1800" b="1" dirty="0"/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xmlns="" id="{95EA36E0-5920-4A07-90A6-4BE1E529B250}"/>
              </a:ext>
            </a:extLst>
          </p:cNvPr>
          <p:cNvSpPr/>
          <p:nvPr/>
        </p:nvSpPr>
        <p:spPr>
          <a:xfrm>
            <a:off x="336946" y="2995416"/>
            <a:ext cx="393492" cy="150955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/>
              <a:t>2</a:t>
            </a:r>
            <a:endParaRPr lang="ru-RU" sz="1800" b="1" dirty="0"/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xmlns="" id="{C12AF248-8882-475D-B72A-266E09C3E3AC}"/>
              </a:ext>
            </a:extLst>
          </p:cNvPr>
          <p:cNvSpPr/>
          <p:nvPr/>
        </p:nvSpPr>
        <p:spPr>
          <a:xfrm>
            <a:off x="334750" y="4689842"/>
            <a:ext cx="406060" cy="152592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/>
              <a:t>3</a:t>
            </a:r>
            <a:endParaRPr lang="ru-RU" sz="1800" b="1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4503" y="3010298"/>
            <a:ext cx="1952624" cy="1571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09231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7">
            <a:extLst>
              <a:ext uri="{FF2B5EF4-FFF2-40B4-BE49-F238E27FC236}">
                <a16:creationId xmlns:a16="http://schemas.microsoft.com/office/drawing/2014/main" xmlns="" id="{B5C1827D-9F28-4791-AADB-779411F28A10}"/>
              </a:ext>
            </a:extLst>
          </p:cNvPr>
          <p:cNvSpPr/>
          <p:nvPr/>
        </p:nvSpPr>
        <p:spPr>
          <a:xfrm>
            <a:off x="6953552" y="1321798"/>
            <a:ext cx="4904675" cy="1515760"/>
          </a:xfrm>
          <a:prstGeom prst="rect">
            <a:avLst/>
          </a:prstGeom>
          <a:solidFill>
            <a:srgbClr val="E4EEF8"/>
          </a:solidFill>
        </p:spPr>
        <p:txBody>
          <a:bodyPr wrap="square" lIns="468000" tIns="144000" rIns="144000" bIns="144000" anchor="ctr">
            <a:noAutofit/>
          </a:bodyPr>
          <a:lstStyle/>
          <a:p>
            <a:r>
              <a:rPr lang="ru-RU" sz="1600" b="1" dirty="0" smtClean="0">
                <a:solidFill>
                  <a:srgbClr val="385D8A"/>
                </a:solidFill>
                <a:latin typeface="+mj-lt"/>
              </a:rPr>
              <a:t>Опыт </a:t>
            </a:r>
            <a:r>
              <a:rPr lang="ru-RU" sz="1600" b="1" dirty="0">
                <a:solidFill>
                  <a:srgbClr val="385D8A"/>
                </a:solidFill>
                <a:latin typeface="+mj-lt"/>
              </a:rPr>
              <a:t>проведения онлайн конференций (более 1000 участников), в том числе реаниматология, офтальмология </a:t>
            </a:r>
            <a:endParaRPr lang="x-none" sz="1600" b="1" dirty="0">
              <a:solidFill>
                <a:srgbClr val="385D8A"/>
              </a:solidFill>
              <a:latin typeface="+mj-lt"/>
            </a:endParaRPr>
          </a:p>
        </p:txBody>
      </p:sp>
      <p:pic>
        <p:nvPicPr>
          <p:cNvPr id="33" name="Picture 8">
            <a:extLst>
              <a:ext uri="{FF2B5EF4-FFF2-40B4-BE49-F238E27FC236}">
                <a16:creationId xmlns:a16="http://schemas.microsoft.com/office/drawing/2014/main" xmlns="" id="{5931067A-4546-084C-86CA-4F411E0E08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206"/>
          <a:stretch/>
        </p:blipFill>
        <p:spPr>
          <a:xfrm>
            <a:off x="730438" y="4712180"/>
            <a:ext cx="2193858" cy="1518909"/>
          </a:xfrm>
          <a:prstGeom prst="rect">
            <a:avLst/>
          </a:prstGeom>
        </p:spPr>
      </p:pic>
      <p:pic>
        <p:nvPicPr>
          <p:cNvPr id="2050" name="Picture 2" descr="https://www.pirogov-center.ru/etc/2021/pic657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39"/>
          <a:stretch/>
        </p:blipFill>
        <p:spPr bwMode="auto">
          <a:xfrm>
            <a:off x="733691" y="3019392"/>
            <a:ext cx="2206813" cy="1508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xmlns="" id="{7F831BD9-9C79-4625-981E-6F068216B327}"/>
              </a:ext>
            </a:extLst>
          </p:cNvPr>
          <p:cNvSpPr/>
          <p:nvPr/>
        </p:nvSpPr>
        <p:spPr>
          <a:xfrm>
            <a:off x="6782011" y="1310532"/>
            <a:ext cx="434675" cy="152246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dirty="0" smtClean="0"/>
              <a:t>10</a:t>
            </a:r>
            <a:endParaRPr lang="ru-RU" sz="1800" b="1" dirty="0"/>
          </a:p>
        </p:txBody>
      </p:sp>
      <p:sp>
        <p:nvSpPr>
          <p:cNvPr id="34" name="Rectangle 7">
            <a:extLst>
              <a:ext uri="{FF2B5EF4-FFF2-40B4-BE49-F238E27FC236}">
                <a16:creationId xmlns:a16="http://schemas.microsoft.com/office/drawing/2014/main" xmlns="" id="{E630C7E0-6874-4DD5-B23B-E16F0EC07F21}"/>
              </a:ext>
            </a:extLst>
          </p:cNvPr>
          <p:cNvSpPr/>
          <p:nvPr/>
        </p:nvSpPr>
        <p:spPr>
          <a:xfrm>
            <a:off x="8401843" y="3069755"/>
            <a:ext cx="3464515" cy="1497010"/>
          </a:xfrm>
          <a:prstGeom prst="rect">
            <a:avLst/>
          </a:prstGeom>
          <a:solidFill>
            <a:srgbClr val="E4EEF8"/>
          </a:solidFill>
        </p:spPr>
        <p:txBody>
          <a:bodyPr wrap="square" lIns="468000" tIns="144000" rIns="144000" bIns="144000" anchor="ctr">
            <a:noAutofit/>
          </a:bodyPr>
          <a:lstStyle/>
          <a:p>
            <a:r>
              <a:rPr lang="ru-RU" sz="1600" b="1" dirty="0" smtClean="0">
                <a:solidFill>
                  <a:srgbClr val="385D8A"/>
                </a:solidFill>
                <a:latin typeface="+mj-lt"/>
              </a:rPr>
              <a:t>Победитель </a:t>
            </a:r>
            <a:r>
              <a:rPr lang="ru-RU" sz="1600" b="1" dirty="0">
                <a:solidFill>
                  <a:srgbClr val="385D8A"/>
                </a:solidFill>
                <a:latin typeface="+mj-lt"/>
              </a:rPr>
              <a:t>Всероссийского рейтинга отделений лучевой диагностики </a:t>
            </a:r>
            <a:r>
              <a:rPr lang="ru-RU" sz="1600" b="1" dirty="0" smtClean="0">
                <a:solidFill>
                  <a:srgbClr val="385D8A"/>
                </a:solidFill>
                <a:latin typeface="+mj-lt"/>
              </a:rPr>
              <a:t>2020</a:t>
            </a:r>
          </a:p>
          <a:p>
            <a:endParaRPr lang="ru-RU" sz="400" b="1" dirty="0">
              <a:solidFill>
                <a:srgbClr val="385D8A"/>
              </a:solidFill>
              <a:latin typeface="+mj-lt"/>
            </a:endParaRPr>
          </a:p>
          <a:p>
            <a:r>
              <a:rPr lang="ru-RU" sz="1600" b="1" dirty="0" smtClean="0">
                <a:solidFill>
                  <a:srgbClr val="385D8A"/>
                </a:solidFill>
                <a:latin typeface="+mj-lt"/>
              </a:rPr>
              <a:t>Победитель всероссийской олимпиады </a:t>
            </a:r>
            <a:r>
              <a:rPr lang="ru-RU" sz="1600" b="1" dirty="0" err="1">
                <a:solidFill>
                  <a:srgbClr val="385D8A"/>
                </a:solidFill>
                <a:latin typeface="+mj-lt"/>
              </a:rPr>
              <a:t>Radiology</a:t>
            </a:r>
            <a:r>
              <a:rPr lang="ru-RU" sz="1600" b="1" dirty="0">
                <a:solidFill>
                  <a:srgbClr val="385D8A"/>
                </a:solidFill>
                <a:latin typeface="+mj-lt"/>
              </a:rPr>
              <a:t> </a:t>
            </a:r>
            <a:r>
              <a:rPr lang="ru-RU" sz="1600" b="1" dirty="0" err="1" smtClean="0">
                <a:solidFill>
                  <a:srgbClr val="385D8A"/>
                </a:solidFill>
                <a:latin typeface="+mj-lt"/>
              </a:rPr>
              <a:t>Olimp</a:t>
            </a:r>
            <a:endParaRPr lang="ru-RU" sz="1600" b="1" dirty="0">
              <a:solidFill>
                <a:srgbClr val="385D8A"/>
              </a:solidFill>
              <a:latin typeface="+mj-lt"/>
            </a:endParaRP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xmlns="" id="{874782EF-87C5-4550-A256-56CDFC765D5F}"/>
              </a:ext>
            </a:extLst>
          </p:cNvPr>
          <p:cNvSpPr/>
          <p:nvPr/>
        </p:nvSpPr>
        <p:spPr>
          <a:xfrm>
            <a:off x="6782284" y="3069756"/>
            <a:ext cx="433167" cy="149077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dirty="0" smtClean="0"/>
              <a:t>11</a:t>
            </a:r>
            <a:endParaRPr lang="ru-RU" sz="1800" b="1" dirty="0"/>
          </a:p>
        </p:txBody>
      </p:sp>
      <p:sp>
        <p:nvSpPr>
          <p:cNvPr id="36" name="Rectangle 7">
            <a:extLst>
              <a:ext uri="{FF2B5EF4-FFF2-40B4-BE49-F238E27FC236}">
                <a16:creationId xmlns:a16="http://schemas.microsoft.com/office/drawing/2014/main" xmlns="" id="{53A8CFC1-BE13-40EC-A289-C7BFB76A51F7}"/>
              </a:ext>
            </a:extLst>
          </p:cNvPr>
          <p:cNvSpPr/>
          <p:nvPr/>
        </p:nvSpPr>
        <p:spPr>
          <a:xfrm>
            <a:off x="7013303" y="4775378"/>
            <a:ext cx="4853677" cy="1379028"/>
          </a:xfrm>
          <a:prstGeom prst="rect">
            <a:avLst/>
          </a:prstGeom>
          <a:solidFill>
            <a:srgbClr val="E4EEF8"/>
          </a:solidFill>
        </p:spPr>
        <p:txBody>
          <a:bodyPr wrap="square" lIns="468000" tIns="144000" rIns="144000" bIns="144000" anchor="ctr">
            <a:noAutofit/>
          </a:bodyPr>
          <a:lstStyle/>
          <a:p>
            <a:r>
              <a:rPr lang="ru-RU" sz="1600" b="1" dirty="0" smtClean="0">
                <a:solidFill>
                  <a:srgbClr val="385D8A"/>
                </a:solidFill>
                <a:latin typeface="+mj-lt"/>
              </a:rPr>
              <a:t>Патенты </a:t>
            </a:r>
            <a:r>
              <a:rPr lang="ru-RU" sz="1600" b="1" dirty="0">
                <a:solidFill>
                  <a:srgbClr val="385D8A"/>
                </a:solidFill>
                <a:latin typeface="+mj-lt"/>
              </a:rPr>
              <a:t>на хирургические методы лечения в </a:t>
            </a:r>
            <a:r>
              <a:rPr lang="ru-RU" sz="1600" b="1" dirty="0" smtClean="0">
                <a:solidFill>
                  <a:srgbClr val="385D8A"/>
                </a:solidFill>
                <a:latin typeface="+mj-lt"/>
              </a:rPr>
              <a:t>офтальмологии</a:t>
            </a:r>
          </a:p>
          <a:p>
            <a:r>
              <a:rPr lang="ru-RU" sz="1600" b="1" dirty="0">
                <a:solidFill>
                  <a:srgbClr val="385D8A"/>
                </a:solidFill>
                <a:latin typeface="+mj-lt"/>
              </a:rPr>
              <a:t>Свидетельства на программные решения</a:t>
            </a:r>
            <a:endParaRPr lang="x-none" sz="1600" b="1" dirty="0">
              <a:solidFill>
                <a:srgbClr val="385D8A"/>
              </a:solidFill>
              <a:latin typeface="+mj-lt"/>
            </a:endParaRPr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xmlns="" id="{62258615-F6C1-4B95-AB4F-A1D2E117BD29}"/>
              </a:ext>
            </a:extLst>
          </p:cNvPr>
          <p:cNvSpPr/>
          <p:nvPr/>
        </p:nvSpPr>
        <p:spPr>
          <a:xfrm>
            <a:off x="6790521" y="4769147"/>
            <a:ext cx="433982" cy="137902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dirty="0" smtClean="0"/>
              <a:t>12</a:t>
            </a:r>
            <a:endParaRPr lang="ru-RU" sz="2000" b="1" dirty="0"/>
          </a:p>
        </p:txBody>
      </p:sp>
      <p:sp>
        <p:nvSpPr>
          <p:cNvPr id="27" name="Rectangle 7">
            <a:extLst>
              <a:ext uri="{FF2B5EF4-FFF2-40B4-BE49-F238E27FC236}">
                <a16:creationId xmlns:a16="http://schemas.microsoft.com/office/drawing/2014/main" xmlns="" id="{72531A95-1EBA-4D2B-A82C-07147AE8F51A}"/>
              </a:ext>
            </a:extLst>
          </p:cNvPr>
          <p:cNvSpPr/>
          <p:nvPr/>
        </p:nvSpPr>
        <p:spPr>
          <a:xfrm>
            <a:off x="2785219" y="4715177"/>
            <a:ext cx="3605340" cy="1510965"/>
          </a:xfrm>
          <a:prstGeom prst="rect">
            <a:avLst/>
          </a:prstGeom>
          <a:solidFill>
            <a:srgbClr val="E4EEF8"/>
          </a:solidFill>
        </p:spPr>
        <p:txBody>
          <a:bodyPr wrap="square" lIns="252000" tIns="144000" rIns="144000" bIns="144000" anchor="ctr">
            <a:noAutofit/>
          </a:bodyPr>
          <a:lstStyle/>
          <a:p>
            <a:r>
              <a:rPr lang="ru-RU" sz="1600" b="1" dirty="0">
                <a:solidFill>
                  <a:srgbClr val="385D8A"/>
                </a:solidFill>
                <a:latin typeface="+mj-lt"/>
              </a:rPr>
              <a:t>НМХЦ ежедневно осуществляет оперативный мониторинг работы выездных бригад</a:t>
            </a:r>
            <a:endParaRPr lang="x-none" sz="1600" b="1" dirty="0">
              <a:solidFill>
                <a:srgbClr val="385D8A"/>
              </a:solidFill>
              <a:latin typeface="+mj-lt"/>
            </a:endParaRPr>
          </a:p>
        </p:txBody>
      </p:sp>
      <p:sp>
        <p:nvSpPr>
          <p:cNvPr id="26" name="Rectangle 7">
            <a:extLst>
              <a:ext uri="{FF2B5EF4-FFF2-40B4-BE49-F238E27FC236}">
                <a16:creationId xmlns:a16="http://schemas.microsoft.com/office/drawing/2014/main" xmlns="" id="{D668C774-4D7B-46C1-95C8-E9BC643D8211}"/>
              </a:ext>
            </a:extLst>
          </p:cNvPr>
          <p:cNvSpPr/>
          <p:nvPr/>
        </p:nvSpPr>
        <p:spPr>
          <a:xfrm>
            <a:off x="2785219" y="3019392"/>
            <a:ext cx="3605340" cy="1525927"/>
          </a:xfrm>
          <a:prstGeom prst="rect">
            <a:avLst/>
          </a:prstGeom>
          <a:solidFill>
            <a:srgbClr val="E4EEF8"/>
          </a:solidFill>
        </p:spPr>
        <p:txBody>
          <a:bodyPr wrap="square" lIns="252000" tIns="144000" rIns="144000" bIns="144000" anchor="ctr">
            <a:noAutofit/>
          </a:bodyPr>
          <a:lstStyle/>
          <a:p>
            <a:r>
              <a:rPr lang="ru-RU" sz="1600" b="1" dirty="0" smtClean="0">
                <a:solidFill>
                  <a:srgbClr val="385D8A"/>
                </a:solidFill>
              </a:rPr>
              <a:t>Клинические исследования </a:t>
            </a:r>
            <a:r>
              <a:rPr lang="ru-RU" sz="1600" b="1" dirty="0">
                <a:solidFill>
                  <a:srgbClr val="385D8A"/>
                </a:solidFill>
              </a:rPr>
              <a:t>по </a:t>
            </a:r>
            <a:r>
              <a:rPr lang="ru-RU" sz="1600" b="1" dirty="0" smtClean="0">
                <a:solidFill>
                  <a:srgbClr val="385D8A"/>
                </a:solidFill>
              </a:rPr>
              <a:t>лекарственным препаратам (вкл. вакцины) для </a:t>
            </a:r>
            <a:r>
              <a:rPr lang="ru-RU" sz="1600" b="1" dirty="0">
                <a:solidFill>
                  <a:srgbClr val="385D8A"/>
                </a:solidFill>
              </a:rPr>
              <a:t>лечения </a:t>
            </a:r>
            <a:r>
              <a:rPr lang="en-US" sz="1600" b="1" dirty="0" smtClean="0">
                <a:solidFill>
                  <a:srgbClr val="385D8A"/>
                </a:solidFill>
              </a:rPr>
              <a:t>Covid-1</a:t>
            </a:r>
            <a:r>
              <a:rPr lang="ru-RU" sz="1600" b="1" dirty="0" smtClean="0">
                <a:solidFill>
                  <a:srgbClr val="385D8A"/>
                </a:solidFill>
              </a:rPr>
              <a:t>9 – </a:t>
            </a:r>
            <a:r>
              <a:rPr lang="ru-RU" sz="1600" b="1" dirty="0" smtClean="0">
                <a:solidFill>
                  <a:srgbClr val="C00000"/>
                </a:solidFill>
              </a:rPr>
              <a:t>3</a:t>
            </a:r>
          </a:p>
          <a:p>
            <a:endParaRPr lang="ru-RU" sz="100" b="1" dirty="0" smtClean="0">
              <a:solidFill>
                <a:srgbClr val="385D8A"/>
              </a:solidFill>
            </a:endParaRPr>
          </a:p>
          <a:p>
            <a:r>
              <a:rPr lang="ru-RU" sz="1600" b="1" dirty="0" smtClean="0">
                <a:solidFill>
                  <a:srgbClr val="385D8A"/>
                </a:solidFill>
              </a:rPr>
              <a:t>Клинические испытания медицинских изделий - 61 </a:t>
            </a:r>
            <a:r>
              <a:rPr lang="ru-RU" sz="1600" b="1" dirty="0">
                <a:solidFill>
                  <a:srgbClr val="385D8A"/>
                </a:solidFill>
              </a:rPr>
              <a:t>из них </a:t>
            </a:r>
            <a:r>
              <a:rPr lang="ru-RU" sz="1600" b="1" dirty="0">
                <a:solidFill>
                  <a:srgbClr val="C00000"/>
                </a:solidFill>
              </a:rPr>
              <a:t>12</a:t>
            </a:r>
            <a:r>
              <a:rPr lang="ru-RU" sz="1600" b="1" dirty="0">
                <a:solidFill>
                  <a:srgbClr val="385D8A"/>
                </a:solidFill>
              </a:rPr>
              <a:t> для лечения </a:t>
            </a:r>
            <a:r>
              <a:rPr lang="en-US" sz="1600" b="1" dirty="0" smtClean="0">
                <a:solidFill>
                  <a:srgbClr val="385D8A"/>
                </a:solidFill>
              </a:rPr>
              <a:t>Covid-1</a:t>
            </a:r>
            <a:r>
              <a:rPr lang="ru-RU" sz="1600" b="1" dirty="0" smtClean="0">
                <a:solidFill>
                  <a:srgbClr val="385D8A"/>
                </a:solidFill>
              </a:rPr>
              <a:t>9 </a:t>
            </a:r>
            <a:endParaRPr lang="x-none" sz="1600" b="1" dirty="0">
              <a:solidFill>
                <a:srgbClr val="385D8A"/>
              </a:solidFill>
            </a:endParaRPr>
          </a:p>
        </p:txBody>
      </p:sp>
      <p:sp>
        <p:nvSpPr>
          <p:cNvPr id="25" name="Rectangle 7">
            <a:extLst>
              <a:ext uri="{FF2B5EF4-FFF2-40B4-BE49-F238E27FC236}">
                <a16:creationId xmlns:a16="http://schemas.microsoft.com/office/drawing/2014/main" xmlns="" id="{ADED84E3-2885-4B3F-AE52-0FAF8C8AFD89}"/>
              </a:ext>
            </a:extLst>
          </p:cNvPr>
          <p:cNvSpPr/>
          <p:nvPr/>
        </p:nvSpPr>
        <p:spPr>
          <a:xfrm>
            <a:off x="2713211" y="1307065"/>
            <a:ext cx="3605339" cy="1525927"/>
          </a:xfrm>
          <a:prstGeom prst="rect">
            <a:avLst/>
          </a:prstGeom>
          <a:solidFill>
            <a:srgbClr val="E4EEF8"/>
          </a:solidFill>
        </p:spPr>
        <p:txBody>
          <a:bodyPr wrap="square" lIns="252000" tIns="144000" rIns="144000" bIns="144000" anchor="ctr">
            <a:noAutofit/>
          </a:bodyPr>
          <a:lstStyle/>
          <a:p>
            <a:r>
              <a:rPr lang="ru-RU" sz="1600" b="1" dirty="0" smtClean="0">
                <a:solidFill>
                  <a:srgbClr val="385D8A"/>
                </a:solidFill>
              </a:rPr>
              <a:t>По поручению </a:t>
            </a:r>
            <a:r>
              <a:rPr lang="ru-RU" sz="1600" b="1" dirty="0">
                <a:solidFill>
                  <a:srgbClr val="385D8A"/>
                </a:solidFill>
              </a:rPr>
              <a:t>Минздрава России </a:t>
            </a:r>
            <a:r>
              <a:rPr lang="ru-RU" sz="1600" b="1" dirty="0" smtClean="0">
                <a:solidFill>
                  <a:srgbClr val="385D8A"/>
                </a:solidFill>
              </a:rPr>
              <a:t>НМХЦ стал </a:t>
            </a:r>
            <a:r>
              <a:rPr lang="ru-RU" sz="1600" b="1" dirty="0">
                <a:solidFill>
                  <a:srgbClr val="385D8A"/>
                </a:solidFill>
              </a:rPr>
              <a:t>распределительным центром международных поставок медицинских изделий и оборудования</a:t>
            </a:r>
            <a:endParaRPr lang="ru-RU" sz="1600" b="1" dirty="0">
              <a:solidFill>
                <a:srgbClr val="385D8A"/>
              </a:solidFill>
              <a:latin typeface="+mj-lt"/>
              <a:cs typeface="Arial Black" panose="020B0604020202020204" pitchFamily="34" charset="0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A175642B-FA7A-472C-A42D-50274B577F9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45"/>
            <a:ext cx="1921123" cy="575073"/>
          </a:xfrm>
          <a:prstGeom prst="rect">
            <a:avLst/>
          </a:prstGeom>
        </p:spPr>
      </p:pic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xmlns="" id="{6C1E60F3-C962-4657-A812-CA8EFE0B28B5}"/>
              </a:ext>
            </a:extLst>
          </p:cNvPr>
          <p:cNvSpPr/>
          <p:nvPr/>
        </p:nvSpPr>
        <p:spPr>
          <a:xfrm>
            <a:off x="3793331" y="112341"/>
            <a:ext cx="8401844" cy="805898"/>
          </a:xfrm>
          <a:prstGeom prst="rect">
            <a:avLst/>
          </a:prstGeom>
          <a:pattFill prst="pct25">
            <a:fgClr>
              <a:srgbClr val="BACEEC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4081363" y="112340"/>
            <a:ext cx="7848872" cy="803813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r>
              <a:rPr lang="ru-RU" sz="3200" b="1" dirty="0">
                <a:solidFill>
                  <a:srgbClr val="385D8A"/>
                </a:solidFill>
                <a:latin typeface="Calibri" panose="020F0502020204030204" pitchFamily="34" charset="0"/>
              </a:rPr>
              <a:t>ОПЫТ ПИРОГОВСКОГО ЦЕНТРА 2020 </a:t>
            </a:r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xmlns="" id="{0C0D7734-4240-3A40-9EEE-72B68A16854F}"/>
              </a:ext>
            </a:extLst>
          </p:cNvPr>
          <p:cNvSpPr txBox="1">
            <a:spLocks/>
          </p:cNvSpPr>
          <p:nvPr/>
        </p:nvSpPr>
        <p:spPr>
          <a:xfrm>
            <a:off x="120923" y="112341"/>
            <a:ext cx="720080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722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444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9166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888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8610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8332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8053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7775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6BA05441-51B7-1B4A-82C4-821C64A75D09}" type="slidenum">
              <a:rPr lang="x-none" sz="2800" smtClean="0">
                <a:solidFill>
                  <a:schemeClr val="bg1">
                    <a:lumMod val="65000"/>
                  </a:schemeClr>
                </a:solidFill>
              </a:rPr>
              <a:pPr algn="ctr"/>
              <a:t>4</a:t>
            </a:fld>
            <a:endParaRPr lang="x-none" sz="28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BAC2F54C-AB4E-9440-A1CF-3C093D9EDA9D}"/>
              </a:ext>
            </a:extLst>
          </p:cNvPr>
          <p:cNvSpPr/>
          <p:nvPr/>
        </p:nvSpPr>
        <p:spPr>
          <a:xfrm>
            <a:off x="2857227" y="1664524"/>
            <a:ext cx="367240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00000"/>
                </a:solidFill>
                <a:latin typeface="Tahoma" panose="020B0604030504040204" pitchFamily="34" charset="0"/>
              </a:rPr>
              <a:t> </a:t>
            </a:r>
            <a:endParaRPr lang="x-none" sz="14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31FFDFDD-ED69-7F42-A01F-6802B176EADA}"/>
              </a:ext>
            </a:extLst>
          </p:cNvPr>
          <p:cNvSpPr/>
          <p:nvPr/>
        </p:nvSpPr>
        <p:spPr>
          <a:xfrm>
            <a:off x="7233550" y="3647112"/>
            <a:ext cx="4788226" cy="1110372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endParaRPr lang="x-none" sz="1400" dirty="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977D9843-7BFD-EE40-A392-4B29E7C2EAF9}"/>
              </a:ext>
            </a:extLst>
          </p:cNvPr>
          <p:cNvSpPr/>
          <p:nvPr/>
        </p:nvSpPr>
        <p:spPr>
          <a:xfrm>
            <a:off x="7215451" y="4962428"/>
            <a:ext cx="4794489" cy="1200696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endParaRPr lang="x-none" sz="1400" dirty="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xmlns="" id="{E9F43766-3100-473F-8FEC-937A66222206}"/>
              </a:ext>
            </a:extLst>
          </p:cNvPr>
          <p:cNvSpPr/>
          <p:nvPr/>
        </p:nvSpPr>
        <p:spPr>
          <a:xfrm>
            <a:off x="336947" y="1309580"/>
            <a:ext cx="396744" cy="152797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dirty="0" smtClean="0"/>
              <a:t>7</a:t>
            </a:r>
            <a:endParaRPr lang="ru-RU" sz="1800" b="1" dirty="0"/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xmlns="" id="{95EA36E0-5920-4A07-90A6-4BE1E529B250}"/>
              </a:ext>
            </a:extLst>
          </p:cNvPr>
          <p:cNvSpPr/>
          <p:nvPr/>
        </p:nvSpPr>
        <p:spPr>
          <a:xfrm>
            <a:off x="333694" y="3017754"/>
            <a:ext cx="396744" cy="150955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dirty="0" smtClean="0"/>
              <a:t>8</a:t>
            </a:r>
            <a:endParaRPr lang="ru-RU" sz="1800" b="1" dirty="0"/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xmlns="" id="{C12AF248-8882-475D-B72A-266E09C3E3AC}"/>
              </a:ext>
            </a:extLst>
          </p:cNvPr>
          <p:cNvSpPr/>
          <p:nvPr/>
        </p:nvSpPr>
        <p:spPr>
          <a:xfrm>
            <a:off x="331394" y="4712180"/>
            <a:ext cx="409416" cy="152592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dirty="0" smtClean="0"/>
              <a:t>9</a:t>
            </a:r>
            <a:endParaRPr lang="ru-RU" sz="1800" b="1" dirty="0"/>
          </a:p>
        </p:txBody>
      </p:sp>
      <p:pic>
        <p:nvPicPr>
          <p:cNvPr id="32" name="Picture 2" descr="C:\Users\Pulinaa\Desktop\COVID\фото\IMG_107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352" y="1309580"/>
            <a:ext cx="2031216" cy="1523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2501" y="3069754"/>
            <a:ext cx="1502336" cy="1490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31956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6650BB76-4BF7-425F-B050-27B9F48161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45"/>
            <a:ext cx="1921123" cy="575073"/>
          </a:xfrm>
          <a:prstGeom prst="rect">
            <a:avLst/>
          </a:prstGeom>
        </p:spPr>
      </p:pic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xmlns="" id="{9FF1D01C-1938-4196-8412-3241EC58277B}"/>
              </a:ext>
            </a:extLst>
          </p:cNvPr>
          <p:cNvSpPr/>
          <p:nvPr/>
        </p:nvSpPr>
        <p:spPr>
          <a:xfrm>
            <a:off x="4153371" y="112341"/>
            <a:ext cx="8041804" cy="805898"/>
          </a:xfrm>
          <a:prstGeom prst="rect">
            <a:avLst/>
          </a:prstGeom>
          <a:pattFill prst="pct25">
            <a:fgClr>
              <a:srgbClr val="BACEEC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4225379" y="37867"/>
            <a:ext cx="788199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385D8A"/>
                </a:solidFill>
                <a:latin typeface="Calibri" panose="020F0502020204030204" pitchFamily="34" charset="0"/>
              </a:rPr>
              <a:t>ТАКТИЧЕСКИЙ ФОКУС НОВОГО ЭТАПА. </a:t>
            </a:r>
            <a:endParaRPr lang="ru-RU" sz="3200" b="1" dirty="0" smtClean="0">
              <a:solidFill>
                <a:srgbClr val="385D8A"/>
              </a:solidFill>
              <a:latin typeface="Calibri" panose="020F0502020204030204" pitchFamily="34" charset="0"/>
            </a:endParaRPr>
          </a:p>
          <a:p>
            <a:r>
              <a:rPr lang="ru-RU" sz="2800" b="1" dirty="0" smtClean="0">
                <a:solidFill>
                  <a:srgbClr val="385D8A"/>
                </a:solidFill>
                <a:latin typeface="Calibri" panose="020F0502020204030204" pitchFamily="34" charset="0"/>
              </a:rPr>
              <a:t>2021-2025 </a:t>
            </a:r>
            <a:r>
              <a:rPr lang="ru-RU" sz="2800" b="1" dirty="0">
                <a:solidFill>
                  <a:srgbClr val="385D8A"/>
                </a:solidFill>
                <a:latin typeface="Calibri" panose="020F0502020204030204" pitchFamily="34" charset="0"/>
              </a:rPr>
              <a:t>гг.</a:t>
            </a: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5179" y="6454130"/>
            <a:ext cx="1080120" cy="37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xmlns="" id="{0C0D7734-4240-3A40-9EEE-72B68A16854F}"/>
              </a:ext>
            </a:extLst>
          </p:cNvPr>
          <p:cNvSpPr txBox="1">
            <a:spLocks/>
          </p:cNvSpPr>
          <p:nvPr/>
        </p:nvSpPr>
        <p:spPr>
          <a:xfrm>
            <a:off x="120923" y="112341"/>
            <a:ext cx="720080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722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444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9166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888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8610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8332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8053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7775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6BA05441-51B7-1B4A-82C4-821C64A75D09}" type="slidenum">
              <a:rPr lang="x-none" sz="2800" smtClean="0">
                <a:solidFill>
                  <a:schemeClr val="bg1">
                    <a:lumMod val="65000"/>
                  </a:schemeClr>
                </a:solidFill>
              </a:rPr>
              <a:pPr algn="ctr"/>
              <a:t>5</a:t>
            </a:fld>
            <a:endParaRPr lang="x-none" sz="2800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21" name="Прямая соединительная линия 8">
            <a:extLst>
              <a:ext uri="{FF2B5EF4-FFF2-40B4-BE49-F238E27FC236}">
                <a16:creationId xmlns:a16="http://schemas.microsoft.com/office/drawing/2014/main" xmlns="" id="{CA004BE4-B767-DF4D-8F20-0AA92C060E5F}"/>
              </a:ext>
            </a:extLst>
          </p:cNvPr>
          <p:cNvCxnSpPr/>
          <p:nvPr/>
        </p:nvCxnSpPr>
        <p:spPr>
          <a:xfrm>
            <a:off x="0" y="6454130"/>
            <a:ext cx="538225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Прямоугольник 14">
            <a:extLst>
              <a:ext uri="{FF2B5EF4-FFF2-40B4-BE49-F238E27FC236}">
                <a16:creationId xmlns:a16="http://schemas.microsoft.com/office/drawing/2014/main" xmlns="" id="{2CD12D9F-5E29-6E46-9BDB-1A70135832A4}"/>
              </a:ext>
            </a:extLst>
          </p:cNvPr>
          <p:cNvSpPr/>
          <p:nvPr/>
        </p:nvSpPr>
        <p:spPr>
          <a:xfrm>
            <a:off x="122400" y="6537171"/>
            <a:ext cx="236757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solidFill>
                  <a:srgbClr val="002060"/>
                </a:solidFill>
              </a:rPr>
              <a:t>Источник: </a:t>
            </a:r>
            <a:r>
              <a:rPr lang="en-GB" sz="1200" dirty="0">
                <a:solidFill>
                  <a:srgbClr val="002060"/>
                </a:solidFill>
              </a:rPr>
              <a:t>«Smart Hospital Vision»</a:t>
            </a:r>
          </a:p>
        </p:txBody>
      </p:sp>
      <p:sp>
        <p:nvSpPr>
          <p:cNvPr id="25" name="Rectangle 7">
            <a:extLst>
              <a:ext uri="{FF2B5EF4-FFF2-40B4-BE49-F238E27FC236}">
                <a16:creationId xmlns:a16="http://schemas.microsoft.com/office/drawing/2014/main" xmlns="" id="{D0EF698E-0A02-449D-99BD-831A2692434A}"/>
              </a:ext>
            </a:extLst>
          </p:cNvPr>
          <p:cNvSpPr/>
          <p:nvPr/>
        </p:nvSpPr>
        <p:spPr>
          <a:xfrm>
            <a:off x="3616854" y="1566133"/>
            <a:ext cx="4352941" cy="1730535"/>
          </a:xfrm>
          <a:prstGeom prst="rect">
            <a:avLst/>
          </a:prstGeom>
          <a:solidFill>
            <a:srgbClr val="E4EEF8"/>
          </a:solidFill>
        </p:spPr>
        <p:txBody>
          <a:bodyPr wrap="square" lIns="216000" tIns="288000" rIns="144000" bIns="144000" anchor="ctr">
            <a:noAutofit/>
          </a:bodyPr>
          <a:lstStyle/>
          <a:p>
            <a:pPr algn="ctr"/>
            <a:r>
              <a:rPr lang="ru-RU" sz="1800" b="1" dirty="0">
                <a:solidFill>
                  <a:srgbClr val="2A5797"/>
                </a:solidFill>
                <a:latin typeface="+mj-lt"/>
                <a:cs typeface="Arial Black" panose="020B0604020202020204" pitchFamily="34" charset="0"/>
              </a:rPr>
              <a:t>Системы гибко настраиваются, в соответствии с новыми </a:t>
            </a:r>
            <a:r>
              <a:rPr lang="ru-RU" sz="1800" b="1" dirty="0" smtClean="0">
                <a:solidFill>
                  <a:srgbClr val="2A5797"/>
                </a:solidFill>
                <a:latin typeface="+mj-lt"/>
                <a:cs typeface="Arial Black" panose="020B0604020202020204" pitchFamily="34" charset="0"/>
              </a:rPr>
              <a:t>процессами </a:t>
            </a:r>
            <a:endParaRPr lang="ru-RU" sz="1800" b="1" dirty="0">
              <a:solidFill>
                <a:srgbClr val="2A5797"/>
              </a:solidFill>
              <a:latin typeface="+mj-lt"/>
              <a:cs typeface="Arial Black" panose="020B0604020202020204" pitchFamily="34" charset="0"/>
            </a:endParaRPr>
          </a:p>
          <a:p>
            <a:pPr algn="ctr"/>
            <a:r>
              <a:rPr lang="ru-RU" sz="1800" b="1" dirty="0">
                <a:solidFill>
                  <a:srgbClr val="2A5797"/>
                </a:solidFill>
                <a:latin typeface="+mj-lt"/>
                <a:cs typeface="Arial Black" panose="020B0604020202020204" pitchFamily="34" charset="0"/>
              </a:rPr>
              <a:t>(в том числе обеспечение принципа </a:t>
            </a:r>
            <a:r>
              <a:rPr lang="en-US" sz="1800" b="1" dirty="0">
                <a:solidFill>
                  <a:srgbClr val="2A5797"/>
                </a:solidFill>
                <a:latin typeface="+mj-lt"/>
                <a:cs typeface="Arial Black" panose="020B0604020202020204" pitchFamily="34" charset="0"/>
              </a:rPr>
              <a:t>Pandemic Ready Hospital)</a:t>
            </a:r>
            <a:endParaRPr lang="ru-RU" sz="1800" b="1" dirty="0">
              <a:solidFill>
                <a:srgbClr val="2A5797"/>
              </a:solidFill>
              <a:latin typeface="+mj-lt"/>
              <a:cs typeface="Arial Black" panose="020B0604020202020204" pitchFamily="34" charset="0"/>
            </a:endParaRPr>
          </a:p>
        </p:txBody>
      </p:sp>
      <p:sp>
        <p:nvSpPr>
          <p:cNvPr id="28" name="Rectangle 7">
            <a:extLst>
              <a:ext uri="{FF2B5EF4-FFF2-40B4-BE49-F238E27FC236}">
                <a16:creationId xmlns:a16="http://schemas.microsoft.com/office/drawing/2014/main" xmlns="" id="{7E7187A8-61C5-4E77-951D-2E0CFC01E729}"/>
              </a:ext>
            </a:extLst>
          </p:cNvPr>
          <p:cNvSpPr/>
          <p:nvPr/>
        </p:nvSpPr>
        <p:spPr>
          <a:xfrm>
            <a:off x="8187843" y="1566133"/>
            <a:ext cx="3645063" cy="1730533"/>
          </a:xfrm>
          <a:prstGeom prst="rect">
            <a:avLst/>
          </a:prstGeom>
          <a:solidFill>
            <a:srgbClr val="E4EEF8"/>
          </a:solidFill>
        </p:spPr>
        <p:txBody>
          <a:bodyPr wrap="square" lIns="216000" tIns="288000" rIns="144000" bIns="144000" anchor="ctr">
            <a:noAutofit/>
          </a:bodyPr>
          <a:lstStyle/>
          <a:p>
            <a:pPr algn="ctr"/>
            <a:r>
              <a:rPr lang="ru-RU" sz="1800" dirty="0">
                <a:solidFill>
                  <a:srgbClr val="2A5797"/>
                </a:solidFill>
                <a:latin typeface="Calibri bold" panose="020F0702030404030204" pitchFamily="34" charset="0"/>
                <a:cs typeface="Calibri bold" panose="020F0702030404030204" pitchFamily="34" charset="0"/>
              </a:rPr>
              <a:t>Данные, знания и компетенции постоянно накапливаются и активно используются</a:t>
            </a:r>
          </a:p>
        </p:txBody>
      </p:sp>
      <p:sp>
        <p:nvSpPr>
          <p:cNvPr id="31" name="Rectangle 7">
            <a:extLst>
              <a:ext uri="{FF2B5EF4-FFF2-40B4-BE49-F238E27FC236}">
                <a16:creationId xmlns:a16="http://schemas.microsoft.com/office/drawing/2014/main" xmlns="" id="{6B7997AE-8368-4613-8BE3-0A3A63A9E822}"/>
              </a:ext>
            </a:extLst>
          </p:cNvPr>
          <p:cNvSpPr/>
          <p:nvPr/>
        </p:nvSpPr>
        <p:spPr>
          <a:xfrm>
            <a:off x="336518" y="1566132"/>
            <a:ext cx="3072366" cy="1730528"/>
          </a:xfrm>
          <a:prstGeom prst="rect">
            <a:avLst/>
          </a:prstGeom>
          <a:solidFill>
            <a:srgbClr val="E4EEF8"/>
          </a:solidFill>
        </p:spPr>
        <p:txBody>
          <a:bodyPr wrap="square" lIns="216000" tIns="288000" rIns="144000" bIns="144000" anchor="ctr">
            <a:noAutofit/>
          </a:bodyPr>
          <a:lstStyle/>
          <a:p>
            <a:pPr algn="ctr"/>
            <a:r>
              <a:rPr lang="ru-RU" sz="1800" b="1" dirty="0">
                <a:solidFill>
                  <a:srgbClr val="2A5797"/>
                </a:solidFill>
                <a:latin typeface="+mj-lt"/>
                <a:cs typeface="Arial Black" panose="020B0604020202020204" pitchFamily="34" charset="0"/>
              </a:rPr>
              <a:t>В центре всех процессов - </a:t>
            </a:r>
          </a:p>
          <a:p>
            <a:pPr algn="ctr"/>
            <a:r>
              <a:rPr lang="ru-RU" sz="1800" b="1" dirty="0">
                <a:solidFill>
                  <a:srgbClr val="2A5797"/>
                </a:solidFill>
                <a:latin typeface="+mj-lt"/>
                <a:cs typeface="Arial Black" panose="020B0604020202020204" pitchFamily="34" charset="0"/>
              </a:rPr>
              <a:t>ПАЦИЕНТ</a:t>
            </a:r>
          </a:p>
        </p:txBody>
      </p:sp>
      <p:sp>
        <p:nvSpPr>
          <p:cNvPr id="35" name="Rectangle 7">
            <a:extLst>
              <a:ext uri="{FF2B5EF4-FFF2-40B4-BE49-F238E27FC236}">
                <a16:creationId xmlns:a16="http://schemas.microsoft.com/office/drawing/2014/main" xmlns="" id="{3B8B39FA-C752-40FD-AC0A-AC5121A52739}"/>
              </a:ext>
            </a:extLst>
          </p:cNvPr>
          <p:cNvSpPr/>
          <p:nvPr/>
        </p:nvSpPr>
        <p:spPr>
          <a:xfrm>
            <a:off x="480534" y="3597324"/>
            <a:ext cx="4583351" cy="734219"/>
          </a:xfrm>
          <a:prstGeom prst="rect">
            <a:avLst/>
          </a:prstGeom>
          <a:solidFill>
            <a:srgbClr val="E4EEF8"/>
          </a:solidFill>
        </p:spPr>
        <p:txBody>
          <a:bodyPr wrap="square" lIns="468000" tIns="144000" rIns="144000" bIns="144000" anchor="ctr">
            <a:noAutofit/>
          </a:bodyPr>
          <a:lstStyle/>
          <a:p>
            <a:pPr>
              <a:spcAft>
                <a:spcPts val="600"/>
              </a:spcAft>
            </a:pPr>
            <a:r>
              <a:rPr lang="ru-RU" sz="1800" b="1" dirty="0">
                <a:solidFill>
                  <a:srgbClr val="385D8A"/>
                </a:solidFill>
                <a:latin typeface="+mj-lt"/>
              </a:rPr>
              <a:t>Все системы способны </a:t>
            </a:r>
            <a:br>
              <a:rPr lang="ru-RU" sz="1800" b="1" dirty="0">
                <a:solidFill>
                  <a:srgbClr val="385D8A"/>
                </a:solidFill>
                <a:latin typeface="+mj-lt"/>
              </a:rPr>
            </a:br>
            <a:r>
              <a:rPr lang="ru-RU" sz="1800" b="1" dirty="0">
                <a:solidFill>
                  <a:srgbClr val="385D8A"/>
                </a:solidFill>
                <a:latin typeface="+mj-lt"/>
              </a:rPr>
              <a:t>к взаимодействию</a:t>
            </a:r>
          </a:p>
        </p:txBody>
      </p:sp>
      <p:sp>
        <p:nvSpPr>
          <p:cNvPr id="36" name="Rectangle 7">
            <a:extLst>
              <a:ext uri="{FF2B5EF4-FFF2-40B4-BE49-F238E27FC236}">
                <a16:creationId xmlns:a16="http://schemas.microsoft.com/office/drawing/2014/main" xmlns="" id="{D259720A-CF22-4F7E-8B6B-F0525D612D6F}"/>
              </a:ext>
            </a:extLst>
          </p:cNvPr>
          <p:cNvSpPr/>
          <p:nvPr/>
        </p:nvSpPr>
        <p:spPr>
          <a:xfrm>
            <a:off x="480534" y="4518257"/>
            <a:ext cx="4583351" cy="734219"/>
          </a:xfrm>
          <a:prstGeom prst="rect">
            <a:avLst/>
          </a:prstGeom>
          <a:solidFill>
            <a:srgbClr val="E4EEF8"/>
          </a:solidFill>
        </p:spPr>
        <p:txBody>
          <a:bodyPr wrap="square" lIns="468000" tIns="144000" rIns="144000" bIns="144000" anchor="ctr">
            <a:noAutofit/>
          </a:bodyPr>
          <a:lstStyle/>
          <a:p>
            <a:pPr>
              <a:spcAft>
                <a:spcPts val="600"/>
              </a:spcAft>
            </a:pPr>
            <a:r>
              <a:rPr lang="ru-RU" sz="1800" b="1" dirty="0">
                <a:solidFill>
                  <a:srgbClr val="385D8A"/>
                </a:solidFill>
                <a:latin typeface="+mj-lt"/>
              </a:rPr>
              <a:t>Люди, оборудование и технологии </a:t>
            </a:r>
            <a:br>
              <a:rPr lang="ru-RU" sz="1800" b="1" dirty="0">
                <a:solidFill>
                  <a:srgbClr val="385D8A"/>
                </a:solidFill>
                <a:latin typeface="+mj-lt"/>
              </a:rPr>
            </a:br>
            <a:r>
              <a:rPr lang="ru-RU" sz="1800" b="1" dirty="0">
                <a:solidFill>
                  <a:srgbClr val="385D8A"/>
                </a:solidFill>
                <a:latin typeface="+mj-lt"/>
              </a:rPr>
              <a:t>(процессы) полностью мобильны</a:t>
            </a:r>
          </a:p>
        </p:txBody>
      </p:sp>
      <p:sp>
        <p:nvSpPr>
          <p:cNvPr id="37" name="Rectangle 7">
            <a:extLst>
              <a:ext uri="{FF2B5EF4-FFF2-40B4-BE49-F238E27FC236}">
                <a16:creationId xmlns:a16="http://schemas.microsoft.com/office/drawing/2014/main" xmlns="" id="{37CEA4FB-F197-4EDB-AB34-1E434D98F8B9}"/>
              </a:ext>
            </a:extLst>
          </p:cNvPr>
          <p:cNvSpPr/>
          <p:nvPr/>
        </p:nvSpPr>
        <p:spPr>
          <a:xfrm>
            <a:off x="480534" y="5431879"/>
            <a:ext cx="4583351" cy="734219"/>
          </a:xfrm>
          <a:prstGeom prst="rect">
            <a:avLst/>
          </a:prstGeom>
          <a:solidFill>
            <a:srgbClr val="E4EEF8"/>
          </a:solidFill>
        </p:spPr>
        <p:txBody>
          <a:bodyPr wrap="square" lIns="468000" tIns="144000" rIns="144000" bIns="144000" anchor="ctr">
            <a:noAutofit/>
          </a:bodyPr>
          <a:lstStyle/>
          <a:p>
            <a:pPr>
              <a:spcAft>
                <a:spcPts val="600"/>
              </a:spcAft>
            </a:pPr>
            <a:r>
              <a:rPr lang="ru-RU" sz="1800" b="1" dirty="0">
                <a:solidFill>
                  <a:srgbClr val="385D8A"/>
                </a:solidFill>
                <a:latin typeface="+mj-lt"/>
              </a:rPr>
              <a:t>Вся информация в цифровой форме</a:t>
            </a:r>
          </a:p>
        </p:txBody>
      </p:sp>
      <p:sp>
        <p:nvSpPr>
          <p:cNvPr id="38" name="Rectangle 7">
            <a:extLst>
              <a:ext uri="{FF2B5EF4-FFF2-40B4-BE49-F238E27FC236}">
                <a16:creationId xmlns:a16="http://schemas.microsoft.com/office/drawing/2014/main" xmlns="" id="{BC8F55F4-4B19-4C0B-93E4-782EF97C81A7}"/>
              </a:ext>
            </a:extLst>
          </p:cNvPr>
          <p:cNvSpPr/>
          <p:nvPr/>
        </p:nvSpPr>
        <p:spPr>
          <a:xfrm>
            <a:off x="5526271" y="3603555"/>
            <a:ext cx="6306635" cy="734219"/>
          </a:xfrm>
          <a:prstGeom prst="rect">
            <a:avLst/>
          </a:prstGeom>
          <a:solidFill>
            <a:srgbClr val="E4EEF8"/>
          </a:solidFill>
        </p:spPr>
        <p:txBody>
          <a:bodyPr wrap="square" lIns="468000" tIns="144000" rIns="144000" bIns="144000" anchor="ctr">
            <a:noAutofit/>
          </a:bodyPr>
          <a:lstStyle/>
          <a:p>
            <a:pPr>
              <a:spcAft>
                <a:spcPts val="600"/>
              </a:spcAft>
            </a:pPr>
            <a:r>
              <a:rPr lang="ru-RU" sz="1800" b="1" dirty="0">
                <a:solidFill>
                  <a:srgbClr val="385D8A"/>
                </a:solidFill>
                <a:latin typeface="+mj-lt"/>
              </a:rPr>
              <a:t>Единые коммуникации</a:t>
            </a:r>
          </a:p>
        </p:txBody>
      </p:sp>
      <p:sp>
        <p:nvSpPr>
          <p:cNvPr id="39" name="Rectangle 7">
            <a:extLst>
              <a:ext uri="{FF2B5EF4-FFF2-40B4-BE49-F238E27FC236}">
                <a16:creationId xmlns:a16="http://schemas.microsoft.com/office/drawing/2014/main" xmlns="" id="{3E3258E9-5C12-4695-B255-C272F562155A}"/>
              </a:ext>
            </a:extLst>
          </p:cNvPr>
          <p:cNvSpPr/>
          <p:nvPr/>
        </p:nvSpPr>
        <p:spPr>
          <a:xfrm>
            <a:off x="5521524" y="4519289"/>
            <a:ext cx="6336703" cy="734219"/>
          </a:xfrm>
          <a:prstGeom prst="rect">
            <a:avLst/>
          </a:prstGeom>
          <a:solidFill>
            <a:srgbClr val="E4EEF8"/>
          </a:solidFill>
        </p:spPr>
        <p:txBody>
          <a:bodyPr wrap="square" lIns="468000" tIns="144000" rIns="144000" bIns="144000" anchor="ctr">
            <a:noAutofit/>
          </a:bodyPr>
          <a:lstStyle/>
          <a:p>
            <a:pPr>
              <a:spcAft>
                <a:spcPts val="600"/>
              </a:spcAft>
            </a:pPr>
            <a:r>
              <a:rPr lang="ru-RU" sz="1800" b="1" dirty="0">
                <a:solidFill>
                  <a:srgbClr val="385D8A"/>
                </a:solidFill>
                <a:latin typeface="+mj-lt"/>
              </a:rPr>
              <a:t>Высокая скорость и надежность сети, технологий идентификации, сенсоров и датчиков, встраиваемого ПО</a:t>
            </a:r>
          </a:p>
        </p:txBody>
      </p:sp>
      <p:sp>
        <p:nvSpPr>
          <p:cNvPr id="40" name="Rectangle 7">
            <a:extLst>
              <a:ext uri="{FF2B5EF4-FFF2-40B4-BE49-F238E27FC236}">
                <a16:creationId xmlns:a16="http://schemas.microsoft.com/office/drawing/2014/main" xmlns="" id="{08654F5D-43E5-4646-BE49-67EF339691E3}"/>
              </a:ext>
            </a:extLst>
          </p:cNvPr>
          <p:cNvSpPr/>
          <p:nvPr/>
        </p:nvSpPr>
        <p:spPr>
          <a:xfrm>
            <a:off x="5515965" y="5431879"/>
            <a:ext cx="6316941" cy="734219"/>
          </a:xfrm>
          <a:prstGeom prst="rect">
            <a:avLst/>
          </a:prstGeom>
          <a:solidFill>
            <a:srgbClr val="E4EEF8"/>
          </a:solidFill>
        </p:spPr>
        <p:txBody>
          <a:bodyPr wrap="square" lIns="468000" tIns="144000" rIns="144000" bIns="144000" anchor="ctr">
            <a:noAutofit/>
          </a:bodyPr>
          <a:lstStyle/>
          <a:p>
            <a:pPr>
              <a:spcAft>
                <a:spcPts val="600"/>
              </a:spcAft>
            </a:pPr>
            <a:r>
              <a:rPr lang="ru-RU" sz="1800" b="1" dirty="0">
                <a:solidFill>
                  <a:srgbClr val="385D8A"/>
                </a:solidFill>
                <a:latin typeface="+mj-lt"/>
              </a:rPr>
              <a:t>Автоматическое выполнение процедур 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89F34117-32BE-486F-B5D4-20029FF29968}"/>
              </a:ext>
            </a:extLst>
          </p:cNvPr>
          <p:cNvSpPr/>
          <p:nvPr/>
        </p:nvSpPr>
        <p:spPr>
          <a:xfrm>
            <a:off x="336517" y="3597324"/>
            <a:ext cx="432478" cy="73421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1</a:t>
            </a:r>
            <a:endParaRPr lang="ru-RU" sz="2000" b="1" dirty="0"/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xmlns="" id="{2B95A6D5-E78D-4A64-8EF6-C7788444A05E}"/>
              </a:ext>
            </a:extLst>
          </p:cNvPr>
          <p:cNvSpPr/>
          <p:nvPr/>
        </p:nvSpPr>
        <p:spPr>
          <a:xfrm>
            <a:off x="336517" y="4518257"/>
            <a:ext cx="432477" cy="73421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2</a:t>
            </a:r>
            <a:endParaRPr lang="ru-RU" sz="2000" b="1" dirty="0"/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xmlns="" id="{7C9111EE-B816-46F6-8A48-A9FF0A4F94BB}"/>
              </a:ext>
            </a:extLst>
          </p:cNvPr>
          <p:cNvSpPr/>
          <p:nvPr/>
        </p:nvSpPr>
        <p:spPr>
          <a:xfrm>
            <a:off x="336518" y="5431878"/>
            <a:ext cx="432476" cy="73421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3</a:t>
            </a:r>
            <a:endParaRPr lang="ru-RU" sz="2000" b="1" dirty="0"/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xmlns="" id="{B0977945-64E5-4E33-A734-9C22BF99038E}"/>
              </a:ext>
            </a:extLst>
          </p:cNvPr>
          <p:cNvSpPr/>
          <p:nvPr/>
        </p:nvSpPr>
        <p:spPr>
          <a:xfrm>
            <a:off x="5382255" y="3597324"/>
            <a:ext cx="427300" cy="73421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4</a:t>
            </a:r>
            <a:endParaRPr lang="ru-RU" sz="2000" b="1" dirty="0"/>
          </a:p>
        </p:txBody>
      </p: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xmlns="" id="{E10ACC14-F072-42CE-9311-33E628604886}"/>
              </a:ext>
            </a:extLst>
          </p:cNvPr>
          <p:cNvSpPr/>
          <p:nvPr/>
        </p:nvSpPr>
        <p:spPr>
          <a:xfrm>
            <a:off x="5382255" y="4518257"/>
            <a:ext cx="427300" cy="73421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5</a:t>
            </a:r>
            <a:endParaRPr lang="ru-RU" sz="2000" b="1" dirty="0"/>
          </a:p>
        </p:txBody>
      </p: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xmlns="" id="{F479AF98-0268-43A1-83F4-649AE6AD2B41}"/>
              </a:ext>
            </a:extLst>
          </p:cNvPr>
          <p:cNvSpPr/>
          <p:nvPr/>
        </p:nvSpPr>
        <p:spPr>
          <a:xfrm>
            <a:off x="5382255" y="5431878"/>
            <a:ext cx="427300" cy="73421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6</a:t>
            </a:r>
            <a:endParaRPr lang="ru-RU" sz="2000" b="1" dirty="0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xmlns="" id="{791E8FA7-7361-44D0-8C43-BC9198C37744}"/>
              </a:ext>
            </a:extLst>
          </p:cNvPr>
          <p:cNvSpPr/>
          <p:nvPr/>
        </p:nvSpPr>
        <p:spPr>
          <a:xfrm>
            <a:off x="1537114" y="1261794"/>
            <a:ext cx="671174" cy="671174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Овал 45">
            <a:extLst>
              <a:ext uri="{FF2B5EF4-FFF2-40B4-BE49-F238E27FC236}">
                <a16:creationId xmlns:a16="http://schemas.microsoft.com/office/drawing/2014/main" xmlns="" id="{DF10B32B-9992-4E50-9BE7-26416670C524}"/>
              </a:ext>
            </a:extLst>
          </p:cNvPr>
          <p:cNvSpPr/>
          <p:nvPr/>
        </p:nvSpPr>
        <p:spPr>
          <a:xfrm>
            <a:off x="9646168" y="1238288"/>
            <a:ext cx="671174" cy="671174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Овал 48">
            <a:extLst>
              <a:ext uri="{FF2B5EF4-FFF2-40B4-BE49-F238E27FC236}">
                <a16:creationId xmlns:a16="http://schemas.microsoft.com/office/drawing/2014/main" xmlns="" id="{2AEFDACF-8AB5-43A8-816C-C078201A985D}"/>
              </a:ext>
            </a:extLst>
          </p:cNvPr>
          <p:cNvSpPr/>
          <p:nvPr/>
        </p:nvSpPr>
        <p:spPr>
          <a:xfrm>
            <a:off x="5419279" y="1238288"/>
            <a:ext cx="671174" cy="671174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D55C654B-F2B9-49C3-BD15-90DAE3EA79B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9816841" y="1429779"/>
            <a:ext cx="329828" cy="32982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F31A91BB-A419-4190-9893-D690D500502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5571642" y="1390651"/>
            <a:ext cx="366449" cy="366449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xmlns="" id="{2E112A2A-DAAB-4A2A-A6F3-3C210901E0C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1664737" y="1386729"/>
            <a:ext cx="415928" cy="415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2278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585419" y="194330"/>
            <a:ext cx="70567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385D8A"/>
                </a:solidFill>
                <a:latin typeface="Calibri" panose="020F0502020204030204" pitchFamily="34" charset="0"/>
              </a:rPr>
              <a:t>ТЕКУЩАЯ </a:t>
            </a:r>
            <a:r>
              <a:rPr lang="ru-RU" sz="3200" b="1" dirty="0" smtClean="0">
                <a:solidFill>
                  <a:srgbClr val="385D8A"/>
                </a:solidFill>
                <a:latin typeface="Calibri" panose="020F0502020204030204" pitchFamily="34" charset="0"/>
              </a:rPr>
              <a:t>СИТУАЦИЯ</a:t>
            </a:r>
            <a:endParaRPr lang="ru-RU" sz="3200" b="1" dirty="0">
              <a:solidFill>
                <a:srgbClr val="385D8A"/>
              </a:solidFill>
              <a:latin typeface="Calibri" panose="020F0502020204030204" pitchFamily="34" charset="0"/>
            </a:endParaRPr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xmlns="" id="{0C0D7734-4240-3A40-9EEE-72B68A16854F}"/>
              </a:ext>
            </a:extLst>
          </p:cNvPr>
          <p:cNvSpPr txBox="1">
            <a:spLocks/>
          </p:cNvSpPr>
          <p:nvPr/>
        </p:nvSpPr>
        <p:spPr>
          <a:xfrm>
            <a:off x="120923" y="112341"/>
            <a:ext cx="720080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722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444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9166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888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8610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8332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8053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7775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6BA05441-51B7-1B4A-82C4-821C64A75D09}" type="slidenum">
              <a:rPr lang="x-none" sz="2800" smtClean="0">
                <a:solidFill>
                  <a:schemeClr val="bg1">
                    <a:lumMod val="65000"/>
                  </a:schemeClr>
                </a:solidFill>
              </a:rPr>
              <a:pPr algn="ctr"/>
              <a:t>6</a:t>
            </a:fld>
            <a:endParaRPr lang="x-none" sz="28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2" name="Прямоугольник 14">
            <a:extLst>
              <a:ext uri="{FF2B5EF4-FFF2-40B4-BE49-F238E27FC236}">
                <a16:creationId xmlns:a16="http://schemas.microsoft.com/office/drawing/2014/main" xmlns="" id="{2CD12D9F-5E29-6E46-9BDB-1A70135832A4}"/>
              </a:ext>
            </a:extLst>
          </p:cNvPr>
          <p:cNvSpPr/>
          <p:nvPr/>
        </p:nvSpPr>
        <p:spPr>
          <a:xfrm>
            <a:off x="120922" y="6537171"/>
            <a:ext cx="315009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solidFill>
                  <a:srgbClr val="002060"/>
                </a:solidFill>
              </a:rPr>
              <a:t>Источник: опыт работы Пироговского Центра</a:t>
            </a:r>
            <a:endParaRPr lang="en-GB" sz="1200" dirty="0">
              <a:solidFill>
                <a:srgbClr val="002060"/>
              </a:solidFill>
            </a:endParaRPr>
          </a:p>
        </p:txBody>
      </p:sp>
      <p:sp>
        <p:nvSpPr>
          <p:cNvPr id="16" name="Кольцо 23">
            <a:extLst>
              <a:ext uri="{FF2B5EF4-FFF2-40B4-BE49-F238E27FC236}">
                <a16:creationId xmlns:a16="http://schemas.microsoft.com/office/drawing/2014/main" xmlns="" id="{1DA77222-CC95-F042-9F0C-B5AB0B96388D}"/>
              </a:ext>
            </a:extLst>
          </p:cNvPr>
          <p:cNvSpPr/>
          <p:nvPr/>
        </p:nvSpPr>
        <p:spPr>
          <a:xfrm>
            <a:off x="4993148" y="2223109"/>
            <a:ext cx="2413369" cy="2413369"/>
          </a:xfrm>
          <a:prstGeom prst="donut">
            <a:avLst>
              <a:gd name="adj" fmla="val 3534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/>
            </a:solidFill>
          </a:ln>
          <a:effectLst>
            <a:outerShdw blurRad="25400" dist="22987" dir="9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grpSp>
        <p:nvGrpSpPr>
          <p:cNvPr id="18" name="Группа 7">
            <a:extLst>
              <a:ext uri="{FF2B5EF4-FFF2-40B4-BE49-F238E27FC236}">
                <a16:creationId xmlns:a16="http://schemas.microsoft.com/office/drawing/2014/main" xmlns="" id="{C4AA3775-8828-EB4D-AED6-42148041FD91}"/>
              </a:ext>
            </a:extLst>
          </p:cNvPr>
          <p:cNvGrpSpPr/>
          <p:nvPr/>
        </p:nvGrpSpPr>
        <p:grpSpPr>
          <a:xfrm>
            <a:off x="8991562" y="2223109"/>
            <a:ext cx="2413369" cy="2413369"/>
            <a:chOff x="6787832" y="3964604"/>
            <a:chExt cx="1207148" cy="1207148"/>
          </a:xfrm>
        </p:grpSpPr>
        <p:sp>
          <p:nvSpPr>
            <p:cNvPr id="47" name="Кольцо 5">
              <a:extLst>
                <a:ext uri="{FF2B5EF4-FFF2-40B4-BE49-F238E27FC236}">
                  <a16:creationId xmlns:a16="http://schemas.microsoft.com/office/drawing/2014/main" xmlns="" id="{4A580B60-C4C0-AE48-BEC9-71D78F61166D}"/>
                </a:ext>
              </a:extLst>
            </p:cNvPr>
            <p:cNvSpPr/>
            <p:nvPr/>
          </p:nvSpPr>
          <p:spPr>
            <a:xfrm>
              <a:off x="6787832" y="3964604"/>
              <a:ext cx="1207148" cy="1207148"/>
            </a:xfrm>
            <a:prstGeom prst="donut">
              <a:avLst>
                <a:gd name="adj" fmla="val 3534"/>
              </a:avLst>
            </a:prstGeom>
            <a:solidFill>
              <a:schemeClr val="accent2">
                <a:lumMod val="75000"/>
              </a:schemeClr>
            </a:solidFill>
            <a:ln>
              <a:solidFill>
                <a:srgbClr val="C0504D"/>
              </a:solidFill>
            </a:ln>
            <a:effectLst>
              <a:outerShdw blurRad="25400" dist="22987" dir="900000" algn="tl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grpSp>
          <p:nvGrpSpPr>
            <p:cNvPr id="20" name="Группа 14">
              <a:extLst>
                <a:ext uri="{FF2B5EF4-FFF2-40B4-BE49-F238E27FC236}">
                  <a16:creationId xmlns:a16="http://schemas.microsoft.com/office/drawing/2014/main" xmlns="" id="{5CDD866F-B10A-224C-B6F0-B6F0DF4C821B}"/>
                </a:ext>
              </a:extLst>
            </p:cNvPr>
            <p:cNvGrpSpPr/>
            <p:nvPr/>
          </p:nvGrpSpPr>
          <p:grpSpPr>
            <a:xfrm>
              <a:off x="6868299" y="4285117"/>
              <a:ext cx="1024706" cy="554525"/>
              <a:chOff x="552174" y="1755913"/>
              <a:chExt cx="7918015" cy="4284870"/>
            </a:xfrm>
            <a:solidFill>
              <a:schemeClr val="bg1">
                <a:lumMod val="85000"/>
              </a:schemeClr>
            </a:solidFill>
          </p:grpSpPr>
          <p:sp>
            <p:nvSpPr>
              <p:cNvPr id="24" name="Полилиния 15">
                <a:extLst>
                  <a:ext uri="{FF2B5EF4-FFF2-40B4-BE49-F238E27FC236}">
                    <a16:creationId xmlns:a16="http://schemas.microsoft.com/office/drawing/2014/main" xmlns="" id="{B03056BD-F654-C34F-8989-D79F8C46516C}"/>
                  </a:ext>
                </a:extLst>
              </p:cNvPr>
              <p:cNvSpPr/>
              <p:nvPr/>
            </p:nvSpPr>
            <p:spPr>
              <a:xfrm>
                <a:off x="552174" y="1755913"/>
                <a:ext cx="7874000" cy="4284870"/>
              </a:xfrm>
              <a:custGeom>
                <a:avLst/>
                <a:gdLst>
                  <a:gd name="connsiteX0" fmla="*/ 33130 w 7874000"/>
                  <a:gd name="connsiteY0" fmla="*/ 2595217 h 4284870"/>
                  <a:gd name="connsiteX1" fmla="*/ 143565 w 7874000"/>
                  <a:gd name="connsiteY1" fmla="*/ 2606261 h 4284870"/>
                  <a:gd name="connsiteX2" fmla="*/ 187739 w 7874000"/>
                  <a:gd name="connsiteY2" fmla="*/ 2617304 h 4284870"/>
                  <a:gd name="connsiteX3" fmla="*/ 198783 w 7874000"/>
                  <a:gd name="connsiteY3" fmla="*/ 2672522 h 4284870"/>
                  <a:gd name="connsiteX4" fmla="*/ 198783 w 7874000"/>
                  <a:gd name="connsiteY4" fmla="*/ 2838174 h 4284870"/>
                  <a:gd name="connsiteX5" fmla="*/ 231913 w 7874000"/>
                  <a:gd name="connsiteY5" fmla="*/ 2860261 h 4284870"/>
                  <a:gd name="connsiteX6" fmla="*/ 541130 w 7874000"/>
                  <a:gd name="connsiteY6" fmla="*/ 2838174 h 4284870"/>
                  <a:gd name="connsiteX7" fmla="*/ 585304 w 7874000"/>
                  <a:gd name="connsiteY7" fmla="*/ 2827130 h 4284870"/>
                  <a:gd name="connsiteX8" fmla="*/ 618435 w 7874000"/>
                  <a:gd name="connsiteY8" fmla="*/ 2782957 h 4284870"/>
                  <a:gd name="connsiteX9" fmla="*/ 673652 w 7874000"/>
                  <a:gd name="connsiteY9" fmla="*/ 2694609 h 4284870"/>
                  <a:gd name="connsiteX10" fmla="*/ 673652 w 7874000"/>
                  <a:gd name="connsiteY10" fmla="*/ 2551044 h 4284870"/>
                  <a:gd name="connsiteX11" fmla="*/ 651565 w 7874000"/>
                  <a:gd name="connsiteY11" fmla="*/ 2440609 h 4284870"/>
                  <a:gd name="connsiteX12" fmla="*/ 618435 w 7874000"/>
                  <a:gd name="connsiteY12" fmla="*/ 2407478 h 4284870"/>
                  <a:gd name="connsiteX13" fmla="*/ 706783 w 7874000"/>
                  <a:gd name="connsiteY13" fmla="*/ 1833217 h 4284870"/>
                  <a:gd name="connsiteX14" fmla="*/ 795130 w 7874000"/>
                  <a:gd name="connsiteY14" fmla="*/ 1755913 h 4284870"/>
                  <a:gd name="connsiteX15" fmla="*/ 817217 w 7874000"/>
                  <a:gd name="connsiteY15" fmla="*/ 1700696 h 4284870"/>
                  <a:gd name="connsiteX16" fmla="*/ 850348 w 7874000"/>
                  <a:gd name="connsiteY16" fmla="*/ 1612348 h 4284870"/>
                  <a:gd name="connsiteX17" fmla="*/ 971826 w 7874000"/>
                  <a:gd name="connsiteY17" fmla="*/ 1535044 h 4284870"/>
                  <a:gd name="connsiteX18" fmla="*/ 1038087 w 7874000"/>
                  <a:gd name="connsiteY18" fmla="*/ 1468783 h 4284870"/>
                  <a:gd name="connsiteX19" fmla="*/ 1060174 w 7874000"/>
                  <a:gd name="connsiteY19" fmla="*/ 1435652 h 4284870"/>
                  <a:gd name="connsiteX20" fmla="*/ 1093304 w 7874000"/>
                  <a:gd name="connsiteY20" fmla="*/ 1424609 h 4284870"/>
                  <a:gd name="connsiteX21" fmla="*/ 1214783 w 7874000"/>
                  <a:gd name="connsiteY21" fmla="*/ 1402522 h 4284870"/>
                  <a:gd name="connsiteX22" fmla="*/ 1236869 w 7874000"/>
                  <a:gd name="connsiteY22" fmla="*/ 1369391 h 4284870"/>
                  <a:gd name="connsiteX23" fmla="*/ 1391478 w 7874000"/>
                  <a:gd name="connsiteY23" fmla="*/ 1336261 h 4284870"/>
                  <a:gd name="connsiteX24" fmla="*/ 1424609 w 7874000"/>
                  <a:gd name="connsiteY24" fmla="*/ 1325217 h 4284870"/>
                  <a:gd name="connsiteX25" fmla="*/ 1535043 w 7874000"/>
                  <a:gd name="connsiteY25" fmla="*/ 1236870 h 4284870"/>
                  <a:gd name="connsiteX26" fmla="*/ 1579217 w 7874000"/>
                  <a:gd name="connsiteY26" fmla="*/ 1214783 h 4284870"/>
                  <a:gd name="connsiteX27" fmla="*/ 1601304 w 7874000"/>
                  <a:gd name="connsiteY27" fmla="*/ 1181652 h 4284870"/>
                  <a:gd name="connsiteX28" fmla="*/ 1667565 w 7874000"/>
                  <a:gd name="connsiteY28" fmla="*/ 1060174 h 4284870"/>
                  <a:gd name="connsiteX29" fmla="*/ 1778000 w 7874000"/>
                  <a:gd name="connsiteY29" fmla="*/ 1004957 h 4284870"/>
                  <a:gd name="connsiteX30" fmla="*/ 1822174 w 7874000"/>
                  <a:gd name="connsiteY30" fmla="*/ 938696 h 4284870"/>
                  <a:gd name="connsiteX31" fmla="*/ 1855304 w 7874000"/>
                  <a:gd name="connsiteY31" fmla="*/ 883478 h 4284870"/>
                  <a:gd name="connsiteX32" fmla="*/ 1899478 w 7874000"/>
                  <a:gd name="connsiteY32" fmla="*/ 861391 h 4284870"/>
                  <a:gd name="connsiteX33" fmla="*/ 2164522 w 7874000"/>
                  <a:gd name="connsiteY33" fmla="*/ 993913 h 4284870"/>
                  <a:gd name="connsiteX34" fmla="*/ 2186609 w 7874000"/>
                  <a:gd name="connsiteY34" fmla="*/ 1038087 h 4284870"/>
                  <a:gd name="connsiteX35" fmla="*/ 2197652 w 7874000"/>
                  <a:gd name="connsiteY35" fmla="*/ 1126435 h 4284870"/>
                  <a:gd name="connsiteX36" fmla="*/ 2175565 w 7874000"/>
                  <a:gd name="connsiteY36" fmla="*/ 1457739 h 4284870"/>
                  <a:gd name="connsiteX37" fmla="*/ 2308087 w 7874000"/>
                  <a:gd name="connsiteY37" fmla="*/ 1479826 h 4284870"/>
                  <a:gd name="connsiteX38" fmla="*/ 2396435 w 7874000"/>
                  <a:gd name="connsiteY38" fmla="*/ 1424609 h 4284870"/>
                  <a:gd name="connsiteX39" fmla="*/ 2440609 w 7874000"/>
                  <a:gd name="connsiteY39" fmla="*/ 1413565 h 4284870"/>
                  <a:gd name="connsiteX40" fmla="*/ 2484783 w 7874000"/>
                  <a:gd name="connsiteY40" fmla="*/ 1424609 h 4284870"/>
                  <a:gd name="connsiteX41" fmla="*/ 2540000 w 7874000"/>
                  <a:gd name="connsiteY41" fmla="*/ 1457739 h 4284870"/>
                  <a:gd name="connsiteX42" fmla="*/ 2573130 w 7874000"/>
                  <a:gd name="connsiteY42" fmla="*/ 1479826 h 4284870"/>
                  <a:gd name="connsiteX43" fmla="*/ 2661478 w 7874000"/>
                  <a:gd name="connsiteY43" fmla="*/ 1501913 h 4284870"/>
                  <a:gd name="connsiteX44" fmla="*/ 2794000 w 7874000"/>
                  <a:gd name="connsiteY44" fmla="*/ 1557130 h 4284870"/>
                  <a:gd name="connsiteX45" fmla="*/ 2849217 w 7874000"/>
                  <a:gd name="connsiteY45" fmla="*/ 1524000 h 4284870"/>
                  <a:gd name="connsiteX46" fmla="*/ 2893391 w 7874000"/>
                  <a:gd name="connsiteY46" fmla="*/ 1546087 h 4284870"/>
                  <a:gd name="connsiteX47" fmla="*/ 2970696 w 7874000"/>
                  <a:gd name="connsiteY47" fmla="*/ 1656522 h 4284870"/>
                  <a:gd name="connsiteX48" fmla="*/ 3014869 w 7874000"/>
                  <a:gd name="connsiteY48" fmla="*/ 1678609 h 4284870"/>
                  <a:gd name="connsiteX49" fmla="*/ 3048000 w 7874000"/>
                  <a:gd name="connsiteY49" fmla="*/ 1711739 h 4284870"/>
                  <a:gd name="connsiteX50" fmla="*/ 3059043 w 7874000"/>
                  <a:gd name="connsiteY50" fmla="*/ 1755913 h 4284870"/>
                  <a:gd name="connsiteX51" fmla="*/ 3070087 w 7874000"/>
                  <a:gd name="connsiteY51" fmla="*/ 1844261 h 4284870"/>
                  <a:gd name="connsiteX52" fmla="*/ 3136348 w 7874000"/>
                  <a:gd name="connsiteY52" fmla="*/ 1855304 h 4284870"/>
                  <a:gd name="connsiteX53" fmla="*/ 3169478 w 7874000"/>
                  <a:gd name="connsiteY53" fmla="*/ 1844261 h 4284870"/>
                  <a:gd name="connsiteX54" fmla="*/ 3213652 w 7874000"/>
                  <a:gd name="connsiteY54" fmla="*/ 1667565 h 4284870"/>
                  <a:gd name="connsiteX55" fmla="*/ 3302000 w 7874000"/>
                  <a:gd name="connsiteY55" fmla="*/ 1490870 h 4284870"/>
                  <a:gd name="connsiteX56" fmla="*/ 3346174 w 7874000"/>
                  <a:gd name="connsiteY56" fmla="*/ 1479826 h 4284870"/>
                  <a:gd name="connsiteX57" fmla="*/ 3567043 w 7874000"/>
                  <a:gd name="connsiteY57" fmla="*/ 1546087 h 4284870"/>
                  <a:gd name="connsiteX58" fmla="*/ 3865217 w 7874000"/>
                  <a:gd name="connsiteY58" fmla="*/ 1524000 h 4284870"/>
                  <a:gd name="connsiteX59" fmla="*/ 4030869 w 7874000"/>
                  <a:gd name="connsiteY59" fmla="*/ 1358348 h 4284870"/>
                  <a:gd name="connsiteX60" fmla="*/ 4052956 w 7874000"/>
                  <a:gd name="connsiteY60" fmla="*/ 1303130 h 4284870"/>
                  <a:gd name="connsiteX61" fmla="*/ 4251739 w 7874000"/>
                  <a:gd name="connsiteY61" fmla="*/ 1181652 h 4284870"/>
                  <a:gd name="connsiteX62" fmla="*/ 4362174 w 7874000"/>
                  <a:gd name="connsiteY62" fmla="*/ 1115391 h 4284870"/>
                  <a:gd name="connsiteX63" fmla="*/ 4505739 w 7874000"/>
                  <a:gd name="connsiteY63" fmla="*/ 1082261 h 4284870"/>
                  <a:gd name="connsiteX64" fmla="*/ 4660348 w 7874000"/>
                  <a:gd name="connsiteY64" fmla="*/ 1148522 h 4284870"/>
                  <a:gd name="connsiteX65" fmla="*/ 4715565 w 7874000"/>
                  <a:gd name="connsiteY65" fmla="*/ 1258957 h 4284870"/>
                  <a:gd name="connsiteX66" fmla="*/ 4748696 w 7874000"/>
                  <a:gd name="connsiteY66" fmla="*/ 1325217 h 4284870"/>
                  <a:gd name="connsiteX67" fmla="*/ 4814956 w 7874000"/>
                  <a:gd name="connsiteY67" fmla="*/ 1336261 h 4284870"/>
                  <a:gd name="connsiteX68" fmla="*/ 5234609 w 7874000"/>
                  <a:gd name="connsiteY68" fmla="*/ 1314174 h 4284870"/>
                  <a:gd name="connsiteX69" fmla="*/ 5311913 w 7874000"/>
                  <a:gd name="connsiteY69" fmla="*/ 1303130 h 4284870"/>
                  <a:gd name="connsiteX70" fmla="*/ 5433391 w 7874000"/>
                  <a:gd name="connsiteY70" fmla="*/ 1336261 h 4284870"/>
                  <a:gd name="connsiteX71" fmla="*/ 5488609 w 7874000"/>
                  <a:gd name="connsiteY71" fmla="*/ 1347304 h 4284870"/>
                  <a:gd name="connsiteX72" fmla="*/ 5621130 w 7874000"/>
                  <a:gd name="connsiteY72" fmla="*/ 1247913 h 4284870"/>
                  <a:gd name="connsiteX73" fmla="*/ 5687391 w 7874000"/>
                  <a:gd name="connsiteY73" fmla="*/ 1159565 h 4284870"/>
                  <a:gd name="connsiteX74" fmla="*/ 5709478 w 7874000"/>
                  <a:gd name="connsiteY74" fmla="*/ 1126435 h 4284870"/>
                  <a:gd name="connsiteX75" fmla="*/ 6151217 w 7874000"/>
                  <a:gd name="connsiteY75" fmla="*/ 993913 h 4284870"/>
                  <a:gd name="connsiteX76" fmla="*/ 6283739 w 7874000"/>
                  <a:gd name="connsiteY76" fmla="*/ 905565 h 4284870"/>
                  <a:gd name="connsiteX77" fmla="*/ 6416261 w 7874000"/>
                  <a:gd name="connsiteY77" fmla="*/ 883478 h 4284870"/>
                  <a:gd name="connsiteX78" fmla="*/ 6482522 w 7874000"/>
                  <a:gd name="connsiteY78" fmla="*/ 861391 h 4284870"/>
                  <a:gd name="connsiteX79" fmla="*/ 6537739 w 7874000"/>
                  <a:gd name="connsiteY79" fmla="*/ 784087 h 4284870"/>
                  <a:gd name="connsiteX80" fmla="*/ 6581913 w 7874000"/>
                  <a:gd name="connsiteY80" fmla="*/ 618435 h 4284870"/>
                  <a:gd name="connsiteX81" fmla="*/ 6858000 w 7874000"/>
                  <a:gd name="connsiteY81" fmla="*/ 254000 h 4284870"/>
                  <a:gd name="connsiteX82" fmla="*/ 6957391 w 7874000"/>
                  <a:gd name="connsiteY82" fmla="*/ 154609 h 4284870"/>
                  <a:gd name="connsiteX83" fmla="*/ 7023652 w 7874000"/>
                  <a:gd name="connsiteY83" fmla="*/ 99391 h 4284870"/>
                  <a:gd name="connsiteX84" fmla="*/ 7078869 w 7874000"/>
                  <a:gd name="connsiteY84" fmla="*/ 44174 h 4284870"/>
                  <a:gd name="connsiteX85" fmla="*/ 7156174 w 7874000"/>
                  <a:gd name="connsiteY85" fmla="*/ 0 h 4284870"/>
                  <a:gd name="connsiteX86" fmla="*/ 7377043 w 7874000"/>
                  <a:gd name="connsiteY86" fmla="*/ 88348 h 4284870"/>
                  <a:gd name="connsiteX87" fmla="*/ 7388087 w 7874000"/>
                  <a:gd name="connsiteY87" fmla="*/ 187739 h 4284870"/>
                  <a:gd name="connsiteX88" fmla="*/ 7377043 w 7874000"/>
                  <a:gd name="connsiteY88" fmla="*/ 231913 h 4284870"/>
                  <a:gd name="connsiteX89" fmla="*/ 7288696 w 7874000"/>
                  <a:gd name="connsiteY89" fmla="*/ 287130 h 4284870"/>
                  <a:gd name="connsiteX90" fmla="*/ 7244522 w 7874000"/>
                  <a:gd name="connsiteY90" fmla="*/ 331304 h 4284870"/>
                  <a:gd name="connsiteX91" fmla="*/ 7233478 w 7874000"/>
                  <a:gd name="connsiteY91" fmla="*/ 364435 h 4284870"/>
                  <a:gd name="connsiteX92" fmla="*/ 7366000 w 7874000"/>
                  <a:gd name="connsiteY92" fmla="*/ 430696 h 4284870"/>
                  <a:gd name="connsiteX93" fmla="*/ 7476435 w 7874000"/>
                  <a:gd name="connsiteY93" fmla="*/ 441739 h 4284870"/>
                  <a:gd name="connsiteX94" fmla="*/ 7465391 w 7874000"/>
                  <a:gd name="connsiteY94" fmla="*/ 651565 h 4284870"/>
                  <a:gd name="connsiteX95" fmla="*/ 7454348 w 7874000"/>
                  <a:gd name="connsiteY95" fmla="*/ 1016000 h 4284870"/>
                  <a:gd name="connsiteX96" fmla="*/ 7421217 w 7874000"/>
                  <a:gd name="connsiteY96" fmla="*/ 1137478 h 4284870"/>
                  <a:gd name="connsiteX97" fmla="*/ 7377043 w 7874000"/>
                  <a:gd name="connsiteY97" fmla="*/ 1225826 h 4284870"/>
                  <a:gd name="connsiteX98" fmla="*/ 7354956 w 7874000"/>
                  <a:gd name="connsiteY98" fmla="*/ 1303130 h 4284870"/>
                  <a:gd name="connsiteX99" fmla="*/ 7509565 w 7874000"/>
                  <a:gd name="connsiteY99" fmla="*/ 1612348 h 4284870"/>
                  <a:gd name="connsiteX100" fmla="*/ 7597913 w 7874000"/>
                  <a:gd name="connsiteY100" fmla="*/ 1634435 h 4284870"/>
                  <a:gd name="connsiteX101" fmla="*/ 7752522 w 7874000"/>
                  <a:gd name="connsiteY101" fmla="*/ 1943652 h 4284870"/>
                  <a:gd name="connsiteX102" fmla="*/ 7807739 w 7874000"/>
                  <a:gd name="connsiteY102" fmla="*/ 1998870 h 4284870"/>
                  <a:gd name="connsiteX103" fmla="*/ 7862956 w 7874000"/>
                  <a:gd name="connsiteY103" fmla="*/ 2153478 h 4284870"/>
                  <a:gd name="connsiteX104" fmla="*/ 7874000 w 7874000"/>
                  <a:gd name="connsiteY104" fmla="*/ 2186609 h 4284870"/>
                  <a:gd name="connsiteX105" fmla="*/ 7851913 w 7874000"/>
                  <a:gd name="connsiteY105" fmla="*/ 2297044 h 4284870"/>
                  <a:gd name="connsiteX106" fmla="*/ 7807739 w 7874000"/>
                  <a:gd name="connsiteY106" fmla="*/ 2308087 h 4284870"/>
                  <a:gd name="connsiteX107" fmla="*/ 7752522 w 7874000"/>
                  <a:gd name="connsiteY107" fmla="*/ 2274957 h 4284870"/>
                  <a:gd name="connsiteX108" fmla="*/ 7719391 w 7874000"/>
                  <a:gd name="connsiteY108" fmla="*/ 2263913 h 4284870"/>
                  <a:gd name="connsiteX109" fmla="*/ 7620000 w 7874000"/>
                  <a:gd name="connsiteY109" fmla="*/ 2164522 h 4284870"/>
                  <a:gd name="connsiteX110" fmla="*/ 7564783 w 7874000"/>
                  <a:gd name="connsiteY110" fmla="*/ 2109304 h 4284870"/>
                  <a:gd name="connsiteX111" fmla="*/ 7498522 w 7874000"/>
                  <a:gd name="connsiteY111" fmla="*/ 1998870 h 4284870"/>
                  <a:gd name="connsiteX112" fmla="*/ 7465391 w 7874000"/>
                  <a:gd name="connsiteY112" fmla="*/ 1855304 h 4284870"/>
                  <a:gd name="connsiteX113" fmla="*/ 7388087 w 7874000"/>
                  <a:gd name="connsiteY113" fmla="*/ 1733826 h 4284870"/>
                  <a:gd name="connsiteX114" fmla="*/ 7366000 w 7874000"/>
                  <a:gd name="connsiteY114" fmla="*/ 1700696 h 4284870"/>
                  <a:gd name="connsiteX115" fmla="*/ 7343913 w 7874000"/>
                  <a:gd name="connsiteY115" fmla="*/ 1645478 h 4284870"/>
                  <a:gd name="connsiteX116" fmla="*/ 7321826 w 7874000"/>
                  <a:gd name="connsiteY116" fmla="*/ 1579217 h 4284870"/>
                  <a:gd name="connsiteX117" fmla="*/ 7277652 w 7874000"/>
                  <a:gd name="connsiteY117" fmla="*/ 1524000 h 4284870"/>
                  <a:gd name="connsiteX118" fmla="*/ 7255565 w 7874000"/>
                  <a:gd name="connsiteY118" fmla="*/ 1435652 h 4284870"/>
                  <a:gd name="connsiteX119" fmla="*/ 7222435 w 7874000"/>
                  <a:gd name="connsiteY119" fmla="*/ 1347304 h 4284870"/>
                  <a:gd name="connsiteX120" fmla="*/ 7112000 w 7874000"/>
                  <a:gd name="connsiteY120" fmla="*/ 1358348 h 4284870"/>
                  <a:gd name="connsiteX121" fmla="*/ 7089913 w 7874000"/>
                  <a:gd name="connsiteY121" fmla="*/ 1402522 h 4284870"/>
                  <a:gd name="connsiteX122" fmla="*/ 7045739 w 7874000"/>
                  <a:gd name="connsiteY122" fmla="*/ 1689652 h 4284870"/>
                  <a:gd name="connsiteX123" fmla="*/ 7034696 w 7874000"/>
                  <a:gd name="connsiteY123" fmla="*/ 1744870 h 4284870"/>
                  <a:gd name="connsiteX124" fmla="*/ 7200348 w 7874000"/>
                  <a:gd name="connsiteY124" fmla="*/ 1844261 h 4284870"/>
                  <a:gd name="connsiteX125" fmla="*/ 7167217 w 7874000"/>
                  <a:gd name="connsiteY125" fmla="*/ 1943652 h 4284870"/>
                  <a:gd name="connsiteX126" fmla="*/ 7056783 w 7874000"/>
                  <a:gd name="connsiteY126" fmla="*/ 1998870 h 4284870"/>
                  <a:gd name="connsiteX127" fmla="*/ 6979478 w 7874000"/>
                  <a:gd name="connsiteY127" fmla="*/ 2020957 h 4284870"/>
                  <a:gd name="connsiteX128" fmla="*/ 6946348 w 7874000"/>
                  <a:gd name="connsiteY128" fmla="*/ 2043044 h 4284870"/>
                  <a:gd name="connsiteX129" fmla="*/ 6924261 w 7874000"/>
                  <a:gd name="connsiteY129" fmla="*/ 2076174 h 4284870"/>
                  <a:gd name="connsiteX130" fmla="*/ 6869043 w 7874000"/>
                  <a:gd name="connsiteY130" fmla="*/ 2131391 h 4284870"/>
                  <a:gd name="connsiteX131" fmla="*/ 6802783 w 7874000"/>
                  <a:gd name="connsiteY131" fmla="*/ 2175565 h 4284870"/>
                  <a:gd name="connsiteX132" fmla="*/ 6670261 w 7874000"/>
                  <a:gd name="connsiteY132" fmla="*/ 2374348 h 4284870"/>
                  <a:gd name="connsiteX133" fmla="*/ 6648174 w 7874000"/>
                  <a:gd name="connsiteY133" fmla="*/ 2451652 h 4284870"/>
                  <a:gd name="connsiteX134" fmla="*/ 6581913 w 7874000"/>
                  <a:gd name="connsiteY134" fmla="*/ 2639391 h 4284870"/>
                  <a:gd name="connsiteX135" fmla="*/ 7023652 w 7874000"/>
                  <a:gd name="connsiteY135" fmla="*/ 2849217 h 4284870"/>
                  <a:gd name="connsiteX136" fmla="*/ 7145130 w 7874000"/>
                  <a:gd name="connsiteY136" fmla="*/ 2992783 h 4284870"/>
                  <a:gd name="connsiteX137" fmla="*/ 7167217 w 7874000"/>
                  <a:gd name="connsiteY137" fmla="*/ 3048000 h 4284870"/>
                  <a:gd name="connsiteX138" fmla="*/ 7178261 w 7874000"/>
                  <a:gd name="connsiteY138" fmla="*/ 3169478 h 4284870"/>
                  <a:gd name="connsiteX139" fmla="*/ 7189304 w 7874000"/>
                  <a:gd name="connsiteY139" fmla="*/ 3224696 h 4284870"/>
                  <a:gd name="connsiteX140" fmla="*/ 7178261 w 7874000"/>
                  <a:gd name="connsiteY140" fmla="*/ 3887304 h 4284870"/>
                  <a:gd name="connsiteX141" fmla="*/ 7156174 w 7874000"/>
                  <a:gd name="connsiteY141" fmla="*/ 3931478 h 4284870"/>
                  <a:gd name="connsiteX142" fmla="*/ 7145130 w 7874000"/>
                  <a:gd name="connsiteY142" fmla="*/ 3986696 h 4284870"/>
                  <a:gd name="connsiteX143" fmla="*/ 7100956 w 7874000"/>
                  <a:gd name="connsiteY143" fmla="*/ 4097130 h 4284870"/>
                  <a:gd name="connsiteX144" fmla="*/ 7067826 w 7874000"/>
                  <a:gd name="connsiteY144" fmla="*/ 4130261 h 4284870"/>
                  <a:gd name="connsiteX145" fmla="*/ 7045739 w 7874000"/>
                  <a:gd name="connsiteY145" fmla="*/ 4163391 h 4284870"/>
                  <a:gd name="connsiteX146" fmla="*/ 7001565 w 7874000"/>
                  <a:gd name="connsiteY146" fmla="*/ 4174435 h 4284870"/>
                  <a:gd name="connsiteX147" fmla="*/ 6924261 w 7874000"/>
                  <a:gd name="connsiteY147" fmla="*/ 4163391 h 4284870"/>
                  <a:gd name="connsiteX148" fmla="*/ 6891130 w 7874000"/>
                  <a:gd name="connsiteY148" fmla="*/ 4075044 h 4284870"/>
                  <a:gd name="connsiteX149" fmla="*/ 6902174 w 7874000"/>
                  <a:gd name="connsiteY149" fmla="*/ 3931478 h 4284870"/>
                  <a:gd name="connsiteX150" fmla="*/ 6913217 w 7874000"/>
                  <a:gd name="connsiteY150" fmla="*/ 3854174 h 4284870"/>
                  <a:gd name="connsiteX151" fmla="*/ 6924261 w 7874000"/>
                  <a:gd name="connsiteY151" fmla="*/ 3765826 h 4284870"/>
                  <a:gd name="connsiteX152" fmla="*/ 6880087 w 7874000"/>
                  <a:gd name="connsiteY152" fmla="*/ 3633304 h 4284870"/>
                  <a:gd name="connsiteX153" fmla="*/ 6813826 w 7874000"/>
                  <a:gd name="connsiteY153" fmla="*/ 3644348 h 4284870"/>
                  <a:gd name="connsiteX154" fmla="*/ 6725478 w 7874000"/>
                  <a:gd name="connsiteY154" fmla="*/ 3688522 h 4284870"/>
                  <a:gd name="connsiteX155" fmla="*/ 6449391 w 7874000"/>
                  <a:gd name="connsiteY155" fmla="*/ 3655391 h 4284870"/>
                  <a:gd name="connsiteX156" fmla="*/ 6372087 w 7874000"/>
                  <a:gd name="connsiteY156" fmla="*/ 3589130 h 4284870"/>
                  <a:gd name="connsiteX157" fmla="*/ 6316869 w 7874000"/>
                  <a:gd name="connsiteY157" fmla="*/ 3567044 h 4284870"/>
                  <a:gd name="connsiteX158" fmla="*/ 6062869 w 7874000"/>
                  <a:gd name="connsiteY158" fmla="*/ 3489739 h 4284870"/>
                  <a:gd name="connsiteX159" fmla="*/ 5941391 w 7874000"/>
                  <a:gd name="connsiteY159" fmla="*/ 3434522 h 4284870"/>
                  <a:gd name="connsiteX160" fmla="*/ 5897217 w 7874000"/>
                  <a:gd name="connsiteY160" fmla="*/ 3390348 h 4284870"/>
                  <a:gd name="connsiteX161" fmla="*/ 5864087 w 7874000"/>
                  <a:gd name="connsiteY161" fmla="*/ 3401391 h 4284870"/>
                  <a:gd name="connsiteX162" fmla="*/ 5819913 w 7874000"/>
                  <a:gd name="connsiteY162" fmla="*/ 3765826 h 4284870"/>
                  <a:gd name="connsiteX163" fmla="*/ 5322956 w 7874000"/>
                  <a:gd name="connsiteY163" fmla="*/ 4262783 h 4284870"/>
                  <a:gd name="connsiteX164" fmla="*/ 5278783 w 7874000"/>
                  <a:gd name="connsiteY164" fmla="*/ 4284870 h 4284870"/>
                  <a:gd name="connsiteX165" fmla="*/ 5223565 w 7874000"/>
                  <a:gd name="connsiteY165" fmla="*/ 4273826 h 4284870"/>
                  <a:gd name="connsiteX166" fmla="*/ 5157304 w 7874000"/>
                  <a:gd name="connsiteY166" fmla="*/ 4130261 h 4284870"/>
                  <a:gd name="connsiteX167" fmla="*/ 4870174 w 7874000"/>
                  <a:gd name="connsiteY167" fmla="*/ 4086087 h 4284870"/>
                  <a:gd name="connsiteX168" fmla="*/ 4770783 w 7874000"/>
                  <a:gd name="connsiteY168" fmla="*/ 4052957 h 4284870"/>
                  <a:gd name="connsiteX169" fmla="*/ 4616174 w 7874000"/>
                  <a:gd name="connsiteY169" fmla="*/ 3942522 h 4284870"/>
                  <a:gd name="connsiteX170" fmla="*/ 4549913 w 7874000"/>
                  <a:gd name="connsiteY170" fmla="*/ 3931478 h 4284870"/>
                  <a:gd name="connsiteX171" fmla="*/ 4494696 w 7874000"/>
                  <a:gd name="connsiteY171" fmla="*/ 4097130 h 4284870"/>
                  <a:gd name="connsiteX172" fmla="*/ 4273826 w 7874000"/>
                  <a:gd name="connsiteY172" fmla="*/ 4163391 h 4284870"/>
                  <a:gd name="connsiteX173" fmla="*/ 4218609 w 7874000"/>
                  <a:gd name="connsiteY173" fmla="*/ 4119217 h 4284870"/>
                  <a:gd name="connsiteX174" fmla="*/ 3953565 w 7874000"/>
                  <a:gd name="connsiteY174" fmla="*/ 4130261 h 4284870"/>
                  <a:gd name="connsiteX175" fmla="*/ 3434522 w 7874000"/>
                  <a:gd name="connsiteY175" fmla="*/ 4075044 h 4284870"/>
                  <a:gd name="connsiteX176" fmla="*/ 3169478 w 7874000"/>
                  <a:gd name="connsiteY176" fmla="*/ 3854174 h 4284870"/>
                  <a:gd name="connsiteX177" fmla="*/ 3158435 w 7874000"/>
                  <a:gd name="connsiteY177" fmla="*/ 3821044 h 4284870"/>
                  <a:gd name="connsiteX178" fmla="*/ 3114261 w 7874000"/>
                  <a:gd name="connsiteY178" fmla="*/ 3655391 h 4284870"/>
                  <a:gd name="connsiteX179" fmla="*/ 2915478 w 7874000"/>
                  <a:gd name="connsiteY179" fmla="*/ 3511826 h 4284870"/>
                  <a:gd name="connsiteX180" fmla="*/ 2639391 w 7874000"/>
                  <a:gd name="connsiteY180" fmla="*/ 3379304 h 4284870"/>
                  <a:gd name="connsiteX181" fmla="*/ 2540000 w 7874000"/>
                  <a:gd name="connsiteY181" fmla="*/ 3313044 h 4284870"/>
                  <a:gd name="connsiteX182" fmla="*/ 2451652 w 7874000"/>
                  <a:gd name="connsiteY182" fmla="*/ 3235739 h 4284870"/>
                  <a:gd name="connsiteX183" fmla="*/ 2286000 w 7874000"/>
                  <a:gd name="connsiteY183" fmla="*/ 3202609 h 4284870"/>
                  <a:gd name="connsiteX184" fmla="*/ 2230783 w 7874000"/>
                  <a:gd name="connsiteY184" fmla="*/ 3213652 h 4284870"/>
                  <a:gd name="connsiteX185" fmla="*/ 2153478 w 7874000"/>
                  <a:gd name="connsiteY185" fmla="*/ 3302000 h 4284870"/>
                  <a:gd name="connsiteX186" fmla="*/ 2065130 w 7874000"/>
                  <a:gd name="connsiteY186" fmla="*/ 3423478 h 4284870"/>
                  <a:gd name="connsiteX187" fmla="*/ 2032000 w 7874000"/>
                  <a:gd name="connsiteY187" fmla="*/ 3445565 h 4284870"/>
                  <a:gd name="connsiteX188" fmla="*/ 1965739 w 7874000"/>
                  <a:gd name="connsiteY188" fmla="*/ 3511826 h 4284870"/>
                  <a:gd name="connsiteX189" fmla="*/ 1888435 w 7874000"/>
                  <a:gd name="connsiteY189" fmla="*/ 3533913 h 4284870"/>
                  <a:gd name="connsiteX190" fmla="*/ 1811130 w 7874000"/>
                  <a:gd name="connsiteY190" fmla="*/ 3456609 h 4284870"/>
                  <a:gd name="connsiteX191" fmla="*/ 1546087 w 7874000"/>
                  <a:gd name="connsiteY191" fmla="*/ 3279913 h 4284870"/>
                  <a:gd name="connsiteX192" fmla="*/ 1468783 w 7874000"/>
                  <a:gd name="connsiteY192" fmla="*/ 3180522 h 4284870"/>
                  <a:gd name="connsiteX193" fmla="*/ 1336261 w 7874000"/>
                  <a:gd name="connsiteY193" fmla="*/ 3114261 h 4284870"/>
                  <a:gd name="connsiteX194" fmla="*/ 1247913 w 7874000"/>
                  <a:gd name="connsiteY194" fmla="*/ 3092174 h 4284870"/>
                  <a:gd name="connsiteX195" fmla="*/ 1004956 w 7874000"/>
                  <a:gd name="connsiteY195" fmla="*/ 3125304 h 4284870"/>
                  <a:gd name="connsiteX196" fmla="*/ 993913 w 7874000"/>
                  <a:gd name="connsiteY196" fmla="*/ 3191565 h 4284870"/>
                  <a:gd name="connsiteX197" fmla="*/ 1016000 w 7874000"/>
                  <a:gd name="connsiteY197" fmla="*/ 3379304 h 4284870"/>
                  <a:gd name="connsiteX198" fmla="*/ 982869 w 7874000"/>
                  <a:gd name="connsiteY198" fmla="*/ 3423478 h 4284870"/>
                  <a:gd name="connsiteX199" fmla="*/ 949739 w 7874000"/>
                  <a:gd name="connsiteY199" fmla="*/ 3434522 h 4284870"/>
                  <a:gd name="connsiteX200" fmla="*/ 839304 w 7874000"/>
                  <a:gd name="connsiteY200" fmla="*/ 3467652 h 4284870"/>
                  <a:gd name="connsiteX201" fmla="*/ 806174 w 7874000"/>
                  <a:gd name="connsiteY201" fmla="*/ 3511826 h 4284870"/>
                  <a:gd name="connsiteX202" fmla="*/ 795130 w 7874000"/>
                  <a:gd name="connsiteY202" fmla="*/ 3578087 h 4284870"/>
                  <a:gd name="connsiteX203" fmla="*/ 762000 w 7874000"/>
                  <a:gd name="connsiteY203" fmla="*/ 3765826 h 4284870"/>
                  <a:gd name="connsiteX204" fmla="*/ 640522 w 7874000"/>
                  <a:gd name="connsiteY204" fmla="*/ 3865217 h 4284870"/>
                  <a:gd name="connsiteX205" fmla="*/ 574261 w 7874000"/>
                  <a:gd name="connsiteY205" fmla="*/ 3776870 h 4284870"/>
                  <a:gd name="connsiteX206" fmla="*/ 508000 w 7874000"/>
                  <a:gd name="connsiteY206" fmla="*/ 3677478 h 4284870"/>
                  <a:gd name="connsiteX207" fmla="*/ 485913 w 7874000"/>
                  <a:gd name="connsiteY207" fmla="*/ 3644348 h 4284870"/>
                  <a:gd name="connsiteX208" fmla="*/ 419652 w 7874000"/>
                  <a:gd name="connsiteY208" fmla="*/ 3556000 h 4284870"/>
                  <a:gd name="connsiteX209" fmla="*/ 408609 w 7874000"/>
                  <a:gd name="connsiteY209" fmla="*/ 3467652 h 4284870"/>
                  <a:gd name="connsiteX210" fmla="*/ 397565 w 7874000"/>
                  <a:gd name="connsiteY210" fmla="*/ 3401391 h 4284870"/>
                  <a:gd name="connsiteX211" fmla="*/ 331304 w 7874000"/>
                  <a:gd name="connsiteY211" fmla="*/ 3302000 h 4284870"/>
                  <a:gd name="connsiteX212" fmla="*/ 309217 w 7874000"/>
                  <a:gd name="connsiteY212" fmla="*/ 3246783 h 4284870"/>
                  <a:gd name="connsiteX213" fmla="*/ 287130 w 7874000"/>
                  <a:gd name="connsiteY213" fmla="*/ 3147391 h 4284870"/>
                  <a:gd name="connsiteX214" fmla="*/ 276087 w 7874000"/>
                  <a:gd name="connsiteY214" fmla="*/ 3114261 h 4284870"/>
                  <a:gd name="connsiteX215" fmla="*/ 265043 w 7874000"/>
                  <a:gd name="connsiteY215" fmla="*/ 3070087 h 4284870"/>
                  <a:gd name="connsiteX216" fmla="*/ 231913 w 7874000"/>
                  <a:gd name="connsiteY216" fmla="*/ 3025913 h 4284870"/>
                  <a:gd name="connsiteX217" fmla="*/ 209826 w 7874000"/>
                  <a:gd name="connsiteY217" fmla="*/ 2992783 h 4284870"/>
                  <a:gd name="connsiteX218" fmla="*/ 187739 w 7874000"/>
                  <a:gd name="connsiteY218" fmla="*/ 2893391 h 4284870"/>
                  <a:gd name="connsiteX219" fmla="*/ 176696 w 7874000"/>
                  <a:gd name="connsiteY219" fmla="*/ 2860261 h 4284870"/>
                  <a:gd name="connsiteX220" fmla="*/ 143565 w 7874000"/>
                  <a:gd name="connsiteY220" fmla="*/ 2849217 h 4284870"/>
                  <a:gd name="connsiteX221" fmla="*/ 132522 w 7874000"/>
                  <a:gd name="connsiteY221" fmla="*/ 2816087 h 4284870"/>
                  <a:gd name="connsiteX222" fmla="*/ 66261 w 7874000"/>
                  <a:gd name="connsiteY222" fmla="*/ 2782957 h 4284870"/>
                  <a:gd name="connsiteX223" fmla="*/ 33130 w 7874000"/>
                  <a:gd name="connsiteY223" fmla="*/ 2760870 h 4284870"/>
                  <a:gd name="connsiteX224" fmla="*/ 0 w 7874000"/>
                  <a:gd name="connsiteY224" fmla="*/ 2683565 h 4284870"/>
                  <a:gd name="connsiteX225" fmla="*/ 11043 w 7874000"/>
                  <a:gd name="connsiteY225" fmla="*/ 2628348 h 4284870"/>
                  <a:gd name="connsiteX226" fmla="*/ 33130 w 7874000"/>
                  <a:gd name="connsiteY226" fmla="*/ 2595217 h 4284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</a:cxnLst>
                <a:rect l="l" t="t" r="r" b="b"/>
                <a:pathLst>
                  <a:path w="7874000" h="4284870">
                    <a:moveTo>
                      <a:pt x="33130" y="2595217"/>
                    </a:moveTo>
                    <a:cubicBezTo>
                      <a:pt x="55217" y="2591536"/>
                      <a:pt x="106942" y="2601029"/>
                      <a:pt x="143565" y="2606261"/>
                    </a:cubicBezTo>
                    <a:cubicBezTo>
                      <a:pt x="158590" y="2608407"/>
                      <a:pt x="178022" y="2605644"/>
                      <a:pt x="187739" y="2617304"/>
                    </a:cubicBezTo>
                    <a:cubicBezTo>
                      <a:pt x="199756" y="2631724"/>
                      <a:pt x="195102" y="2654116"/>
                      <a:pt x="198783" y="2672522"/>
                    </a:cubicBezTo>
                    <a:cubicBezTo>
                      <a:pt x="180298" y="2746463"/>
                      <a:pt x="159439" y="2767354"/>
                      <a:pt x="198783" y="2838174"/>
                    </a:cubicBezTo>
                    <a:cubicBezTo>
                      <a:pt x="205229" y="2849776"/>
                      <a:pt x="220870" y="2852899"/>
                      <a:pt x="231913" y="2860261"/>
                    </a:cubicBezTo>
                    <a:cubicBezTo>
                      <a:pt x="325079" y="2855357"/>
                      <a:pt x="443494" y="2853195"/>
                      <a:pt x="541130" y="2838174"/>
                    </a:cubicBezTo>
                    <a:cubicBezTo>
                      <a:pt x="556131" y="2835866"/>
                      <a:pt x="570579" y="2830811"/>
                      <a:pt x="585304" y="2827130"/>
                    </a:cubicBezTo>
                    <a:cubicBezTo>
                      <a:pt x="596348" y="2812406"/>
                      <a:pt x="607737" y="2797934"/>
                      <a:pt x="618435" y="2782957"/>
                    </a:cubicBezTo>
                    <a:cubicBezTo>
                      <a:pt x="639677" y="2753219"/>
                      <a:pt x="654315" y="2726838"/>
                      <a:pt x="673652" y="2694609"/>
                    </a:cubicBezTo>
                    <a:cubicBezTo>
                      <a:pt x="686900" y="2601875"/>
                      <a:pt x="689804" y="2637184"/>
                      <a:pt x="673652" y="2551044"/>
                    </a:cubicBezTo>
                    <a:cubicBezTo>
                      <a:pt x="666734" y="2514146"/>
                      <a:pt x="678110" y="2467155"/>
                      <a:pt x="651565" y="2440609"/>
                    </a:cubicBezTo>
                    <a:lnTo>
                      <a:pt x="618435" y="2407478"/>
                    </a:lnTo>
                    <a:cubicBezTo>
                      <a:pt x="550638" y="2204100"/>
                      <a:pt x="585676" y="2326963"/>
                      <a:pt x="706783" y="1833217"/>
                    </a:cubicBezTo>
                    <a:cubicBezTo>
                      <a:pt x="711080" y="1815698"/>
                      <a:pt x="781048" y="1766475"/>
                      <a:pt x="795130" y="1755913"/>
                    </a:cubicBezTo>
                    <a:cubicBezTo>
                      <a:pt x="802492" y="1737507"/>
                      <a:pt x="810948" y="1719502"/>
                      <a:pt x="817217" y="1700696"/>
                    </a:cubicBezTo>
                    <a:cubicBezTo>
                      <a:pt x="828354" y="1667285"/>
                      <a:pt x="825703" y="1641101"/>
                      <a:pt x="850348" y="1612348"/>
                    </a:cubicBezTo>
                    <a:cubicBezTo>
                      <a:pt x="875858" y="1582586"/>
                      <a:pt x="946918" y="1554204"/>
                      <a:pt x="971826" y="1535044"/>
                    </a:cubicBezTo>
                    <a:cubicBezTo>
                      <a:pt x="996584" y="1515999"/>
                      <a:pt x="1017335" y="1492129"/>
                      <a:pt x="1038087" y="1468783"/>
                    </a:cubicBezTo>
                    <a:cubicBezTo>
                      <a:pt x="1046905" y="1458863"/>
                      <a:pt x="1049810" y="1443943"/>
                      <a:pt x="1060174" y="1435652"/>
                    </a:cubicBezTo>
                    <a:cubicBezTo>
                      <a:pt x="1069264" y="1428380"/>
                      <a:pt x="1081922" y="1427048"/>
                      <a:pt x="1093304" y="1424609"/>
                    </a:cubicBezTo>
                    <a:cubicBezTo>
                      <a:pt x="1133547" y="1415986"/>
                      <a:pt x="1174290" y="1409884"/>
                      <a:pt x="1214783" y="1402522"/>
                    </a:cubicBezTo>
                    <a:cubicBezTo>
                      <a:pt x="1222145" y="1391478"/>
                      <a:pt x="1224441" y="1374051"/>
                      <a:pt x="1236869" y="1369391"/>
                    </a:cubicBezTo>
                    <a:cubicBezTo>
                      <a:pt x="1286219" y="1350885"/>
                      <a:pt x="1340173" y="1348333"/>
                      <a:pt x="1391478" y="1336261"/>
                    </a:cubicBezTo>
                    <a:cubicBezTo>
                      <a:pt x="1402810" y="1333595"/>
                      <a:pt x="1413565" y="1328898"/>
                      <a:pt x="1424609" y="1325217"/>
                    </a:cubicBezTo>
                    <a:cubicBezTo>
                      <a:pt x="1461420" y="1295768"/>
                      <a:pt x="1496682" y="1264270"/>
                      <a:pt x="1535043" y="1236870"/>
                    </a:cubicBezTo>
                    <a:cubicBezTo>
                      <a:pt x="1548439" y="1227301"/>
                      <a:pt x="1566570" y="1225322"/>
                      <a:pt x="1579217" y="1214783"/>
                    </a:cubicBezTo>
                    <a:cubicBezTo>
                      <a:pt x="1589413" y="1206286"/>
                      <a:pt x="1594719" y="1193176"/>
                      <a:pt x="1601304" y="1181652"/>
                    </a:cubicBezTo>
                    <a:cubicBezTo>
                      <a:pt x="1624188" y="1141605"/>
                      <a:pt x="1638751" y="1096191"/>
                      <a:pt x="1667565" y="1060174"/>
                    </a:cubicBezTo>
                    <a:cubicBezTo>
                      <a:pt x="1700436" y="1019085"/>
                      <a:pt x="1734385" y="1015860"/>
                      <a:pt x="1778000" y="1004957"/>
                    </a:cubicBezTo>
                    <a:cubicBezTo>
                      <a:pt x="1792725" y="982870"/>
                      <a:pt x="1807923" y="961091"/>
                      <a:pt x="1822174" y="938696"/>
                    </a:cubicBezTo>
                    <a:cubicBezTo>
                      <a:pt x="1833698" y="920587"/>
                      <a:pt x="1840126" y="898656"/>
                      <a:pt x="1855304" y="883478"/>
                    </a:cubicBezTo>
                    <a:cubicBezTo>
                      <a:pt x="1866945" y="871837"/>
                      <a:pt x="1884753" y="868753"/>
                      <a:pt x="1899478" y="861391"/>
                    </a:cubicBezTo>
                    <a:cubicBezTo>
                      <a:pt x="2075759" y="923090"/>
                      <a:pt x="2091816" y="884855"/>
                      <a:pt x="2164522" y="993913"/>
                    </a:cubicBezTo>
                    <a:cubicBezTo>
                      <a:pt x="2173654" y="1007611"/>
                      <a:pt x="2179247" y="1023362"/>
                      <a:pt x="2186609" y="1038087"/>
                    </a:cubicBezTo>
                    <a:cubicBezTo>
                      <a:pt x="2190290" y="1067536"/>
                      <a:pt x="2197652" y="1096757"/>
                      <a:pt x="2197652" y="1126435"/>
                    </a:cubicBezTo>
                    <a:cubicBezTo>
                      <a:pt x="2197652" y="1382229"/>
                      <a:pt x="2207998" y="1328013"/>
                      <a:pt x="2175565" y="1457739"/>
                    </a:cubicBezTo>
                    <a:cubicBezTo>
                      <a:pt x="2219739" y="1465101"/>
                      <a:pt x="2263799" y="1486469"/>
                      <a:pt x="2308087" y="1479826"/>
                    </a:cubicBezTo>
                    <a:cubicBezTo>
                      <a:pt x="2342431" y="1474675"/>
                      <a:pt x="2365373" y="1440140"/>
                      <a:pt x="2396435" y="1424609"/>
                    </a:cubicBezTo>
                    <a:cubicBezTo>
                      <a:pt x="2410011" y="1417821"/>
                      <a:pt x="2425884" y="1417246"/>
                      <a:pt x="2440609" y="1413565"/>
                    </a:cubicBezTo>
                    <a:cubicBezTo>
                      <a:pt x="2455334" y="1417246"/>
                      <a:pt x="2470913" y="1418445"/>
                      <a:pt x="2484783" y="1424609"/>
                    </a:cubicBezTo>
                    <a:cubicBezTo>
                      <a:pt x="2504397" y="1433327"/>
                      <a:pt x="2521798" y="1446363"/>
                      <a:pt x="2540000" y="1457739"/>
                    </a:cubicBezTo>
                    <a:cubicBezTo>
                      <a:pt x="2551255" y="1464773"/>
                      <a:pt x="2560657" y="1475290"/>
                      <a:pt x="2573130" y="1479826"/>
                    </a:cubicBezTo>
                    <a:cubicBezTo>
                      <a:pt x="2601658" y="1490200"/>
                      <a:pt x="2632029" y="1494551"/>
                      <a:pt x="2661478" y="1501913"/>
                    </a:cubicBezTo>
                    <a:cubicBezTo>
                      <a:pt x="2685951" y="1515897"/>
                      <a:pt x="2753401" y="1565250"/>
                      <a:pt x="2794000" y="1557130"/>
                    </a:cubicBezTo>
                    <a:cubicBezTo>
                      <a:pt x="2815048" y="1552920"/>
                      <a:pt x="2830811" y="1535043"/>
                      <a:pt x="2849217" y="1524000"/>
                    </a:cubicBezTo>
                    <a:cubicBezTo>
                      <a:pt x="2863942" y="1531362"/>
                      <a:pt x="2880892" y="1535373"/>
                      <a:pt x="2893391" y="1546087"/>
                    </a:cubicBezTo>
                    <a:cubicBezTo>
                      <a:pt x="2910907" y="1561101"/>
                      <a:pt x="2961802" y="1647628"/>
                      <a:pt x="2970696" y="1656522"/>
                    </a:cubicBezTo>
                    <a:cubicBezTo>
                      <a:pt x="2982337" y="1668163"/>
                      <a:pt x="3001473" y="1669040"/>
                      <a:pt x="3014869" y="1678609"/>
                    </a:cubicBezTo>
                    <a:cubicBezTo>
                      <a:pt x="3027578" y="1687687"/>
                      <a:pt x="3036956" y="1700696"/>
                      <a:pt x="3048000" y="1711739"/>
                    </a:cubicBezTo>
                    <a:cubicBezTo>
                      <a:pt x="3051681" y="1726464"/>
                      <a:pt x="3056548" y="1740942"/>
                      <a:pt x="3059043" y="1755913"/>
                    </a:cubicBezTo>
                    <a:cubicBezTo>
                      <a:pt x="3063922" y="1785188"/>
                      <a:pt x="3051866" y="1820834"/>
                      <a:pt x="3070087" y="1844261"/>
                    </a:cubicBezTo>
                    <a:cubicBezTo>
                      <a:pt x="3083834" y="1861936"/>
                      <a:pt x="3114261" y="1851623"/>
                      <a:pt x="3136348" y="1855304"/>
                    </a:cubicBezTo>
                    <a:cubicBezTo>
                      <a:pt x="3147391" y="1851623"/>
                      <a:pt x="3162026" y="1853204"/>
                      <a:pt x="3169478" y="1844261"/>
                    </a:cubicBezTo>
                    <a:cubicBezTo>
                      <a:pt x="3196113" y="1812299"/>
                      <a:pt x="3210311" y="1680931"/>
                      <a:pt x="3213652" y="1667565"/>
                    </a:cubicBezTo>
                    <a:cubicBezTo>
                      <a:pt x="3236247" y="1577184"/>
                      <a:pt x="3227693" y="1528024"/>
                      <a:pt x="3302000" y="1490870"/>
                    </a:cubicBezTo>
                    <a:cubicBezTo>
                      <a:pt x="3315576" y="1484082"/>
                      <a:pt x="3331449" y="1483507"/>
                      <a:pt x="3346174" y="1479826"/>
                    </a:cubicBezTo>
                    <a:cubicBezTo>
                      <a:pt x="3506091" y="1546459"/>
                      <a:pt x="3431210" y="1529108"/>
                      <a:pt x="3567043" y="1546087"/>
                    </a:cubicBezTo>
                    <a:cubicBezTo>
                      <a:pt x="3666434" y="1538725"/>
                      <a:pt x="3767070" y="1541320"/>
                      <a:pt x="3865217" y="1524000"/>
                    </a:cubicBezTo>
                    <a:cubicBezTo>
                      <a:pt x="3942572" y="1510349"/>
                      <a:pt x="3998320" y="1410427"/>
                      <a:pt x="4030869" y="1358348"/>
                    </a:cubicBezTo>
                    <a:cubicBezTo>
                      <a:pt x="4041376" y="1341537"/>
                      <a:pt x="4039510" y="1317697"/>
                      <a:pt x="4052956" y="1303130"/>
                    </a:cubicBezTo>
                    <a:cubicBezTo>
                      <a:pt x="4164932" y="1181823"/>
                      <a:pt x="4134608" y="1240218"/>
                      <a:pt x="4251739" y="1181652"/>
                    </a:cubicBezTo>
                    <a:cubicBezTo>
                      <a:pt x="4286913" y="1164065"/>
                      <a:pt x="4322032" y="1127197"/>
                      <a:pt x="4362174" y="1115391"/>
                    </a:cubicBezTo>
                    <a:cubicBezTo>
                      <a:pt x="4409291" y="1101533"/>
                      <a:pt x="4457884" y="1093304"/>
                      <a:pt x="4505739" y="1082261"/>
                    </a:cubicBezTo>
                    <a:cubicBezTo>
                      <a:pt x="4605880" y="1109572"/>
                      <a:pt x="4611085" y="1089407"/>
                      <a:pt x="4660348" y="1148522"/>
                    </a:cubicBezTo>
                    <a:cubicBezTo>
                      <a:pt x="4689438" y="1183430"/>
                      <a:pt x="4695263" y="1214969"/>
                      <a:pt x="4715565" y="1258957"/>
                    </a:cubicBezTo>
                    <a:cubicBezTo>
                      <a:pt x="4725913" y="1281378"/>
                      <a:pt x="4729204" y="1310056"/>
                      <a:pt x="4748696" y="1325217"/>
                    </a:cubicBezTo>
                    <a:cubicBezTo>
                      <a:pt x="4766371" y="1338964"/>
                      <a:pt x="4792869" y="1332580"/>
                      <a:pt x="4814956" y="1336261"/>
                    </a:cubicBezTo>
                    <a:lnTo>
                      <a:pt x="5234609" y="1314174"/>
                    </a:lnTo>
                    <a:cubicBezTo>
                      <a:pt x="5260581" y="1312443"/>
                      <a:pt x="5286043" y="1300255"/>
                      <a:pt x="5311913" y="1303130"/>
                    </a:cubicBezTo>
                    <a:cubicBezTo>
                      <a:pt x="5353628" y="1307765"/>
                      <a:pt x="5392673" y="1326081"/>
                      <a:pt x="5433391" y="1336261"/>
                    </a:cubicBezTo>
                    <a:cubicBezTo>
                      <a:pt x="5451601" y="1340814"/>
                      <a:pt x="5470203" y="1343623"/>
                      <a:pt x="5488609" y="1347304"/>
                    </a:cubicBezTo>
                    <a:cubicBezTo>
                      <a:pt x="5532783" y="1314174"/>
                      <a:pt x="5580986" y="1285826"/>
                      <a:pt x="5621130" y="1247913"/>
                    </a:cubicBezTo>
                    <a:cubicBezTo>
                      <a:pt x="5647893" y="1222637"/>
                      <a:pt x="5665739" y="1189336"/>
                      <a:pt x="5687391" y="1159565"/>
                    </a:cubicBezTo>
                    <a:cubicBezTo>
                      <a:pt x="5695198" y="1148831"/>
                      <a:pt x="5696979" y="1130899"/>
                      <a:pt x="5709478" y="1126435"/>
                    </a:cubicBezTo>
                    <a:cubicBezTo>
                      <a:pt x="5854252" y="1074730"/>
                      <a:pt x="6003971" y="1038087"/>
                      <a:pt x="6151217" y="993913"/>
                    </a:cubicBezTo>
                    <a:cubicBezTo>
                      <a:pt x="6199342" y="945788"/>
                      <a:pt x="6207329" y="928488"/>
                      <a:pt x="6283739" y="905565"/>
                    </a:cubicBezTo>
                    <a:cubicBezTo>
                      <a:pt x="6326634" y="892697"/>
                      <a:pt x="6372544" y="893193"/>
                      <a:pt x="6416261" y="883478"/>
                    </a:cubicBezTo>
                    <a:cubicBezTo>
                      <a:pt x="6438988" y="878427"/>
                      <a:pt x="6460435" y="868753"/>
                      <a:pt x="6482522" y="861391"/>
                    </a:cubicBezTo>
                    <a:cubicBezTo>
                      <a:pt x="6500928" y="835623"/>
                      <a:pt x="6526792" y="813801"/>
                      <a:pt x="6537739" y="784087"/>
                    </a:cubicBezTo>
                    <a:cubicBezTo>
                      <a:pt x="6627675" y="539974"/>
                      <a:pt x="6515523" y="718019"/>
                      <a:pt x="6581913" y="618435"/>
                    </a:cubicBezTo>
                    <a:cubicBezTo>
                      <a:pt x="6632473" y="416185"/>
                      <a:pt x="6529319" y="801806"/>
                      <a:pt x="6858000" y="254000"/>
                    </a:cubicBezTo>
                    <a:cubicBezTo>
                      <a:pt x="6910971" y="165714"/>
                      <a:pt x="6865623" y="223435"/>
                      <a:pt x="6957391" y="154609"/>
                    </a:cubicBezTo>
                    <a:cubicBezTo>
                      <a:pt x="6980392" y="137358"/>
                      <a:pt x="7002378" y="118731"/>
                      <a:pt x="7023652" y="99391"/>
                    </a:cubicBezTo>
                    <a:cubicBezTo>
                      <a:pt x="7042912" y="81882"/>
                      <a:pt x="7058045" y="59792"/>
                      <a:pt x="7078869" y="44174"/>
                    </a:cubicBezTo>
                    <a:cubicBezTo>
                      <a:pt x="7102612" y="26367"/>
                      <a:pt x="7130406" y="14725"/>
                      <a:pt x="7156174" y="0"/>
                    </a:cubicBezTo>
                    <a:cubicBezTo>
                      <a:pt x="7248306" y="20474"/>
                      <a:pt x="7354365" y="-9923"/>
                      <a:pt x="7377043" y="88348"/>
                    </a:cubicBezTo>
                    <a:cubicBezTo>
                      <a:pt x="7384539" y="120829"/>
                      <a:pt x="7384406" y="154609"/>
                      <a:pt x="7388087" y="187739"/>
                    </a:cubicBezTo>
                    <a:cubicBezTo>
                      <a:pt x="7384406" y="202464"/>
                      <a:pt x="7387775" y="221181"/>
                      <a:pt x="7377043" y="231913"/>
                    </a:cubicBezTo>
                    <a:cubicBezTo>
                      <a:pt x="7352487" y="256469"/>
                      <a:pt x="7316478" y="266293"/>
                      <a:pt x="7288696" y="287130"/>
                    </a:cubicBezTo>
                    <a:cubicBezTo>
                      <a:pt x="7272037" y="299624"/>
                      <a:pt x="7259247" y="316579"/>
                      <a:pt x="7244522" y="331304"/>
                    </a:cubicBezTo>
                    <a:cubicBezTo>
                      <a:pt x="7240841" y="342348"/>
                      <a:pt x="7225812" y="355674"/>
                      <a:pt x="7233478" y="364435"/>
                    </a:cubicBezTo>
                    <a:cubicBezTo>
                      <a:pt x="7263189" y="398390"/>
                      <a:pt x="7319388" y="424037"/>
                      <a:pt x="7366000" y="430696"/>
                    </a:cubicBezTo>
                    <a:cubicBezTo>
                      <a:pt x="7402623" y="435928"/>
                      <a:pt x="7439623" y="438058"/>
                      <a:pt x="7476435" y="441739"/>
                    </a:cubicBezTo>
                    <a:cubicBezTo>
                      <a:pt x="7472754" y="511681"/>
                      <a:pt x="7468083" y="581578"/>
                      <a:pt x="7465391" y="651565"/>
                    </a:cubicBezTo>
                    <a:cubicBezTo>
                      <a:pt x="7460720" y="773009"/>
                      <a:pt x="7460736" y="894634"/>
                      <a:pt x="7454348" y="1016000"/>
                    </a:cubicBezTo>
                    <a:cubicBezTo>
                      <a:pt x="7452754" y="1046280"/>
                      <a:pt x="7431854" y="1112658"/>
                      <a:pt x="7421217" y="1137478"/>
                    </a:cubicBezTo>
                    <a:cubicBezTo>
                      <a:pt x="7408247" y="1167741"/>
                      <a:pt x="7389271" y="1195256"/>
                      <a:pt x="7377043" y="1225826"/>
                    </a:cubicBezTo>
                    <a:cubicBezTo>
                      <a:pt x="7367090" y="1250708"/>
                      <a:pt x="7362318" y="1277362"/>
                      <a:pt x="7354956" y="1303130"/>
                    </a:cubicBezTo>
                    <a:cubicBezTo>
                      <a:pt x="7393501" y="1418764"/>
                      <a:pt x="7397129" y="1544886"/>
                      <a:pt x="7509565" y="1612348"/>
                    </a:cubicBezTo>
                    <a:cubicBezTo>
                      <a:pt x="7535595" y="1627966"/>
                      <a:pt x="7568464" y="1627073"/>
                      <a:pt x="7597913" y="1634435"/>
                    </a:cubicBezTo>
                    <a:cubicBezTo>
                      <a:pt x="7634522" y="1729618"/>
                      <a:pt x="7679153" y="1870282"/>
                      <a:pt x="7752522" y="1943652"/>
                    </a:cubicBezTo>
                    <a:lnTo>
                      <a:pt x="7807739" y="1998870"/>
                    </a:lnTo>
                    <a:cubicBezTo>
                      <a:pt x="7826145" y="2050406"/>
                      <a:pt x="7844743" y="2101874"/>
                      <a:pt x="7862956" y="2153478"/>
                    </a:cubicBezTo>
                    <a:cubicBezTo>
                      <a:pt x="7866830" y="2164455"/>
                      <a:pt x="7874000" y="2186609"/>
                      <a:pt x="7874000" y="2186609"/>
                    </a:cubicBezTo>
                    <a:cubicBezTo>
                      <a:pt x="7866638" y="2223421"/>
                      <a:pt x="7869889" y="2264087"/>
                      <a:pt x="7851913" y="2297044"/>
                    </a:cubicBezTo>
                    <a:cubicBezTo>
                      <a:pt x="7844645" y="2310369"/>
                      <a:pt x="7822555" y="2311380"/>
                      <a:pt x="7807739" y="2308087"/>
                    </a:cubicBezTo>
                    <a:cubicBezTo>
                      <a:pt x="7786786" y="2303431"/>
                      <a:pt x="7771720" y="2284556"/>
                      <a:pt x="7752522" y="2274957"/>
                    </a:cubicBezTo>
                    <a:cubicBezTo>
                      <a:pt x="7742110" y="2269751"/>
                      <a:pt x="7730435" y="2267594"/>
                      <a:pt x="7719391" y="2263913"/>
                    </a:cubicBezTo>
                    <a:lnTo>
                      <a:pt x="7620000" y="2164522"/>
                    </a:lnTo>
                    <a:cubicBezTo>
                      <a:pt x="7601594" y="2146116"/>
                      <a:pt x="7578175" y="2131624"/>
                      <a:pt x="7564783" y="2109304"/>
                    </a:cubicBezTo>
                    <a:lnTo>
                      <a:pt x="7498522" y="1998870"/>
                    </a:lnTo>
                    <a:cubicBezTo>
                      <a:pt x="7490282" y="1949431"/>
                      <a:pt x="7485000" y="1902367"/>
                      <a:pt x="7465391" y="1855304"/>
                    </a:cubicBezTo>
                    <a:cubicBezTo>
                      <a:pt x="7456726" y="1834509"/>
                      <a:pt x="7397021" y="1747226"/>
                      <a:pt x="7388087" y="1733826"/>
                    </a:cubicBezTo>
                    <a:cubicBezTo>
                      <a:pt x="7380725" y="1722783"/>
                      <a:pt x="7370929" y="1713019"/>
                      <a:pt x="7366000" y="1700696"/>
                    </a:cubicBezTo>
                    <a:cubicBezTo>
                      <a:pt x="7358638" y="1682290"/>
                      <a:pt x="7350688" y="1664108"/>
                      <a:pt x="7343913" y="1645478"/>
                    </a:cubicBezTo>
                    <a:cubicBezTo>
                      <a:pt x="7335957" y="1623598"/>
                      <a:pt x="7332975" y="1599656"/>
                      <a:pt x="7321826" y="1579217"/>
                    </a:cubicBezTo>
                    <a:cubicBezTo>
                      <a:pt x="7310539" y="1558524"/>
                      <a:pt x="7292377" y="1542406"/>
                      <a:pt x="7277652" y="1524000"/>
                    </a:cubicBezTo>
                    <a:cubicBezTo>
                      <a:pt x="7270290" y="1494551"/>
                      <a:pt x="7265164" y="1464450"/>
                      <a:pt x="7255565" y="1435652"/>
                    </a:cubicBezTo>
                    <a:cubicBezTo>
                      <a:pt x="7238253" y="1383715"/>
                      <a:pt x="7248845" y="1413330"/>
                      <a:pt x="7222435" y="1347304"/>
                    </a:cubicBezTo>
                    <a:cubicBezTo>
                      <a:pt x="7185623" y="1350985"/>
                      <a:pt x="7146149" y="1344119"/>
                      <a:pt x="7112000" y="1358348"/>
                    </a:cubicBezTo>
                    <a:cubicBezTo>
                      <a:pt x="7096804" y="1364680"/>
                      <a:pt x="7092514" y="1386266"/>
                      <a:pt x="7089913" y="1402522"/>
                    </a:cubicBezTo>
                    <a:cubicBezTo>
                      <a:pt x="7038785" y="1722073"/>
                      <a:pt x="7103600" y="1545001"/>
                      <a:pt x="7045739" y="1689652"/>
                    </a:cubicBezTo>
                    <a:cubicBezTo>
                      <a:pt x="7042058" y="1708058"/>
                      <a:pt x="7030144" y="1726660"/>
                      <a:pt x="7034696" y="1744870"/>
                    </a:cubicBezTo>
                    <a:cubicBezTo>
                      <a:pt x="7061225" y="1850988"/>
                      <a:pt x="7102454" y="1826462"/>
                      <a:pt x="7200348" y="1844261"/>
                    </a:cubicBezTo>
                    <a:cubicBezTo>
                      <a:pt x="7189304" y="1877391"/>
                      <a:pt x="7185520" y="1913910"/>
                      <a:pt x="7167217" y="1943652"/>
                    </a:cubicBezTo>
                    <a:cubicBezTo>
                      <a:pt x="7135691" y="1994882"/>
                      <a:pt x="7104576" y="1986922"/>
                      <a:pt x="7056783" y="1998870"/>
                    </a:cubicBezTo>
                    <a:cubicBezTo>
                      <a:pt x="7030784" y="2005370"/>
                      <a:pt x="7005246" y="2013595"/>
                      <a:pt x="6979478" y="2020957"/>
                    </a:cubicBezTo>
                    <a:cubicBezTo>
                      <a:pt x="6968435" y="2028319"/>
                      <a:pt x="6955733" y="2033659"/>
                      <a:pt x="6946348" y="2043044"/>
                    </a:cubicBezTo>
                    <a:cubicBezTo>
                      <a:pt x="6936963" y="2052429"/>
                      <a:pt x="6933001" y="2066186"/>
                      <a:pt x="6924261" y="2076174"/>
                    </a:cubicBezTo>
                    <a:cubicBezTo>
                      <a:pt x="6907120" y="2095763"/>
                      <a:pt x="6889189" y="2114908"/>
                      <a:pt x="6869043" y="2131391"/>
                    </a:cubicBezTo>
                    <a:cubicBezTo>
                      <a:pt x="6848498" y="2148200"/>
                      <a:pt x="6824870" y="2160840"/>
                      <a:pt x="6802783" y="2175565"/>
                    </a:cubicBezTo>
                    <a:cubicBezTo>
                      <a:pt x="6767853" y="2223594"/>
                      <a:pt x="6697266" y="2311336"/>
                      <a:pt x="6670261" y="2374348"/>
                    </a:cubicBezTo>
                    <a:cubicBezTo>
                      <a:pt x="6659704" y="2398980"/>
                      <a:pt x="6656244" y="2426097"/>
                      <a:pt x="6648174" y="2451652"/>
                    </a:cubicBezTo>
                    <a:cubicBezTo>
                      <a:pt x="6610341" y="2571456"/>
                      <a:pt x="6615925" y="2554362"/>
                      <a:pt x="6581913" y="2639391"/>
                    </a:cubicBezTo>
                    <a:cubicBezTo>
                      <a:pt x="6674845" y="2987888"/>
                      <a:pt x="6535685" y="2672718"/>
                      <a:pt x="7023652" y="2849217"/>
                    </a:cubicBezTo>
                    <a:cubicBezTo>
                      <a:pt x="7082602" y="2870539"/>
                      <a:pt x="7145130" y="2992783"/>
                      <a:pt x="7145130" y="2992783"/>
                    </a:cubicBezTo>
                    <a:cubicBezTo>
                      <a:pt x="7152492" y="3011189"/>
                      <a:pt x="7163564" y="3028516"/>
                      <a:pt x="7167217" y="3048000"/>
                    </a:cubicBezTo>
                    <a:cubicBezTo>
                      <a:pt x="7174710" y="3087963"/>
                      <a:pt x="7173218" y="3129132"/>
                      <a:pt x="7178261" y="3169478"/>
                    </a:cubicBezTo>
                    <a:cubicBezTo>
                      <a:pt x="7180589" y="3188104"/>
                      <a:pt x="7185623" y="3206290"/>
                      <a:pt x="7189304" y="3224696"/>
                    </a:cubicBezTo>
                    <a:cubicBezTo>
                      <a:pt x="7185623" y="3445565"/>
                      <a:pt x="7188604" y="3666646"/>
                      <a:pt x="7178261" y="3887304"/>
                    </a:cubicBezTo>
                    <a:cubicBezTo>
                      <a:pt x="7177490" y="3903749"/>
                      <a:pt x="7161380" y="3915860"/>
                      <a:pt x="7156174" y="3931478"/>
                    </a:cubicBezTo>
                    <a:cubicBezTo>
                      <a:pt x="7150238" y="3949285"/>
                      <a:pt x="7150069" y="3968587"/>
                      <a:pt x="7145130" y="3986696"/>
                    </a:cubicBezTo>
                    <a:cubicBezTo>
                      <a:pt x="7138030" y="4012730"/>
                      <a:pt x="7119177" y="4071620"/>
                      <a:pt x="7100956" y="4097130"/>
                    </a:cubicBezTo>
                    <a:cubicBezTo>
                      <a:pt x="7091878" y="4109839"/>
                      <a:pt x="7077824" y="4118263"/>
                      <a:pt x="7067826" y="4130261"/>
                    </a:cubicBezTo>
                    <a:cubicBezTo>
                      <a:pt x="7059329" y="4140457"/>
                      <a:pt x="7056782" y="4156029"/>
                      <a:pt x="7045739" y="4163391"/>
                    </a:cubicBezTo>
                    <a:cubicBezTo>
                      <a:pt x="7033110" y="4171810"/>
                      <a:pt x="7016290" y="4170754"/>
                      <a:pt x="7001565" y="4174435"/>
                    </a:cubicBezTo>
                    <a:cubicBezTo>
                      <a:pt x="6975797" y="4170754"/>
                      <a:pt x="6945919" y="4177830"/>
                      <a:pt x="6924261" y="4163391"/>
                    </a:cubicBezTo>
                    <a:cubicBezTo>
                      <a:pt x="6918603" y="4159619"/>
                      <a:pt x="6896257" y="4090424"/>
                      <a:pt x="6891130" y="4075044"/>
                    </a:cubicBezTo>
                    <a:cubicBezTo>
                      <a:pt x="6894811" y="4027189"/>
                      <a:pt x="6897398" y="3979237"/>
                      <a:pt x="6902174" y="3931478"/>
                    </a:cubicBezTo>
                    <a:cubicBezTo>
                      <a:pt x="6904764" y="3905578"/>
                      <a:pt x="6909777" y="3879975"/>
                      <a:pt x="6913217" y="3854174"/>
                    </a:cubicBezTo>
                    <a:cubicBezTo>
                      <a:pt x="6917139" y="3824756"/>
                      <a:pt x="6920580" y="3795275"/>
                      <a:pt x="6924261" y="3765826"/>
                    </a:cubicBezTo>
                    <a:cubicBezTo>
                      <a:pt x="6909536" y="3721652"/>
                      <a:pt x="6911409" y="3667758"/>
                      <a:pt x="6880087" y="3633304"/>
                    </a:cubicBezTo>
                    <a:cubicBezTo>
                      <a:pt x="6865025" y="3616736"/>
                      <a:pt x="6834913" y="3636817"/>
                      <a:pt x="6813826" y="3644348"/>
                    </a:cubicBezTo>
                    <a:cubicBezTo>
                      <a:pt x="6782819" y="3655422"/>
                      <a:pt x="6725478" y="3688522"/>
                      <a:pt x="6725478" y="3688522"/>
                    </a:cubicBezTo>
                    <a:cubicBezTo>
                      <a:pt x="6633449" y="3677478"/>
                      <a:pt x="6538618" y="3680486"/>
                      <a:pt x="6449391" y="3655391"/>
                    </a:cubicBezTo>
                    <a:cubicBezTo>
                      <a:pt x="6416720" y="3646202"/>
                      <a:pt x="6400326" y="3607956"/>
                      <a:pt x="6372087" y="3589130"/>
                    </a:cubicBezTo>
                    <a:cubicBezTo>
                      <a:pt x="6355593" y="3578134"/>
                      <a:pt x="6335090" y="3574853"/>
                      <a:pt x="6316869" y="3567044"/>
                    </a:cubicBezTo>
                    <a:cubicBezTo>
                      <a:pt x="6158378" y="3499120"/>
                      <a:pt x="6268827" y="3533874"/>
                      <a:pt x="6062869" y="3489739"/>
                    </a:cubicBezTo>
                    <a:cubicBezTo>
                      <a:pt x="6022376" y="3471333"/>
                      <a:pt x="5979532" y="3457406"/>
                      <a:pt x="5941391" y="3434522"/>
                    </a:cubicBezTo>
                    <a:cubicBezTo>
                      <a:pt x="5923535" y="3423808"/>
                      <a:pt x="5916357" y="3398551"/>
                      <a:pt x="5897217" y="3390348"/>
                    </a:cubicBezTo>
                    <a:cubicBezTo>
                      <a:pt x="5886518" y="3385762"/>
                      <a:pt x="5875130" y="3397710"/>
                      <a:pt x="5864087" y="3401391"/>
                    </a:cubicBezTo>
                    <a:cubicBezTo>
                      <a:pt x="5849362" y="3522869"/>
                      <a:pt x="5870128" y="3654236"/>
                      <a:pt x="5819913" y="3765826"/>
                    </a:cubicBezTo>
                    <a:cubicBezTo>
                      <a:pt x="5744732" y="3932895"/>
                      <a:pt x="5469273" y="4150231"/>
                      <a:pt x="5322956" y="4262783"/>
                    </a:cubicBezTo>
                    <a:cubicBezTo>
                      <a:pt x="5309908" y="4272820"/>
                      <a:pt x="5293507" y="4277508"/>
                      <a:pt x="5278783" y="4284870"/>
                    </a:cubicBezTo>
                    <a:cubicBezTo>
                      <a:pt x="5260377" y="4281189"/>
                      <a:pt x="5237594" y="4286296"/>
                      <a:pt x="5223565" y="4273826"/>
                    </a:cubicBezTo>
                    <a:cubicBezTo>
                      <a:pt x="5052484" y="4121755"/>
                      <a:pt x="5279269" y="4267472"/>
                      <a:pt x="5157304" y="4130261"/>
                    </a:cubicBezTo>
                    <a:cubicBezTo>
                      <a:pt x="5101966" y="4068006"/>
                      <a:pt x="4886282" y="4086892"/>
                      <a:pt x="4870174" y="4086087"/>
                    </a:cubicBezTo>
                    <a:cubicBezTo>
                      <a:pt x="4837044" y="4075044"/>
                      <a:pt x="4802491" y="4067592"/>
                      <a:pt x="4770783" y="4052957"/>
                    </a:cubicBezTo>
                    <a:cubicBezTo>
                      <a:pt x="4705268" y="4022719"/>
                      <a:pt x="4706030" y="3957499"/>
                      <a:pt x="4616174" y="3942522"/>
                    </a:cubicBezTo>
                    <a:lnTo>
                      <a:pt x="4549913" y="3931478"/>
                    </a:lnTo>
                    <a:cubicBezTo>
                      <a:pt x="4543351" y="3954446"/>
                      <a:pt x="4508876" y="4082950"/>
                      <a:pt x="4494696" y="4097130"/>
                    </a:cubicBezTo>
                    <a:cubicBezTo>
                      <a:pt x="4430906" y="4160920"/>
                      <a:pt x="4353541" y="4155420"/>
                      <a:pt x="4273826" y="4163391"/>
                    </a:cubicBezTo>
                    <a:cubicBezTo>
                      <a:pt x="4255420" y="4148666"/>
                      <a:pt x="4240367" y="4128283"/>
                      <a:pt x="4218609" y="4119217"/>
                    </a:cubicBezTo>
                    <a:cubicBezTo>
                      <a:pt x="4150508" y="4090842"/>
                      <a:pt x="3993875" y="4125519"/>
                      <a:pt x="3953565" y="4130261"/>
                    </a:cubicBezTo>
                    <a:cubicBezTo>
                      <a:pt x="3780551" y="4111855"/>
                      <a:pt x="3598636" y="4132831"/>
                      <a:pt x="3434522" y="4075044"/>
                    </a:cubicBezTo>
                    <a:cubicBezTo>
                      <a:pt x="3326047" y="4036849"/>
                      <a:pt x="3169478" y="3854174"/>
                      <a:pt x="3169478" y="3854174"/>
                    </a:cubicBezTo>
                    <a:cubicBezTo>
                      <a:pt x="3165797" y="3843131"/>
                      <a:pt x="3160349" y="3832526"/>
                      <a:pt x="3158435" y="3821044"/>
                    </a:cubicBezTo>
                    <a:cubicBezTo>
                      <a:pt x="3149372" y="3766665"/>
                      <a:pt x="3158811" y="3699941"/>
                      <a:pt x="3114261" y="3655391"/>
                    </a:cubicBezTo>
                    <a:cubicBezTo>
                      <a:pt x="3087985" y="3629115"/>
                      <a:pt x="2974719" y="3541447"/>
                      <a:pt x="2915478" y="3511826"/>
                    </a:cubicBezTo>
                    <a:cubicBezTo>
                      <a:pt x="2824173" y="3466174"/>
                      <a:pt x="2729610" y="3427067"/>
                      <a:pt x="2639391" y="3379304"/>
                    </a:cubicBezTo>
                    <a:cubicBezTo>
                      <a:pt x="2604201" y="3360674"/>
                      <a:pt x="2573130" y="3335131"/>
                      <a:pt x="2540000" y="3313044"/>
                    </a:cubicBezTo>
                    <a:cubicBezTo>
                      <a:pt x="2522808" y="3261471"/>
                      <a:pt x="2530809" y="3260925"/>
                      <a:pt x="2451652" y="3235739"/>
                    </a:cubicBezTo>
                    <a:cubicBezTo>
                      <a:pt x="2397992" y="3218665"/>
                      <a:pt x="2286000" y="3202609"/>
                      <a:pt x="2286000" y="3202609"/>
                    </a:cubicBezTo>
                    <a:cubicBezTo>
                      <a:pt x="2267594" y="3206290"/>
                      <a:pt x="2245799" y="3202390"/>
                      <a:pt x="2230783" y="3213652"/>
                    </a:cubicBezTo>
                    <a:cubicBezTo>
                      <a:pt x="2199478" y="3237131"/>
                      <a:pt x="2177726" y="3271286"/>
                      <a:pt x="2153478" y="3302000"/>
                    </a:cubicBezTo>
                    <a:cubicBezTo>
                      <a:pt x="2122453" y="3341298"/>
                      <a:pt x="2106790" y="3395704"/>
                      <a:pt x="2065130" y="3423478"/>
                    </a:cubicBezTo>
                    <a:cubicBezTo>
                      <a:pt x="2054087" y="3430840"/>
                      <a:pt x="2041920" y="3436747"/>
                      <a:pt x="2032000" y="3445565"/>
                    </a:cubicBezTo>
                    <a:cubicBezTo>
                      <a:pt x="2008654" y="3466317"/>
                      <a:pt x="1992341" y="3495455"/>
                      <a:pt x="1965739" y="3511826"/>
                    </a:cubicBezTo>
                    <a:cubicBezTo>
                      <a:pt x="1942915" y="3525871"/>
                      <a:pt x="1914203" y="3526551"/>
                      <a:pt x="1888435" y="3533913"/>
                    </a:cubicBezTo>
                    <a:cubicBezTo>
                      <a:pt x="1862667" y="3508145"/>
                      <a:pt x="1840517" y="3478159"/>
                      <a:pt x="1811130" y="3456609"/>
                    </a:cubicBezTo>
                    <a:cubicBezTo>
                      <a:pt x="1679859" y="3360344"/>
                      <a:pt x="1697857" y="3475046"/>
                      <a:pt x="1546087" y="3279913"/>
                    </a:cubicBezTo>
                    <a:cubicBezTo>
                      <a:pt x="1520319" y="3246783"/>
                      <a:pt x="1502937" y="3204917"/>
                      <a:pt x="1468783" y="3180522"/>
                    </a:cubicBezTo>
                    <a:cubicBezTo>
                      <a:pt x="1366941" y="3107778"/>
                      <a:pt x="1428021" y="3135436"/>
                      <a:pt x="1336261" y="3114261"/>
                    </a:cubicBezTo>
                    <a:cubicBezTo>
                      <a:pt x="1306683" y="3107435"/>
                      <a:pt x="1247913" y="3092174"/>
                      <a:pt x="1247913" y="3092174"/>
                    </a:cubicBezTo>
                    <a:cubicBezTo>
                      <a:pt x="1166927" y="3103217"/>
                      <a:pt x="1081071" y="3095520"/>
                      <a:pt x="1004956" y="3125304"/>
                    </a:cubicBezTo>
                    <a:cubicBezTo>
                      <a:pt x="984104" y="3133463"/>
                      <a:pt x="993913" y="3169173"/>
                      <a:pt x="993913" y="3191565"/>
                    </a:cubicBezTo>
                    <a:cubicBezTo>
                      <a:pt x="993913" y="3301437"/>
                      <a:pt x="997175" y="3304007"/>
                      <a:pt x="1016000" y="3379304"/>
                    </a:cubicBezTo>
                    <a:cubicBezTo>
                      <a:pt x="1004956" y="3394029"/>
                      <a:pt x="997009" y="3411695"/>
                      <a:pt x="982869" y="3423478"/>
                    </a:cubicBezTo>
                    <a:cubicBezTo>
                      <a:pt x="973926" y="3430930"/>
                      <a:pt x="960865" y="3431099"/>
                      <a:pt x="949739" y="3434522"/>
                    </a:cubicBezTo>
                    <a:lnTo>
                      <a:pt x="839304" y="3467652"/>
                    </a:lnTo>
                    <a:cubicBezTo>
                      <a:pt x="828261" y="3482377"/>
                      <a:pt x="813010" y="3494737"/>
                      <a:pt x="806174" y="3511826"/>
                    </a:cubicBezTo>
                    <a:cubicBezTo>
                      <a:pt x="797858" y="3532616"/>
                      <a:pt x="798297" y="3555920"/>
                      <a:pt x="795130" y="3578087"/>
                    </a:cubicBezTo>
                    <a:cubicBezTo>
                      <a:pt x="789959" y="3614285"/>
                      <a:pt x="778997" y="3735609"/>
                      <a:pt x="762000" y="3765826"/>
                    </a:cubicBezTo>
                    <a:cubicBezTo>
                      <a:pt x="727195" y="3827701"/>
                      <a:pt x="692832" y="3839062"/>
                      <a:pt x="640522" y="3865217"/>
                    </a:cubicBezTo>
                    <a:cubicBezTo>
                      <a:pt x="618435" y="3835768"/>
                      <a:pt x="595490" y="3806944"/>
                      <a:pt x="574261" y="3776870"/>
                    </a:cubicBezTo>
                    <a:cubicBezTo>
                      <a:pt x="551299" y="3744340"/>
                      <a:pt x="530087" y="3710609"/>
                      <a:pt x="508000" y="3677478"/>
                    </a:cubicBezTo>
                    <a:cubicBezTo>
                      <a:pt x="500638" y="3666435"/>
                      <a:pt x="495298" y="3653733"/>
                      <a:pt x="485913" y="3644348"/>
                    </a:cubicBezTo>
                    <a:cubicBezTo>
                      <a:pt x="430098" y="3588533"/>
                      <a:pt x="451052" y="3618799"/>
                      <a:pt x="419652" y="3556000"/>
                    </a:cubicBezTo>
                    <a:cubicBezTo>
                      <a:pt x="415971" y="3526551"/>
                      <a:pt x="412806" y="3497032"/>
                      <a:pt x="408609" y="3467652"/>
                    </a:cubicBezTo>
                    <a:cubicBezTo>
                      <a:pt x="405442" y="3445485"/>
                      <a:pt x="407034" y="3421682"/>
                      <a:pt x="397565" y="3401391"/>
                    </a:cubicBezTo>
                    <a:cubicBezTo>
                      <a:pt x="380727" y="3365309"/>
                      <a:pt x="351059" y="3336571"/>
                      <a:pt x="331304" y="3302000"/>
                    </a:cubicBezTo>
                    <a:cubicBezTo>
                      <a:pt x="321469" y="3284788"/>
                      <a:pt x="316579" y="3265189"/>
                      <a:pt x="309217" y="3246783"/>
                    </a:cubicBezTo>
                    <a:cubicBezTo>
                      <a:pt x="301624" y="3208814"/>
                      <a:pt x="297530" y="3183792"/>
                      <a:pt x="287130" y="3147391"/>
                    </a:cubicBezTo>
                    <a:cubicBezTo>
                      <a:pt x="283932" y="3136198"/>
                      <a:pt x="279285" y="3125454"/>
                      <a:pt x="276087" y="3114261"/>
                    </a:cubicBezTo>
                    <a:cubicBezTo>
                      <a:pt x="271917" y="3099667"/>
                      <a:pt x="271831" y="3083663"/>
                      <a:pt x="265043" y="3070087"/>
                    </a:cubicBezTo>
                    <a:cubicBezTo>
                      <a:pt x="256812" y="3053624"/>
                      <a:pt x="242611" y="3040890"/>
                      <a:pt x="231913" y="3025913"/>
                    </a:cubicBezTo>
                    <a:cubicBezTo>
                      <a:pt x="224199" y="3015113"/>
                      <a:pt x="217188" y="3003826"/>
                      <a:pt x="209826" y="2992783"/>
                    </a:cubicBezTo>
                    <a:cubicBezTo>
                      <a:pt x="202464" y="2959652"/>
                      <a:pt x="195970" y="2926317"/>
                      <a:pt x="187739" y="2893391"/>
                    </a:cubicBezTo>
                    <a:cubicBezTo>
                      <a:pt x="184916" y="2882098"/>
                      <a:pt x="184927" y="2868492"/>
                      <a:pt x="176696" y="2860261"/>
                    </a:cubicBezTo>
                    <a:cubicBezTo>
                      <a:pt x="168465" y="2852030"/>
                      <a:pt x="154609" y="2852898"/>
                      <a:pt x="143565" y="2849217"/>
                    </a:cubicBezTo>
                    <a:cubicBezTo>
                      <a:pt x="139884" y="2838174"/>
                      <a:pt x="139794" y="2825177"/>
                      <a:pt x="132522" y="2816087"/>
                    </a:cubicBezTo>
                    <a:cubicBezTo>
                      <a:pt x="116952" y="2796625"/>
                      <a:pt x="88086" y="2790232"/>
                      <a:pt x="66261" y="2782957"/>
                    </a:cubicBezTo>
                    <a:cubicBezTo>
                      <a:pt x="55217" y="2775595"/>
                      <a:pt x="42515" y="2770255"/>
                      <a:pt x="33130" y="2760870"/>
                    </a:cubicBezTo>
                    <a:cubicBezTo>
                      <a:pt x="7708" y="2735448"/>
                      <a:pt x="8448" y="2717358"/>
                      <a:pt x="0" y="2683565"/>
                    </a:cubicBezTo>
                    <a:cubicBezTo>
                      <a:pt x="3681" y="2665159"/>
                      <a:pt x="1730" y="2644645"/>
                      <a:pt x="11043" y="2628348"/>
                    </a:cubicBezTo>
                    <a:cubicBezTo>
                      <a:pt x="17628" y="2616824"/>
                      <a:pt x="11043" y="2598898"/>
                      <a:pt x="33130" y="2595217"/>
                    </a:cubicBezTo>
                    <a:close/>
                  </a:path>
                </a:pathLst>
              </a:custGeom>
              <a:grpFill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" name="Полилиния 16">
                <a:extLst>
                  <a:ext uri="{FF2B5EF4-FFF2-40B4-BE49-F238E27FC236}">
                    <a16:creationId xmlns:a16="http://schemas.microsoft.com/office/drawing/2014/main" xmlns="" id="{5F0FF889-E3FF-394B-A99A-D3DCC31A940C}"/>
                  </a:ext>
                </a:extLst>
              </p:cNvPr>
              <p:cNvSpPr/>
              <p:nvPr/>
            </p:nvSpPr>
            <p:spPr>
              <a:xfrm>
                <a:off x="921730" y="3046457"/>
                <a:ext cx="182841" cy="189282"/>
              </a:xfrm>
              <a:custGeom>
                <a:avLst/>
                <a:gdLst>
                  <a:gd name="connsiteX0" fmla="*/ 5922 w 182841"/>
                  <a:gd name="connsiteY0" fmla="*/ 12586 h 189282"/>
                  <a:gd name="connsiteX1" fmla="*/ 116357 w 182841"/>
                  <a:gd name="connsiteY1" fmla="*/ 189282 h 189282"/>
                  <a:gd name="connsiteX2" fmla="*/ 171574 w 182841"/>
                  <a:gd name="connsiteY2" fmla="*/ 167195 h 189282"/>
                  <a:gd name="connsiteX3" fmla="*/ 94270 w 182841"/>
                  <a:gd name="connsiteY3" fmla="*/ 23630 h 189282"/>
                  <a:gd name="connsiteX4" fmla="*/ 16966 w 182841"/>
                  <a:gd name="connsiteY4" fmla="*/ 12586 h 189282"/>
                  <a:gd name="connsiteX5" fmla="*/ 5922 w 182841"/>
                  <a:gd name="connsiteY5" fmla="*/ 12586 h 1892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2841" h="189282">
                    <a:moveTo>
                      <a:pt x="5922" y="12586"/>
                    </a:moveTo>
                    <a:cubicBezTo>
                      <a:pt x="22487" y="42035"/>
                      <a:pt x="-752" y="150246"/>
                      <a:pt x="116357" y="189282"/>
                    </a:cubicBezTo>
                    <a:cubicBezTo>
                      <a:pt x="134763" y="181920"/>
                      <a:pt x="167420" y="186579"/>
                      <a:pt x="171574" y="167195"/>
                    </a:cubicBezTo>
                    <a:cubicBezTo>
                      <a:pt x="201574" y="27192"/>
                      <a:pt x="170276" y="38831"/>
                      <a:pt x="94270" y="23630"/>
                    </a:cubicBezTo>
                    <a:cubicBezTo>
                      <a:pt x="51175" y="2083"/>
                      <a:pt x="57589" y="-7725"/>
                      <a:pt x="16966" y="12586"/>
                    </a:cubicBezTo>
                    <a:cubicBezTo>
                      <a:pt x="12309" y="14914"/>
                      <a:pt x="-10643" y="-16863"/>
                      <a:pt x="5922" y="12586"/>
                    </a:cubicBezTo>
                    <a:close/>
                  </a:path>
                </a:pathLst>
              </a:custGeom>
              <a:grpFill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" name="Полилиния 17">
                <a:extLst>
                  <a:ext uri="{FF2B5EF4-FFF2-40B4-BE49-F238E27FC236}">
                    <a16:creationId xmlns:a16="http://schemas.microsoft.com/office/drawing/2014/main" xmlns="" id="{698BF082-167D-304C-87DE-165EF45E8803}"/>
                  </a:ext>
                </a:extLst>
              </p:cNvPr>
              <p:cNvSpPr/>
              <p:nvPr/>
            </p:nvSpPr>
            <p:spPr>
              <a:xfrm>
                <a:off x="3302000" y="2694603"/>
                <a:ext cx="773043" cy="519049"/>
              </a:xfrm>
              <a:custGeom>
                <a:avLst/>
                <a:gdLst>
                  <a:gd name="connsiteX0" fmla="*/ 33130 w 773043"/>
                  <a:gd name="connsiteY0" fmla="*/ 298180 h 519049"/>
                  <a:gd name="connsiteX1" fmla="*/ 165652 w 773043"/>
                  <a:gd name="connsiteY1" fmla="*/ 220875 h 519049"/>
                  <a:gd name="connsiteX2" fmla="*/ 187739 w 773043"/>
                  <a:gd name="connsiteY2" fmla="*/ 154614 h 519049"/>
                  <a:gd name="connsiteX3" fmla="*/ 298174 w 773043"/>
                  <a:gd name="connsiteY3" fmla="*/ 121484 h 519049"/>
                  <a:gd name="connsiteX4" fmla="*/ 397565 w 773043"/>
                  <a:gd name="connsiteY4" fmla="*/ 55223 h 519049"/>
                  <a:gd name="connsiteX5" fmla="*/ 430696 w 773043"/>
                  <a:gd name="connsiteY5" fmla="*/ 44180 h 519049"/>
                  <a:gd name="connsiteX6" fmla="*/ 474870 w 773043"/>
                  <a:gd name="connsiteY6" fmla="*/ 11049 h 519049"/>
                  <a:gd name="connsiteX7" fmla="*/ 773043 w 773043"/>
                  <a:gd name="connsiteY7" fmla="*/ 44180 h 519049"/>
                  <a:gd name="connsiteX8" fmla="*/ 750957 w 773043"/>
                  <a:gd name="connsiteY8" fmla="*/ 99397 h 519049"/>
                  <a:gd name="connsiteX9" fmla="*/ 695739 w 773043"/>
                  <a:gd name="connsiteY9" fmla="*/ 132527 h 519049"/>
                  <a:gd name="connsiteX10" fmla="*/ 651565 w 773043"/>
                  <a:gd name="connsiteY10" fmla="*/ 154614 h 519049"/>
                  <a:gd name="connsiteX11" fmla="*/ 474870 w 773043"/>
                  <a:gd name="connsiteY11" fmla="*/ 176701 h 519049"/>
                  <a:gd name="connsiteX12" fmla="*/ 364435 w 773043"/>
                  <a:gd name="connsiteY12" fmla="*/ 220875 h 519049"/>
                  <a:gd name="connsiteX13" fmla="*/ 342348 w 773043"/>
                  <a:gd name="connsiteY13" fmla="*/ 254006 h 519049"/>
                  <a:gd name="connsiteX14" fmla="*/ 242957 w 773043"/>
                  <a:gd name="connsiteY14" fmla="*/ 342354 h 519049"/>
                  <a:gd name="connsiteX15" fmla="*/ 187739 w 773043"/>
                  <a:gd name="connsiteY15" fmla="*/ 419658 h 519049"/>
                  <a:gd name="connsiteX16" fmla="*/ 176696 w 773043"/>
                  <a:gd name="connsiteY16" fmla="*/ 463832 h 519049"/>
                  <a:gd name="connsiteX17" fmla="*/ 88348 w 773043"/>
                  <a:gd name="connsiteY17" fmla="*/ 519049 h 519049"/>
                  <a:gd name="connsiteX18" fmla="*/ 44174 w 773043"/>
                  <a:gd name="connsiteY18" fmla="*/ 430701 h 519049"/>
                  <a:gd name="connsiteX19" fmla="*/ 0 w 773043"/>
                  <a:gd name="connsiteY19" fmla="*/ 342354 h 519049"/>
                  <a:gd name="connsiteX20" fmla="*/ 33130 w 773043"/>
                  <a:gd name="connsiteY20" fmla="*/ 298180 h 5190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773043" h="519049">
                    <a:moveTo>
                      <a:pt x="33130" y="298180"/>
                    </a:moveTo>
                    <a:cubicBezTo>
                      <a:pt x="60739" y="277934"/>
                      <a:pt x="129936" y="264528"/>
                      <a:pt x="165652" y="220875"/>
                    </a:cubicBezTo>
                    <a:cubicBezTo>
                      <a:pt x="180395" y="202856"/>
                      <a:pt x="165652" y="161976"/>
                      <a:pt x="187739" y="154614"/>
                    </a:cubicBezTo>
                    <a:cubicBezTo>
                      <a:pt x="246294" y="135097"/>
                      <a:pt x="209677" y="146769"/>
                      <a:pt x="298174" y="121484"/>
                    </a:cubicBezTo>
                    <a:cubicBezTo>
                      <a:pt x="335163" y="93743"/>
                      <a:pt x="354971" y="76520"/>
                      <a:pt x="397565" y="55223"/>
                    </a:cubicBezTo>
                    <a:cubicBezTo>
                      <a:pt x="407977" y="50017"/>
                      <a:pt x="419652" y="47861"/>
                      <a:pt x="430696" y="44180"/>
                    </a:cubicBezTo>
                    <a:cubicBezTo>
                      <a:pt x="445421" y="33136"/>
                      <a:pt x="457781" y="17885"/>
                      <a:pt x="474870" y="11049"/>
                    </a:cubicBezTo>
                    <a:cubicBezTo>
                      <a:pt x="561895" y="-23761"/>
                      <a:pt x="718965" y="33879"/>
                      <a:pt x="773043" y="44180"/>
                    </a:cubicBezTo>
                    <a:cubicBezTo>
                      <a:pt x="765681" y="62586"/>
                      <a:pt x="764011" y="84478"/>
                      <a:pt x="750957" y="99397"/>
                    </a:cubicBezTo>
                    <a:cubicBezTo>
                      <a:pt x="736822" y="115551"/>
                      <a:pt x="714503" y="122103"/>
                      <a:pt x="695739" y="132527"/>
                    </a:cubicBezTo>
                    <a:cubicBezTo>
                      <a:pt x="681348" y="140522"/>
                      <a:pt x="667183" y="149408"/>
                      <a:pt x="651565" y="154614"/>
                    </a:cubicBezTo>
                    <a:cubicBezTo>
                      <a:pt x="608772" y="168879"/>
                      <a:pt x="501763" y="174256"/>
                      <a:pt x="474870" y="176701"/>
                    </a:cubicBezTo>
                    <a:cubicBezTo>
                      <a:pt x="454272" y="183567"/>
                      <a:pt x="386101" y="202820"/>
                      <a:pt x="364435" y="220875"/>
                    </a:cubicBezTo>
                    <a:cubicBezTo>
                      <a:pt x="354239" y="229372"/>
                      <a:pt x="351088" y="244017"/>
                      <a:pt x="342348" y="254006"/>
                    </a:cubicBezTo>
                    <a:cubicBezTo>
                      <a:pt x="181507" y="437823"/>
                      <a:pt x="373437" y="211874"/>
                      <a:pt x="242957" y="342354"/>
                    </a:cubicBezTo>
                    <a:cubicBezTo>
                      <a:pt x="229253" y="356058"/>
                      <a:pt x="200283" y="400842"/>
                      <a:pt x="187739" y="419658"/>
                    </a:cubicBezTo>
                    <a:cubicBezTo>
                      <a:pt x="184058" y="434383"/>
                      <a:pt x="184740" y="450961"/>
                      <a:pt x="176696" y="463832"/>
                    </a:cubicBezTo>
                    <a:cubicBezTo>
                      <a:pt x="146193" y="512638"/>
                      <a:pt x="134938" y="507402"/>
                      <a:pt x="88348" y="519049"/>
                    </a:cubicBezTo>
                    <a:cubicBezTo>
                      <a:pt x="24338" y="455041"/>
                      <a:pt x="79440" y="522393"/>
                      <a:pt x="44174" y="430701"/>
                    </a:cubicBezTo>
                    <a:cubicBezTo>
                      <a:pt x="32355" y="399971"/>
                      <a:pt x="0" y="342354"/>
                      <a:pt x="0" y="342354"/>
                    </a:cubicBezTo>
                    <a:cubicBezTo>
                      <a:pt x="11648" y="272462"/>
                      <a:pt x="5521" y="318426"/>
                      <a:pt x="33130" y="298180"/>
                    </a:cubicBezTo>
                    <a:close/>
                  </a:path>
                </a:pathLst>
              </a:custGeom>
              <a:grpFill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" name="Полилиния 25">
                <a:extLst>
                  <a:ext uri="{FF2B5EF4-FFF2-40B4-BE49-F238E27FC236}">
                    <a16:creationId xmlns:a16="http://schemas.microsoft.com/office/drawing/2014/main" xmlns="" id="{C8EAD116-3D22-F84E-9310-E22C8E0535E7}"/>
                  </a:ext>
                </a:extLst>
              </p:cNvPr>
              <p:cNvSpPr/>
              <p:nvPr/>
            </p:nvSpPr>
            <p:spPr>
              <a:xfrm>
                <a:off x="4725986" y="2362068"/>
                <a:ext cx="287753" cy="354628"/>
              </a:xfrm>
              <a:custGeom>
                <a:avLst/>
                <a:gdLst>
                  <a:gd name="connsiteX0" fmla="*/ 11666 w 287753"/>
                  <a:gd name="connsiteY0" fmla="*/ 34367 h 354628"/>
                  <a:gd name="connsiteX1" fmla="*/ 22710 w 287753"/>
                  <a:gd name="connsiteY1" fmla="*/ 244193 h 354628"/>
                  <a:gd name="connsiteX2" fmla="*/ 88971 w 287753"/>
                  <a:gd name="connsiteY2" fmla="*/ 288367 h 354628"/>
                  <a:gd name="connsiteX3" fmla="*/ 166275 w 287753"/>
                  <a:gd name="connsiteY3" fmla="*/ 321497 h 354628"/>
                  <a:gd name="connsiteX4" fmla="*/ 210449 w 287753"/>
                  <a:gd name="connsiteY4" fmla="*/ 354628 h 354628"/>
                  <a:gd name="connsiteX5" fmla="*/ 287753 w 287753"/>
                  <a:gd name="connsiteY5" fmla="*/ 266280 h 354628"/>
                  <a:gd name="connsiteX6" fmla="*/ 221492 w 287753"/>
                  <a:gd name="connsiteY6" fmla="*/ 222106 h 354628"/>
                  <a:gd name="connsiteX7" fmla="*/ 133144 w 287753"/>
                  <a:gd name="connsiteY7" fmla="*/ 211062 h 354628"/>
                  <a:gd name="connsiteX8" fmla="*/ 122101 w 287753"/>
                  <a:gd name="connsiteY8" fmla="*/ 144802 h 354628"/>
                  <a:gd name="connsiteX9" fmla="*/ 44797 w 287753"/>
                  <a:gd name="connsiteY9" fmla="*/ 122715 h 354628"/>
                  <a:gd name="connsiteX10" fmla="*/ 623 w 287753"/>
                  <a:gd name="connsiteY10" fmla="*/ 1236 h 354628"/>
                  <a:gd name="connsiteX11" fmla="*/ 11666 w 287753"/>
                  <a:gd name="connsiteY11" fmla="*/ 34367 h 354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87753" h="354628">
                    <a:moveTo>
                      <a:pt x="11666" y="34367"/>
                    </a:moveTo>
                    <a:cubicBezTo>
                      <a:pt x="15347" y="74860"/>
                      <a:pt x="2317" y="177189"/>
                      <a:pt x="22710" y="244193"/>
                    </a:cubicBezTo>
                    <a:cubicBezTo>
                      <a:pt x="30439" y="269588"/>
                      <a:pt x="66209" y="274709"/>
                      <a:pt x="88971" y="288367"/>
                    </a:cubicBezTo>
                    <a:cubicBezTo>
                      <a:pt x="123090" y="308838"/>
                      <a:pt x="131998" y="310072"/>
                      <a:pt x="166275" y="321497"/>
                    </a:cubicBezTo>
                    <a:cubicBezTo>
                      <a:pt x="181000" y="332541"/>
                      <a:pt x="192043" y="354628"/>
                      <a:pt x="210449" y="354628"/>
                    </a:cubicBezTo>
                    <a:cubicBezTo>
                      <a:pt x="285194" y="354628"/>
                      <a:pt x="278180" y="314148"/>
                      <a:pt x="287753" y="266280"/>
                    </a:cubicBezTo>
                    <a:cubicBezTo>
                      <a:pt x="265666" y="251555"/>
                      <a:pt x="246491" y="231034"/>
                      <a:pt x="221492" y="222106"/>
                    </a:cubicBezTo>
                    <a:cubicBezTo>
                      <a:pt x="193543" y="212124"/>
                      <a:pt x="156571" y="229283"/>
                      <a:pt x="133144" y="211062"/>
                    </a:cubicBezTo>
                    <a:cubicBezTo>
                      <a:pt x="115469" y="197315"/>
                      <a:pt x="137934" y="160635"/>
                      <a:pt x="122101" y="144802"/>
                    </a:cubicBezTo>
                    <a:cubicBezTo>
                      <a:pt x="103151" y="125852"/>
                      <a:pt x="70565" y="130077"/>
                      <a:pt x="44797" y="122715"/>
                    </a:cubicBezTo>
                    <a:cubicBezTo>
                      <a:pt x="35285" y="37110"/>
                      <a:pt x="60295" y="31072"/>
                      <a:pt x="623" y="1236"/>
                    </a:cubicBezTo>
                    <a:cubicBezTo>
                      <a:pt x="-2670" y="-410"/>
                      <a:pt x="7985" y="-6126"/>
                      <a:pt x="11666" y="34367"/>
                    </a:cubicBezTo>
                    <a:close/>
                  </a:path>
                </a:pathLst>
              </a:custGeom>
              <a:grpFill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" name="Полилиния 26">
                <a:extLst>
                  <a:ext uri="{FF2B5EF4-FFF2-40B4-BE49-F238E27FC236}">
                    <a16:creationId xmlns:a16="http://schemas.microsoft.com/office/drawing/2014/main" xmlns="" id="{72375D1F-F157-6344-A58D-14E76F0B5163}"/>
                  </a:ext>
                </a:extLst>
              </p:cNvPr>
              <p:cNvSpPr/>
              <p:nvPr/>
            </p:nvSpPr>
            <p:spPr>
              <a:xfrm>
                <a:off x="7581488" y="4494696"/>
                <a:ext cx="557555" cy="739913"/>
              </a:xfrm>
              <a:custGeom>
                <a:avLst/>
                <a:gdLst>
                  <a:gd name="connsiteX0" fmla="*/ 16425 w 557555"/>
                  <a:gd name="connsiteY0" fmla="*/ 44174 h 739913"/>
                  <a:gd name="connsiteX1" fmla="*/ 115816 w 557555"/>
                  <a:gd name="connsiteY1" fmla="*/ 154608 h 739913"/>
                  <a:gd name="connsiteX2" fmla="*/ 137903 w 557555"/>
                  <a:gd name="connsiteY2" fmla="*/ 187739 h 739913"/>
                  <a:gd name="connsiteX3" fmla="*/ 204164 w 557555"/>
                  <a:gd name="connsiteY3" fmla="*/ 276087 h 739913"/>
                  <a:gd name="connsiteX4" fmla="*/ 259382 w 557555"/>
                  <a:gd name="connsiteY4" fmla="*/ 397565 h 739913"/>
                  <a:gd name="connsiteX5" fmla="*/ 281469 w 557555"/>
                  <a:gd name="connsiteY5" fmla="*/ 441739 h 739913"/>
                  <a:gd name="connsiteX6" fmla="*/ 303555 w 557555"/>
                  <a:gd name="connsiteY6" fmla="*/ 496956 h 739913"/>
                  <a:gd name="connsiteX7" fmla="*/ 314599 w 557555"/>
                  <a:gd name="connsiteY7" fmla="*/ 530087 h 739913"/>
                  <a:gd name="connsiteX8" fmla="*/ 347729 w 557555"/>
                  <a:gd name="connsiteY8" fmla="*/ 563217 h 739913"/>
                  <a:gd name="connsiteX9" fmla="*/ 380860 w 557555"/>
                  <a:gd name="connsiteY9" fmla="*/ 640521 h 739913"/>
                  <a:gd name="connsiteX10" fmla="*/ 425034 w 557555"/>
                  <a:gd name="connsiteY10" fmla="*/ 684695 h 739913"/>
                  <a:gd name="connsiteX11" fmla="*/ 480251 w 557555"/>
                  <a:gd name="connsiteY11" fmla="*/ 739913 h 739913"/>
                  <a:gd name="connsiteX12" fmla="*/ 491295 w 557555"/>
                  <a:gd name="connsiteY12" fmla="*/ 695739 h 739913"/>
                  <a:gd name="connsiteX13" fmla="*/ 469208 w 557555"/>
                  <a:gd name="connsiteY13" fmla="*/ 629478 h 739913"/>
                  <a:gd name="connsiteX14" fmla="*/ 458164 w 557555"/>
                  <a:gd name="connsiteY14" fmla="*/ 585304 h 739913"/>
                  <a:gd name="connsiteX15" fmla="*/ 502338 w 557555"/>
                  <a:gd name="connsiteY15" fmla="*/ 618434 h 739913"/>
                  <a:gd name="connsiteX16" fmla="*/ 546512 w 557555"/>
                  <a:gd name="connsiteY16" fmla="*/ 629478 h 739913"/>
                  <a:gd name="connsiteX17" fmla="*/ 557555 w 557555"/>
                  <a:gd name="connsiteY17" fmla="*/ 596347 h 739913"/>
                  <a:gd name="connsiteX18" fmla="*/ 502338 w 557555"/>
                  <a:gd name="connsiteY18" fmla="*/ 508000 h 739913"/>
                  <a:gd name="connsiteX19" fmla="*/ 413990 w 557555"/>
                  <a:gd name="connsiteY19" fmla="*/ 485913 h 739913"/>
                  <a:gd name="connsiteX20" fmla="*/ 369816 w 557555"/>
                  <a:gd name="connsiteY20" fmla="*/ 452782 h 739913"/>
                  <a:gd name="connsiteX21" fmla="*/ 336686 w 557555"/>
                  <a:gd name="connsiteY21" fmla="*/ 441739 h 739913"/>
                  <a:gd name="connsiteX22" fmla="*/ 303555 w 557555"/>
                  <a:gd name="connsiteY22" fmla="*/ 375478 h 739913"/>
                  <a:gd name="connsiteX23" fmla="*/ 292512 w 557555"/>
                  <a:gd name="connsiteY23" fmla="*/ 331304 h 739913"/>
                  <a:gd name="connsiteX24" fmla="*/ 336686 w 557555"/>
                  <a:gd name="connsiteY24" fmla="*/ 342347 h 739913"/>
                  <a:gd name="connsiteX25" fmla="*/ 369816 w 557555"/>
                  <a:gd name="connsiteY25" fmla="*/ 364434 h 739913"/>
                  <a:gd name="connsiteX26" fmla="*/ 402947 w 557555"/>
                  <a:gd name="connsiteY26" fmla="*/ 375478 h 739913"/>
                  <a:gd name="connsiteX27" fmla="*/ 402947 w 557555"/>
                  <a:gd name="connsiteY27" fmla="*/ 298174 h 739913"/>
                  <a:gd name="connsiteX28" fmla="*/ 347729 w 557555"/>
                  <a:gd name="connsiteY28" fmla="*/ 287130 h 739913"/>
                  <a:gd name="connsiteX29" fmla="*/ 314599 w 557555"/>
                  <a:gd name="connsiteY29" fmla="*/ 276087 h 739913"/>
                  <a:gd name="connsiteX30" fmla="*/ 193121 w 557555"/>
                  <a:gd name="connsiteY30" fmla="*/ 209826 h 739913"/>
                  <a:gd name="connsiteX31" fmla="*/ 137903 w 557555"/>
                  <a:gd name="connsiteY31" fmla="*/ 132521 h 739913"/>
                  <a:gd name="connsiteX32" fmla="*/ 104773 w 557555"/>
                  <a:gd name="connsiteY32" fmla="*/ 88347 h 739913"/>
                  <a:gd name="connsiteX33" fmla="*/ 27469 w 557555"/>
                  <a:gd name="connsiteY33" fmla="*/ 0 h 739913"/>
                  <a:gd name="connsiteX34" fmla="*/ 16425 w 557555"/>
                  <a:gd name="connsiteY34" fmla="*/ 44174 h 7399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557555" h="739913">
                    <a:moveTo>
                      <a:pt x="16425" y="44174"/>
                    </a:moveTo>
                    <a:cubicBezTo>
                      <a:pt x="31150" y="69942"/>
                      <a:pt x="58568" y="68736"/>
                      <a:pt x="115816" y="154608"/>
                    </a:cubicBezTo>
                    <a:cubicBezTo>
                      <a:pt x="123178" y="165652"/>
                      <a:pt x="132675" y="175539"/>
                      <a:pt x="137903" y="187739"/>
                    </a:cubicBezTo>
                    <a:cubicBezTo>
                      <a:pt x="175620" y="275743"/>
                      <a:pt x="144438" y="256177"/>
                      <a:pt x="204164" y="276087"/>
                    </a:cubicBezTo>
                    <a:cubicBezTo>
                      <a:pt x="285088" y="437930"/>
                      <a:pt x="196874" y="256920"/>
                      <a:pt x="259382" y="397565"/>
                    </a:cubicBezTo>
                    <a:cubicBezTo>
                      <a:pt x="266068" y="412609"/>
                      <a:pt x="274783" y="426695"/>
                      <a:pt x="281469" y="441739"/>
                    </a:cubicBezTo>
                    <a:cubicBezTo>
                      <a:pt x="289520" y="459854"/>
                      <a:pt x="296595" y="478395"/>
                      <a:pt x="303555" y="496956"/>
                    </a:cubicBezTo>
                    <a:cubicBezTo>
                      <a:pt x="307642" y="507856"/>
                      <a:pt x="308142" y="520401"/>
                      <a:pt x="314599" y="530087"/>
                    </a:cubicBezTo>
                    <a:cubicBezTo>
                      <a:pt x="323262" y="543082"/>
                      <a:pt x="336686" y="552174"/>
                      <a:pt x="347729" y="563217"/>
                    </a:cubicBezTo>
                    <a:cubicBezTo>
                      <a:pt x="356259" y="588805"/>
                      <a:pt x="364485" y="618688"/>
                      <a:pt x="380860" y="640521"/>
                    </a:cubicBezTo>
                    <a:cubicBezTo>
                      <a:pt x="393354" y="657180"/>
                      <a:pt x="411482" y="668884"/>
                      <a:pt x="425034" y="684695"/>
                    </a:cubicBezTo>
                    <a:cubicBezTo>
                      <a:pt x="474117" y="741959"/>
                      <a:pt x="416444" y="697374"/>
                      <a:pt x="480251" y="739913"/>
                    </a:cubicBezTo>
                    <a:cubicBezTo>
                      <a:pt x="483932" y="725188"/>
                      <a:pt x="492805" y="710842"/>
                      <a:pt x="491295" y="695739"/>
                    </a:cubicBezTo>
                    <a:cubicBezTo>
                      <a:pt x="488978" y="672573"/>
                      <a:pt x="475898" y="651778"/>
                      <a:pt x="469208" y="629478"/>
                    </a:cubicBezTo>
                    <a:cubicBezTo>
                      <a:pt x="464847" y="614940"/>
                      <a:pt x="461845" y="600029"/>
                      <a:pt x="458164" y="585304"/>
                    </a:cubicBezTo>
                    <a:cubicBezTo>
                      <a:pt x="529624" y="561485"/>
                      <a:pt x="457271" y="573367"/>
                      <a:pt x="502338" y="618434"/>
                    </a:cubicBezTo>
                    <a:cubicBezTo>
                      <a:pt x="513070" y="629166"/>
                      <a:pt x="531787" y="625797"/>
                      <a:pt x="546512" y="629478"/>
                    </a:cubicBezTo>
                    <a:cubicBezTo>
                      <a:pt x="550193" y="618434"/>
                      <a:pt x="557555" y="607988"/>
                      <a:pt x="557555" y="596347"/>
                    </a:cubicBezTo>
                    <a:cubicBezTo>
                      <a:pt x="557555" y="549307"/>
                      <a:pt x="547160" y="526676"/>
                      <a:pt x="502338" y="508000"/>
                    </a:cubicBezTo>
                    <a:cubicBezTo>
                      <a:pt x="474317" y="496325"/>
                      <a:pt x="413990" y="485913"/>
                      <a:pt x="413990" y="485913"/>
                    </a:cubicBezTo>
                    <a:cubicBezTo>
                      <a:pt x="399265" y="474869"/>
                      <a:pt x="385797" y="461914"/>
                      <a:pt x="369816" y="452782"/>
                    </a:cubicBezTo>
                    <a:cubicBezTo>
                      <a:pt x="359709" y="447007"/>
                      <a:pt x="344262" y="450577"/>
                      <a:pt x="336686" y="441739"/>
                    </a:cubicBezTo>
                    <a:cubicBezTo>
                      <a:pt x="320615" y="422990"/>
                      <a:pt x="314599" y="397565"/>
                      <a:pt x="303555" y="375478"/>
                    </a:cubicBezTo>
                    <a:cubicBezTo>
                      <a:pt x="299874" y="360753"/>
                      <a:pt x="281780" y="342036"/>
                      <a:pt x="292512" y="331304"/>
                    </a:cubicBezTo>
                    <a:cubicBezTo>
                      <a:pt x="303244" y="320572"/>
                      <a:pt x="322735" y="336368"/>
                      <a:pt x="336686" y="342347"/>
                    </a:cubicBezTo>
                    <a:cubicBezTo>
                      <a:pt x="348885" y="347575"/>
                      <a:pt x="357945" y="358498"/>
                      <a:pt x="369816" y="364434"/>
                    </a:cubicBezTo>
                    <a:cubicBezTo>
                      <a:pt x="380228" y="369640"/>
                      <a:pt x="391903" y="371797"/>
                      <a:pt x="402947" y="375478"/>
                    </a:cubicBezTo>
                    <a:cubicBezTo>
                      <a:pt x="442678" y="362234"/>
                      <a:pt x="476975" y="362948"/>
                      <a:pt x="402947" y="298174"/>
                    </a:cubicBezTo>
                    <a:cubicBezTo>
                      <a:pt x="388821" y="285814"/>
                      <a:pt x="365939" y="291683"/>
                      <a:pt x="347729" y="287130"/>
                    </a:cubicBezTo>
                    <a:cubicBezTo>
                      <a:pt x="336436" y="284307"/>
                      <a:pt x="325298" y="280672"/>
                      <a:pt x="314599" y="276087"/>
                    </a:cubicBezTo>
                    <a:cubicBezTo>
                      <a:pt x="279239" y="260933"/>
                      <a:pt x="220974" y="225742"/>
                      <a:pt x="193121" y="209826"/>
                    </a:cubicBezTo>
                    <a:cubicBezTo>
                      <a:pt x="84887" y="65516"/>
                      <a:pt x="218615" y="245519"/>
                      <a:pt x="137903" y="132521"/>
                    </a:cubicBezTo>
                    <a:cubicBezTo>
                      <a:pt x="127205" y="117544"/>
                      <a:pt x="115328" y="103426"/>
                      <a:pt x="104773" y="88347"/>
                    </a:cubicBezTo>
                    <a:cubicBezTo>
                      <a:pt x="48406" y="7823"/>
                      <a:pt x="85101" y="38422"/>
                      <a:pt x="27469" y="0"/>
                    </a:cubicBezTo>
                    <a:cubicBezTo>
                      <a:pt x="-16139" y="14535"/>
                      <a:pt x="1700" y="18406"/>
                      <a:pt x="16425" y="44174"/>
                    </a:cubicBezTo>
                    <a:close/>
                  </a:path>
                </a:pathLst>
              </a:custGeom>
              <a:grpFill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" name="Полилиния 27">
                <a:extLst>
                  <a:ext uri="{FF2B5EF4-FFF2-40B4-BE49-F238E27FC236}">
                    <a16:creationId xmlns:a16="http://schemas.microsoft.com/office/drawing/2014/main" xmlns="" id="{C5E8F9AC-AF9F-BB46-8595-7C037B850A2F}"/>
                  </a:ext>
                </a:extLst>
              </p:cNvPr>
              <p:cNvSpPr/>
              <p:nvPr/>
            </p:nvSpPr>
            <p:spPr>
              <a:xfrm>
                <a:off x="5905810" y="2561919"/>
                <a:ext cx="223320" cy="209994"/>
              </a:xfrm>
              <a:custGeom>
                <a:avLst/>
                <a:gdLst>
                  <a:gd name="connsiteX0" fmla="*/ 46625 w 223320"/>
                  <a:gd name="connsiteY0" fmla="*/ 44342 h 209994"/>
                  <a:gd name="connsiteX1" fmla="*/ 2451 w 223320"/>
                  <a:gd name="connsiteY1" fmla="*/ 99559 h 209994"/>
                  <a:gd name="connsiteX2" fmla="*/ 123929 w 223320"/>
                  <a:gd name="connsiteY2" fmla="*/ 176864 h 209994"/>
                  <a:gd name="connsiteX3" fmla="*/ 157060 w 223320"/>
                  <a:gd name="connsiteY3" fmla="*/ 209994 h 209994"/>
                  <a:gd name="connsiteX4" fmla="*/ 223320 w 223320"/>
                  <a:gd name="connsiteY4" fmla="*/ 99559 h 209994"/>
                  <a:gd name="connsiteX5" fmla="*/ 201233 w 223320"/>
                  <a:gd name="connsiteY5" fmla="*/ 66429 h 209994"/>
                  <a:gd name="connsiteX6" fmla="*/ 168103 w 223320"/>
                  <a:gd name="connsiteY6" fmla="*/ 55385 h 209994"/>
                  <a:gd name="connsiteX7" fmla="*/ 134973 w 223320"/>
                  <a:gd name="connsiteY7" fmla="*/ 168 h 209994"/>
                  <a:gd name="connsiteX8" fmla="*/ 46625 w 223320"/>
                  <a:gd name="connsiteY8" fmla="*/ 44342 h 209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23320" h="209994">
                    <a:moveTo>
                      <a:pt x="46625" y="44342"/>
                    </a:moveTo>
                    <a:cubicBezTo>
                      <a:pt x="24538" y="60907"/>
                      <a:pt x="-9426" y="79199"/>
                      <a:pt x="2451" y="99559"/>
                    </a:cubicBezTo>
                    <a:cubicBezTo>
                      <a:pt x="26635" y="141017"/>
                      <a:pt x="89990" y="142926"/>
                      <a:pt x="123929" y="176864"/>
                    </a:cubicBezTo>
                    <a:lnTo>
                      <a:pt x="157060" y="209994"/>
                    </a:lnTo>
                    <a:cubicBezTo>
                      <a:pt x="176947" y="185135"/>
                      <a:pt x="223320" y="138110"/>
                      <a:pt x="223320" y="99559"/>
                    </a:cubicBezTo>
                    <a:cubicBezTo>
                      <a:pt x="223320" y="86287"/>
                      <a:pt x="211597" y="74720"/>
                      <a:pt x="201233" y="66429"/>
                    </a:cubicBezTo>
                    <a:cubicBezTo>
                      <a:pt x="192143" y="59157"/>
                      <a:pt x="179146" y="59066"/>
                      <a:pt x="168103" y="55385"/>
                    </a:cubicBezTo>
                    <a:cubicBezTo>
                      <a:pt x="157060" y="36979"/>
                      <a:pt x="155071" y="7705"/>
                      <a:pt x="134973" y="168"/>
                    </a:cubicBezTo>
                    <a:cubicBezTo>
                      <a:pt x="127790" y="-2526"/>
                      <a:pt x="68712" y="27777"/>
                      <a:pt x="46625" y="44342"/>
                    </a:cubicBezTo>
                    <a:close/>
                  </a:path>
                </a:pathLst>
              </a:custGeom>
              <a:grpFill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" name="Полилиния 28">
                <a:extLst>
                  <a:ext uri="{FF2B5EF4-FFF2-40B4-BE49-F238E27FC236}">
                    <a16:creationId xmlns:a16="http://schemas.microsoft.com/office/drawing/2014/main" xmlns="" id="{BA91A94B-F487-5445-91D3-E02AC8CE8F81}"/>
                  </a:ext>
                </a:extLst>
              </p:cNvPr>
              <p:cNvSpPr/>
              <p:nvPr/>
            </p:nvSpPr>
            <p:spPr>
              <a:xfrm>
                <a:off x="6201143" y="2429565"/>
                <a:ext cx="128128" cy="88369"/>
              </a:xfrm>
              <a:custGeom>
                <a:avLst/>
                <a:gdLst>
                  <a:gd name="connsiteX0" fmla="*/ 5292 w 128128"/>
                  <a:gd name="connsiteY0" fmla="*/ 55218 h 88369"/>
                  <a:gd name="connsiteX1" fmla="*/ 126770 w 128128"/>
                  <a:gd name="connsiteY1" fmla="*/ 55218 h 88369"/>
                  <a:gd name="connsiteX2" fmla="*/ 104683 w 128128"/>
                  <a:gd name="connsiteY2" fmla="*/ 0 h 88369"/>
                  <a:gd name="connsiteX3" fmla="*/ 27379 w 128128"/>
                  <a:gd name="connsiteY3" fmla="*/ 11044 h 88369"/>
                  <a:gd name="connsiteX4" fmla="*/ 5292 w 128128"/>
                  <a:gd name="connsiteY4" fmla="*/ 55218 h 88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8128" h="88369">
                    <a:moveTo>
                      <a:pt x="5292" y="55218"/>
                    </a:moveTo>
                    <a:cubicBezTo>
                      <a:pt x="21857" y="62580"/>
                      <a:pt x="100234" y="125981"/>
                      <a:pt x="126770" y="55218"/>
                    </a:cubicBezTo>
                    <a:cubicBezTo>
                      <a:pt x="133731" y="36656"/>
                      <a:pt x="112045" y="18406"/>
                      <a:pt x="104683" y="0"/>
                    </a:cubicBezTo>
                    <a:cubicBezTo>
                      <a:pt x="78915" y="3681"/>
                      <a:pt x="51165" y="472"/>
                      <a:pt x="27379" y="11044"/>
                    </a:cubicBezTo>
                    <a:cubicBezTo>
                      <a:pt x="15250" y="16434"/>
                      <a:pt x="-11273" y="47856"/>
                      <a:pt x="5292" y="55218"/>
                    </a:cubicBezTo>
                    <a:close/>
                  </a:path>
                </a:pathLst>
              </a:custGeom>
              <a:grpFill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" name="Полилиния 29">
                <a:extLst>
                  <a:ext uri="{FF2B5EF4-FFF2-40B4-BE49-F238E27FC236}">
                    <a16:creationId xmlns:a16="http://schemas.microsoft.com/office/drawing/2014/main" xmlns="" id="{097B5D11-45FC-6347-B022-88D48167CBB3}"/>
                  </a:ext>
                </a:extLst>
              </p:cNvPr>
              <p:cNvSpPr/>
              <p:nvPr/>
            </p:nvSpPr>
            <p:spPr>
              <a:xfrm>
                <a:off x="7144442" y="1772697"/>
                <a:ext cx="101896" cy="129292"/>
              </a:xfrm>
              <a:custGeom>
                <a:avLst/>
                <a:gdLst>
                  <a:gd name="connsiteX0" fmla="*/ 688 w 101896"/>
                  <a:gd name="connsiteY0" fmla="*/ 16346 h 129292"/>
                  <a:gd name="connsiteX1" fmla="*/ 44862 w 101896"/>
                  <a:gd name="connsiteY1" fmla="*/ 115738 h 129292"/>
                  <a:gd name="connsiteX2" fmla="*/ 89036 w 101896"/>
                  <a:gd name="connsiteY2" fmla="*/ 71564 h 129292"/>
                  <a:gd name="connsiteX3" fmla="*/ 100080 w 101896"/>
                  <a:gd name="connsiteY3" fmla="*/ 27390 h 129292"/>
                  <a:gd name="connsiteX4" fmla="*/ 22775 w 101896"/>
                  <a:gd name="connsiteY4" fmla="*/ 27390 h 129292"/>
                  <a:gd name="connsiteX5" fmla="*/ 688 w 101896"/>
                  <a:gd name="connsiteY5" fmla="*/ 16346 h 129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1896" h="129292">
                    <a:moveTo>
                      <a:pt x="688" y="16346"/>
                    </a:moveTo>
                    <a:cubicBezTo>
                      <a:pt x="4369" y="31071"/>
                      <a:pt x="-4249" y="173034"/>
                      <a:pt x="44862" y="115738"/>
                    </a:cubicBezTo>
                    <a:cubicBezTo>
                      <a:pt x="58414" y="99927"/>
                      <a:pt x="74311" y="86289"/>
                      <a:pt x="89036" y="71564"/>
                    </a:cubicBezTo>
                    <a:cubicBezTo>
                      <a:pt x="92717" y="56839"/>
                      <a:pt x="106868" y="40966"/>
                      <a:pt x="100080" y="27390"/>
                    </a:cubicBezTo>
                    <a:cubicBezTo>
                      <a:pt x="71134" y="-30502"/>
                      <a:pt x="47755" y="20253"/>
                      <a:pt x="22775" y="27390"/>
                    </a:cubicBezTo>
                    <a:cubicBezTo>
                      <a:pt x="8617" y="31435"/>
                      <a:pt x="-2993" y="1621"/>
                      <a:pt x="688" y="16346"/>
                    </a:cubicBezTo>
                    <a:close/>
                  </a:path>
                </a:pathLst>
              </a:custGeom>
              <a:grpFill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8" name="Полилиния 30">
                <a:extLst>
                  <a:ext uri="{FF2B5EF4-FFF2-40B4-BE49-F238E27FC236}">
                    <a16:creationId xmlns:a16="http://schemas.microsoft.com/office/drawing/2014/main" xmlns="" id="{92521807-783C-FB46-AF11-87FB7D28EEE2}"/>
                  </a:ext>
                </a:extLst>
              </p:cNvPr>
              <p:cNvSpPr/>
              <p:nvPr/>
            </p:nvSpPr>
            <p:spPr>
              <a:xfrm>
                <a:off x="8370957" y="4294515"/>
                <a:ext cx="68305" cy="89746"/>
              </a:xfrm>
              <a:custGeom>
                <a:avLst/>
                <a:gdLst>
                  <a:gd name="connsiteX0" fmla="*/ 0 w 68305"/>
                  <a:gd name="connsiteY0" fmla="*/ 45572 h 89746"/>
                  <a:gd name="connsiteX1" fmla="*/ 55217 w 68305"/>
                  <a:gd name="connsiteY1" fmla="*/ 89746 h 89746"/>
                  <a:gd name="connsiteX2" fmla="*/ 55217 w 68305"/>
                  <a:gd name="connsiteY2" fmla="*/ 1398 h 89746"/>
                  <a:gd name="connsiteX3" fmla="*/ 0 w 68305"/>
                  <a:gd name="connsiteY3" fmla="*/ 45572 h 897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05" h="89746">
                    <a:moveTo>
                      <a:pt x="0" y="45572"/>
                    </a:moveTo>
                    <a:cubicBezTo>
                      <a:pt x="0" y="60297"/>
                      <a:pt x="31646" y="89746"/>
                      <a:pt x="55217" y="89746"/>
                    </a:cubicBezTo>
                    <a:cubicBezTo>
                      <a:pt x="84665" y="89746"/>
                      <a:pt x="55217" y="1398"/>
                      <a:pt x="55217" y="1398"/>
                    </a:cubicBezTo>
                    <a:cubicBezTo>
                      <a:pt x="43719" y="-7800"/>
                      <a:pt x="0" y="30847"/>
                      <a:pt x="0" y="45572"/>
                    </a:cubicBezTo>
                    <a:close/>
                  </a:path>
                </a:pathLst>
              </a:custGeom>
              <a:grpFill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9" name="Полилиния 31">
                <a:extLst>
                  <a:ext uri="{FF2B5EF4-FFF2-40B4-BE49-F238E27FC236}">
                    <a16:creationId xmlns:a16="http://schemas.microsoft.com/office/drawing/2014/main" xmlns="" id="{7CF1B792-DEB7-B44E-87EE-D153EE32B77E}"/>
                  </a:ext>
                </a:extLst>
              </p:cNvPr>
              <p:cNvSpPr/>
              <p:nvPr/>
            </p:nvSpPr>
            <p:spPr>
              <a:xfrm>
                <a:off x="8401884" y="4457958"/>
                <a:ext cx="68305" cy="89746"/>
              </a:xfrm>
              <a:custGeom>
                <a:avLst/>
                <a:gdLst>
                  <a:gd name="connsiteX0" fmla="*/ 0 w 68305"/>
                  <a:gd name="connsiteY0" fmla="*/ 45572 h 89746"/>
                  <a:gd name="connsiteX1" fmla="*/ 55217 w 68305"/>
                  <a:gd name="connsiteY1" fmla="*/ 89746 h 89746"/>
                  <a:gd name="connsiteX2" fmla="*/ 55217 w 68305"/>
                  <a:gd name="connsiteY2" fmla="*/ 1398 h 89746"/>
                  <a:gd name="connsiteX3" fmla="*/ 0 w 68305"/>
                  <a:gd name="connsiteY3" fmla="*/ 45572 h 897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05" h="89746">
                    <a:moveTo>
                      <a:pt x="0" y="45572"/>
                    </a:moveTo>
                    <a:cubicBezTo>
                      <a:pt x="0" y="60297"/>
                      <a:pt x="31646" y="89746"/>
                      <a:pt x="55217" y="89746"/>
                    </a:cubicBezTo>
                    <a:cubicBezTo>
                      <a:pt x="84665" y="89746"/>
                      <a:pt x="55217" y="1398"/>
                      <a:pt x="55217" y="1398"/>
                    </a:cubicBezTo>
                    <a:cubicBezTo>
                      <a:pt x="43719" y="-7800"/>
                      <a:pt x="0" y="30847"/>
                      <a:pt x="0" y="45572"/>
                    </a:cubicBezTo>
                    <a:close/>
                  </a:path>
                </a:pathLst>
              </a:custGeom>
              <a:grpFill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0" name="Полилиния 32">
                <a:extLst>
                  <a:ext uri="{FF2B5EF4-FFF2-40B4-BE49-F238E27FC236}">
                    <a16:creationId xmlns:a16="http://schemas.microsoft.com/office/drawing/2014/main" xmlns="" id="{726799D1-60AB-AF4A-AD5C-24C73F41FB2E}"/>
                  </a:ext>
                </a:extLst>
              </p:cNvPr>
              <p:cNvSpPr/>
              <p:nvPr/>
            </p:nvSpPr>
            <p:spPr>
              <a:xfrm>
                <a:off x="8379798" y="4601517"/>
                <a:ext cx="68305" cy="89746"/>
              </a:xfrm>
              <a:custGeom>
                <a:avLst/>
                <a:gdLst>
                  <a:gd name="connsiteX0" fmla="*/ 0 w 68305"/>
                  <a:gd name="connsiteY0" fmla="*/ 45572 h 89746"/>
                  <a:gd name="connsiteX1" fmla="*/ 55217 w 68305"/>
                  <a:gd name="connsiteY1" fmla="*/ 89746 h 89746"/>
                  <a:gd name="connsiteX2" fmla="*/ 55217 w 68305"/>
                  <a:gd name="connsiteY2" fmla="*/ 1398 h 89746"/>
                  <a:gd name="connsiteX3" fmla="*/ 0 w 68305"/>
                  <a:gd name="connsiteY3" fmla="*/ 45572 h 897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05" h="89746">
                    <a:moveTo>
                      <a:pt x="0" y="45572"/>
                    </a:moveTo>
                    <a:cubicBezTo>
                      <a:pt x="0" y="60297"/>
                      <a:pt x="31646" y="89746"/>
                      <a:pt x="55217" y="89746"/>
                    </a:cubicBezTo>
                    <a:cubicBezTo>
                      <a:pt x="84665" y="89746"/>
                      <a:pt x="55217" y="1398"/>
                      <a:pt x="55217" y="1398"/>
                    </a:cubicBezTo>
                    <a:cubicBezTo>
                      <a:pt x="43719" y="-7800"/>
                      <a:pt x="0" y="30847"/>
                      <a:pt x="0" y="45572"/>
                    </a:cubicBezTo>
                    <a:close/>
                  </a:path>
                </a:pathLst>
              </a:custGeom>
              <a:grpFill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1" name="Полилиния 33">
                <a:extLst>
                  <a:ext uri="{FF2B5EF4-FFF2-40B4-BE49-F238E27FC236}">
                    <a16:creationId xmlns:a16="http://schemas.microsoft.com/office/drawing/2014/main" xmlns="" id="{A6DFE6D4-D02A-E64F-BCA5-45EEA90F2F37}"/>
                  </a:ext>
                </a:extLst>
              </p:cNvPr>
              <p:cNvSpPr/>
              <p:nvPr/>
            </p:nvSpPr>
            <p:spPr>
              <a:xfrm>
                <a:off x="8335626" y="4170840"/>
                <a:ext cx="68305" cy="89746"/>
              </a:xfrm>
              <a:custGeom>
                <a:avLst/>
                <a:gdLst>
                  <a:gd name="connsiteX0" fmla="*/ 0 w 68305"/>
                  <a:gd name="connsiteY0" fmla="*/ 45572 h 89746"/>
                  <a:gd name="connsiteX1" fmla="*/ 55217 w 68305"/>
                  <a:gd name="connsiteY1" fmla="*/ 89746 h 89746"/>
                  <a:gd name="connsiteX2" fmla="*/ 55217 w 68305"/>
                  <a:gd name="connsiteY2" fmla="*/ 1398 h 89746"/>
                  <a:gd name="connsiteX3" fmla="*/ 0 w 68305"/>
                  <a:gd name="connsiteY3" fmla="*/ 45572 h 897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05" h="89746">
                    <a:moveTo>
                      <a:pt x="0" y="45572"/>
                    </a:moveTo>
                    <a:cubicBezTo>
                      <a:pt x="0" y="60297"/>
                      <a:pt x="31646" y="89746"/>
                      <a:pt x="55217" y="89746"/>
                    </a:cubicBezTo>
                    <a:cubicBezTo>
                      <a:pt x="84665" y="89746"/>
                      <a:pt x="55217" y="1398"/>
                      <a:pt x="55217" y="1398"/>
                    </a:cubicBezTo>
                    <a:cubicBezTo>
                      <a:pt x="43719" y="-7800"/>
                      <a:pt x="0" y="30847"/>
                      <a:pt x="0" y="45572"/>
                    </a:cubicBezTo>
                    <a:close/>
                  </a:path>
                </a:pathLst>
              </a:custGeom>
              <a:grpFill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2" name="Полилиния 34">
                <a:extLst>
                  <a:ext uri="{FF2B5EF4-FFF2-40B4-BE49-F238E27FC236}">
                    <a16:creationId xmlns:a16="http://schemas.microsoft.com/office/drawing/2014/main" xmlns="" id="{F4DCC8A4-FD2C-EC47-94F4-5A9910DCA13B}"/>
                  </a:ext>
                </a:extLst>
              </p:cNvPr>
              <p:cNvSpPr/>
              <p:nvPr/>
            </p:nvSpPr>
            <p:spPr>
              <a:xfrm flipV="1">
                <a:off x="3837927" y="2032160"/>
                <a:ext cx="93552" cy="45719"/>
              </a:xfrm>
              <a:custGeom>
                <a:avLst/>
                <a:gdLst>
                  <a:gd name="connsiteX0" fmla="*/ 5204 w 170857"/>
                  <a:gd name="connsiteY0" fmla="*/ 123353 h 123513"/>
                  <a:gd name="connsiteX1" fmla="*/ 159813 w 170857"/>
                  <a:gd name="connsiteY1" fmla="*/ 68136 h 123513"/>
                  <a:gd name="connsiteX2" fmla="*/ 170857 w 170857"/>
                  <a:gd name="connsiteY2" fmla="*/ 12918 h 123513"/>
                  <a:gd name="connsiteX3" fmla="*/ 60422 w 170857"/>
                  <a:gd name="connsiteY3" fmla="*/ 12918 h 123513"/>
                  <a:gd name="connsiteX4" fmla="*/ 27291 w 170857"/>
                  <a:gd name="connsiteY4" fmla="*/ 57092 h 123513"/>
                  <a:gd name="connsiteX5" fmla="*/ 5204 w 170857"/>
                  <a:gd name="connsiteY5" fmla="*/ 123353 h 123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0857" h="123513">
                    <a:moveTo>
                      <a:pt x="5204" y="123353"/>
                    </a:moveTo>
                    <a:cubicBezTo>
                      <a:pt x="27291" y="125194"/>
                      <a:pt x="116462" y="111487"/>
                      <a:pt x="159813" y="68136"/>
                    </a:cubicBezTo>
                    <a:cubicBezTo>
                      <a:pt x="173086" y="54863"/>
                      <a:pt x="167176" y="31324"/>
                      <a:pt x="170857" y="12918"/>
                    </a:cubicBezTo>
                    <a:cubicBezTo>
                      <a:pt x="131542" y="3090"/>
                      <a:pt x="102438" y="-10424"/>
                      <a:pt x="60422" y="12918"/>
                    </a:cubicBezTo>
                    <a:cubicBezTo>
                      <a:pt x="44332" y="21857"/>
                      <a:pt x="38335" y="42367"/>
                      <a:pt x="27291" y="57092"/>
                    </a:cubicBezTo>
                    <a:cubicBezTo>
                      <a:pt x="39228" y="104837"/>
                      <a:pt x="-16883" y="121512"/>
                      <a:pt x="5204" y="123353"/>
                    </a:cubicBezTo>
                    <a:close/>
                  </a:path>
                </a:pathLst>
              </a:custGeom>
              <a:grpFill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3" name="Полилиния 35">
                <a:extLst>
                  <a:ext uri="{FF2B5EF4-FFF2-40B4-BE49-F238E27FC236}">
                    <a16:creationId xmlns:a16="http://schemas.microsoft.com/office/drawing/2014/main" xmlns="" id="{B2708573-A819-9641-8B7C-093D91EFEB27}"/>
                  </a:ext>
                </a:extLst>
              </p:cNvPr>
              <p:cNvSpPr/>
              <p:nvPr/>
            </p:nvSpPr>
            <p:spPr>
              <a:xfrm flipV="1">
                <a:off x="3913026" y="2129345"/>
                <a:ext cx="93552" cy="45719"/>
              </a:xfrm>
              <a:custGeom>
                <a:avLst/>
                <a:gdLst>
                  <a:gd name="connsiteX0" fmla="*/ 5204 w 170857"/>
                  <a:gd name="connsiteY0" fmla="*/ 123353 h 123513"/>
                  <a:gd name="connsiteX1" fmla="*/ 159813 w 170857"/>
                  <a:gd name="connsiteY1" fmla="*/ 68136 h 123513"/>
                  <a:gd name="connsiteX2" fmla="*/ 170857 w 170857"/>
                  <a:gd name="connsiteY2" fmla="*/ 12918 h 123513"/>
                  <a:gd name="connsiteX3" fmla="*/ 60422 w 170857"/>
                  <a:gd name="connsiteY3" fmla="*/ 12918 h 123513"/>
                  <a:gd name="connsiteX4" fmla="*/ 27291 w 170857"/>
                  <a:gd name="connsiteY4" fmla="*/ 57092 h 123513"/>
                  <a:gd name="connsiteX5" fmla="*/ 5204 w 170857"/>
                  <a:gd name="connsiteY5" fmla="*/ 123353 h 123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0857" h="123513">
                    <a:moveTo>
                      <a:pt x="5204" y="123353"/>
                    </a:moveTo>
                    <a:cubicBezTo>
                      <a:pt x="27291" y="125194"/>
                      <a:pt x="116462" y="111487"/>
                      <a:pt x="159813" y="68136"/>
                    </a:cubicBezTo>
                    <a:cubicBezTo>
                      <a:pt x="173086" y="54863"/>
                      <a:pt x="167176" y="31324"/>
                      <a:pt x="170857" y="12918"/>
                    </a:cubicBezTo>
                    <a:cubicBezTo>
                      <a:pt x="131542" y="3090"/>
                      <a:pt x="102438" y="-10424"/>
                      <a:pt x="60422" y="12918"/>
                    </a:cubicBezTo>
                    <a:cubicBezTo>
                      <a:pt x="44332" y="21857"/>
                      <a:pt x="38335" y="42367"/>
                      <a:pt x="27291" y="57092"/>
                    </a:cubicBezTo>
                    <a:cubicBezTo>
                      <a:pt x="39228" y="104837"/>
                      <a:pt x="-16883" y="121512"/>
                      <a:pt x="5204" y="123353"/>
                    </a:cubicBezTo>
                    <a:close/>
                  </a:path>
                </a:pathLst>
              </a:custGeom>
              <a:grpFill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4" name="Полилиния 36">
                <a:extLst>
                  <a:ext uri="{FF2B5EF4-FFF2-40B4-BE49-F238E27FC236}">
                    <a16:creationId xmlns:a16="http://schemas.microsoft.com/office/drawing/2014/main" xmlns="" id="{1BA289D4-28E0-6144-9300-AB47A569103D}"/>
                  </a:ext>
                </a:extLst>
              </p:cNvPr>
              <p:cNvSpPr/>
              <p:nvPr/>
            </p:nvSpPr>
            <p:spPr>
              <a:xfrm flipV="1">
                <a:off x="3979284" y="2041001"/>
                <a:ext cx="93552" cy="45719"/>
              </a:xfrm>
              <a:custGeom>
                <a:avLst/>
                <a:gdLst>
                  <a:gd name="connsiteX0" fmla="*/ 5204 w 170857"/>
                  <a:gd name="connsiteY0" fmla="*/ 123353 h 123513"/>
                  <a:gd name="connsiteX1" fmla="*/ 159813 w 170857"/>
                  <a:gd name="connsiteY1" fmla="*/ 68136 h 123513"/>
                  <a:gd name="connsiteX2" fmla="*/ 170857 w 170857"/>
                  <a:gd name="connsiteY2" fmla="*/ 12918 h 123513"/>
                  <a:gd name="connsiteX3" fmla="*/ 60422 w 170857"/>
                  <a:gd name="connsiteY3" fmla="*/ 12918 h 123513"/>
                  <a:gd name="connsiteX4" fmla="*/ 27291 w 170857"/>
                  <a:gd name="connsiteY4" fmla="*/ 57092 h 123513"/>
                  <a:gd name="connsiteX5" fmla="*/ 5204 w 170857"/>
                  <a:gd name="connsiteY5" fmla="*/ 123353 h 123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0857" h="123513">
                    <a:moveTo>
                      <a:pt x="5204" y="123353"/>
                    </a:moveTo>
                    <a:cubicBezTo>
                      <a:pt x="27291" y="125194"/>
                      <a:pt x="116462" y="111487"/>
                      <a:pt x="159813" y="68136"/>
                    </a:cubicBezTo>
                    <a:cubicBezTo>
                      <a:pt x="173086" y="54863"/>
                      <a:pt x="167176" y="31324"/>
                      <a:pt x="170857" y="12918"/>
                    </a:cubicBezTo>
                    <a:cubicBezTo>
                      <a:pt x="131542" y="3090"/>
                      <a:pt x="102438" y="-10424"/>
                      <a:pt x="60422" y="12918"/>
                    </a:cubicBezTo>
                    <a:cubicBezTo>
                      <a:pt x="44332" y="21857"/>
                      <a:pt x="38335" y="42367"/>
                      <a:pt x="27291" y="57092"/>
                    </a:cubicBezTo>
                    <a:cubicBezTo>
                      <a:pt x="39228" y="104837"/>
                      <a:pt x="-16883" y="121512"/>
                      <a:pt x="5204" y="123353"/>
                    </a:cubicBezTo>
                    <a:close/>
                  </a:path>
                </a:pathLst>
              </a:custGeom>
              <a:grpFill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5" name="Полилиния 37">
                <a:extLst>
                  <a:ext uri="{FF2B5EF4-FFF2-40B4-BE49-F238E27FC236}">
                    <a16:creationId xmlns:a16="http://schemas.microsoft.com/office/drawing/2014/main" xmlns="" id="{9A944271-5BAC-BE41-BD6C-9FB2470205B6}"/>
                  </a:ext>
                </a:extLst>
              </p:cNvPr>
              <p:cNvSpPr/>
              <p:nvPr/>
            </p:nvSpPr>
            <p:spPr>
              <a:xfrm flipV="1">
                <a:off x="3736338" y="2107259"/>
                <a:ext cx="93552" cy="45719"/>
              </a:xfrm>
              <a:custGeom>
                <a:avLst/>
                <a:gdLst>
                  <a:gd name="connsiteX0" fmla="*/ 5204 w 170857"/>
                  <a:gd name="connsiteY0" fmla="*/ 123353 h 123513"/>
                  <a:gd name="connsiteX1" fmla="*/ 159813 w 170857"/>
                  <a:gd name="connsiteY1" fmla="*/ 68136 h 123513"/>
                  <a:gd name="connsiteX2" fmla="*/ 170857 w 170857"/>
                  <a:gd name="connsiteY2" fmla="*/ 12918 h 123513"/>
                  <a:gd name="connsiteX3" fmla="*/ 60422 w 170857"/>
                  <a:gd name="connsiteY3" fmla="*/ 12918 h 123513"/>
                  <a:gd name="connsiteX4" fmla="*/ 27291 w 170857"/>
                  <a:gd name="connsiteY4" fmla="*/ 57092 h 123513"/>
                  <a:gd name="connsiteX5" fmla="*/ 5204 w 170857"/>
                  <a:gd name="connsiteY5" fmla="*/ 123353 h 123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0857" h="123513">
                    <a:moveTo>
                      <a:pt x="5204" y="123353"/>
                    </a:moveTo>
                    <a:cubicBezTo>
                      <a:pt x="27291" y="125194"/>
                      <a:pt x="116462" y="111487"/>
                      <a:pt x="159813" y="68136"/>
                    </a:cubicBezTo>
                    <a:cubicBezTo>
                      <a:pt x="173086" y="54863"/>
                      <a:pt x="167176" y="31324"/>
                      <a:pt x="170857" y="12918"/>
                    </a:cubicBezTo>
                    <a:cubicBezTo>
                      <a:pt x="131542" y="3090"/>
                      <a:pt x="102438" y="-10424"/>
                      <a:pt x="60422" y="12918"/>
                    </a:cubicBezTo>
                    <a:cubicBezTo>
                      <a:pt x="44332" y="21857"/>
                      <a:pt x="38335" y="42367"/>
                      <a:pt x="27291" y="57092"/>
                    </a:cubicBezTo>
                    <a:cubicBezTo>
                      <a:pt x="39228" y="104837"/>
                      <a:pt x="-16883" y="121512"/>
                      <a:pt x="5204" y="123353"/>
                    </a:cubicBezTo>
                    <a:close/>
                  </a:path>
                </a:pathLst>
              </a:custGeom>
              <a:grpFill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6" name="Полилиния 38">
                <a:extLst>
                  <a:ext uri="{FF2B5EF4-FFF2-40B4-BE49-F238E27FC236}">
                    <a16:creationId xmlns:a16="http://schemas.microsoft.com/office/drawing/2014/main" xmlns="" id="{08E65A56-422B-7E43-B97C-D66EFB52AEAC}"/>
                  </a:ext>
                </a:extLst>
              </p:cNvPr>
              <p:cNvSpPr/>
              <p:nvPr/>
            </p:nvSpPr>
            <p:spPr>
              <a:xfrm flipV="1">
                <a:off x="3913026" y="1952657"/>
                <a:ext cx="93552" cy="45719"/>
              </a:xfrm>
              <a:custGeom>
                <a:avLst/>
                <a:gdLst>
                  <a:gd name="connsiteX0" fmla="*/ 5204 w 170857"/>
                  <a:gd name="connsiteY0" fmla="*/ 123353 h 123513"/>
                  <a:gd name="connsiteX1" fmla="*/ 159813 w 170857"/>
                  <a:gd name="connsiteY1" fmla="*/ 68136 h 123513"/>
                  <a:gd name="connsiteX2" fmla="*/ 170857 w 170857"/>
                  <a:gd name="connsiteY2" fmla="*/ 12918 h 123513"/>
                  <a:gd name="connsiteX3" fmla="*/ 60422 w 170857"/>
                  <a:gd name="connsiteY3" fmla="*/ 12918 h 123513"/>
                  <a:gd name="connsiteX4" fmla="*/ 27291 w 170857"/>
                  <a:gd name="connsiteY4" fmla="*/ 57092 h 123513"/>
                  <a:gd name="connsiteX5" fmla="*/ 5204 w 170857"/>
                  <a:gd name="connsiteY5" fmla="*/ 123353 h 123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0857" h="123513">
                    <a:moveTo>
                      <a:pt x="5204" y="123353"/>
                    </a:moveTo>
                    <a:cubicBezTo>
                      <a:pt x="27291" y="125194"/>
                      <a:pt x="116462" y="111487"/>
                      <a:pt x="159813" y="68136"/>
                    </a:cubicBezTo>
                    <a:cubicBezTo>
                      <a:pt x="173086" y="54863"/>
                      <a:pt x="167176" y="31324"/>
                      <a:pt x="170857" y="12918"/>
                    </a:cubicBezTo>
                    <a:cubicBezTo>
                      <a:pt x="131542" y="3090"/>
                      <a:pt x="102438" y="-10424"/>
                      <a:pt x="60422" y="12918"/>
                    </a:cubicBezTo>
                    <a:cubicBezTo>
                      <a:pt x="44332" y="21857"/>
                      <a:pt x="38335" y="42367"/>
                      <a:pt x="27291" y="57092"/>
                    </a:cubicBezTo>
                    <a:cubicBezTo>
                      <a:pt x="39228" y="104837"/>
                      <a:pt x="-16883" y="121512"/>
                      <a:pt x="5204" y="123353"/>
                    </a:cubicBezTo>
                    <a:close/>
                  </a:path>
                </a:pathLst>
              </a:custGeom>
              <a:grpFill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23" name="5-конечная звезда 6">
              <a:extLst>
                <a:ext uri="{FF2B5EF4-FFF2-40B4-BE49-F238E27FC236}">
                  <a16:creationId xmlns:a16="http://schemas.microsoft.com/office/drawing/2014/main" xmlns="" id="{27CEA7B6-6266-FA4C-8A98-354329192EB0}"/>
                </a:ext>
              </a:extLst>
            </p:cNvPr>
            <p:cNvSpPr/>
            <p:nvPr/>
          </p:nvSpPr>
          <p:spPr>
            <a:xfrm>
              <a:off x="7029450" y="4505325"/>
              <a:ext cx="88900" cy="85013"/>
            </a:xfrm>
            <a:prstGeom prst="star5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55" name="Кольцо 23">
            <a:extLst>
              <a:ext uri="{FF2B5EF4-FFF2-40B4-BE49-F238E27FC236}">
                <a16:creationId xmlns:a16="http://schemas.microsoft.com/office/drawing/2014/main" xmlns="" id="{FF07C654-D887-D541-930B-B6F66DAD5C17}"/>
              </a:ext>
            </a:extLst>
          </p:cNvPr>
          <p:cNvSpPr/>
          <p:nvPr/>
        </p:nvSpPr>
        <p:spPr>
          <a:xfrm>
            <a:off x="880437" y="2209710"/>
            <a:ext cx="2413369" cy="2413369"/>
          </a:xfrm>
          <a:prstGeom prst="donut">
            <a:avLst>
              <a:gd name="adj" fmla="val 3534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/>
            </a:solidFill>
          </a:ln>
          <a:effectLst>
            <a:outerShdw blurRad="25400" dist="22987" dir="9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6" name="Прямоугольник 16">
            <a:extLst>
              <a:ext uri="{FF2B5EF4-FFF2-40B4-BE49-F238E27FC236}">
                <a16:creationId xmlns:a16="http://schemas.microsoft.com/office/drawing/2014/main" xmlns="" id="{D575F480-08EE-364E-A025-713FDFDE0E58}"/>
              </a:ext>
            </a:extLst>
          </p:cNvPr>
          <p:cNvSpPr/>
          <p:nvPr/>
        </p:nvSpPr>
        <p:spPr>
          <a:xfrm rot="10800000" flipV="1">
            <a:off x="138656" y="837507"/>
            <a:ext cx="10892543" cy="11513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782" tIns="38391" rIns="76782" bIns="38391" rtlCol="0" anchor="ctr"/>
          <a:lstStyle/>
          <a:p>
            <a:r>
              <a:rPr lang="ru-RU" b="1" dirty="0">
                <a:solidFill>
                  <a:schemeClr val="bg1">
                    <a:lumMod val="95000"/>
                  </a:schemeClr>
                </a:solidFill>
                <a:highlight>
                  <a:srgbClr val="9A0E0E"/>
                </a:highlight>
                <a:cs typeface="Arial Black" panose="020B0604020202020204" pitchFamily="34" charset="0"/>
              </a:rPr>
              <a:t> НУЖНЫ </a:t>
            </a:r>
            <a:r>
              <a:rPr lang="ru-RU" b="1" dirty="0" smtClean="0">
                <a:solidFill>
                  <a:schemeClr val="bg1">
                    <a:lumMod val="95000"/>
                  </a:schemeClr>
                </a:solidFill>
                <a:highlight>
                  <a:srgbClr val="9A0E0E"/>
                </a:highlight>
                <a:cs typeface="Arial Black" panose="020B0604020202020204" pitchFamily="34" charset="0"/>
              </a:rPr>
              <a:t>РЕШЕНИЯ</a:t>
            </a:r>
            <a:r>
              <a:rPr lang="ru-RU" sz="2800" b="1" dirty="0" smtClean="0">
                <a:solidFill>
                  <a:srgbClr val="385D8A"/>
                </a:solidFill>
                <a:latin typeface="+mj-lt"/>
              </a:rPr>
              <a:t>, </a:t>
            </a:r>
            <a:r>
              <a:rPr lang="ru-RU" sz="2800" b="1" dirty="0">
                <a:solidFill>
                  <a:srgbClr val="385D8A"/>
                </a:solidFill>
                <a:latin typeface="+mj-lt"/>
              </a:rPr>
              <a:t>а предлагаются алгоритмы и технологии… </a:t>
            </a:r>
          </a:p>
          <a:p>
            <a:r>
              <a:rPr lang="ru-RU" sz="2800" b="1" dirty="0">
                <a:solidFill>
                  <a:srgbClr val="385D8A"/>
                </a:solidFill>
                <a:latin typeface="+mj-lt"/>
              </a:rPr>
              <a:t>Каковы условия их применимости?</a:t>
            </a:r>
          </a:p>
        </p:txBody>
      </p:sp>
      <p:sp>
        <p:nvSpPr>
          <p:cNvPr id="58" name="Прямоугольник 16">
            <a:extLst>
              <a:ext uri="{FF2B5EF4-FFF2-40B4-BE49-F238E27FC236}">
                <a16:creationId xmlns:a16="http://schemas.microsoft.com/office/drawing/2014/main" xmlns="" id="{AB1F3ADF-24E7-7046-8CDB-B753A13FAC42}"/>
              </a:ext>
            </a:extLst>
          </p:cNvPr>
          <p:cNvSpPr/>
          <p:nvPr/>
        </p:nvSpPr>
        <p:spPr>
          <a:xfrm rot="10800000" flipV="1">
            <a:off x="480963" y="5374765"/>
            <a:ext cx="11593290" cy="11513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782" tIns="38391" rIns="76782" bIns="38391" rtlCol="0" anchor="ctr"/>
          <a:lstStyle/>
          <a:p>
            <a:pPr algn="r"/>
            <a:r>
              <a:rPr lang="ru-RU" sz="2800" b="1" dirty="0">
                <a:solidFill>
                  <a:srgbClr val="385D8A"/>
                </a:solidFill>
                <a:latin typeface="+mj-lt"/>
              </a:rPr>
              <a:t>Отсутствуют функциональные и финансовые модели применения в  </a:t>
            </a:r>
            <a:r>
              <a:rPr lang="ru-RU" b="1" dirty="0">
                <a:solidFill>
                  <a:schemeClr val="bg1">
                    <a:lumMod val="95000"/>
                  </a:schemeClr>
                </a:solidFill>
                <a:highlight>
                  <a:srgbClr val="9A0E0E"/>
                </a:highlight>
                <a:cs typeface="Arial Black" panose="020B0604020202020204" pitchFamily="34" charset="0"/>
              </a:rPr>
              <a:t>МЕДИЦИНСКОЙ ОРГАНИЗАЦИИ</a:t>
            </a:r>
          </a:p>
        </p:txBody>
      </p:sp>
      <p:sp>
        <p:nvSpPr>
          <p:cNvPr id="59" name="Прямоугольник 29">
            <a:extLst>
              <a:ext uri="{FF2B5EF4-FFF2-40B4-BE49-F238E27FC236}">
                <a16:creationId xmlns:a16="http://schemas.microsoft.com/office/drawing/2014/main" xmlns="" id="{80E89137-92AF-9A4E-BF03-598F4384CF70}"/>
              </a:ext>
            </a:extLst>
          </p:cNvPr>
          <p:cNvSpPr/>
          <p:nvPr/>
        </p:nvSpPr>
        <p:spPr>
          <a:xfrm>
            <a:off x="8628646" y="4613293"/>
            <a:ext cx="30848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b="1" dirty="0">
                <a:solidFill>
                  <a:srgbClr val="385D8A"/>
                </a:solidFill>
                <a:latin typeface="+mj-lt"/>
              </a:rPr>
              <a:t>Необходимы механизмы тиражирования</a:t>
            </a:r>
          </a:p>
        </p:txBody>
      </p:sp>
      <p:sp>
        <p:nvSpPr>
          <p:cNvPr id="61" name="Прямоугольник 29">
            <a:extLst>
              <a:ext uri="{FF2B5EF4-FFF2-40B4-BE49-F238E27FC236}">
                <a16:creationId xmlns:a16="http://schemas.microsoft.com/office/drawing/2014/main" xmlns="" id="{5BBB006B-E70B-8D47-B97A-A01ADDEDA67D}"/>
              </a:ext>
            </a:extLst>
          </p:cNvPr>
          <p:cNvSpPr/>
          <p:nvPr/>
        </p:nvSpPr>
        <p:spPr>
          <a:xfrm>
            <a:off x="4657427" y="4606095"/>
            <a:ext cx="30848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b="1" dirty="0">
                <a:solidFill>
                  <a:srgbClr val="385D8A"/>
                </a:solidFill>
                <a:latin typeface="+mj-lt"/>
              </a:rPr>
              <a:t>Успехи есть, но каждый результат уникален</a:t>
            </a:r>
          </a:p>
        </p:txBody>
      </p:sp>
      <p:sp>
        <p:nvSpPr>
          <p:cNvPr id="62" name="Прямоугольник 29">
            <a:extLst>
              <a:ext uri="{FF2B5EF4-FFF2-40B4-BE49-F238E27FC236}">
                <a16:creationId xmlns:a16="http://schemas.microsoft.com/office/drawing/2014/main" xmlns="" id="{8C2683FF-5336-2C4F-9E2C-5D5FAFBA4E23}"/>
              </a:ext>
            </a:extLst>
          </p:cNvPr>
          <p:cNvSpPr/>
          <p:nvPr/>
        </p:nvSpPr>
        <p:spPr>
          <a:xfrm>
            <a:off x="336947" y="4599390"/>
            <a:ext cx="34340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b="1" dirty="0">
                <a:solidFill>
                  <a:srgbClr val="385D8A"/>
                </a:solidFill>
                <a:latin typeface="+mj-lt"/>
              </a:rPr>
              <a:t>Врачи крайне слабо участвуют в постановке задач</a:t>
            </a:r>
          </a:p>
        </p:txBody>
      </p:sp>
      <p:pic>
        <p:nvPicPr>
          <p:cNvPr id="63" name="Рисунок 29">
            <a:extLst>
              <a:ext uri="{FF2B5EF4-FFF2-40B4-BE49-F238E27FC236}">
                <a16:creationId xmlns:a16="http://schemas.microsoft.com/office/drawing/2014/main" xmlns="" id="{BDD5DDBD-13EF-3546-8D36-CCF9AB0229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256" y="2625465"/>
            <a:ext cx="1630128" cy="1630128"/>
          </a:xfrm>
          <a:prstGeom prst="rect">
            <a:avLst/>
          </a:prstGeom>
        </p:spPr>
      </p:pic>
      <p:pic>
        <p:nvPicPr>
          <p:cNvPr id="64" name="Изображение 47" descr="marketing buzz.png">
            <a:extLst>
              <a:ext uri="{FF2B5EF4-FFF2-40B4-BE49-F238E27FC236}">
                <a16:creationId xmlns:a16="http://schemas.microsoft.com/office/drawing/2014/main" xmlns="" id="{DEEF96E7-09FB-D94B-9536-43C6A98AFC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396" y="2637706"/>
            <a:ext cx="1567831" cy="1567831"/>
          </a:xfrm>
          <a:prstGeom prst="rect">
            <a:avLst/>
          </a:prstGeom>
        </p:spPr>
      </p:pic>
      <p:cxnSp>
        <p:nvCxnSpPr>
          <p:cNvPr id="49" name="Прямая соединительная линия 8">
            <a:extLst>
              <a:ext uri="{FF2B5EF4-FFF2-40B4-BE49-F238E27FC236}">
                <a16:creationId xmlns:a16="http://schemas.microsoft.com/office/drawing/2014/main" xmlns="" id="{CA004BE4-B767-DF4D-8F20-0AA92C060E5F}"/>
              </a:ext>
            </a:extLst>
          </p:cNvPr>
          <p:cNvCxnSpPr/>
          <p:nvPr/>
        </p:nvCxnSpPr>
        <p:spPr>
          <a:xfrm>
            <a:off x="0" y="6454130"/>
            <a:ext cx="538225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821283" y="3184153"/>
            <a:ext cx="504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?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6971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585418" y="194330"/>
            <a:ext cx="743991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385D8A"/>
                </a:solidFill>
                <a:latin typeface="Calibri" panose="020F0502020204030204" pitchFamily="34" charset="0"/>
              </a:rPr>
              <a:t>ПРЕДЛОЖЕНИЕ ПИРОГОВСКОГО ЦЕНТРА</a:t>
            </a:r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xmlns="" id="{0C0D7734-4240-3A40-9EEE-72B68A16854F}"/>
              </a:ext>
            </a:extLst>
          </p:cNvPr>
          <p:cNvSpPr txBox="1">
            <a:spLocks/>
          </p:cNvSpPr>
          <p:nvPr/>
        </p:nvSpPr>
        <p:spPr>
          <a:xfrm>
            <a:off x="120923" y="112341"/>
            <a:ext cx="720080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722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444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9166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888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8610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8332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8053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7775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6BA05441-51B7-1B4A-82C4-821C64A75D09}" type="slidenum">
              <a:rPr lang="x-none" sz="2800" smtClean="0">
                <a:solidFill>
                  <a:schemeClr val="bg1">
                    <a:lumMod val="65000"/>
                  </a:schemeClr>
                </a:solidFill>
              </a:rPr>
              <a:pPr algn="ctr"/>
              <a:t>7</a:t>
            </a:fld>
            <a:endParaRPr lang="x-none" sz="28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2" name="Прямоугольник 14">
            <a:extLst>
              <a:ext uri="{FF2B5EF4-FFF2-40B4-BE49-F238E27FC236}">
                <a16:creationId xmlns:a16="http://schemas.microsoft.com/office/drawing/2014/main" xmlns="" id="{2CD12D9F-5E29-6E46-9BDB-1A70135832A4}"/>
              </a:ext>
            </a:extLst>
          </p:cNvPr>
          <p:cNvSpPr/>
          <p:nvPr/>
        </p:nvSpPr>
        <p:spPr>
          <a:xfrm>
            <a:off x="120922" y="6537171"/>
            <a:ext cx="453483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solidFill>
                  <a:srgbClr val="002060"/>
                </a:solidFill>
              </a:rPr>
              <a:t>Источник: концепция акселерации решений Пироговского Центра</a:t>
            </a:r>
            <a:endParaRPr lang="en-GB" sz="1200" dirty="0">
              <a:solidFill>
                <a:srgbClr val="002060"/>
              </a:solidFill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xmlns="" id="{57CD2507-6E1D-F64B-ACC3-5258B7F5B6C3}"/>
              </a:ext>
            </a:extLst>
          </p:cNvPr>
          <p:cNvSpPr/>
          <p:nvPr/>
        </p:nvSpPr>
        <p:spPr>
          <a:xfrm>
            <a:off x="48915" y="3313682"/>
            <a:ext cx="5971805" cy="532572"/>
          </a:xfrm>
          <a:prstGeom prst="rect">
            <a:avLst/>
          </a:prstGeom>
          <a:solidFill>
            <a:srgbClr val="385D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b="1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E73FB1D6-25A1-F546-BE76-62F2B2FBE984}"/>
              </a:ext>
            </a:extLst>
          </p:cNvPr>
          <p:cNvSpPr txBox="1"/>
          <p:nvPr/>
        </p:nvSpPr>
        <p:spPr>
          <a:xfrm>
            <a:off x="513063" y="3409517"/>
            <a:ext cx="50435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цели акселерации</a:t>
            </a:r>
            <a:endParaRPr lang="en-IN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xmlns="" id="{8A32BEDE-1BFA-CD47-AA3C-C35F6826B019}"/>
              </a:ext>
            </a:extLst>
          </p:cNvPr>
          <p:cNvSpPr/>
          <p:nvPr/>
        </p:nvSpPr>
        <p:spPr>
          <a:xfrm>
            <a:off x="6174454" y="3306460"/>
            <a:ext cx="5971805" cy="532572"/>
          </a:xfrm>
          <a:prstGeom prst="rect">
            <a:avLst/>
          </a:prstGeom>
          <a:solidFill>
            <a:srgbClr val="385D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b="1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633BA409-93A2-0448-90DE-FAB3323616F5}"/>
              </a:ext>
            </a:extLst>
          </p:cNvPr>
          <p:cNvSpPr txBox="1"/>
          <p:nvPr/>
        </p:nvSpPr>
        <p:spPr>
          <a:xfrm>
            <a:off x="7321556" y="3409517"/>
            <a:ext cx="367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задачи партнеров </a:t>
            </a:r>
            <a:endParaRPr lang="en-IN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xmlns="" id="{876AA301-00CF-3F46-8BA5-ED1E76F136E6}"/>
              </a:ext>
            </a:extLst>
          </p:cNvPr>
          <p:cNvSpPr/>
          <p:nvPr/>
        </p:nvSpPr>
        <p:spPr>
          <a:xfrm>
            <a:off x="48915" y="3927079"/>
            <a:ext cx="5971805" cy="918255"/>
          </a:xfrm>
          <a:prstGeom prst="rect">
            <a:avLst/>
          </a:prstGeom>
          <a:solidFill>
            <a:schemeClr val="bg1">
              <a:lumMod val="95000"/>
              <a:alpha val="6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2A57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создать прототипы решений компонентов умной клиники</a:t>
            </a:r>
            <a:endParaRPr lang="en-IN" dirty="0">
              <a:solidFill>
                <a:srgbClr val="2A579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xmlns="" id="{86270085-289C-6D4F-B641-74C6B41B4D2E}"/>
              </a:ext>
            </a:extLst>
          </p:cNvPr>
          <p:cNvSpPr/>
          <p:nvPr/>
        </p:nvSpPr>
        <p:spPr>
          <a:xfrm>
            <a:off x="48915" y="4960874"/>
            <a:ext cx="5971805" cy="918255"/>
          </a:xfrm>
          <a:prstGeom prst="rect">
            <a:avLst/>
          </a:prstGeom>
          <a:solidFill>
            <a:schemeClr val="bg1">
              <a:lumMod val="95000"/>
              <a:alpha val="6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2A57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отработать механизмы трансляции инновационных решений</a:t>
            </a:r>
            <a:endParaRPr lang="en-IN" dirty="0">
              <a:solidFill>
                <a:srgbClr val="2A579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xmlns="" id="{7CA69195-E26E-8A43-9284-3F1AC17D8542}"/>
              </a:ext>
            </a:extLst>
          </p:cNvPr>
          <p:cNvSpPr/>
          <p:nvPr/>
        </p:nvSpPr>
        <p:spPr>
          <a:xfrm>
            <a:off x="6174454" y="3927079"/>
            <a:ext cx="5971805" cy="918255"/>
          </a:xfrm>
          <a:prstGeom prst="rect">
            <a:avLst/>
          </a:prstGeom>
          <a:solidFill>
            <a:schemeClr val="bg1">
              <a:lumMod val="95000"/>
              <a:alpha val="6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2A57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интегрировать решение в технологические </a:t>
            </a:r>
            <a:r>
              <a:rPr lang="ru-RU" dirty="0" smtClean="0">
                <a:solidFill>
                  <a:srgbClr val="2A57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медицинские процессы</a:t>
            </a:r>
            <a:endParaRPr lang="en-IN" dirty="0">
              <a:solidFill>
                <a:srgbClr val="2A579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xmlns="" id="{3A4DD9F4-FE5F-F04E-9793-00E04BF6F32B}"/>
              </a:ext>
            </a:extLst>
          </p:cNvPr>
          <p:cNvSpPr/>
          <p:nvPr/>
        </p:nvSpPr>
        <p:spPr>
          <a:xfrm>
            <a:off x="6174454" y="4960874"/>
            <a:ext cx="5971805" cy="918255"/>
          </a:xfrm>
          <a:prstGeom prst="rect">
            <a:avLst/>
          </a:prstGeom>
          <a:solidFill>
            <a:schemeClr val="bg1">
              <a:lumMod val="95000"/>
              <a:alpha val="6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2A57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подготовить и реализовать дорожную карту развития решения</a:t>
            </a:r>
            <a:endParaRPr lang="en-IN" dirty="0">
              <a:solidFill>
                <a:srgbClr val="2A579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xmlns="" id="{45ABF1E9-CF66-2443-96FF-D9BFFF1EFC56}"/>
              </a:ext>
            </a:extLst>
          </p:cNvPr>
          <p:cNvSpPr/>
          <p:nvPr/>
        </p:nvSpPr>
        <p:spPr>
          <a:xfrm>
            <a:off x="48915" y="5869839"/>
            <a:ext cx="5971805" cy="45719"/>
          </a:xfrm>
          <a:prstGeom prst="rect">
            <a:avLst/>
          </a:prstGeom>
          <a:solidFill>
            <a:srgbClr val="385D8A"/>
          </a:solidFill>
          <a:ln>
            <a:solidFill>
              <a:srgbClr val="385D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xmlns="" id="{ADB59536-351F-964A-924C-DA7B683F0784}"/>
              </a:ext>
            </a:extLst>
          </p:cNvPr>
          <p:cNvSpPr/>
          <p:nvPr/>
        </p:nvSpPr>
        <p:spPr>
          <a:xfrm>
            <a:off x="6174454" y="5869839"/>
            <a:ext cx="5971805" cy="45719"/>
          </a:xfrm>
          <a:prstGeom prst="rect">
            <a:avLst/>
          </a:prstGeom>
          <a:solidFill>
            <a:srgbClr val="385D8A"/>
          </a:solidFill>
          <a:ln>
            <a:solidFill>
              <a:srgbClr val="385D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xmlns="" id="{4124FEE2-B1EA-7D49-B4F8-834F9F5DE822}"/>
              </a:ext>
            </a:extLst>
          </p:cNvPr>
          <p:cNvSpPr/>
          <p:nvPr/>
        </p:nvSpPr>
        <p:spPr>
          <a:xfrm>
            <a:off x="2686334" y="2781722"/>
            <a:ext cx="696967" cy="668901"/>
          </a:xfrm>
          <a:prstGeom prst="ellipse">
            <a:avLst/>
          </a:prstGeom>
          <a:solidFill>
            <a:srgbClr val="385D8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xmlns="" id="{45518B31-CB26-784F-813D-F390B73EF1DE}"/>
              </a:ext>
            </a:extLst>
          </p:cNvPr>
          <p:cNvSpPr/>
          <p:nvPr/>
        </p:nvSpPr>
        <p:spPr>
          <a:xfrm>
            <a:off x="8811873" y="2781722"/>
            <a:ext cx="696967" cy="668901"/>
          </a:xfrm>
          <a:prstGeom prst="ellipse">
            <a:avLst/>
          </a:prstGeom>
          <a:solidFill>
            <a:srgbClr val="385D8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71" name="Graphic 70" descr="Playbook">
            <a:extLst>
              <a:ext uri="{FF2B5EF4-FFF2-40B4-BE49-F238E27FC236}">
                <a16:creationId xmlns:a16="http://schemas.microsoft.com/office/drawing/2014/main" xmlns="" id="{F35331EA-AB14-DB42-89C7-22A94CA73A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2779092" y="2870745"/>
            <a:ext cx="511451" cy="490855"/>
          </a:xfrm>
          <a:prstGeom prst="rect">
            <a:avLst/>
          </a:prstGeom>
        </p:spPr>
      </p:pic>
      <p:pic>
        <p:nvPicPr>
          <p:cNvPr id="72" name="Graphic 71" descr="Group of women">
            <a:extLst>
              <a:ext uri="{FF2B5EF4-FFF2-40B4-BE49-F238E27FC236}">
                <a16:creationId xmlns:a16="http://schemas.microsoft.com/office/drawing/2014/main" xmlns="" id="{5D0635D4-5565-6545-A762-8C6BE11B73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8954559" y="2918662"/>
            <a:ext cx="411595" cy="395020"/>
          </a:xfrm>
          <a:prstGeom prst="rect">
            <a:avLst/>
          </a:prstGeom>
        </p:spPr>
      </p:pic>
      <p:sp>
        <p:nvSpPr>
          <p:cNvPr id="90" name="Прямоугольник 1">
            <a:extLst>
              <a:ext uri="{FF2B5EF4-FFF2-40B4-BE49-F238E27FC236}">
                <a16:creationId xmlns:a16="http://schemas.microsoft.com/office/drawing/2014/main" xmlns="" id="{33F0FC8A-3D36-284E-9F9F-4DC17F616455}"/>
              </a:ext>
            </a:extLst>
          </p:cNvPr>
          <p:cNvSpPr/>
          <p:nvPr/>
        </p:nvSpPr>
        <p:spPr>
          <a:xfrm>
            <a:off x="48915" y="1642065"/>
            <a:ext cx="1202533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bg1">
                    <a:lumMod val="95000"/>
                  </a:schemeClr>
                </a:solidFill>
                <a:highlight>
                  <a:srgbClr val="9A0E0E"/>
                </a:highlight>
                <a:latin typeface="Arial Black" panose="020B0A04020102020204" pitchFamily="34" charset="0"/>
                <a:cs typeface="Arial Black" panose="020B0604020202020204" pitchFamily="34" charset="0"/>
              </a:rPr>
              <a:t>АКСЕЛЕРАТОР</a:t>
            </a:r>
            <a:r>
              <a:rPr lang="ru-RU" sz="4000" b="1" dirty="0" smtClean="0">
                <a:solidFill>
                  <a:srgbClr val="385D8A"/>
                </a:solidFill>
                <a:latin typeface="Calibri" panose="020F0502020204030204" pitchFamily="34" charset="0"/>
              </a:rPr>
              <a:t>  стартапов </a:t>
            </a:r>
            <a:r>
              <a:rPr lang="ru-RU" sz="4000" b="1" dirty="0">
                <a:solidFill>
                  <a:srgbClr val="385D8A"/>
                </a:solidFill>
                <a:latin typeface="Calibri" panose="020F0502020204030204" pitchFamily="34" charset="0"/>
              </a:rPr>
              <a:t>цифровой медицины</a:t>
            </a:r>
          </a:p>
        </p:txBody>
      </p:sp>
      <p:cxnSp>
        <p:nvCxnSpPr>
          <p:cNvPr id="23" name="Прямая соединительная линия 8">
            <a:extLst>
              <a:ext uri="{FF2B5EF4-FFF2-40B4-BE49-F238E27FC236}">
                <a16:creationId xmlns:a16="http://schemas.microsoft.com/office/drawing/2014/main" xmlns="" id="{CA004BE4-B767-DF4D-8F20-0AA92C060E5F}"/>
              </a:ext>
            </a:extLst>
          </p:cNvPr>
          <p:cNvCxnSpPr/>
          <p:nvPr/>
        </p:nvCxnSpPr>
        <p:spPr>
          <a:xfrm>
            <a:off x="0" y="6454130"/>
            <a:ext cx="538225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33722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585418" y="194330"/>
            <a:ext cx="743991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385D8A"/>
                </a:solidFill>
                <a:latin typeface="Calibri" panose="020F0502020204030204" pitchFamily="34" charset="0"/>
              </a:rPr>
              <a:t>НАПРАВЛЕНИЯ АКСЕЛЕРАЦИИ в 2021 </a:t>
            </a:r>
            <a:r>
              <a:rPr lang="ru-RU" b="1" dirty="0">
                <a:solidFill>
                  <a:srgbClr val="385D8A"/>
                </a:solidFill>
                <a:latin typeface="Calibri" panose="020F0502020204030204" pitchFamily="34" charset="0"/>
              </a:rPr>
              <a:t>году</a:t>
            </a:r>
            <a:endParaRPr lang="ru-RU" sz="3200" b="1" dirty="0">
              <a:solidFill>
                <a:srgbClr val="385D8A"/>
              </a:solidFill>
              <a:latin typeface="Calibri" panose="020F0502020204030204" pitchFamily="34" charset="0"/>
            </a:endParaRPr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xmlns="" id="{0C0D7734-4240-3A40-9EEE-72B68A16854F}"/>
              </a:ext>
            </a:extLst>
          </p:cNvPr>
          <p:cNvSpPr txBox="1">
            <a:spLocks/>
          </p:cNvSpPr>
          <p:nvPr/>
        </p:nvSpPr>
        <p:spPr>
          <a:xfrm>
            <a:off x="120923" y="112341"/>
            <a:ext cx="720080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722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444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9166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888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8610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8332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8053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7775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6BA05441-51B7-1B4A-82C4-821C64A75D09}" type="slidenum">
              <a:rPr lang="x-none" sz="2800" smtClean="0">
                <a:solidFill>
                  <a:schemeClr val="bg1">
                    <a:lumMod val="65000"/>
                  </a:schemeClr>
                </a:solidFill>
              </a:rPr>
              <a:pPr algn="ctr"/>
              <a:t>8</a:t>
            </a:fld>
            <a:endParaRPr lang="x-none" sz="28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2" name="Прямоугольник 14">
            <a:extLst>
              <a:ext uri="{FF2B5EF4-FFF2-40B4-BE49-F238E27FC236}">
                <a16:creationId xmlns:a16="http://schemas.microsoft.com/office/drawing/2014/main" xmlns="" id="{2CD12D9F-5E29-6E46-9BDB-1A70135832A4}"/>
              </a:ext>
            </a:extLst>
          </p:cNvPr>
          <p:cNvSpPr/>
          <p:nvPr/>
        </p:nvSpPr>
        <p:spPr>
          <a:xfrm>
            <a:off x="120922" y="6537171"/>
            <a:ext cx="599843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solidFill>
                  <a:srgbClr val="002060"/>
                </a:solidFill>
              </a:rPr>
              <a:t>Источник: </a:t>
            </a:r>
            <a:r>
              <a:rPr lang="en-GB" sz="1200" dirty="0">
                <a:solidFill>
                  <a:srgbClr val="002060"/>
                </a:solidFill>
              </a:rPr>
              <a:t>http://</a:t>
            </a:r>
            <a:r>
              <a:rPr lang="en-GB" sz="1200" dirty="0" err="1">
                <a:solidFill>
                  <a:srgbClr val="002060"/>
                </a:solidFill>
              </a:rPr>
              <a:t>www.pirogov-center.ru</a:t>
            </a:r>
            <a:r>
              <a:rPr lang="en-GB" sz="1200" dirty="0">
                <a:solidFill>
                  <a:srgbClr val="002060"/>
                </a:solidFill>
              </a:rPr>
              <a:t>/specialist/clinical-supervision/</a:t>
            </a:r>
            <a:r>
              <a:rPr lang="en-GB" sz="1200" dirty="0" err="1">
                <a:solidFill>
                  <a:srgbClr val="002060"/>
                </a:solidFill>
              </a:rPr>
              <a:t>detail.php?ID</a:t>
            </a:r>
            <a:r>
              <a:rPr lang="en-GB" sz="1200" dirty="0">
                <a:solidFill>
                  <a:srgbClr val="002060"/>
                </a:solidFill>
              </a:rPr>
              <a:t>=25075</a:t>
            </a:r>
            <a:r>
              <a:rPr lang="ru-RU" sz="1200" dirty="0">
                <a:solidFill>
                  <a:srgbClr val="002060"/>
                </a:solidFill>
              </a:rPr>
              <a:t> </a:t>
            </a:r>
            <a:endParaRPr lang="en-GB" sz="1200" dirty="0">
              <a:solidFill>
                <a:srgbClr val="002060"/>
              </a:solidFill>
            </a:endParaRPr>
          </a:p>
        </p:txBody>
      </p:sp>
      <p:sp>
        <p:nvSpPr>
          <p:cNvPr id="25" name="Прямоугольник 2">
            <a:extLst>
              <a:ext uri="{FF2B5EF4-FFF2-40B4-BE49-F238E27FC236}">
                <a16:creationId xmlns:a16="http://schemas.microsoft.com/office/drawing/2014/main" xmlns="" id="{9052EC22-BEDB-2A49-8627-E0C4F3562341}"/>
              </a:ext>
            </a:extLst>
          </p:cNvPr>
          <p:cNvSpPr/>
          <p:nvPr/>
        </p:nvSpPr>
        <p:spPr>
          <a:xfrm>
            <a:off x="4489335" y="1286967"/>
            <a:ext cx="75129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385D8A"/>
                </a:solidFill>
                <a:latin typeface="+mj-lt"/>
              </a:rPr>
              <a:t>Интеллектуальный анализ результатов </a:t>
            </a:r>
            <a:r>
              <a:rPr lang="ru-RU" dirty="0" err="1">
                <a:solidFill>
                  <a:srgbClr val="385D8A"/>
                </a:solidFill>
                <a:latin typeface="+mj-lt"/>
              </a:rPr>
              <a:t>видеомониторинга</a:t>
            </a:r>
            <a:r>
              <a:rPr lang="ru-RU" dirty="0">
                <a:solidFill>
                  <a:srgbClr val="385D8A"/>
                </a:solidFill>
                <a:latin typeface="+mj-lt"/>
              </a:rPr>
              <a:t> многосуточной ЭЭГ</a:t>
            </a:r>
          </a:p>
        </p:txBody>
      </p:sp>
      <p:sp>
        <p:nvSpPr>
          <p:cNvPr id="26" name="Прямоугольник 3">
            <a:extLst>
              <a:ext uri="{FF2B5EF4-FFF2-40B4-BE49-F238E27FC236}">
                <a16:creationId xmlns:a16="http://schemas.microsoft.com/office/drawing/2014/main" xmlns="" id="{DD39355C-C13F-1845-A156-361D23765A43}"/>
              </a:ext>
            </a:extLst>
          </p:cNvPr>
          <p:cNvSpPr/>
          <p:nvPr/>
        </p:nvSpPr>
        <p:spPr>
          <a:xfrm>
            <a:off x="4489335" y="2252566"/>
            <a:ext cx="69848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385D8A"/>
                </a:solidFill>
                <a:latin typeface="+mj-lt"/>
              </a:rPr>
              <a:t>Определение поведенческих и мимических паттернов неврологических заболеваний</a:t>
            </a:r>
          </a:p>
        </p:txBody>
      </p:sp>
      <p:sp>
        <p:nvSpPr>
          <p:cNvPr id="28" name="Прямоугольник 5">
            <a:extLst>
              <a:ext uri="{FF2B5EF4-FFF2-40B4-BE49-F238E27FC236}">
                <a16:creationId xmlns:a16="http://schemas.microsoft.com/office/drawing/2014/main" xmlns="" id="{3EF997A7-8421-A042-89B3-19C8B63C1788}"/>
              </a:ext>
            </a:extLst>
          </p:cNvPr>
          <p:cNvSpPr/>
          <p:nvPr/>
        </p:nvSpPr>
        <p:spPr>
          <a:xfrm>
            <a:off x="91269" y="5088223"/>
            <a:ext cx="7590494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385D8A"/>
                </a:solidFill>
                <a:latin typeface="+mj-lt"/>
              </a:rPr>
              <a:t>Когнитивный тренинг и тренинг социальных расстройств для пациентов с эпилепсией </a:t>
            </a:r>
            <a:br>
              <a:rPr lang="ru-RU" dirty="0">
                <a:solidFill>
                  <a:srgbClr val="385D8A"/>
                </a:solidFill>
                <a:latin typeface="+mj-lt"/>
              </a:rPr>
            </a:br>
            <a:r>
              <a:rPr lang="ru-RU" sz="1400" dirty="0">
                <a:solidFill>
                  <a:srgbClr val="385D8A"/>
                </a:solidFill>
                <a:latin typeface="+mj-lt"/>
              </a:rPr>
              <a:t>и судорожными расстройствами, в том числе после нейрохирургических вмешательств</a:t>
            </a:r>
          </a:p>
        </p:txBody>
      </p:sp>
      <p:sp>
        <p:nvSpPr>
          <p:cNvPr id="29" name="Прямоугольник 6">
            <a:extLst>
              <a:ext uri="{FF2B5EF4-FFF2-40B4-BE49-F238E27FC236}">
                <a16:creationId xmlns:a16="http://schemas.microsoft.com/office/drawing/2014/main" xmlns="" id="{C07B4EDB-A3B1-3646-A2BA-0ABE4123F2DB}"/>
              </a:ext>
            </a:extLst>
          </p:cNvPr>
          <p:cNvSpPr/>
          <p:nvPr/>
        </p:nvSpPr>
        <p:spPr>
          <a:xfrm>
            <a:off x="91269" y="4182973"/>
            <a:ext cx="529154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385D8A"/>
                </a:solidFill>
                <a:latin typeface="+mj-lt"/>
              </a:rPr>
              <a:t>Стимуляция эпилептических приступов в диагностических целях</a:t>
            </a:r>
          </a:p>
        </p:txBody>
      </p:sp>
      <p:pic>
        <p:nvPicPr>
          <p:cNvPr id="30" name="Рисунок 7">
            <a:extLst>
              <a:ext uri="{FF2B5EF4-FFF2-40B4-BE49-F238E27FC236}">
                <a16:creationId xmlns:a16="http://schemas.microsoft.com/office/drawing/2014/main" xmlns="" id="{FDCE1779-9737-914C-8F39-02C36E19664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80"/>
          <a:stretch/>
        </p:blipFill>
        <p:spPr>
          <a:xfrm>
            <a:off x="208114" y="1379269"/>
            <a:ext cx="4099406" cy="2712916"/>
          </a:xfrm>
          <a:prstGeom prst="rect">
            <a:avLst/>
          </a:prstGeom>
        </p:spPr>
      </p:pic>
      <p:sp>
        <p:nvSpPr>
          <p:cNvPr id="31" name="Текст 6">
            <a:extLst>
              <a:ext uri="{FF2B5EF4-FFF2-40B4-BE49-F238E27FC236}">
                <a16:creationId xmlns:a16="http://schemas.microsoft.com/office/drawing/2014/main" xmlns="" id="{0F936ED7-D7A3-454A-A561-9E8150851AFA}"/>
              </a:ext>
            </a:extLst>
          </p:cNvPr>
          <p:cNvSpPr txBox="1">
            <a:spLocks/>
          </p:cNvSpPr>
          <p:nvPr/>
        </p:nvSpPr>
        <p:spPr>
          <a:xfrm>
            <a:off x="8473851" y="3444403"/>
            <a:ext cx="3528392" cy="590931"/>
          </a:xfrm>
          <a:prstGeom prst="rect">
            <a:avLst/>
          </a:prstGeom>
        </p:spPr>
        <p:txBody>
          <a:bodyPr/>
          <a:lstStyle>
            <a:lvl1pPr marL="457291" indent="-457291" algn="l" defTabSz="121944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798" indent="-381076" algn="l" defTabSz="121944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4305" indent="-304861" algn="l" defTabSz="121944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4027" indent="-304861" algn="l" defTabSz="121944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749" indent="-304861" algn="l" defTabSz="1219444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3471" indent="-304861" algn="l" defTabSz="121944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3192" indent="-304861" algn="l" defTabSz="121944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2914" indent="-304861" algn="l" defTabSz="121944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2636" indent="-304861" algn="l" defTabSz="121944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2" name="Прямоугольник 9">
            <a:extLst>
              <a:ext uri="{FF2B5EF4-FFF2-40B4-BE49-F238E27FC236}">
                <a16:creationId xmlns:a16="http://schemas.microsoft.com/office/drawing/2014/main" xmlns="" id="{0217B458-8001-CE4C-98AB-F7A7BBC8EE51}"/>
              </a:ext>
            </a:extLst>
          </p:cNvPr>
          <p:cNvSpPr/>
          <p:nvPr/>
        </p:nvSpPr>
        <p:spPr>
          <a:xfrm>
            <a:off x="-72009" y="473767"/>
            <a:ext cx="44173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800" dirty="0">
                <a:solidFill>
                  <a:srgbClr val="993300"/>
                </a:solidFill>
              </a:rPr>
              <a:t>Необыкновенные дети – </a:t>
            </a:r>
          </a:p>
          <a:p>
            <a:pPr algn="r"/>
            <a:r>
              <a:rPr lang="ru-RU" sz="1800" dirty="0">
                <a:solidFill>
                  <a:srgbClr val="993300"/>
                </a:solidFill>
              </a:rPr>
              <a:t>пилотный проект высокотехнологичной умной клиники для детей</a:t>
            </a:r>
          </a:p>
        </p:txBody>
      </p:sp>
      <p:pic>
        <p:nvPicPr>
          <p:cNvPr id="33" name="Picture 2">
            <a:extLst>
              <a:ext uri="{FF2B5EF4-FFF2-40B4-BE49-F238E27FC236}">
                <a16:creationId xmlns:a16="http://schemas.microsoft.com/office/drawing/2014/main" xmlns="" id="{0AAB1634-6597-E341-8E64-1F79C2E1FE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1885" y="3836467"/>
            <a:ext cx="4078157" cy="2339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Прямоугольник 3">
            <a:extLst>
              <a:ext uri="{FF2B5EF4-FFF2-40B4-BE49-F238E27FC236}">
                <a16:creationId xmlns:a16="http://schemas.microsoft.com/office/drawing/2014/main" xmlns="" id="{6CA46596-B479-4749-B4D8-401D09A10482}"/>
              </a:ext>
            </a:extLst>
          </p:cNvPr>
          <p:cNvSpPr/>
          <p:nvPr/>
        </p:nvSpPr>
        <p:spPr>
          <a:xfrm>
            <a:off x="4489335" y="3261188"/>
            <a:ext cx="69848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385D8A"/>
                </a:solidFill>
                <a:latin typeface="+mj-lt"/>
              </a:rPr>
              <a:t>Предикторы эпилептических приступов у детей</a:t>
            </a:r>
          </a:p>
        </p:txBody>
      </p:sp>
      <p:cxnSp>
        <p:nvCxnSpPr>
          <p:cNvPr id="15" name="Прямая соединительная линия 8">
            <a:extLst>
              <a:ext uri="{FF2B5EF4-FFF2-40B4-BE49-F238E27FC236}">
                <a16:creationId xmlns:a16="http://schemas.microsoft.com/office/drawing/2014/main" xmlns="" id="{CA004BE4-B767-DF4D-8F20-0AA92C060E5F}"/>
              </a:ext>
            </a:extLst>
          </p:cNvPr>
          <p:cNvCxnSpPr/>
          <p:nvPr/>
        </p:nvCxnSpPr>
        <p:spPr>
          <a:xfrm>
            <a:off x="0" y="6454130"/>
            <a:ext cx="538225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8069660"/>
      </p:ext>
    </p:extLst>
  </p:cSld>
  <p:clrMapOvr>
    <a:masterClrMapping/>
  </p:clrMapOvr>
</p:sld>
</file>

<file path=ppt/theme/theme1.xml><?xml version="1.0" encoding="utf-8"?>
<a:theme xmlns:a="http://schemas.openxmlformats.org/drawingml/2006/main" name="НМХЦ им. Пирогова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29822</TotalTime>
  <Words>1278</Words>
  <Application>Microsoft Office PowerPoint</Application>
  <PresentationFormat>Произвольный</PresentationFormat>
  <Paragraphs>216</Paragraphs>
  <Slides>16</Slides>
  <Notes>6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НМХЦ им. Пирогова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Субботин Сергей Александрович</dc:creator>
  <cp:lastModifiedBy>Субботин Сергей Александрович</cp:lastModifiedBy>
  <cp:revision>914</cp:revision>
  <cp:lastPrinted>2021-02-16T06:40:05Z</cp:lastPrinted>
  <dcterms:created xsi:type="dcterms:W3CDTF">2017-06-20T08:01:22Z</dcterms:created>
  <dcterms:modified xsi:type="dcterms:W3CDTF">2021-04-21T08:25:01Z</dcterms:modified>
</cp:coreProperties>
</file>