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36"/>
  </p:notesMasterIdLst>
  <p:sldIdLst>
    <p:sldId id="278" r:id="rId2"/>
    <p:sldId id="264" r:id="rId3"/>
    <p:sldId id="257" r:id="rId4"/>
    <p:sldId id="279" r:id="rId5"/>
    <p:sldId id="281" r:id="rId6"/>
    <p:sldId id="280" r:id="rId7"/>
    <p:sldId id="285" r:id="rId8"/>
    <p:sldId id="315" r:id="rId9"/>
    <p:sldId id="316" r:id="rId10"/>
    <p:sldId id="266" r:id="rId11"/>
    <p:sldId id="309" r:id="rId12"/>
    <p:sldId id="319" r:id="rId13"/>
    <p:sldId id="283" r:id="rId14"/>
    <p:sldId id="268" r:id="rId15"/>
    <p:sldId id="277" r:id="rId16"/>
    <p:sldId id="282" r:id="rId17"/>
    <p:sldId id="284" r:id="rId18"/>
    <p:sldId id="317" r:id="rId19"/>
    <p:sldId id="270" r:id="rId20"/>
    <p:sldId id="271" r:id="rId21"/>
    <p:sldId id="272" r:id="rId22"/>
    <p:sldId id="286" r:id="rId23"/>
    <p:sldId id="287" r:id="rId24"/>
    <p:sldId id="311" r:id="rId25"/>
    <p:sldId id="274" r:id="rId26"/>
    <p:sldId id="288" r:id="rId27"/>
    <p:sldId id="289" r:id="rId28"/>
    <p:sldId id="312" r:id="rId29"/>
    <p:sldId id="290" r:id="rId30"/>
    <p:sldId id="318" r:id="rId31"/>
    <p:sldId id="314" r:id="rId32"/>
    <p:sldId id="259" r:id="rId33"/>
    <p:sldId id="260" r:id="rId34"/>
    <p:sldId id="276" r:id="rId3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F521-4DC5-4563-B681-C5CD917157E2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2BB5D-E604-4DEA-9538-DC45B2B34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7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1688"/>
            <a:ext cx="5680075" cy="3195637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57767"/>
            <a:ext cx="5028986" cy="386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6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9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3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6"/>
          <p:cNvSpPr txBox="1">
            <a:spLocks noChangeArrowheads="1"/>
          </p:cNvSpPr>
          <p:nvPr/>
        </p:nvSpPr>
        <p:spPr bwMode="auto">
          <a:xfrm>
            <a:off x="-1778000" y="2647950"/>
            <a:ext cx="1676400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sv-SE" altLang="ru-RU" sz="1000" b="1"/>
              <a:t>Punktlista nivå 1:</a:t>
            </a:r>
          </a:p>
          <a:p>
            <a:pPr algn="r">
              <a:defRPr/>
            </a:pPr>
            <a:r>
              <a:rPr lang="sv-SE" altLang="ru-RU" sz="1000"/>
              <a:t>Century Gothic,</a:t>
            </a:r>
            <a:br>
              <a:rPr lang="sv-SE" altLang="ru-RU" sz="1000"/>
            </a:br>
            <a:r>
              <a:rPr lang="sv-SE" altLang="ru-RU" sz="1000"/>
              <a:t>bold 19pt</a:t>
            </a:r>
          </a:p>
          <a:p>
            <a:pPr algn="r">
              <a:defRPr/>
            </a:pPr>
            <a:r>
              <a:rPr lang="sv-SE" altLang="ru-RU" sz="1000" b="1"/>
              <a:t>Nivå 2:</a:t>
            </a:r>
          </a:p>
          <a:p>
            <a:pPr algn="r">
              <a:defRPr/>
            </a:pPr>
            <a:r>
              <a:rPr lang="sv-SE" altLang="ru-RU" sz="1000"/>
              <a:t>Century Gothic normal 19pt</a:t>
            </a:r>
          </a:p>
        </p:txBody>
      </p:sp>
      <p:sp>
        <p:nvSpPr>
          <p:cNvPr id="5" name="textruta 7"/>
          <p:cNvSpPr txBox="1">
            <a:spLocks noChangeArrowheads="1"/>
          </p:cNvSpPr>
          <p:nvPr/>
        </p:nvSpPr>
        <p:spPr bwMode="auto">
          <a:xfrm>
            <a:off x="-1778000" y="1209675"/>
            <a:ext cx="1676400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sv-SE" altLang="ru-RU" sz="1000" b="1"/>
              <a:t>Rubrik:</a:t>
            </a:r>
          </a:p>
          <a:p>
            <a:pPr algn="r">
              <a:defRPr/>
            </a:pPr>
            <a:r>
              <a:rPr lang="sv-SE" altLang="ru-RU" sz="1000"/>
              <a:t>Century Gothic,</a:t>
            </a:r>
            <a:br>
              <a:rPr lang="sv-SE" altLang="ru-RU" sz="1000"/>
            </a:br>
            <a:r>
              <a:rPr lang="sv-SE" altLang="ru-RU" sz="1000"/>
              <a:t>bold 33pt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2785" y="333375"/>
            <a:ext cx="108500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02784" y="1557339"/>
            <a:ext cx="5323416" cy="475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629401" y="1557338"/>
            <a:ext cx="5323417" cy="2298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629401" y="4008439"/>
            <a:ext cx="5323417" cy="2300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293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2785" y="333375"/>
            <a:ext cx="108500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02784" y="1557339"/>
            <a:ext cx="5323416" cy="475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6629401" y="1557339"/>
            <a:ext cx="5323417" cy="4751387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de-CH" noProof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418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2785" y="333375"/>
            <a:ext cx="108500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02784" y="1557339"/>
            <a:ext cx="5323416" cy="475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29401" y="1557339"/>
            <a:ext cx="5323417" cy="475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CH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531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8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6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9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2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3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4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F954D3E-EBBF-4D65-AA44-D7C24B9B48A1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27CB3C5-8445-4A7D-88E6-4E67A8795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6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041400" y="4404489"/>
            <a:ext cx="1041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Международный классификатор функционирования ограничения жизнедеятельности и здоровья (МФК) в цикле реабилитации и организация цикла реабилитации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3286" y="5589430"/>
            <a:ext cx="86661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Шошмин Александр Владимирович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Сотрудничающий центр ВОЗ в Российской Федерации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по семейству международных классификаций (МКФ)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1594" y="6266537"/>
            <a:ext cx="1882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21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апреля 2021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343" y="915838"/>
            <a:ext cx="8126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Институт реабилитации и 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абилитации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инвалидов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18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15717" y="1736484"/>
            <a:ext cx="1500188" cy="579437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 dirty="0" err="1">
                <a:solidFill>
                  <a:srgbClr val="5F5F5F"/>
                </a:solidFill>
                <a:latin typeface="Verdana" pitchFamily="34" charset="0"/>
              </a:rPr>
              <a:t>Начальнаяоценка</a:t>
            </a:r>
            <a:endParaRPr lang="de-DE" sz="16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 rot="-5400000">
            <a:off x="4183061" y="2073827"/>
            <a:ext cx="969963" cy="882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60368" y="2987434"/>
            <a:ext cx="2232025" cy="33337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Постановка цели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7" name="Arc 6"/>
          <p:cNvSpPr>
            <a:spLocks/>
          </p:cNvSpPr>
          <p:nvPr/>
        </p:nvSpPr>
        <p:spPr bwMode="auto">
          <a:xfrm>
            <a:off x="6673056" y="2030171"/>
            <a:ext cx="915987" cy="969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15680" y="4400729"/>
            <a:ext cx="2019300" cy="3429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Вмешательство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9" name="Arc 9"/>
          <p:cNvSpPr>
            <a:spLocks/>
          </p:cNvSpPr>
          <p:nvPr/>
        </p:nvSpPr>
        <p:spPr bwMode="auto">
          <a:xfrm rot="5400000">
            <a:off x="6619874" y="3540678"/>
            <a:ext cx="1219173" cy="788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31355" y="3031884"/>
            <a:ext cx="1655762" cy="58102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Оценка результата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1" name="Arc 12"/>
          <p:cNvSpPr>
            <a:spLocks/>
          </p:cNvSpPr>
          <p:nvPr/>
        </p:nvSpPr>
        <p:spPr bwMode="auto">
          <a:xfrm rot="-10348044">
            <a:off x="4124617" y="3671435"/>
            <a:ext cx="748553" cy="82781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336631" y="1304683"/>
            <a:ext cx="2244725" cy="5905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Категориальный профиль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935956" y="1231658"/>
            <a:ext cx="2486025" cy="5842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Лист начальной оценки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68430" y="4616209"/>
            <a:ext cx="1943100" cy="8350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Таблица вмешательств по МКФ</a:t>
            </a:r>
            <a:endParaRPr lang="en-US" sz="1600" b="1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394743" y="4316170"/>
            <a:ext cx="1700213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Оценочный лист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455318" y="1592417"/>
            <a:ext cx="581025" cy="279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6673055" y="1601545"/>
            <a:ext cx="650875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6687343" y="4760670"/>
            <a:ext cx="1071563" cy="285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 flipV="1">
            <a:off x="7787707" y="3325570"/>
            <a:ext cx="576262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3375817" y="3681170"/>
            <a:ext cx="503238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935956" y="5694533"/>
            <a:ext cx="832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1200" b="1" dirty="0">
                <a:solidFill>
                  <a:srgbClr val="5F5F5F"/>
                </a:solidFill>
                <a:latin typeface="Verdana" pitchFamily="34" charset="0"/>
              </a:rPr>
              <a:t>Rauch A, </a:t>
            </a:r>
            <a:r>
              <a:rPr lang="en-US" altLang="ru-RU" sz="1200" b="1" dirty="0" err="1">
                <a:solidFill>
                  <a:srgbClr val="5F5F5F"/>
                </a:solidFill>
                <a:latin typeface="Verdana" pitchFamily="34" charset="0"/>
              </a:rPr>
              <a:t>Cieza</a:t>
            </a:r>
            <a:r>
              <a:rPr lang="en-US" altLang="ru-RU" sz="1200" b="1" dirty="0">
                <a:solidFill>
                  <a:srgbClr val="5F5F5F"/>
                </a:solidFill>
                <a:latin typeface="Verdana" pitchFamily="34" charset="0"/>
              </a:rPr>
              <a:t> A, </a:t>
            </a:r>
            <a:r>
              <a:rPr lang="en-US" altLang="ru-RU" sz="1200" b="1" dirty="0" err="1">
                <a:solidFill>
                  <a:srgbClr val="5F5F5F"/>
                </a:solidFill>
                <a:latin typeface="Verdana" pitchFamily="34" charset="0"/>
              </a:rPr>
              <a:t>Stucki</a:t>
            </a:r>
            <a:r>
              <a:rPr lang="en-US" altLang="ru-RU" sz="1200" b="1" dirty="0">
                <a:solidFill>
                  <a:srgbClr val="5F5F5F"/>
                </a:solidFill>
                <a:latin typeface="Verdana" pitchFamily="34" charset="0"/>
              </a:rPr>
              <a:t> G, Melvin J. </a:t>
            </a:r>
            <a:r>
              <a:rPr lang="ru-RU" altLang="ru-RU" sz="1200" b="1" dirty="0">
                <a:solidFill>
                  <a:srgbClr val="5F5F5F"/>
                </a:solidFill>
                <a:latin typeface="Verdana" pitchFamily="34" charset="0"/>
              </a:rPr>
              <a:t>Как применять МКФ в руководстве реабилитацией в клинической практике. </a:t>
            </a:r>
            <a:r>
              <a:rPr lang="en-US" altLang="ru-RU" sz="1200" b="1" dirty="0" err="1">
                <a:solidFill>
                  <a:srgbClr val="5F5F5F"/>
                </a:solidFill>
                <a:latin typeface="Verdana" pitchFamily="34" charset="0"/>
              </a:rPr>
              <a:t>Eur</a:t>
            </a:r>
            <a:r>
              <a:rPr lang="en-US" altLang="ru-RU" sz="1200" b="1" dirty="0">
                <a:solidFill>
                  <a:srgbClr val="5F5F5F"/>
                </a:solidFill>
                <a:latin typeface="Verdana" pitchFamily="34" charset="0"/>
              </a:rPr>
              <a:t> J </a:t>
            </a:r>
            <a:r>
              <a:rPr lang="en-US" altLang="ru-RU" sz="1200" b="1" dirty="0" err="1">
                <a:solidFill>
                  <a:srgbClr val="5F5F5F"/>
                </a:solidFill>
                <a:latin typeface="Verdana" pitchFamily="34" charset="0"/>
              </a:rPr>
              <a:t>Phys</a:t>
            </a:r>
            <a:r>
              <a:rPr lang="en-US" altLang="ru-RU" sz="1200" b="1" dirty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en-US" altLang="ru-RU" sz="1200" b="1" dirty="0" err="1">
                <a:solidFill>
                  <a:srgbClr val="5F5F5F"/>
                </a:solidFill>
                <a:latin typeface="Verdana" pitchFamily="34" charset="0"/>
              </a:rPr>
              <a:t>Rehabil</a:t>
            </a:r>
            <a:r>
              <a:rPr lang="en-US" altLang="ru-RU" sz="1200" b="1" dirty="0">
                <a:solidFill>
                  <a:srgbClr val="5F5F5F"/>
                </a:solidFill>
                <a:latin typeface="Verdana" pitchFamily="34" charset="0"/>
              </a:rPr>
              <a:t> Med 2008; 44: 329-42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270249-AEFA-8242-81A2-EAA1782EB938}"/>
              </a:ext>
            </a:extLst>
          </p:cNvPr>
          <p:cNvSpPr txBox="1">
            <a:spLocks/>
          </p:cNvSpPr>
          <p:nvPr/>
        </p:nvSpPr>
        <p:spPr>
          <a:xfrm>
            <a:off x="787400" y="384313"/>
            <a:ext cx="117221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 dirty="0"/>
              <a:t>Первичная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311693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Объект 2"/>
          <p:cNvSpPr>
            <a:spLocks noGrp="1"/>
          </p:cNvSpPr>
          <p:nvPr>
            <p:ph idx="4294967295"/>
          </p:nvPr>
        </p:nvSpPr>
        <p:spPr>
          <a:xfrm>
            <a:off x="1524000" y="1442761"/>
            <a:ext cx="9488557" cy="5256213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персональные данные (ФИО, дата рождения, возраст)</a:t>
            </a:r>
          </a:p>
          <a:p>
            <a:pPr eaLnBrk="1" hangingPunct="1"/>
            <a:r>
              <a:rPr lang="ru-RU" altLang="ru-RU" sz="2400" dirty="0"/>
              <a:t>состав семьи</a:t>
            </a:r>
          </a:p>
          <a:p>
            <a:pPr eaLnBrk="1" hangingPunct="1"/>
            <a:r>
              <a:rPr lang="ru-RU" altLang="ru-RU" sz="2400" dirty="0"/>
              <a:t>предмет беспокойства</a:t>
            </a:r>
          </a:p>
          <a:p>
            <a:pPr eaLnBrk="1" hangingPunct="1"/>
            <a:r>
              <a:rPr lang="ru-RU" altLang="ru-RU" sz="2400" dirty="0"/>
              <a:t>сильные стороны пациента</a:t>
            </a:r>
          </a:p>
          <a:p>
            <a:pPr eaLnBrk="1" hangingPunct="1"/>
            <a:r>
              <a:rPr lang="ru-RU" altLang="ru-RU" sz="2400" dirty="0"/>
              <a:t>сведения   о получаемых психологических, педагогических и социальных услугах</a:t>
            </a:r>
          </a:p>
          <a:p>
            <a:pPr eaLnBrk="1" hangingPunct="1"/>
            <a:r>
              <a:rPr lang="ru-RU" altLang="ru-RU" sz="2400" dirty="0"/>
              <a:t>ожидания и запросы</a:t>
            </a:r>
          </a:p>
          <a:p>
            <a:r>
              <a:rPr lang="ru-RU" altLang="ru-RU" sz="2400" dirty="0"/>
              <a:t>описание функционирования и ограничений жизнедеятельности в соответствии с доменами МКФ в контексте влияния факторов окружающей среды</a:t>
            </a:r>
          </a:p>
          <a:p>
            <a:pPr marL="0" indent="0" eaLnBrk="1" hangingPunct="1">
              <a:buNone/>
            </a:pPr>
            <a:endParaRPr lang="ru-RU" altLang="ru-RU" sz="2200" dirty="0">
              <a:solidFill>
                <a:schemeClr val="tx2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21DFB8F-C95D-8B40-8A14-3AF84D3258E3}"/>
              </a:ext>
            </a:extLst>
          </p:cNvPr>
          <p:cNvSpPr txBox="1">
            <a:spLocks/>
          </p:cNvSpPr>
          <p:nvPr/>
        </p:nvSpPr>
        <p:spPr>
          <a:xfrm>
            <a:off x="787400" y="384313"/>
            <a:ext cx="117221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 dirty="0"/>
              <a:t>Протокол первичного приема</a:t>
            </a:r>
          </a:p>
        </p:txBody>
      </p:sp>
    </p:spTree>
    <p:extLst>
      <p:ext uri="{BB962C8B-B14F-4D97-AF65-F5344CB8AC3E}">
        <p14:creationId xmlns:p14="http://schemas.microsoft.com/office/powerpoint/2010/main" val="81994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Объект 2"/>
          <p:cNvSpPr>
            <a:spLocks noGrp="1"/>
          </p:cNvSpPr>
          <p:nvPr>
            <p:ph idx="4294967295"/>
          </p:nvPr>
        </p:nvSpPr>
        <p:spPr>
          <a:xfrm>
            <a:off x="1630016" y="1709876"/>
            <a:ext cx="9647583" cy="5256213"/>
          </a:xfrm>
        </p:spPr>
        <p:txBody>
          <a:bodyPr/>
          <a:lstStyle/>
          <a:p>
            <a:r>
              <a:rPr lang="ru-RU" altLang="ru-RU" sz="2400" dirty="0"/>
              <a:t>заключение о наличии или отсутствии ограничений жизнедеятельности, основанное на сопоставлении результатов первичной оценки развития и функционирования с нормативом для данного возраста</a:t>
            </a:r>
          </a:p>
          <a:p>
            <a:r>
              <a:rPr lang="ru-RU" altLang="ru-RU" sz="2400" dirty="0"/>
              <a:t>готовность к участию в реализации индивидуальной программы реабилитации</a:t>
            </a:r>
          </a:p>
          <a:p>
            <a:r>
              <a:rPr lang="ru-RU" altLang="ru-RU" sz="2400" dirty="0"/>
              <a:t>решение о нуждаемости в реабилитационных услугах</a:t>
            </a:r>
          </a:p>
          <a:p>
            <a:r>
              <a:rPr lang="ru-RU" altLang="ru-RU" sz="2400" dirty="0"/>
              <a:t>рекомендации</a:t>
            </a:r>
          </a:p>
          <a:p>
            <a:pPr eaLnBrk="1" hangingPunct="1"/>
            <a:endParaRPr lang="ru-RU" altLang="ru-RU" sz="2200" dirty="0">
              <a:solidFill>
                <a:schemeClr val="tx2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6DEAA15-CC03-5C48-96EA-160CDEBA1A2F}"/>
              </a:ext>
            </a:extLst>
          </p:cNvPr>
          <p:cNvSpPr txBox="1">
            <a:spLocks/>
          </p:cNvSpPr>
          <p:nvPr/>
        </p:nvSpPr>
        <p:spPr>
          <a:xfrm>
            <a:off x="787400" y="384313"/>
            <a:ext cx="117221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 dirty="0"/>
              <a:t>Протокол первичного приема</a:t>
            </a:r>
          </a:p>
        </p:txBody>
      </p:sp>
    </p:spTree>
    <p:extLst>
      <p:ext uri="{BB962C8B-B14F-4D97-AF65-F5344CB8AC3E}">
        <p14:creationId xmlns:p14="http://schemas.microsoft.com/office/powerpoint/2010/main" val="16757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1031657"/>
            <a:ext cx="9594574" cy="42559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16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967" y="2024304"/>
            <a:ext cx="1500188" cy="579437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Начальнаяоценка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 rot="-5400000">
            <a:off x="4402311" y="2361647"/>
            <a:ext cx="969963" cy="882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79618" y="3275254"/>
            <a:ext cx="2232025" cy="33337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Постановка цели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7" name="Arc 6"/>
          <p:cNvSpPr>
            <a:spLocks/>
          </p:cNvSpPr>
          <p:nvPr/>
        </p:nvSpPr>
        <p:spPr bwMode="auto">
          <a:xfrm>
            <a:off x="6892306" y="2317991"/>
            <a:ext cx="915987" cy="969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4930" y="4661115"/>
            <a:ext cx="2019300" cy="3429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Вмешательство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9" name="Arc 9"/>
          <p:cNvSpPr>
            <a:spLocks/>
          </p:cNvSpPr>
          <p:nvPr/>
        </p:nvSpPr>
        <p:spPr bwMode="auto">
          <a:xfrm rot="5400000">
            <a:off x="6839124" y="3828498"/>
            <a:ext cx="1219173" cy="788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50605" y="3319704"/>
            <a:ext cx="1655762" cy="58102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5F5F5F"/>
                </a:solidFill>
                <a:latin typeface="Verdana" pitchFamily="34" charset="0"/>
              </a:rPr>
              <a:t>Оценка результата</a:t>
            </a:r>
            <a:endParaRPr lang="de-DE" sz="16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1" name="Arc 12"/>
          <p:cNvSpPr>
            <a:spLocks/>
          </p:cNvSpPr>
          <p:nvPr/>
        </p:nvSpPr>
        <p:spPr bwMode="auto">
          <a:xfrm rot="-10348044">
            <a:off x="4343867" y="3931821"/>
            <a:ext cx="748553" cy="82781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555881" y="1592503"/>
            <a:ext cx="2244725" cy="590550"/>
          </a:xfrm>
          <a:prstGeom prst="rect">
            <a:avLst/>
          </a:prstGeom>
          <a:solidFill>
            <a:srgbClr val="FFC000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Категориальный профиль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155206" y="1519478"/>
            <a:ext cx="2486025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Лист начальной оценки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987680" y="4876595"/>
            <a:ext cx="1943100" cy="8350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Таблица вмешательств по МКФ</a:t>
            </a:r>
            <a:endParaRPr lang="en-US" sz="1600" b="1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13993" y="4576556"/>
            <a:ext cx="1700213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Оценочный лист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674568" y="1880237"/>
            <a:ext cx="581025" cy="279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6892305" y="1889365"/>
            <a:ext cx="650875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6906593" y="5021056"/>
            <a:ext cx="1071563" cy="285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 flipV="1">
            <a:off x="8006957" y="3585956"/>
            <a:ext cx="576262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3595067" y="3941556"/>
            <a:ext cx="503238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ABE716EB-A796-5844-A255-3DCDFB2E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1722100" cy="1325563"/>
          </a:xfrm>
        </p:spPr>
        <p:txBody>
          <a:bodyPr/>
          <a:lstStyle/>
          <a:p>
            <a:r>
              <a:rPr lang="ru-RU" sz="3600" dirty="0"/>
              <a:t>Углубленная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267815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759"/>
            <a:ext cx="10515600" cy="1325563"/>
          </a:xfrm>
          <a:effectLst/>
        </p:spPr>
        <p:txBody>
          <a:bodyPr/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14922" y="1628800"/>
            <a:ext cx="8569325" cy="4537050"/>
          </a:xfrm>
        </p:spPr>
        <p:txBody>
          <a:bodyPr/>
          <a:lstStyle/>
          <a:p>
            <a:r>
              <a:rPr lang="ru-RU" sz="2400" dirty="0"/>
              <a:t>необходимо использовать только те категории МКФ, которые:</a:t>
            </a:r>
          </a:p>
          <a:p>
            <a:pPr lvl="1"/>
            <a:r>
              <a:rPr lang="ru-RU" sz="2000" dirty="0"/>
              <a:t>имеют положительный ресурс</a:t>
            </a:r>
          </a:p>
          <a:p>
            <a:pPr lvl="1"/>
            <a:r>
              <a:rPr lang="ru-RU" sz="2000" dirty="0"/>
              <a:t>несут отрицательное воздействие</a:t>
            </a:r>
          </a:p>
          <a:p>
            <a:pPr lvl="1"/>
            <a:endParaRPr lang="ru-RU" sz="2000" dirty="0"/>
          </a:p>
          <a:p>
            <a:r>
              <a:rPr lang="ru-RU" sz="2400" dirty="0"/>
              <a:t>могут быть изменены</a:t>
            </a:r>
          </a:p>
          <a:p>
            <a:endParaRPr lang="ru-RU" sz="2400" dirty="0"/>
          </a:p>
          <a:p>
            <a:r>
              <a:rPr lang="ru-RU" sz="2400" dirty="0"/>
              <a:t>влияют на цели одного или нескольких циклов реабилитации</a:t>
            </a:r>
          </a:p>
          <a:p>
            <a:endParaRPr lang="ru-R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75521" y="6381328"/>
            <a:ext cx="8640959" cy="3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2020				</a:t>
            </a:r>
            <a:r>
              <a:rPr lang="ru-RU" sz="1200" b="1" dirty="0" err="1">
                <a:solidFill>
                  <a:srgbClr val="C00000"/>
                </a:solidFill>
                <a:latin typeface="Verdana" pitchFamily="34" charset="0"/>
              </a:rPr>
              <a:t>А.В</a:t>
            </a:r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ru-RU" sz="1200" b="1" dirty="0" err="1">
                <a:solidFill>
                  <a:srgbClr val="C00000"/>
                </a:solidFill>
                <a:latin typeface="Verdana" pitchFamily="34" charset="0"/>
              </a:rPr>
              <a:t>Шошмин</a:t>
            </a:r>
            <a:endParaRPr lang="de-CH" sz="12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1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809" y="1537252"/>
            <a:ext cx="2540000" cy="3511274"/>
          </a:xfrm>
        </p:spPr>
        <p:txBody>
          <a:bodyPr/>
          <a:lstStyle/>
          <a:p>
            <a:r>
              <a:rPr lang="ru-RU" sz="2000" dirty="0"/>
              <a:t>Заполнение категорий МКФ с помощью базовых наборов. Наборы могут дополняться и расширятся в соответствии с потребностями. Могут применяться одновременно несколько базовых наборов.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01" y="689112"/>
            <a:ext cx="6723603" cy="4969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5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0"/>
            <a:ext cx="11722100" cy="1325563"/>
          </a:xfrm>
        </p:spPr>
        <p:txBody>
          <a:bodyPr/>
          <a:lstStyle/>
          <a:p>
            <a:r>
              <a:rPr lang="ru-RU" sz="3600" dirty="0"/>
              <a:t>Категориальный профиль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5" y="1325563"/>
            <a:ext cx="8212303" cy="3314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805" y="3429000"/>
            <a:ext cx="5294844" cy="23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8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Связь степени выраженности нарушений с оценочными реабилитационными шкалами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274" y="2167290"/>
            <a:ext cx="9233452" cy="252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8968" y="4971900"/>
            <a:ext cx="606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Степень выраженности нарушения по МКФ может быть связана с количеством баллов по оценочной шкале</a:t>
            </a:r>
          </a:p>
        </p:txBody>
      </p:sp>
    </p:spTree>
    <p:extLst>
      <p:ext uri="{BB962C8B-B14F-4D97-AF65-F5344CB8AC3E}">
        <p14:creationId xmlns:p14="http://schemas.microsoft.com/office/powerpoint/2010/main" val="257987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86387" y="1934773"/>
            <a:ext cx="1500188" cy="579437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Начальнаяоценка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 rot="-5400000">
            <a:off x="4453731" y="2272116"/>
            <a:ext cx="969963" cy="882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31038" y="3185723"/>
            <a:ext cx="2232025" cy="333375"/>
          </a:xfrm>
          <a:prstGeom prst="rect">
            <a:avLst/>
          </a:prstGeom>
          <a:solidFill>
            <a:srgbClr val="FFC000"/>
          </a:solidFill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Постановка цели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7" name="Arc 6"/>
          <p:cNvSpPr>
            <a:spLocks/>
          </p:cNvSpPr>
          <p:nvPr/>
        </p:nvSpPr>
        <p:spPr bwMode="auto">
          <a:xfrm>
            <a:off x="6943726" y="2228460"/>
            <a:ext cx="915987" cy="969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86350" y="4555097"/>
            <a:ext cx="2019300" cy="3429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Вмешательство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9" name="Arc 9"/>
          <p:cNvSpPr>
            <a:spLocks/>
          </p:cNvSpPr>
          <p:nvPr/>
        </p:nvSpPr>
        <p:spPr bwMode="auto">
          <a:xfrm rot="5400000">
            <a:off x="6890544" y="3707745"/>
            <a:ext cx="1219173" cy="788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502025" y="3230173"/>
            <a:ext cx="1655762" cy="58102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5F5F5F"/>
                </a:solidFill>
                <a:latin typeface="Verdana" pitchFamily="34" charset="0"/>
              </a:rPr>
              <a:t>Оценка результата</a:t>
            </a:r>
            <a:endParaRPr lang="de-DE" sz="16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1" name="Arc 12"/>
          <p:cNvSpPr>
            <a:spLocks/>
          </p:cNvSpPr>
          <p:nvPr/>
        </p:nvSpPr>
        <p:spPr bwMode="auto">
          <a:xfrm rot="-10348044">
            <a:off x="4395287" y="3825803"/>
            <a:ext cx="748553" cy="82781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607301" y="1502972"/>
            <a:ext cx="2244725" cy="5905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Категориальный профиль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206626" y="1429947"/>
            <a:ext cx="2486025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Лист начальной оценки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039100" y="4783276"/>
            <a:ext cx="1943100" cy="8350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Таблица вмешательств по МКФ</a:t>
            </a:r>
            <a:endParaRPr lang="en-US" sz="1600" b="1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65413" y="4470538"/>
            <a:ext cx="1700213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Оценочный лист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725988" y="1790706"/>
            <a:ext cx="581025" cy="279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6943725" y="1799834"/>
            <a:ext cx="650875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6958013" y="4915038"/>
            <a:ext cx="1071563" cy="285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 flipV="1">
            <a:off x="8058377" y="3492637"/>
            <a:ext cx="576262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3646487" y="3835538"/>
            <a:ext cx="503238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8A0CC59-E0AA-8049-81E0-C41CF90B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3600" dirty="0"/>
              <a:t>Цели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42733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65</a:t>
            </a:r>
            <a:endParaRPr lang="de-CH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b="3333"/>
          <a:stretch>
            <a:fillRect/>
          </a:stretch>
        </p:blipFill>
        <p:spPr bwMode="auto">
          <a:xfrm>
            <a:off x="8014816" y="1075808"/>
            <a:ext cx="31210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2420937" y="1541675"/>
            <a:ext cx="5056187" cy="431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de-CH"/>
          </a:p>
        </p:txBody>
      </p:sp>
      <p:grpSp>
        <p:nvGrpSpPr>
          <p:cNvPr id="92165" name="Group 4"/>
          <p:cNvGrpSpPr>
            <a:grpSpLocks/>
          </p:cNvGrpSpPr>
          <p:nvPr/>
        </p:nvGrpSpPr>
        <p:grpSpPr bwMode="auto">
          <a:xfrm>
            <a:off x="2338386" y="2014542"/>
            <a:ext cx="5657850" cy="2630698"/>
            <a:chOff x="43" y="1620"/>
            <a:chExt cx="3971" cy="1617"/>
          </a:xfrm>
        </p:grpSpPr>
        <p:sp>
          <p:nvSpPr>
            <p:cNvPr id="92185" name="Text Box 3"/>
            <p:cNvSpPr txBox="1">
              <a:spLocks noChangeArrowheads="1"/>
            </p:cNvSpPr>
            <p:nvPr/>
          </p:nvSpPr>
          <p:spPr bwMode="auto">
            <a:xfrm>
              <a:off x="97" y="2861"/>
              <a:ext cx="167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CC3300"/>
                  </a:solidFill>
                  <a:latin typeface="Arial" pitchFamily="34" charset="0"/>
                </a:rPr>
                <a:t>Факторы окружающей среды</a:t>
              </a:r>
              <a:endParaRPr lang="en-US" sz="1600" b="1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92186" name="Text Box 4"/>
            <p:cNvSpPr txBox="1">
              <a:spLocks noChangeArrowheads="1"/>
            </p:cNvSpPr>
            <p:nvPr/>
          </p:nvSpPr>
          <p:spPr bwMode="auto">
            <a:xfrm>
              <a:off x="2154" y="2878"/>
              <a:ext cx="158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b="1">
                  <a:solidFill>
                    <a:srgbClr val="CC3300"/>
                  </a:solidFill>
                  <a:latin typeface="Arial" pitchFamily="34" charset="0"/>
                </a:rPr>
                <a:t>Личностные факторы</a:t>
              </a:r>
              <a:endParaRPr lang="en-US" sz="1600" b="1">
                <a:solidFill>
                  <a:srgbClr val="CC3300"/>
                </a:solidFill>
                <a:latin typeface="Arial" pitchFamily="34" charset="0"/>
              </a:endParaRPr>
            </a:p>
          </p:txBody>
        </p:sp>
        <p:grpSp>
          <p:nvGrpSpPr>
            <p:cNvPr id="92187" name="Group 6"/>
            <p:cNvGrpSpPr>
              <a:grpSpLocks/>
            </p:cNvGrpSpPr>
            <p:nvPr/>
          </p:nvGrpSpPr>
          <p:grpSpPr bwMode="auto">
            <a:xfrm>
              <a:off x="612" y="2437"/>
              <a:ext cx="2858" cy="499"/>
              <a:chOff x="793" y="2568"/>
              <a:chExt cx="4128" cy="999"/>
            </a:xfrm>
          </p:grpSpPr>
          <p:sp>
            <p:nvSpPr>
              <p:cNvPr id="92198" name="Line 7"/>
              <p:cNvSpPr>
                <a:spLocks noChangeShapeType="1"/>
              </p:cNvSpPr>
              <p:nvPr/>
            </p:nvSpPr>
            <p:spPr bwMode="auto">
              <a:xfrm>
                <a:off x="4150" y="3294"/>
                <a:ext cx="0" cy="273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199" name="Group 8"/>
              <p:cNvGrpSpPr>
                <a:grpSpLocks/>
              </p:cNvGrpSpPr>
              <p:nvPr/>
            </p:nvGrpSpPr>
            <p:grpSpPr bwMode="auto">
              <a:xfrm>
                <a:off x="793" y="2568"/>
                <a:ext cx="4128" cy="998"/>
                <a:chOff x="793" y="2568"/>
                <a:chExt cx="4128" cy="998"/>
              </a:xfrm>
            </p:grpSpPr>
            <p:sp>
              <p:nvSpPr>
                <p:cNvPr id="92200" name="Line 9"/>
                <p:cNvSpPr>
                  <a:spLocks noChangeShapeType="1"/>
                </p:cNvSpPr>
                <p:nvPr/>
              </p:nvSpPr>
              <p:spPr bwMode="auto">
                <a:xfrm>
                  <a:off x="1292" y="3294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01" name="Line 10"/>
                <p:cNvSpPr>
                  <a:spLocks noChangeShapeType="1"/>
                </p:cNvSpPr>
                <p:nvPr/>
              </p:nvSpPr>
              <p:spPr bwMode="auto">
                <a:xfrm>
                  <a:off x="1292" y="3294"/>
                  <a:ext cx="2858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0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89" y="2568"/>
                  <a:ext cx="0" cy="726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03" name="Line 12"/>
                <p:cNvSpPr>
                  <a:spLocks noChangeShapeType="1"/>
                </p:cNvSpPr>
                <p:nvPr/>
              </p:nvSpPr>
              <p:spPr bwMode="auto">
                <a:xfrm>
                  <a:off x="793" y="3022"/>
                  <a:ext cx="4128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0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93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0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921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2188" name="Group 15"/>
            <p:cNvGrpSpPr>
              <a:grpSpLocks/>
            </p:cNvGrpSpPr>
            <p:nvPr/>
          </p:nvGrpSpPr>
          <p:grpSpPr bwMode="auto">
            <a:xfrm>
              <a:off x="612" y="1620"/>
              <a:ext cx="2858" cy="318"/>
              <a:chOff x="793" y="935"/>
              <a:chExt cx="4128" cy="817"/>
            </a:xfrm>
          </p:grpSpPr>
          <p:sp>
            <p:nvSpPr>
              <p:cNvPr id="92194" name="Line 16"/>
              <p:cNvSpPr>
                <a:spLocks noChangeShapeType="1"/>
              </p:cNvSpPr>
              <p:nvPr/>
            </p:nvSpPr>
            <p:spPr bwMode="auto">
              <a:xfrm>
                <a:off x="2789" y="935"/>
                <a:ext cx="0" cy="81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5" name="Line 17"/>
              <p:cNvSpPr>
                <a:spLocks noChangeShapeType="1"/>
              </p:cNvSpPr>
              <p:nvPr/>
            </p:nvSpPr>
            <p:spPr bwMode="auto">
              <a:xfrm flipV="1">
                <a:off x="793" y="1298"/>
                <a:ext cx="4128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6" name="Line 18"/>
              <p:cNvSpPr>
                <a:spLocks noChangeShapeType="1"/>
              </p:cNvSpPr>
              <p:nvPr/>
            </p:nvSpPr>
            <p:spPr bwMode="auto">
              <a:xfrm>
                <a:off x="793" y="129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97" name="Line 19"/>
              <p:cNvSpPr>
                <a:spLocks noChangeShapeType="1"/>
              </p:cNvSpPr>
              <p:nvPr/>
            </p:nvSpPr>
            <p:spPr bwMode="auto">
              <a:xfrm>
                <a:off x="4921" y="129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189" name="Text Box 24"/>
            <p:cNvSpPr txBox="1">
              <a:spLocks noChangeArrowheads="1"/>
            </p:cNvSpPr>
            <p:nvPr/>
          </p:nvSpPr>
          <p:spPr bwMode="auto">
            <a:xfrm>
              <a:off x="43" y="1882"/>
              <a:ext cx="1543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ru-RU" sz="1600" b="1">
                  <a:solidFill>
                    <a:srgbClr val="CC3300"/>
                  </a:solidFill>
                  <a:latin typeface="Arial" pitchFamily="34" charset="0"/>
                </a:rPr>
                <a:t>Функции организма</a:t>
              </a:r>
              <a:r>
                <a:rPr lang="en-US" sz="1600" b="1">
                  <a:solidFill>
                    <a:srgbClr val="CC3300"/>
                  </a:solidFill>
                  <a:latin typeface="Arial" pitchFamily="34" charset="0"/>
                </a:rPr>
                <a:t>/ </a:t>
              </a:r>
              <a:r>
                <a:rPr lang="ru-RU" sz="1600" b="1">
                  <a:solidFill>
                    <a:srgbClr val="CC3300"/>
                  </a:solidFill>
                  <a:latin typeface="Arial" pitchFamily="34" charset="0"/>
                </a:rPr>
                <a:t>Структуры организма</a:t>
              </a:r>
              <a:endParaRPr lang="en-US" sz="1600" b="1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92190" name="Text Box 25"/>
            <p:cNvSpPr txBox="1">
              <a:spLocks noChangeArrowheads="1"/>
            </p:cNvSpPr>
            <p:nvPr/>
          </p:nvSpPr>
          <p:spPr bwMode="auto">
            <a:xfrm>
              <a:off x="1594" y="2142"/>
              <a:ext cx="1084" cy="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ru-RU" sz="1600" b="1">
                  <a:solidFill>
                    <a:srgbClr val="CC3300"/>
                  </a:solidFill>
                  <a:latin typeface="Arial" pitchFamily="34" charset="0"/>
                </a:rPr>
                <a:t>Активность</a:t>
              </a:r>
              <a:endParaRPr lang="en-US" sz="1600" b="1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92191" name="Text Box 26"/>
            <p:cNvSpPr txBox="1">
              <a:spLocks noChangeArrowheads="1"/>
            </p:cNvSpPr>
            <p:nvPr/>
          </p:nvSpPr>
          <p:spPr bwMode="auto">
            <a:xfrm>
              <a:off x="2925" y="2089"/>
              <a:ext cx="108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ru-RU" sz="1600" b="1">
                  <a:solidFill>
                    <a:srgbClr val="CC3300"/>
                  </a:solidFill>
                  <a:latin typeface="Arial" pitchFamily="34" charset="0"/>
                </a:rPr>
                <a:t>Участие</a:t>
              </a:r>
              <a:endParaRPr lang="en-US" sz="1600" b="1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92192" name="Line 27"/>
            <p:cNvSpPr>
              <a:spLocks noChangeShapeType="1"/>
            </p:cNvSpPr>
            <p:nvPr/>
          </p:nvSpPr>
          <p:spPr bwMode="auto">
            <a:xfrm>
              <a:off x="1247" y="2210"/>
              <a:ext cx="31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93" name="Line 28"/>
            <p:cNvSpPr>
              <a:spLocks noChangeShapeType="1"/>
            </p:cNvSpPr>
            <p:nvPr/>
          </p:nvSpPr>
          <p:spPr bwMode="auto">
            <a:xfrm>
              <a:off x="2618" y="2198"/>
              <a:ext cx="31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771" name="Text Box 27"/>
          <p:cNvSpPr txBox="1">
            <a:spLocks noChangeArrowheads="1"/>
          </p:cNvSpPr>
          <p:nvPr/>
        </p:nvSpPr>
        <p:spPr bwMode="auto">
          <a:xfrm>
            <a:off x="2029132" y="2333809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 dirty="0">
                <a:solidFill>
                  <a:srgbClr val="5F5F5F"/>
                </a:solidFill>
                <a:latin typeface="Verdana" pitchFamily="34" charset="0"/>
              </a:rPr>
              <a:t>493</a:t>
            </a:r>
            <a:endParaRPr lang="de-CH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287772" name="Text Box 28"/>
          <p:cNvSpPr txBox="1">
            <a:spLocks noChangeArrowheads="1"/>
          </p:cNvSpPr>
          <p:nvPr/>
        </p:nvSpPr>
        <p:spPr bwMode="auto">
          <a:xfrm>
            <a:off x="5735637" y="216397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 dirty="0">
                <a:solidFill>
                  <a:srgbClr val="5F5F5F"/>
                </a:solidFill>
                <a:latin typeface="Verdana" pitchFamily="34" charset="0"/>
              </a:rPr>
              <a:t>384</a:t>
            </a:r>
            <a:endParaRPr lang="de-CH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287773" name="Text Box 29"/>
          <p:cNvSpPr txBox="1">
            <a:spLocks noChangeArrowheads="1"/>
          </p:cNvSpPr>
          <p:nvPr/>
        </p:nvSpPr>
        <p:spPr bwMode="auto">
          <a:xfrm>
            <a:off x="2955924" y="461825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 dirty="0">
                <a:solidFill>
                  <a:srgbClr val="5F5F5F"/>
                </a:solidFill>
                <a:latin typeface="Verdana" pitchFamily="34" charset="0"/>
              </a:rPr>
              <a:t>253</a:t>
            </a:r>
            <a:endParaRPr lang="de-CH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287774" name="Text Box 30"/>
          <p:cNvSpPr txBox="1">
            <a:spLocks noChangeArrowheads="1"/>
          </p:cNvSpPr>
          <p:nvPr/>
        </p:nvSpPr>
        <p:spPr bwMode="auto">
          <a:xfrm>
            <a:off x="2032369" y="294185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 dirty="0">
                <a:solidFill>
                  <a:srgbClr val="5F5F5F"/>
                </a:solidFill>
                <a:latin typeface="Verdana" pitchFamily="34" charset="0"/>
              </a:rPr>
              <a:t>310</a:t>
            </a:r>
            <a:endParaRPr lang="de-CH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287775" name="AutoShape 31"/>
          <p:cNvSpPr>
            <a:spLocks/>
          </p:cNvSpPr>
          <p:nvPr/>
        </p:nvSpPr>
        <p:spPr bwMode="auto">
          <a:xfrm rot="-5400000">
            <a:off x="6052342" y="1612319"/>
            <a:ext cx="215900" cy="2233612"/>
          </a:xfrm>
          <a:prstGeom prst="rightBrace">
            <a:avLst>
              <a:gd name="adj1" fmla="val 86213"/>
              <a:gd name="adj2" fmla="val 50000"/>
            </a:avLst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87780" name="Text Box 36"/>
          <p:cNvSpPr txBox="1">
            <a:spLocks noChangeArrowheads="1"/>
          </p:cNvSpPr>
          <p:nvPr/>
        </p:nvSpPr>
        <p:spPr bwMode="auto">
          <a:xfrm>
            <a:off x="6261425" y="4579421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b="1" dirty="0">
                <a:solidFill>
                  <a:srgbClr val="5F5F5F"/>
                </a:solidFill>
                <a:latin typeface="Verdana" pitchFamily="34" charset="0"/>
              </a:rPr>
              <a:t>0</a:t>
            </a:r>
            <a:endParaRPr lang="de-CH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287785" name="Text Box 41"/>
          <p:cNvSpPr txBox="1">
            <a:spLocks noChangeArrowheads="1"/>
          </p:cNvSpPr>
          <p:nvPr/>
        </p:nvSpPr>
        <p:spPr bwMode="auto">
          <a:xfrm>
            <a:off x="9058273" y="2671975"/>
            <a:ext cx="216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1"/>
                </a:solidFill>
                <a:latin typeface="Verdana" pitchFamily="34" charset="0"/>
              </a:rPr>
              <a:t>Функции организма</a:t>
            </a:r>
            <a:endParaRPr lang="de-CH" sz="1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7786" name="Text Box 42"/>
          <p:cNvSpPr txBox="1">
            <a:spLocks noChangeArrowheads="1"/>
          </p:cNvSpPr>
          <p:nvPr/>
        </p:nvSpPr>
        <p:spPr bwMode="auto">
          <a:xfrm>
            <a:off x="9058273" y="3108538"/>
            <a:ext cx="21605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300">
                <a:solidFill>
                  <a:schemeClr val="bg1"/>
                </a:solidFill>
                <a:latin typeface="Verdana" pitchFamily="34" charset="0"/>
              </a:rPr>
              <a:t>Структуры организма</a:t>
            </a:r>
            <a:endParaRPr lang="de-CH" sz="13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7787" name="Text Box 43"/>
          <p:cNvSpPr txBox="1">
            <a:spLocks noChangeArrowheads="1"/>
          </p:cNvSpPr>
          <p:nvPr/>
        </p:nvSpPr>
        <p:spPr bwMode="auto">
          <a:xfrm>
            <a:off x="9053652" y="3635099"/>
            <a:ext cx="255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chemeClr val="bg1"/>
                </a:solidFill>
                <a:latin typeface="Verdana" pitchFamily="34" charset="0"/>
              </a:rPr>
              <a:t>Активность и участие</a:t>
            </a:r>
            <a:endParaRPr lang="de-CH" sz="1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7788" name="Text Box 44"/>
          <p:cNvSpPr txBox="1">
            <a:spLocks noChangeArrowheads="1"/>
          </p:cNvSpPr>
          <p:nvPr/>
        </p:nvSpPr>
        <p:spPr bwMode="auto">
          <a:xfrm>
            <a:off x="9071113" y="3920947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Verdana" pitchFamily="34" charset="0"/>
              </a:rPr>
              <a:t>Факторы 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Verdana" pitchFamily="34" charset="0"/>
              </a:rPr>
              <a:t>окружающей среды</a:t>
            </a:r>
            <a:endParaRPr lang="de-CH" sz="1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3565" y="178098"/>
            <a:ext cx="11100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solidFill>
                  <a:srgbClr val="5F5F5F"/>
                </a:solidFill>
              </a:rPr>
              <a:t>Интегративная </a:t>
            </a:r>
            <a:r>
              <a:rPr lang="ru-RU" sz="2400" dirty="0" err="1">
                <a:solidFill>
                  <a:srgbClr val="5F5F5F"/>
                </a:solidFill>
              </a:rPr>
              <a:t>биопсихосоциальная</a:t>
            </a:r>
            <a:r>
              <a:rPr lang="ru-RU" sz="2400" dirty="0">
                <a:solidFill>
                  <a:srgbClr val="5F5F5F"/>
                </a:solidFill>
              </a:rPr>
              <a:t> модель функционирования и инвалидности</a:t>
            </a:r>
            <a:endParaRPr lang="de-CH" sz="24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1818" y="5538626"/>
            <a:ext cx="9144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5F5F5F"/>
                </a:solidFill>
              </a:rPr>
              <a:t>МКФ</a:t>
            </a:r>
            <a:r>
              <a:rPr lang="ru-RU" sz="1600" b="1" dirty="0">
                <a:solidFill>
                  <a:srgbClr val="5F5F5F"/>
                </a:solidFill>
              </a:rPr>
              <a:t> предполагает </a:t>
            </a:r>
            <a:r>
              <a:rPr lang="ru-RU" sz="1600" b="1" dirty="0">
                <a:solidFill>
                  <a:srgbClr val="C00000"/>
                </a:solidFill>
              </a:rPr>
              <a:t>многоплановый подход</a:t>
            </a:r>
            <a:r>
              <a:rPr lang="en-US" sz="1600" dirty="0">
                <a:solidFill>
                  <a:srgbClr val="5F5F5F"/>
                </a:solidFill>
              </a:rPr>
              <a:t> </a:t>
            </a:r>
            <a:r>
              <a:rPr lang="ru-RU" sz="1600" dirty="0">
                <a:solidFill>
                  <a:srgbClr val="5F5F5F"/>
                </a:solidFill>
              </a:rPr>
              <a:t>к описанию </a:t>
            </a:r>
            <a:r>
              <a:rPr lang="ru-RU" sz="1600" b="1" dirty="0">
                <a:solidFill>
                  <a:srgbClr val="5F5F5F"/>
                </a:solidFill>
              </a:rPr>
              <a:t>функционирования и жизнедеятельности человека</a:t>
            </a:r>
            <a:r>
              <a:rPr lang="en-US" sz="1600" b="1" dirty="0">
                <a:solidFill>
                  <a:srgbClr val="5F5F5F"/>
                </a:solidFill>
              </a:rPr>
              <a:t> </a:t>
            </a:r>
            <a:r>
              <a:rPr lang="ru-RU" sz="1600" dirty="0">
                <a:solidFill>
                  <a:srgbClr val="5F5F5F"/>
                </a:solidFill>
              </a:rPr>
              <a:t>и служит системой для </a:t>
            </a:r>
            <a:r>
              <a:rPr lang="ru-RU" sz="1600" b="1" dirty="0">
                <a:solidFill>
                  <a:srgbClr val="C00000"/>
                </a:solidFill>
              </a:rPr>
              <a:t>организации этой информации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0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79793" y="1573594"/>
            <a:ext cx="2476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009900"/>
                </a:solidFill>
                <a:latin typeface="Arial" pitchFamily="34" charset="0"/>
              </a:rPr>
              <a:t>Состояние здоровья</a:t>
            </a:r>
            <a:endParaRPr lang="en-US" sz="1600" b="1" dirty="0">
              <a:solidFill>
                <a:srgbClr val="009900"/>
              </a:solidFill>
              <a:latin typeface="Arial" pitchFamily="34" charset="0"/>
            </a:endParaRPr>
          </a:p>
        </p:txBody>
      </p:sp>
      <p:pic>
        <p:nvPicPr>
          <p:cNvPr id="51" name="Picture 33" descr="nternational Statistical Classification of Diseases and Related Health Problems (ICD-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2" y="1062217"/>
            <a:ext cx="979127" cy="145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28"/>
          <p:cNvSpPr>
            <a:spLocks noChangeArrowheads="1"/>
          </p:cNvSpPr>
          <p:nvPr/>
        </p:nvSpPr>
        <p:spPr bwMode="auto">
          <a:xfrm rot="16200000">
            <a:off x="2918662" y="1151944"/>
            <a:ext cx="280988" cy="1081088"/>
          </a:xfrm>
          <a:prstGeom prst="upArrow">
            <a:avLst>
              <a:gd name="adj1" fmla="val 50907"/>
              <a:gd name="adj2" fmla="val 157176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72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49713 0.030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9687 -0.001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19257 0.186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42018 -0.106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3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287771" grpId="0"/>
      <p:bldP spid="287771" grpId="1"/>
      <p:bldP spid="287772" grpId="0"/>
      <p:bldP spid="287772" grpId="1"/>
      <p:bldP spid="287773" grpId="0"/>
      <p:bldP spid="287773" grpId="1"/>
      <p:bldP spid="287774" grpId="0"/>
      <p:bldP spid="287774" grpId="1"/>
      <p:bldP spid="287775" grpId="0" animBg="1"/>
      <p:bldP spid="287775" grpId="1" animBg="1"/>
      <p:bldP spid="287780" grpId="0"/>
      <p:bldP spid="287785" grpId="0"/>
      <p:bldP spid="287786" grpId="0"/>
      <p:bldP spid="287787" grpId="0"/>
      <p:bldP spid="287788" grpId="0"/>
      <p:bldP spid="50" grpId="0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150600" cy="1325563"/>
          </a:xfrm>
        </p:spPr>
        <p:txBody>
          <a:bodyPr/>
          <a:lstStyle/>
          <a:p>
            <a:r>
              <a:rPr lang="ru-RU" sz="2800" dirty="0"/>
              <a:t>Цели реабилитации </a:t>
            </a:r>
            <a:r>
              <a:rPr lang="en-US" sz="2800" dirty="0"/>
              <a:t>/</a:t>
            </a:r>
            <a:r>
              <a:rPr lang="ru-RU" sz="2800" dirty="0"/>
              <a:t> Виды целей</a:t>
            </a:r>
            <a:r>
              <a:rPr lang="en-US" sz="2800" dirty="0"/>
              <a:t> /</a:t>
            </a:r>
            <a:r>
              <a:rPr lang="ru-RU" sz="2800" dirty="0"/>
              <a:t> Привязка целей к категориям МКФ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1325563"/>
            <a:ext cx="9494078" cy="38641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3" y="3834241"/>
            <a:ext cx="6877272" cy="21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4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89193" y="2089635"/>
            <a:ext cx="1500188" cy="579437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Начальнаяоценка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 rot="-5400000">
            <a:off x="4256537" y="2426978"/>
            <a:ext cx="969963" cy="882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33844" y="3340585"/>
            <a:ext cx="2232025" cy="33337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Постановка цели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7" name="Arc 6"/>
          <p:cNvSpPr>
            <a:spLocks/>
          </p:cNvSpPr>
          <p:nvPr/>
        </p:nvSpPr>
        <p:spPr bwMode="auto">
          <a:xfrm>
            <a:off x="6746532" y="2383322"/>
            <a:ext cx="915987" cy="969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89156" y="4753880"/>
            <a:ext cx="2019300" cy="3429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Вмешательство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9" name="Arc 9"/>
          <p:cNvSpPr>
            <a:spLocks/>
          </p:cNvSpPr>
          <p:nvPr/>
        </p:nvSpPr>
        <p:spPr bwMode="auto">
          <a:xfrm rot="5400000">
            <a:off x="6693350" y="3893829"/>
            <a:ext cx="1219173" cy="788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04831" y="3385035"/>
            <a:ext cx="1655762" cy="58102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Оценка результата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1" name="Arc 12"/>
          <p:cNvSpPr>
            <a:spLocks/>
          </p:cNvSpPr>
          <p:nvPr/>
        </p:nvSpPr>
        <p:spPr bwMode="auto">
          <a:xfrm rot="-10348044">
            <a:off x="4198093" y="4024586"/>
            <a:ext cx="748553" cy="82781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410107" y="1657834"/>
            <a:ext cx="2244725" cy="5905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Категориальный профиль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009432" y="1584809"/>
            <a:ext cx="2486025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Лист начальной оценки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841906" y="4969360"/>
            <a:ext cx="1943100" cy="835025"/>
          </a:xfrm>
          <a:prstGeom prst="rect">
            <a:avLst/>
          </a:prstGeom>
          <a:solidFill>
            <a:srgbClr val="FFC000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Таблица вмешательств по МКФ</a:t>
            </a:r>
            <a:endParaRPr lang="en-US" sz="1600" b="1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468219" y="4669321"/>
            <a:ext cx="1700213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Оценочный лист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528794" y="1945568"/>
            <a:ext cx="581025" cy="279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6746531" y="1954696"/>
            <a:ext cx="650875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6760819" y="5113821"/>
            <a:ext cx="1071563" cy="285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 flipV="1">
            <a:off x="7861183" y="3678721"/>
            <a:ext cx="576262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3449293" y="4034321"/>
            <a:ext cx="503238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4BBB7DA6-475D-F54F-9757-64E529D4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3600" dirty="0"/>
              <a:t>Вмешательства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46557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3600" dirty="0"/>
              <a:t>Категории МКФ и мероприятия по реабилитации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90" y="1652678"/>
            <a:ext cx="10197647" cy="35526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44" y="1404274"/>
            <a:ext cx="7527893" cy="43429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3441" y="1590585"/>
            <a:ext cx="22933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Возможность Автоматического формирования реабилитационной программы, плана реабилитации и состава междисциплинарной команды (МДК) в результате назначения и выполнения реабилитационных услуг членами МДК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0D5E89-9D79-8845-95F2-7D78E2701092}"/>
              </a:ext>
            </a:extLst>
          </p:cNvPr>
          <p:cNvSpPr txBox="1">
            <a:spLocks/>
          </p:cNvSpPr>
          <p:nvPr/>
        </p:nvSpPr>
        <p:spPr bwMode="auto">
          <a:xfrm>
            <a:off x="942009" y="7871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200" dirty="0"/>
              <a:t>Формирование индивидуальной программы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150022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590" y="1602712"/>
            <a:ext cx="8790471" cy="4605931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EB942EF-2566-7545-A544-086D917705F7}"/>
              </a:ext>
            </a:extLst>
          </p:cNvPr>
          <p:cNvSpPr txBox="1">
            <a:spLocks/>
          </p:cNvSpPr>
          <p:nvPr/>
        </p:nvSpPr>
        <p:spPr bwMode="auto">
          <a:xfrm>
            <a:off x="942009" y="7871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ru-RU" sz="3200" dirty="0"/>
              <a:t>Назначение и выполнение услуг «куратором случая» программы ранней помощи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1154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40984" y="2129391"/>
            <a:ext cx="1500188" cy="579437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Начальнаяоценка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 rot="-5400000">
            <a:off x="4508328" y="2466734"/>
            <a:ext cx="969963" cy="882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85635" y="3380341"/>
            <a:ext cx="2232025" cy="33337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Постановка цели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7" name="Arc 6"/>
          <p:cNvSpPr>
            <a:spLocks/>
          </p:cNvSpPr>
          <p:nvPr/>
        </p:nvSpPr>
        <p:spPr bwMode="auto">
          <a:xfrm>
            <a:off x="6998323" y="2423078"/>
            <a:ext cx="915987" cy="969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40947" y="4793636"/>
            <a:ext cx="2019300" cy="3429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Вмешательство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9" name="Arc 9"/>
          <p:cNvSpPr>
            <a:spLocks/>
          </p:cNvSpPr>
          <p:nvPr/>
        </p:nvSpPr>
        <p:spPr bwMode="auto">
          <a:xfrm rot="5400000">
            <a:off x="6945141" y="3933585"/>
            <a:ext cx="1219173" cy="7889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556622" y="3424791"/>
            <a:ext cx="1655762" cy="581025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02" tIns="43201" rIns="86402" bIns="43201">
            <a:spAutoFit/>
          </a:bodyPr>
          <a:lstStyle>
            <a:lvl1pPr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5F5F5F"/>
                </a:solidFill>
                <a:latin typeface="Verdana" pitchFamily="34" charset="0"/>
              </a:rPr>
              <a:t>Оценка результата</a:t>
            </a:r>
            <a:endParaRPr lang="de-DE" sz="160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1" name="Arc 12"/>
          <p:cNvSpPr>
            <a:spLocks/>
          </p:cNvSpPr>
          <p:nvPr/>
        </p:nvSpPr>
        <p:spPr bwMode="auto">
          <a:xfrm rot="-10348044">
            <a:off x="4449884" y="4064342"/>
            <a:ext cx="748553" cy="82781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661898" y="1697590"/>
            <a:ext cx="2244725" cy="5905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Категориальный профиль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261223" y="1624565"/>
            <a:ext cx="2486025" cy="584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Лист начальной оценки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093697" y="5009116"/>
            <a:ext cx="1943100" cy="8350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Таблица вмешательств по МКФ</a:t>
            </a:r>
            <a:endParaRPr lang="en-US" sz="1600" b="1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720010" y="4709077"/>
            <a:ext cx="1700213" cy="584200"/>
          </a:xfrm>
          <a:prstGeom prst="rect">
            <a:avLst/>
          </a:prstGeom>
          <a:solidFill>
            <a:srgbClr val="FFC000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FFFFF"/>
                </a:solidFill>
              </a:rPr>
              <a:t>Оценочный лист МКФ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780585" y="1985324"/>
            <a:ext cx="581025" cy="279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6998322" y="1994452"/>
            <a:ext cx="650875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7012610" y="5153577"/>
            <a:ext cx="1071563" cy="285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 flipV="1">
            <a:off x="8112974" y="3718477"/>
            <a:ext cx="576262" cy="129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3701084" y="4074077"/>
            <a:ext cx="503238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812D0D6-C98D-534B-A264-C6FD2C540081}"/>
              </a:ext>
            </a:extLst>
          </p:cNvPr>
          <p:cNvSpPr txBox="1">
            <a:spLocks/>
          </p:cNvSpPr>
          <p:nvPr/>
        </p:nvSpPr>
        <p:spPr bwMode="auto">
          <a:xfrm>
            <a:off x="889000" y="95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 dirty="0"/>
              <a:t>Оценка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2422474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04" y="1335089"/>
            <a:ext cx="7947992" cy="42348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98000" y="1951797"/>
            <a:ext cx="2443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Цели устанавливаются в начале реабилитационного цикла. Дополняются </a:t>
            </a:r>
          </a:p>
          <a:p>
            <a:r>
              <a:rPr lang="ru-RU" dirty="0"/>
              <a:t>в процессе цикла.   Результаты достижения целей </a:t>
            </a:r>
          </a:p>
          <a:p>
            <a:r>
              <a:rPr lang="ru-RU" dirty="0"/>
              <a:t>в конце цикла.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CEFA916-7F65-9F4F-A54D-C1352245CD7B}"/>
              </a:ext>
            </a:extLst>
          </p:cNvPr>
          <p:cNvSpPr txBox="1">
            <a:spLocks/>
          </p:cNvSpPr>
          <p:nvPr/>
        </p:nvSpPr>
        <p:spPr bwMode="auto">
          <a:xfrm>
            <a:off x="889000" y="95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/>
              <a:t>Цели и результаты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065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9526"/>
            <a:ext cx="10515600" cy="1325563"/>
          </a:xfrm>
        </p:spPr>
        <p:txBody>
          <a:bodyPr/>
          <a:lstStyle/>
          <a:p>
            <a:r>
              <a:rPr lang="ru-RU" sz="3600" dirty="0"/>
              <a:t>Цели и результаты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70" y="1335089"/>
            <a:ext cx="7280465" cy="3614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00" y="2482505"/>
            <a:ext cx="6815175" cy="3516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7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490538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chemeClr val="bg1"/>
                </a:solidFill>
                <a:latin typeface="Arial" panose="020B0604020202020204" pitchFamily="34" charset="0"/>
              </a:rPr>
              <a:t>Оценка реализации ИПРП</a:t>
            </a:r>
          </a:p>
        </p:txBody>
      </p:sp>
      <p:sp>
        <p:nvSpPr>
          <p:cNvPr id="90115" name="Rectangle 3"/>
          <p:cNvSpPr>
            <a:spLocks noGrp="1"/>
          </p:cNvSpPr>
          <p:nvPr>
            <p:ph idx="1"/>
          </p:nvPr>
        </p:nvSpPr>
        <p:spPr>
          <a:xfrm>
            <a:off x="342900" y="363538"/>
            <a:ext cx="11622087" cy="25209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>
                <a:solidFill>
                  <a:srgbClr val="C00000"/>
                </a:solidFill>
              </a:rPr>
              <a:t>Проведение </a:t>
            </a:r>
            <a:r>
              <a:rPr lang="ru-RU" altLang="ru-RU" b="1" dirty="0">
                <a:solidFill>
                  <a:srgbClr val="C00000"/>
                </a:solidFill>
              </a:rPr>
              <a:t>промежуточной оценки</a:t>
            </a:r>
            <a:r>
              <a:rPr lang="ru-RU" altLang="ru-RU" dirty="0">
                <a:solidFill>
                  <a:srgbClr val="C00000"/>
                </a:solidFill>
              </a:rPr>
              <a:t> реализации программы с целью внесения необходимых изменений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dirty="0">
              <a:solidFill>
                <a:schemeClr val="folHlink"/>
              </a:solidFill>
            </a:endParaRPr>
          </a:p>
          <a:p>
            <a:pPr marL="0" indent="0" algn="ctr" eaLnBrk="1" hangingPunct="1">
              <a:buNone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Скорректированная индивидуальная программа реабилитации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880100" y="1276799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0117" name="Объект 2"/>
          <p:cNvSpPr>
            <a:spLocks/>
          </p:cNvSpPr>
          <p:nvPr/>
        </p:nvSpPr>
        <p:spPr bwMode="auto">
          <a:xfrm>
            <a:off x="660400" y="3376612"/>
            <a:ext cx="113045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итоговой оценки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реализации программы ранней помощи с целью определения её эффективности с последующим составлением заключения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Составление заключения о  реализации индивидуальной программы реабилитации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5880100" y="2783784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880100" y="4437061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524854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3" y="1600216"/>
            <a:ext cx="8661438" cy="44913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A62CCF3-E382-854B-9ED8-DE5D4CE1763C}"/>
              </a:ext>
            </a:extLst>
          </p:cNvPr>
          <p:cNvSpPr txBox="1">
            <a:spLocks/>
          </p:cNvSpPr>
          <p:nvPr/>
        </p:nvSpPr>
        <p:spPr bwMode="auto">
          <a:xfrm>
            <a:off x="838201" y="11926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200" dirty="0"/>
              <a:t>Динамика степени выраженности нарушений в рамках выписного реабилитационного эпикриза</a:t>
            </a:r>
          </a:p>
        </p:txBody>
      </p:sp>
    </p:spTree>
    <p:extLst>
      <p:ext uri="{BB962C8B-B14F-4D97-AF65-F5344CB8AC3E}">
        <p14:creationId xmlns:p14="http://schemas.microsoft.com/office/powerpoint/2010/main" val="111681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5" y="-146504"/>
            <a:ext cx="10515600" cy="1325563"/>
          </a:xfrm>
        </p:spPr>
        <p:txBody>
          <a:bodyPr/>
          <a:lstStyle/>
          <a:p>
            <a:r>
              <a:rPr lang="ru-RU" sz="3600" b="1" dirty="0"/>
              <a:t>Область применения и нормативная база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517101"/>
              </p:ext>
            </p:extLst>
          </p:nvPr>
        </p:nvGraphicFramePr>
        <p:xfrm>
          <a:off x="348344" y="1383892"/>
          <a:ext cx="4594718" cy="513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1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Медицинская реабилитация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319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Министерства здравоохранения РФ от 31 июля 2020 г. № 788н «Об утверждении Порядка организации медицинской реабилитации взрослых»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Вступил в силу с 01.01.2021!!!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Министерства здравоохранения РФ от 23 октября 2020 г. № 878н «Об утверждении Порядка организации медицинской реабилитации детей»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Вступил в силу с 01.01.2021!!!</a:t>
                      </a:r>
                      <a:endParaRPr lang="ru-RU" sz="20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780500"/>
              </p:ext>
            </p:extLst>
          </p:nvPr>
        </p:nvGraphicFramePr>
        <p:xfrm>
          <a:off x="7916634" y="1383892"/>
          <a:ext cx="3927021" cy="557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8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Ранняя помощь детям и их семьям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109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Методические рекомендации по организации услуг ранней помощи детям и их семьям в рамках формирования системы комплексной реабилитации и </a:t>
                      </a:r>
                      <a:r>
                        <a:rPr lang="ru-RU" sz="1800" b="1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инвалидов и детей-инвалидов (утв. Министерством труда и социальной защиты РФ 25 декабря 2018 г.)</a:t>
                      </a:r>
                      <a:endParaRPr lang="ru-RU" sz="1800" dirty="0">
                        <a:latin typeface="+mj-lt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933" t="10890" r="50986" b="4793"/>
          <a:stretch/>
        </p:blipFill>
        <p:spPr>
          <a:xfrm>
            <a:off x="5125101" y="1280856"/>
            <a:ext cx="2432838" cy="2148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538" t="10635" r="50099" b="5048"/>
          <a:stretch/>
        </p:blipFill>
        <p:spPr>
          <a:xfrm>
            <a:off x="4943062" y="3968852"/>
            <a:ext cx="2614877" cy="23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6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381" y="1520903"/>
            <a:ext cx="6619220" cy="2139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85" y="3515661"/>
            <a:ext cx="9339889" cy="2449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399" y="1508126"/>
            <a:ext cx="3357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Графическое отображение динамики изменения степени нарушений в разных срезах МКФ в рамках цикла реабилитации по выбранному домену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BCA1E3-0B0B-0C42-98BA-6502EB2866D6}"/>
              </a:ext>
            </a:extLst>
          </p:cNvPr>
          <p:cNvSpPr txBox="1">
            <a:spLocks/>
          </p:cNvSpPr>
          <p:nvPr/>
        </p:nvSpPr>
        <p:spPr bwMode="auto">
          <a:xfrm>
            <a:off x="8890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 dirty="0"/>
              <a:t>Гибкая динамика изменений в разных срезах МКФ</a:t>
            </a:r>
          </a:p>
        </p:txBody>
      </p:sp>
    </p:spTree>
    <p:extLst>
      <p:ext uri="{BB962C8B-B14F-4D97-AF65-F5344CB8AC3E}">
        <p14:creationId xmlns:p14="http://schemas.microsoft.com/office/powerpoint/2010/main" val="3109406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ru-RU" sz="3600" dirty="0"/>
              <a:t>Эффективность информатизации</a:t>
            </a: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787400" y="1412875"/>
          <a:ext cx="1061720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Диаграмма" r:id="rId3" imgW="10620152" imgH="4822354" progId="Excel.Chart.8">
                  <p:embed/>
                </p:oleObj>
              </mc:Choice>
              <mc:Fallback>
                <p:oleObj name="Диаграмма" r:id="rId3" imgW="10620152" imgH="4822354" progId="Excel.Chart.8">
                  <p:embed/>
                  <p:pic>
                    <p:nvPicPr>
                      <p:cNvPr id="99331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412875"/>
                        <a:ext cx="10617200" cy="481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519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Варианты применения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рамках единой медицинской информационной системы</a:t>
            </a:r>
          </a:p>
          <a:p>
            <a:r>
              <a:rPr lang="ru-RU" dirty="0"/>
              <a:t>Интеграция с другими информационными системами</a:t>
            </a:r>
          </a:p>
          <a:p>
            <a:r>
              <a:rPr lang="ru-RU" dirty="0"/>
              <a:t>Автономно (коробочный продукт)</a:t>
            </a:r>
          </a:p>
        </p:txBody>
      </p:sp>
    </p:spTree>
    <p:extLst>
      <p:ext uri="{BB962C8B-B14F-4D97-AF65-F5344CB8AC3E}">
        <p14:creationId xmlns:p14="http://schemas.microsoft.com/office/powerpoint/2010/main" val="3868256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Уникальное готовое решение: связывает в единое целое весь процесс реабилитации от первоначальной оценки по МКФ до оценки результатов оказания услуг.</a:t>
            </a:r>
          </a:p>
          <a:p>
            <a:r>
              <a:rPr lang="ru-RU" dirty="0"/>
              <a:t>Облегчает работу специалистов на всех этапах реабилитации.</a:t>
            </a:r>
          </a:p>
          <a:p>
            <a:r>
              <a:rPr lang="ru-RU" dirty="0"/>
              <a:t>Снижает сроки проведения  оценки в связи с применением базовых наборов.</a:t>
            </a:r>
          </a:p>
          <a:p>
            <a:r>
              <a:rPr lang="ru-RU" dirty="0"/>
              <a:t>Максимально обучающий программный продукт. Позволяет обучаться принципам работы с МКФ.</a:t>
            </a:r>
          </a:p>
          <a:p>
            <a:r>
              <a:rPr lang="ru-RU" dirty="0"/>
              <a:t>Позволяет отслеживать динамику реабилитации.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589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63750" y="506760"/>
            <a:ext cx="8280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1916113"/>
            <a:ext cx="8713787" cy="419100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ФГБУ ФНЦРИ им. Г.А. Альбрехта Минтруда России</a:t>
            </a:r>
          </a:p>
          <a:p>
            <a:pPr marL="0" indent="0" algn="ctr">
              <a:buNone/>
              <a:defRPr/>
            </a:pPr>
            <a:r>
              <a:rPr lang="ru-RU" b="1" dirty="0"/>
              <a:t>Институт реабилитации и абилитации инвалидов</a:t>
            </a:r>
          </a:p>
          <a:p>
            <a:pPr marL="0" indent="0" algn="ctr">
              <a:buNone/>
              <a:defRPr/>
            </a:pPr>
            <a:r>
              <a:rPr lang="ru-RU" sz="2300" b="1" dirty="0">
                <a:solidFill>
                  <a:schemeClr val="tx2">
                    <a:lumMod val="50000"/>
                  </a:schemeClr>
                </a:solidFill>
              </a:rPr>
              <a:t>Сотрудничающий центр ВОЗ в Российской Федерации</a:t>
            </a:r>
          </a:p>
          <a:p>
            <a:pPr marL="0" indent="0" algn="ctr">
              <a:buNone/>
              <a:defRPr/>
            </a:pPr>
            <a:r>
              <a:rPr lang="ru-RU" sz="2300" b="1" dirty="0">
                <a:solidFill>
                  <a:schemeClr val="tx2">
                    <a:lumMod val="50000"/>
                  </a:schemeClr>
                </a:solidFill>
              </a:rPr>
              <a:t> по семейству международных классификаций (МКФ)</a:t>
            </a:r>
          </a:p>
          <a:p>
            <a:pPr algn="ctr">
              <a:buNone/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Шошмин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Александр Владимирович 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shoshminav@mail.ru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ru-RU" b="1" i="1" dirty="0">
                <a:solidFill>
                  <a:srgbClr val="0070C0"/>
                </a:solidFill>
              </a:rPr>
              <a:t>	</a:t>
            </a:r>
          </a:p>
          <a:p>
            <a:pPr>
              <a:buNone/>
              <a:defRPr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006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0"/>
            <a:ext cx="10515600" cy="1325563"/>
          </a:xfrm>
        </p:spPr>
        <p:txBody>
          <a:bodyPr/>
          <a:lstStyle/>
          <a:p>
            <a:r>
              <a:rPr lang="ru-RU" sz="3600" dirty="0"/>
              <a:t>МКФ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7" y="1296300"/>
            <a:ext cx="8773448" cy="32044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27"/>
          <p:cNvGrpSpPr>
            <a:grpSpLocks/>
          </p:cNvGrpSpPr>
          <p:nvPr/>
        </p:nvGrpSpPr>
        <p:grpSpPr bwMode="auto">
          <a:xfrm>
            <a:off x="6096000" y="4324917"/>
            <a:ext cx="5464601" cy="2010237"/>
            <a:chOff x="285720" y="3157821"/>
            <a:chExt cx="7643866" cy="3238229"/>
          </a:xfrm>
        </p:grpSpPr>
        <p:sp>
          <p:nvSpPr>
            <p:cNvPr id="5" name="Text Box 2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405508" y="3157821"/>
              <a:ext cx="2118650" cy="694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100" b="1" dirty="0">
                  <a:solidFill>
                    <a:srgbClr val="CC3300"/>
                  </a:solidFill>
                  <a:latin typeface="Arial" pitchFamily="34" charset="0"/>
                </a:rPr>
                <a:t>Состояние здоровья</a:t>
              </a:r>
              <a:endParaRPr lang="en-US" sz="1100" b="1" dirty="0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143109" y="5429264"/>
              <a:ext cx="2118650" cy="9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100" b="1" dirty="0">
                  <a:solidFill>
                    <a:srgbClr val="CC3300"/>
                  </a:solidFill>
                  <a:latin typeface="Arial" pitchFamily="34" charset="0"/>
                </a:rPr>
                <a:t>Факторы окружающей среды</a:t>
              </a:r>
              <a:endParaRPr lang="en-US" sz="1100" b="1" dirty="0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723871" y="5440305"/>
              <a:ext cx="2005014" cy="694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100" b="1" dirty="0">
                  <a:solidFill>
                    <a:srgbClr val="CC3300"/>
                  </a:solidFill>
                  <a:latin typeface="Arial" pitchFamily="34" charset="0"/>
                </a:rPr>
                <a:t>Личностные факторы</a:t>
              </a:r>
              <a:endParaRPr lang="en-US" sz="1100" b="1" dirty="0">
                <a:solidFill>
                  <a:srgbClr val="CC3300"/>
                </a:solidFill>
                <a:latin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000232" y="4761366"/>
              <a:ext cx="5212027" cy="622451"/>
              <a:chOff x="793" y="2568"/>
              <a:chExt cx="4128" cy="1006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3735" y="3301"/>
                <a:ext cx="0" cy="273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793" y="2568"/>
                <a:ext cx="4128" cy="1005"/>
                <a:chOff x="793" y="2568"/>
                <a:chExt cx="4128" cy="1005"/>
              </a:xfrm>
            </p:grpSpPr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1755" y="3301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755" y="3301"/>
                  <a:ext cx="1980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89" y="2568"/>
                  <a:ext cx="0" cy="726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auto">
                <a:xfrm>
                  <a:off x="793" y="3022"/>
                  <a:ext cx="4128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93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921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2000232" y="3751025"/>
              <a:ext cx="5212027" cy="394703"/>
              <a:chOff x="793" y="935"/>
              <a:chExt cx="4128" cy="817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2789" y="935"/>
                <a:ext cx="0" cy="81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793" y="1298"/>
                <a:ext cx="4128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793" y="129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4921" y="1298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285720" y="4268783"/>
              <a:ext cx="2474930" cy="666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ru-RU" sz="1100" b="1" dirty="0">
                  <a:solidFill>
                    <a:srgbClr val="CC3300"/>
                  </a:solidFill>
                  <a:latin typeface="Arial" pitchFamily="34" charset="0"/>
                </a:rPr>
                <a:t>Функции организма</a:t>
              </a:r>
              <a:r>
                <a:rPr lang="en-US" sz="1100" b="1" dirty="0">
                  <a:solidFill>
                    <a:srgbClr val="CC3300"/>
                  </a:solidFill>
                  <a:latin typeface="Arial" pitchFamily="34" charset="0"/>
                </a:rPr>
                <a:t>/ </a:t>
              </a:r>
              <a:r>
                <a:rPr lang="ru-RU" sz="1100" b="1" dirty="0">
                  <a:solidFill>
                    <a:srgbClr val="CC3300"/>
                  </a:solidFill>
                  <a:latin typeface="Arial" pitchFamily="34" charset="0"/>
                </a:rPr>
                <a:t>Структуры организма</a:t>
              </a:r>
              <a:endParaRPr lang="en-US" sz="1100" b="1" dirty="0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3748811" y="4322215"/>
              <a:ext cx="1483901" cy="40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ru-RU" sz="1100" b="1" dirty="0">
                  <a:solidFill>
                    <a:srgbClr val="CC3300"/>
                  </a:solidFill>
                  <a:latin typeface="Arial" pitchFamily="34" charset="0"/>
                </a:rPr>
                <a:t>Активность</a:t>
              </a:r>
              <a:endParaRPr lang="en-US" sz="1100" b="1" dirty="0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6554611" y="4334392"/>
              <a:ext cx="1374975" cy="43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ru-RU" sz="1200" b="1" dirty="0">
                  <a:solidFill>
                    <a:srgbClr val="CC3300"/>
                  </a:solidFill>
                  <a:latin typeface="Arial" pitchFamily="34" charset="0"/>
                </a:rPr>
                <a:t>Участие</a:t>
              </a:r>
              <a:endParaRPr lang="en-US" sz="1400" b="1" dirty="0">
                <a:solidFill>
                  <a:srgbClr val="CC3300"/>
                </a:solidFill>
                <a:latin typeface="Arial" pitchFamily="34" charset="0"/>
              </a:endParaRPr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 flipV="1">
              <a:off x="2699778" y="4500570"/>
              <a:ext cx="1214447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5232712" y="4500571"/>
              <a:ext cx="141099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5582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21" y="1216026"/>
            <a:ext cx="8216758" cy="5044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492819" cy="1325563"/>
          </a:xfrm>
        </p:spPr>
        <p:txBody>
          <a:bodyPr/>
          <a:lstStyle/>
          <a:p>
            <a:r>
              <a:rPr lang="ru-RU" sz="3600" dirty="0"/>
              <a:t>Функции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304442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3600" dirty="0"/>
              <a:t>Активность и Участие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7" y="1376448"/>
            <a:ext cx="9909313" cy="41051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64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987" y="0"/>
            <a:ext cx="11239500" cy="1325563"/>
          </a:xfrm>
        </p:spPr>
        <p:txBody>
          <a:bodyPr/>
          <a:lstStyle/>
          <a:p>
            <a:r>
              <a:rPr lang="ru-RU" sz="3200" dirty="0"/>
              <a:t>Факторы окружающей среды</a:t>
            </a:r>
          </a:p>
        </p:txBody>
      </p:sp>
      <p:pic>
        <p:nvPicPr>
          <p:cNvPr id="4" name="Графический объект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50504" y="1206293"/>
            <a:ext cx="8017566" cy="4293359"/>
          </a:xfrm>
          <a:prstGeom prst="rect">
            <a:avLst/>
          </a:prstGeom>
        </p:spPr>
      </p:pic>
      <p:pic>
        <p:nvPicPr>
          <p:cNvPr id="5" name="Графический объект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6000" y="3053108"/>
            <a:ext cx="5179330" cy="28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0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Вариативность организации реабилитационного цикла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730948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Первичная                     Промежуточные                  Заключительная                  Категориальный </a:t>
            </a:r>
          </a:p>
          <a:p>
            <a:pPr marL="0" indent="0">
              <a:buNone/>
            </a:pPr>
            <a:r>
              <a:rPr lang="ru-RU" sz="2000" dirty="0"/>
              <a:t> оценка		                  оценки                                  оценка                                     профиль 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                                                                         заключительный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Первичная оценка                           Промежуточные оценки                           Заключительная оценка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</a:t>
            </a:r>
          </a:p>
          <a:p>
            <a:pPr marL="0" indent="0">
              <a:buNone/>
            </a:pPr>
            <a:r>
              <a:rPr lang="ru-RU" sz="2000" dirty="0"/>
              <a:t>Первичный  профиль                       Промежуточный  профиль                    Заключительный профиль                                              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395960" y="2561965"/>
            <a:ext cx="625033" cy="162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43333" y="2582700"/>
            <a:ext cx="625033" cy="162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090706" y="2561965"/>
            <a:ext cx="625033" cy="162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3" idx="1"/>
            <a:endCxn id="3" idx="3"/>
          </p:cNvCxnSpPr>
          <p:nvPr/>
        </p:nvCxnSpPr>
        <p:spPr>
          <a:xfrm>
            <a:off x="838200" y="3866358"/>
            <a:ext cx="10730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1817225" y="4564386"/>
            <a:ext cx="150471" cy="428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19823" y="4564385"/>
            <a:ext cx="150471" cy="428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719823" y="4564386"/>
            <a:ext cx="150471" cy="428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940473" y="4580443"/>
            <a:ext cx="150471" cy="428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148314" y="4356041"/>
            <a:ext cx="1203767" cy="208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7261184" y="4356041"/>
            <a:ext cx="1203767" cy="208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7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в цикле реабилитации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456" y="2165567"/>
            <a:ext cx="10055087" cy="27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5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4|19.3"/>
</p:tagLst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C6BA76D-859E-496B-A4C5-03D9139F86C0}" vid="{1A4A54DC-3426-46A8-B0D8-D61D5570290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10117</TotalTime>
  <Words>853</Words>
  <Application>Microsoft Macintosh PowerPoint</Application>
  <PresentationFormat>Широкоэкранный</PresentationFormat>
  <Paragraphs>176</Paragraphs>
  <Slides>34</Slides>
  <Notes>1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Verdana</vt:lpstr>
      <vt:lpstr>Тема1</vt:lpstr>
      <vt:lpstr>Диаграмма</vt:lpstr>
      <vt:lpstr>Презентация PowerPoint</vt:lpstr>
      <vt:lpstr>Презентация PowerPoint</vt:lpstr>
      <vt:lpstr>Область применения и нормативная база</vt:lpstr>
      <vt:lpstr>МКФ</vt:lpstr>
      <vt:lpstr>Функции организма</vt:lpstr>
      <vt:lpstr>Активность и Участие</vt:lpstr>
      <vt:lpstr>Факторы окружающей среды</vt:lpstr>
      <vt:lpstr>Вариативность организации реабилитационного цикла</vt:lpstr>
      <vt:lpstr>Оценка в цикле реабилитации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Углубленная оценка</vt:lpstr>
      <vt:lpstr>Оценка</vt:lpstr>
      <vt:lpstr>Заполнение категорий МКФ с помощью базовых наборов. Наборы могут дополняться и расширятся в соответствии с потребностями. Могут применяться одновременно несколько базовых наборов.</vt:lpstr>
      <vt:lpstr>Категориальный профиль</vt:lpstr>
      <vt:lpstr>Связь степени выраженности нарушений с оценочными реабилитационными шкалами</vt:lpstr>
      <vt:lpstr>Цели реабилитации</vt:lpstr>
      <vt:lpstr>Цели реабилитации / Виды целей / Привязка целей к категориям МКФ</vt:lpstr>
      <vt:lpstr>Вмешательства</vt:lpstr>
      <vt:lpstr>Категории МКФ и мероприятия по реабилитации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результаты</vt:lpstr>
      <vt:lpstr>Оценка реализации ИПРП</vt:lpstr>
      <vt:lpstr>Презентация PowerPoint</vt:lpstr>
      <vt:lpstr>Презентация PowerPoint</vt:lpstr>
      <vt:lpstr>Эффективность информатизации</vt:lpstr>
      <vt:lpstr>Варианты применения</vt:lpstr>
      <vt:lpstr>Преимущества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Valerii Nosov</dc:creator>
  <cp:lastModifiedBy>Елизавета Руотси</cp:lastModifiedBy>
  <cp:revision>89</cp:revision>
  <dcterms:created xsi:type="dcterms:W3CDTF">2020-10-08T08:59:19Z</dcterms:created>
  <dcterms:modified xsi:type="dcterms:W3CDTF">2021-04-20T20:20:09Z</dcterms:modified>
</cp:coreProperties>
</file>